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22"/>
  </p:notesMasterIdLst>
  <p:sldIdLst>
    <p:sldId id="266" r:id="rId2"/>
    <p:sldId id="289" r:id="rId3"/>
    <p:sldId id="287" r:id="rId4"/>
    <p:sldId id="290" r:id="rId5"/>
    <p:sldId id="293" r:id="rId6"/>
    <p:sldId id="310" r:id="rId7"/>
    <p:sldId id="306" r:id="rId8"/>
    <p:sldId id="305" r:id="rId9"/>
    <p:sldId id="302" r:id="rId10"/>
    <p:sldId id="291" r:id="rId11"/>
    <p:sldId id="297" r:id="rId12"/>
    <p:sldId id="298" r:id="rId13"/>
    <p:sldId id="299" r:id="rId14"/>
    <p:sldId id="300" r:id="rId15"/>
    <p:sldId id="301" r:id="rId16"/>
    <p:sldId id="308" r:id="rId17"/>
    <p:sldId id="312" r:id="rId18"/>
    <p:sldId id="294" r:id="rId19"/>
    <p:sldId id="309" r:id="rId20"/>
    <p:sldId id="276" r:id="rId21"/>
  </p:sldIdLst>
  <p:sldSz cx="9144000" cy="6858000" type="screen4x3"/>
  <p:notesSz cx="6858000" cy="9144000"/>
  <p:embeddedFontLst>
    <p:embeddedFont>
      <p:font typeface="나눔바른고딕" panose="020B0600000101010101" charset="-127"/>
      <p:regular r:id="rId23"/>
      <p:bold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3D8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8624" autoAdjust="0"/>
  </p:normalViewPr>
  <p:slideViewPr>
    <p:cSldViewPr>
      <p:cViewPr varScale="1">
        <p:scale>
          <a:sx n="118" d="100"/>
          <a:sy n="118" d="100"/>
        </p:scale>
        <p:origin x="127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2" d="100"/>
          <a:sy n="122" d="100"/>
        </p:scale>
        <p:origin x="-4998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75B8C-DF90-4444-88E4-F1D95D87E965}" type="datetimeFigureOut">
              <a:rPr lang="ko-KR" altLang="en-US" smtClean="0"/>
              <a:pPr/>
              <a:t>2015-06-17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05DAE-064F-4E16-A6EA-40DBFA52F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878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농양이 생기게 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농을 제거할 경우 급성증세는 치료가 되나 </a:t>
            </a:r>
            <a:r>
              <a:rPr lang="ko-KR" altLang="en-US" dirty="0" err="1" smtClean="0"/>
              <a:t>악골이</a:t>
            </a:r>
            <a:r>
              <a:rPr lang="ko-KR" altLang="en-US" dirty="0" smtClean="0"/>
              <a:t> 괴사하여 </a:t>
            </a:r>
            <a:r>
              <a:rPr lang="ko-KR" altLang="en-US" dirty="0" err="1" smtClean="0"/>
              <a:t>부골이</a:t>
            </a:r>
            <a:r>
              <a:rPr lang="ko-KR" altLang="en-US" dirty="0" smtClean="0"/>
              <a:t> 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초기에는 안정을 취하고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습포와 구강을 깨끗이 하는 동시에 항생제를 투여합니다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농양이 생겼을 경우 잇몸 또는 </a:t>
            </a:r>
            <a:r>
              <a:rPr lang="ko-KR" altLang="en-US" dirty="0" err="1" smtClean="0"/>
              <a:t>악골에</a:t>
            </a:r>
            <a:r>
              <a:rPr lang="ko-KR" altLang="en-US" dirty="0" smtClean="0"/>
              <a:t> 구멍을 내어 농을 제거해야 하며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부골이</a:t>
            </a:r>
            <a:r>
              <a:rPr lang="ko-KR" altLang="en-US" dirty="0" smtClean="0"/>
              <a:t> 되어 만성병으로 이행하였을 경우에는 수술로 </a:t>
            </a:r>
            <a:r>
              <a:rPr lang="ko-KR" altLang="en-US" dirty="0" err="1" smtClean="0"/>
              <a:t>부골을</a:t>
            </a:r>
            <a:r>
              <a:rPr lang="ko-KR" altLang="en-US" dirty="0" smtClean="0"/>
              <a:t> 적출합니다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effectLst/>
              </a:rPr>
              <a:t>Incision and Dressing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7916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222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373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73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9566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6005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0638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5077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8322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9594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407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3187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농양이 생기게 되며</a:t>
            </a:r>
            <a:r>
              <a:rPr lang="en-US" altLang="ko-KR" smtClean="0"/>
              <a:t>, </a:t>
            </a:r>
            <a:r>
              <a:rPr lang="ko-KR" altLang="en-US" smtClean="0"/>
              <a:t>농을 제거할 경우 급성증세는 치료가 되나 악골이 괴사하여 부골이 됩니다</a:t>
            </a:r>
            <a:r>
              <a:rPr lang="en-US" altLang="ko-KR" smtClean="0"/>
              <a:t>.</a:t>
            </a:r>
            <a:br>
              <a:rPr lang="en-US" altLang="ko-KR" smtClean="0"/>
            </a:br>
            <a:r>
              <a:rPr lang="ko-KR" altLang="en-US" smtClean="0"/>
              <a:t>초기에는 안정을 취하고</a:t>
            </a:r>
            <a:r>
              <a:rPr lang="en-US" altLang="ko-KR" smtClean="0"/>
              <a:t>, </a:t>
            </a:r>
            <a:r>
              <a:rPr lang="ko-KR" altLang="en-US" smtClean="0"/>
              <a:t>습포와 구강을 깨끗이 하는 동시에 항생제를 투여합니다</a:t>
            </a:r>
            <a:r>
              <a:rPr lang="en-US" altLang="ko-KR" smtClean="0"/>
              <a:t>.</a:t>
            </a:r>
            <a:br>
              <a:rPr lang="en-US" altLang="ko-KR" smtClean="0"/>
            </a:br>
            <a:r>
              <a:rPr lang="ko-KR" altLang="en-US" smtClean="0"/>
              <a:t>농양이 생겼을 경우 잇몸 또는 악골에 구멍을 내어 농을 제거해야 하며</a:t>
            </a:r>
            <a:r>
              <a:rPr lang="en-US" altLang="ko-KR" smtClean="0"/>
              <a:t>, </a:t>
            </a:r>
            <a:r>
              <a:rPr lang="ko-KR" altLang="en-US" smtClean="0"/>
              <a:t>부골이 되어 만성병으로 이행하였을 경우에는 수술로 부골을 적출합니다</a:t>
            </a:r>
            <a:r>
              <a:rPr lang="en-US" altLang="ko-KR" smtClean="0"/>
              <a:t>. </a:t>
            </a:r>
          </a:p>
          <a:p>
            <a:endParaRPr lang="en-US" altLang="ko-KR" smtClean="0"/>
          </a:p>
          <a:p>
            <a:r>
              <a:rPr lang="en-US" altLang="ko-KR" smtClean="0">
                <a:effectLst/>
              </a:rPr>
              <a:t>Incision and Dressing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336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703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852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315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966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425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833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286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이등변 삼각형 8"/>
          <p:cNvSpPr/>
          <p:nvPr userDrawn="1"/>
        </p:nvSpPr>
        <p:spPr>
          <a:xfrm rot="1630265">
            <a:off x="6154872" y="3214348"/>
            <a:ext cx="3839911" cy="2814489"/>
          </a:xfrm>
          <a:prstGeom prst="triangl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7A200DB6-95EC-49A7-BD4C-E70999BD6845}" type="datetime1">
              <a:rPr lang="ko-KR" altLang="en-US" smtClean="0"/>
              <a:pPr/>
              <a:t>2015-06-17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FC5A2795-EB37-4315-A2CE-135DB3937956}" type="datetime1">
              <a:rPr lang="ko-KR" altLang="en-US" smtClean="0"/>
              <a:pPr/>
              <a:t>2015-06-17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9918-E6BB-432D-A8F8-AC60DB3964CC}" type="datetime1">
              <a:rPr lang="ko-KR" altLang="en-US" smtClean="0"/>
              <a:pPr/>
              <a:t>2015-06-17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02E3-8D33-4F3D-B7C7-251592AF8EBF}" type="datetime1">
              <a:rPr lang="ko-KR" altLang="en-US" smtClean="0"/>
              <a:pPr/>
              <a:t>2015-06-17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EAE-93DF-4C5D-B8B3-A56BFDA35506}" type="datetime1">
              <a:rPr lang="ko-KR" altLang="en-US" smtClean="0"/>
              <a:pPr/>
              <a:t>2015-06-17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F306-9F63-4D26-9200-67D01FD9E31C}" type="datetime1">
              <a:rPr lang="ko-KR" altLang="en-US" smtClean="0"/>
              <a:pPr/>
              <a:t>2015-06-17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D711-DAEC-41E7-BCCE-97D973D9FCF4}" type="datetime1">
              <a:rPr lang="ko-KR" altLang="en-US" smtClean="0"/>
              <a:pPr/>
              <a:t>2015-06-17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AACD-CB12-4A48-A0F0-7880F7B8F2E4}" type="datetime1">
              <a:rPr lang="ko-KR" altLang="en-US" smtClean="0"/>
              <a:pPr/>
              <a:t>2015-06-17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 sz="2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 sz="2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 sz="2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 sz="2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9B881914-6B2B-4507-8C3B-681EC42BF714}" type="datetime1">
              <a:rPr lang="ko-KR" altLang="en-US" smtClean="0"/>
              <a:pPr/>
              <a:t>2015-06-17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E2D7CE56-2D8E-4D66-9002-E3AC405EFE2C}" type="datetime1">
              <a:rPr lang="ko-KR" altLang="en-US" smtClean="0"/>
              <a:pPr/>
              <a:t>2015-06-17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7C2A942-B78E-48FC-8EFB-B55B217D18F5}" type="datetime1">
              <a:rPr lang="ko-KR" altLang="en-US" smtClean="0"/>
              <a:pPr/>
              <a:t>2015-06-17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67314" y="646286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 spc="-15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 spc="-100" baseline="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 spc="-100" baseline="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 spc="-100" baseline="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 spc="-100" baseline="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 spc="-100" baseline="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.jp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file:///C:\Users\Seiryu\Downloads\Campus_Life\2015\Top\SE\Project\Apr152015\KakaoTalk_20150415_223731696.jpg" TargetMode="External"/><Relationship Id="rId4" Type="http://schemas.openxmlformats.org/officeDocument/2006/relationships/image" Target="../media/image2.jpg"/><Relationship Id="rId9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순서도: 수동 입력 20"/>
          <p:cNvSpPr/>
          <p:nvPr/>
        </p:nvSpPr>
        <p:spPr>
          <a:xfrm rot="10800000">
            <a:off x="820" y="-6888"/>
            <a:ext cx="9143180" cy="4141452"/>
          </a:xfrm>
          <a:prstGeom prst="flowChartManualInpu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각 삼각형 12"/>
          <p:cNvSpPr/>
          <p:nvPr/>
        </p:nvSpPr>
        <p:spPr>
          <a:xfrm flipH="1" flipV="1">
            <a:off x="820" y="-2769"/>
            <a:ext cx="1296144" cy="9554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259632" y="-6394"/>
            <a:ext cx="7884368" cy="986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23528" y="908720"/>
            <a:ext cx="4176464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sz="2800" b="1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소프트웨어공학 최종발표</a:t>
            </a:r>
            <a:endParaRPr lang="ko-KR" altLang="en-US" sz="2000" b="1" spc="-150" dirty="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084168" y="4509120"/>
            <a:ext cx="2448272" cy="188769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</a:pPr>
            <a:r>
              <a:rPr lang="ko-KR" altLang="en-US" sz="20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킬러조</a:t>
            </a:r>
            <a:endParaRPr lang="en-US" altLang="ko-KR" sz="20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500"/>
              </a:spcBef>
            </a:pPr>
            <a:r>
              <a:rPr lang="en-US" altLang="ko-KR" sz="2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2011105073 </a:t>
            </a:r>
            <a:r>
              <a:rPr lang="ko-KR" altLang="en-US" sz="2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이영석</a:t>
            </a:r>
            <a:endParaRPr lang="en-US" altLang="ko-KR" sz="20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500"/>
              </a:spcBef>
            </a:pPr>
            <a:r>
              <a:rPr lang="en-US" altLang="ko-KR" sz="2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2011105088 </a:t>
            </a:r>
            <a:r>
              <a:rPr lang="ko-KR" altLang="en-US" sz="2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정용훈</a:t>
            </a:r>
            <a:endParaRPr lang="en-US" altLang="ko-KR" sz="20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500"/>
              </a:spcBef>
            </a:pPr>
            <a:r>
              <a:rPr lang="en-US" altLang="ko-KR" sz="2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2011105099 </a:t>
            </a:r>
            <a:r>
              <a:rPr lang="ko-KR" altLang="en-US" sz="2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차승훈</a:t>
            </a:r>
            <a:endParaRPr lang="en-US" altLang="ko-KR" sz="20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500"/>
              </a:spcBef>
            </a:pPr>
            <a:r>
              <a:rPr lang="en-US" altLang="ko-KR" sz="2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2011105102 </a:t>
            </a:r>
            <a:r>
              <a:rPr lang="ko-KR" altLang="en-US" sz="2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최지수</a:t>
            </a:r>
            <a:endParaRPr lang="en-US" altLang="ko-KR" sz="20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56086" y="2063838"/>
            <a:ext cx="6300290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</a:pPr>
            <a:r>
              <a:rPr lang="ko-KR" altLang="en-US" sz="5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자동시험예약시스템</a:t>
            </a:r>
            <a:endParaRPr lang="en-US" altLang="ko-KR" sz="5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008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갈매기형 수장 64"/>
          <p:cNvSpPr/>
          <p:nvPr/>
        </p:nvSpPr>
        <p:spPr>
          <a:xfrm>
            <a:off x="0" y="0"/>
            <a:ext cx="4860032" cy="68580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각 삼각형 48"/>
          <p:cNvSpPr/>
          <p:nvPr/>
        </p:nvSpPr>
        <p:spPr>
          <a:xfrm flipH="1" flipV="1">
            <a:off x="820" y="-2769"/>
            <a:ext cx="1296144" cy="9554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259632" y="-6394"/>
            <a:ext cx="7884368" cy="986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7" name="_x164455848" descr="EMB000014e420c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82" y="2016274"/>
            <a:ext cx="5060950" cy="356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_x164456168" descr="DRW000014e420f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720" y="2738462"/>
            <a:ext cx="5127625" cy="349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7402" y="1521659"/>
            <a:ext cx="282962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강의 목록을 다시 볼 수 있게 수정</a:t>
            </a:r>
            <a:endParaRPr lang="ko-KR" altLang="en-US" sz="1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62549" y="525832"/>
            <a:ext cx="5867324" cy="675853"/>
            <a:chOff x="467544" y="548680"/>
            <a:chExt cx="5867324" cy="675853"/>
          </a:xfrm>
        </p:grpSpPr>
        <p:sp>
          <p:nvSpPr>
            <p:cNvPr id="14" name="직사각형 13"/>
            <p:cNvSpPr/>
            <p:nvPr/>
          </p:nvSpPr>
          <p:spPr>
            <a:xfrm>
              <a:off x="847020" y="639758"/>
              <a:ext cx="548784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3200" b="1" spc="-15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추진내용</a:t>
              </a:r>
              <a:r>
                <a:rPr lang="en-US" altLang="ko-KR" sz="2000" spc="-15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000" spc="-15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오류  수정</a:t>
              </a:r>
              <a:r>
                <a:rPr lang="en-US" altLang="ko-KR" sz="2000" spc="-15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ko-KR" altLang="en-US" sz="20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7544" y="639264"/>
              <a:ext cx="504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spc="-300" dirty="0" smtClean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5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  <a:endParaRPr lang="ko-KR" altLang="en-US" sz="2800" spc="-3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467544" y="774847"/>
              <a:ext cx="432048" cy="391908"/>
            </a:xfrm>
            <a:prstGeom prst="rtTriangle">
              <a:avLst/>
            </a:prstGeom>
            <a:solidFill>
              <a:srgbClr val="753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467544" y="548680"/>
              <a:ext cx="1847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462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갈매기형 수장 64"/>
          <p:cNvSpPr/>
          <p:nvPr/>
        </p:nvSpPr>
        <p:spPr>
          <a:xfrm>
            <a:off x="0" y="366"/>
            <a:ext cx="4860032" cy="68580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각 삼각형 48"/>
          <p:cNvSpPr/>
          <p:nvPr/>
        </p:nvSpPr>
        <p:spPr>
          <a:xfrm flipH="1" flipV="1">
            <a:off x="820" y="-2769"/>
            <a:ext cx="1296144" cy="9554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259632" y="-6394"/>
            <a:ext cx="7884368" cy="986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7402" y="1521659"/>
            <a:ext cx="450315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우선 순위</a:t>
            </a:r>
            <a:r>
              <a: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</a:t>
            </a:r>
            <a:r>
              <a:rPr lang="ko-KR" altLang="en-US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시간에 입력 값을 잘못 넣었을 때 에러 처리</a:t>
            </a:r>
            <a:endParaRPr lang="ko-KR" altLang="en-US" sz="1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49" name="_x164457288" descr="EMB000014e420f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2" y="2132856"/>
            <a:ext cx="5400675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362549" y="525832"/>
            <a:ext cx="504056" cy="618075"/>
            <a:chOff x="467544" y="548680"/>
            <a:chExt cx="504056" cy="618075"/>
          </a:xfrm>
        </p:grpSpPr>
        <p:sp>
          <p:nvSpPr>
            <p:cNvPr id="15" name="TextBox 14"/>
            <p:cNvSpPr txBox="1"/>
            <p:nvPr/>
          </p:nvSpPr>
          <p:spPr>
            <a:xfrm>
              <a:off x="467544" y="639264"/>
              <a:ext cx="504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spc="-300" dirty="0" smtClean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5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  <a:endParaRPr lang="ko-KR" altLang="en-US" sz="2800" spc="-3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467544" y="774847"/>
              <a:ext cx="432048" cy="391908"/>
            </a:xfrm>
            <a:prstGeom prst="rtTriangle">
              <a:avLst/>
            </a:prstGeom>
            <a:solidFill>
              <a:srgbClr val="753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467544" y="548680"/>
              <a:ext cx="1847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757402" y="639695"/>
            <a:ext cx="5487848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추진내용</a:t>
            </a:r>
            <a:r>
              <a:rPr lang="en-US" altLang="ko-KR" sz="2000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오류  수정</a:t>
            </a:r>
            <a:r>
              <a:rPr lang="en-US" altLang="ko-KR" sz="2000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spc="-150" dirty="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749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갈매기형 수장 64"/>
          <p:cNvSpPr/>
          <p:nvPr/>
        </p:nvSpPr>
        <p:spPr>
          <a:xfrm>
            <a:off x="0" y="0"/>
            <a:ext cx="4860032" cy="68580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각 삼각형 48"/>
          <p:cNvSpPr/>
          <p:nvPr/>
        </p:nvSpPr>
        <p:spPr>
          <a:xfrm flipH="1" flipV="1">
            <a:off x="820" y="-2769"/>
            <a:ext cx="1296144" cy="9554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259632" y="-6394"/>
            <a:ext cx="7884368" cy="986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7402" y="1521659"/>
            <a:ext cx="450315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시험 스케줄 확정 될 때</a:t>
            </a:r>
            <a:r>
              <a:rPr lang="en-US" altLang="ko-KR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가끔씩 오류 발생하는 것을 수정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88132" y="175509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3" name="_x107140568" descr="EMB000014e421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2" y="2134254"/>
            <a:ext cx="5400675" cy="371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/>
          <p:cNvGrpSpPr/>
          <p:nvPr/>
        </p:nvGrpSpPr>
        <p:grpSpPr>
          <a:xfrm>
            <a:off x="362549" y="525832"/>
            <a:ext cx="504056" cy="618075"/>
            <a:chOff x="467544" y="548680"/>
            <a:chExt cx="504056" cy="618075"/>
          </a:xfrm>
        </p:grpSpPr>
        <p:sp>
          <p:nvSpPr>
            <p:cNvPr id="16" name="TextBox 15"/>
            <p:cNvSpPr txBox="1"/>
            <p:nvPr/>
          </p:nvSpPr>
          <p:spPr>
            <a:xfrm>
              <a:off x="467544" y="639264"/>
              <a:ext cx="504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spc="-300" dirty="0" smtClean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5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  <a:endParaRPr lang="ko-KR" altLang="en-US" sz="2800" spc="-3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" name="직각 삼각형 16"/>
            <p:cNvSpPr/>
            <p:nvPr/>
          </p:nvSpPr>
          <p:spPr>
            <a:xfrm flipH="1">
              <a:off x="467544" y="774847"/>
              <a:ext cx="432048" cy="391908"/>
            </a:xfrm>
            <a:prstGeom prst="rtTriangle">
              <a:avLst/>
            </a:prstGeom>
            <a:solidFill>
              <a:srgbClr val="753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467544" y="548680"/>
              <a:ext cx="1847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757402" y="655565"/>
            <a:ext cx="5487848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추진내용</a:t>
            </a:r>
            <a:r>
              <a:rPr lang="en-US" altLang="ko-KR" sz="2000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오류  수정</a:t>
            </a:r>
            <a:r>
              <a:rPr lang="en-US" altLang="ko-KR" sz="2000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spc="-150" dirty="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205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갈매기형 수장 64"/>
          <p:cNvSpPr/>
          <p:nvPr/>
        </p:nvSpPr>
        <p:spPr>
          <a:xfrm>
            <a:off x="0" y="0"/>
            <a:ext cx="4860032" cy="68580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각 삼각형 48"/>
          <p:cNvSpPr/>
          <p:nvPr/>
        </p:nvSpPr>
        <p:spPr>
          <a:xfrm flipH="1" flipV="1">
            <a:off x="820" y="-2769"/>
            <a:ext cx="1296144" cy="9554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259632" y="-6394"/>
            <a:ext cx="7884368" cy="986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2549" y="1624732"/>
            <a:ext cx="813690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사용자들이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창에서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가입을 할 수 있다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342900" indent="-342900" fontAlgn="base">
              <a:buAutoNum type="arabicPeriod"/>
            </a:pP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로그인을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 이상 실패 할 때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비밀번호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초기화 요청을 할 수 있다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fontAlgn="base"/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관리자는 사용자들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목록을 볼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 있다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fontAlgn="base"/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관리자는 사용자가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신청한 권한이 적합한 경우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가입을 승인한다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fontAlgn="base"/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강의실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정보를 입력 할 때 부수기재 정보도 함께 입력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 있다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62549" y="525832"/>
            <a:ext cx="5867324" cy="675853"/>
            <a:chOff x="467544" y="548680"/>
            <a:chExt cx="5867324" cy="675853"/>
          </a:xfrm>
        </p:grpSpPr>
        <p:sp>
          <p:nvSpPr>
            <p:cNvPr id="14" name="직사각형 13"/>
            <p:cNvSpPr/>
            <p:nvPr/>
          </p:nvSpPr>
          <p:spPr>
            <a:xfrm>
              <a:off x="847020" y="639758"/>
              <a:ext cx="548784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3200" b="1" spc="-15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추진내용</a:t>
              </a:r>
              <a:r>
                <a:rPr lang="en-US" altLang="ko-KR" sz="2000" spc="-15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추가 개발 기능</a:t>
              </a:r>
              <a:r>
                <a:rPr lang="en-US" altLang="ko-KR" sz="2000" spc="-15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ko-KR" altLang="en-US" sz="20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7544" y="639264"/>
              <a:ext cx="504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spc="-300" dirty="0" smtClean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5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  <a:endParaRPr lang="ko-KR" altLang="en-US" sz="2800" spc="-3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467544" y="774847"/>
              <a:ext cx="432048" cy="391908"/>
            </a:xfrm>
            <a:prstGeom prst="rtTriangle">
              <a:avLst/>
            </a:prstGeom>
            <a:solidFill>
              <a:srgbClr val="753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467544" y="548680"/>
              <a:ext cx="1847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916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갈매기형 수장 64"/>
          <p:cNvSpPr/>
          <p:nvPr/>
        </p:nvSpPr>
        <p:spPr>
          <a:xfrm>
            <a:off x="0" y="0"/>
            <a:ext cx="4860032" cy="68580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각 삼각형 48"/>
          <p:cNvSpPr/>
          <p:nvPr/>
        </p:nvSpPr>
        <p:spPr>
          <a:xfrm flipH="1" flipV="1">
            <a:off x="820" y="-2769"/>
            <a:ext cx="1296144" cy="9554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259632" y="-6394"/>
            <a:ext cx="7884368" cy="986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2549" y="1628800"/>
            <a:ext cx="789066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학생은 복학 및 휴학 신청을 할 수 있다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fontAlgn="base"/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관리자가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휴학신청 한 학생들의 상태를 비활성화 할 수 있다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fontAlgn="base"/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휴학생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중에서 복학 신청한 학생들의 상태를 활성화 할 수 있다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관리자가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목록 중에서 사용자를 선택 한 후 삭제를 할 수 있다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10.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교수는 자신의 강의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설정 창에서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공지사항을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 할 수 있다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11.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학생은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교수가 새로 공지사항을 입력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했을 경우 확인할 수 있다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62549" y="525832"/>
            <a:ext cx="5867324" cy="675853"/>
            <a:chOff x="467544" y="548680"/>
            <a:chExt cx="5867324" cy="675853"/>
          </a:xfrm>
        </p:grpSpPr>
        <p:sp>
          <p:nvSpPr>
            <p:cNvPr id="14" name="직사각형 13"/>
            <p:cNvSpPr/>
            <p:nvPr/>
          </p:nvSpPr>
          <p:spPr>
            <a:xfrm>
              <a:off x="847020" y="639758"/>
              <a:ext cx="548784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3200" b="1" spc="-15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추진내용</a:t>
              </a:r>
              <a:r>
                <a:rPr lang="en-US" altLang="ko-KR" sz="2000" spc="-15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추가 개발 기능</a:t>
              </a:r>
              <a:r>
                <a:rPr lang="en-US" altLang="ko-KR" sz="2000" spc="-15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ko-KR" altLang="en-US" sz="20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7544" y="639264"/>
              <a:ext cx="504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spc="-300" dirty="0" smtClean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5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  <a:endParaRPr lang="ko-KR" altLang="en-US" sz="2800" spc="-3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467544" y="774847"/>
              <a:ext cx="432048" cy="391908"/>
            </a:xfrm>
            <a:prstGeom prst="rtTriangle">
              <a:avLst/>
            </a:prstGeom>
            <a:solidFill>
              <a:srgbClr val="753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467544" y="548680"/>
              <a:ext cx="1847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087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갈매기형 수장 20"/>
          <p:cNvSpPr/>
          <p:nvPr/>
        </p:nvSpPr>
        <p:spPr>
          <a:xfrm>
            <a:off x="0" y="0"/>
            <a:ext cx="4860032" cy="68580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각 삼각형 12"/>
          <p:cNvSpPr/>
          <p:nvPr/>
        </p:nvSpPr>
        <p:spPr>
          <a:xfrm flipH="1" flipV="1">
            <a:off x="820" y="-2769"/>
            <a:ext cx="1296144" cy="9554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259632" y="-6394"/>
            <a:ext cx="7884368" cy="986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64983" y="611483"/>
            <a:ext cx="2968646" cy="585269"/>
            <a:chOff x="364983" y="611483"/>
            <a:chExt cx="2968646" cy="585269"/>
          </a:xfrm>
        </p:grpSpPr>
        <p:sp>
          <p:nvSpPr>
            <p:cNvPr id="7" name="직각 삼각형 6"/>
            <p:cNvSpPr/>
            <p:nvPr/>
          </p:nvSpPr>
          <p:spPr>
            <a:xfrm flipH="1">
              <a:off x="364983" y="747066"/>
              <a:ext cx="432048" cy="391908"/>
            </a:xfrm>
            <a:prstGeom prst="rtTriangle">
              <a:avLst/>
            </a:prstGeom>
            <a:solidFill>
              <a:srgbClr val="753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744459" y="611977"/>
              <a:ext cx="2589170" cy="58477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ko-KR" altLang="en-US" sz="3200" b="1" spc="-15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추진내용</a:t>
              </a:r>
              <a:r>
                <a:rPr lang="en-US" altLang="ko-KR" sz="3200" b="1" spc="-15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3200" b="1" spc="-15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계획</a:t>
              </a:r>
              <a:r>
                <a:rPr lang="en-US" altLang="ko-KR" sz="3200" b="1" spc="-15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ko-KR" altLang="en-US" sz="3200" b="1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4983" y="611483"/>
              <a:ext cx="504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spc="-300" dirty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5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  <a:endParaRPr lang="ko-KR" altLang="en-US" sz="2800" spc="-3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808486" y="2115092"/>
          <a:ext cx="7507930" cy="261005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33026"/>
                <a:gridCol w="771863"/>
                <a:gridCol w="771863"/>
                <a:gridCol w="771863"/>
                <a:gridCol w="771863"/>
                <a:gridCol w="771863"/>
                <a:gridCol w="771863"/>
                <a:gridCol w="771863"/>
                <a:gridCol w="771863"/>
              </a:tblGrid>
              <a:tr h="4398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4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주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434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이영석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dirty="0"/>
                    </a:p>
                  </a:txBody>
                  <a:tcPr/>
                </a:tc>
              </a:tr>
              <a:tr h="434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정용훈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dirty="0"/>
                    </a:p>
                  </a:txBody>
                  <a:tcPr/>
                </a:tc>
              </a:tr>
              <a:tr h="434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차승훈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/>
                    </a:p>
                  </a:txBody>
                  <a:tcPr/>
                </a:tc>
              </a:tr>
              <a:tr h="434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최지수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4668507" y="3895721"/>
            <a:ext cx="1248764" cy="3600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비밀번호</a:t>
            </a:r>
            <a:endParaRPr lang="en-US" altLang="ko-KR" sz="1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초기화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980516" y="3885659"/>
            <a:ext cx="1615984" cy="3600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부수기재 정보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521125" y="4326235"/>
            <a:ext cx="1396146" cy="3600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권한 승인</a:t>
            </a:r>
            <a:endParaRPr lang="ko-KR" altLang="en-US" sz="1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980514" y="4326235"/>
            <a:ext cx="1373714" cy="3600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</a:t>
            </a:r>
            <a:endParaRPr lang="ko-KR" altLang="en-US" sz="1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668506" y="3463579"/>
            <a:ext cx="1248765" cy="33853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계정 </a:t>
            </a: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</a:t>
            </a: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활성화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91422" y="3483456"/>
            <a:ext cx="605077" cy="33853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계정 삭제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21125" y="3036200"/>
            <a:ext cx="1397894" cy="33853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및 알림</a:t>
            </a:r>
            <a:endParaRPr lang="ko-KR" alt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989602" y="3044509"/>
            <a:ext cx="1459516" cy="33853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학생 </a:t>
            </a:r>
            <a:r>
              <a:rPr lang="ko-KR" altLang="en-US" sz="1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휴복학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신청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164287" y="3036201"/>
            <a:ext cx="1080121" cy="165007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발표 준비</a:t>
            </a:r>
            <a:endParaRPr lang="ko-KR" altLang="en-US" sz="1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084168" y="3036200"/>
            <a:ext cx="1008112" cy="16500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버그</a:t>
            </a:r>
            <a:endParaRPr lang="en-US" altLang="ko-KR" sz="15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  <a:endParaRPr lang="ko-KR" altLang="en-US" sz="1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627784" y="3483456"/>
            <a:ext cx="1291631" cy="33853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목록</a:t>
            </a:r>
            <a:endParaRPr lang="en-US" altLang="ko-KR" sz="1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GUI 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229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갈매기형 수장 64"/>
          <p:cNvSpPr/>
          <p:nvPr/>
        </p:nvSpPr>
        <p:spPr>
          <a:xfrm>
            <a:off x="0" y="0"/>
            <a:ext cx="4860032" cy="68580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각 삼각형 48"/>
          <p:cNvSpPr/>
          <p:nvPr/>
        </p:nvSpPr>
        <p:spPr>
          <a:xfrm flipH="1" flipV="1">
            <a:off x="820" y="-2769"/>
            <a:ext cx="1296144" cy="9554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259632" y="-6394"/>
            <a:ext cx="7884368" cy="986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62549" y="525832"/>
            <a:ext cx="5867324" cy="675853"/>
            <a:chOff x="467544" y="548680"/>
            <a:chExt cx="5867324" cy="675853"/>
          </a:xfrm>
        </p:grpSpPr>
        <p:sp>
          <p:nvSpPr>
            <p:cNvPr id="14" name="직사각형 13"/>
            <p:cNvSpPr/>
            <p:nvPr/>
          </p:nvSpPr>
          <p:spPr>
            <a:xfrm>
              <a:off x="847020" y="639758"/>
              <a:ext cx="548784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3200" b="1" spc="-15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성과 </a:t>
              </a:r>
              <a:r>
                <a:rPr lang="en-US" altLang="ko-KR" sz="3200" b="1" spc="-15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3200" b="1" spc="-15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목표대비 달성도</a:t>
              </a:r>
              <a:r>
                <a:rPr lang="en-US" altLang="ko-KR" sz="3200" b="1" spc="-15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ko-KR" altLang="en-US" sz="20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7544" y="639264"/>
              <a:ext cx="504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spc="-300" dirty="0" smtClean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5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endParaRPr lang="ko-KR" altLang="en-US" sz="2800" spc="-3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467544" y="774847"/>
              <a:ext cx="432048" cy="391908"/>
            </a:xfrm>
            <a:prstGeom prst="rtTriangle">
              <a:avLst/>
            </a:prstGeom>
            <a:solidFill>
              <a:srgbClr val="753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467544" y="548680"/>
              <a:ext cx="1847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310524" y="2564904"/>
            <a:ext cx="4504773" cy="1815882"/>
            <a:chOff x="2053232" y="2708920"/>
            <a:chExt cx="4504773" cy="1815882"/>
          </a:xfrm>
        </p:grpSpPr>
        <p:sp>
          <p:nvSpPr>
            <p:cNvPr id="18" name="TextBox 17"/>
            <p:cNvSpPr txBox="1"/>
            <p:nvPr/>
          </p:nvSpPr>
          <p:spPr>
            <a:xfrm>
              <a:off x="2053232" y="2708920"/>
              <a:ext cx="4504773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fontAlgn="base"/>
              <a:r>
                <a:rPr lang="ko-KR" altLang="en-US" sz="16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문서화 </a:t>
              </a:r>
              <a:r>
                <a:rPr lang="en-US" altLang="ko-KR" sz="16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95%</a:t>
              </a:r>
              <a:endPara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r" fontAlgn="base"/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데이터베이스 </a:t>
              </a:r>
              <a:r>
                <a:rPr lang="ko-KR" altLang="en-US" sz="16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구축 </a:t>
              </a:r>
              <a:r>
                <a:rPr lang="en-US" altLang="ko-KR" sz="16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100%</a:t>
              </a:r>
              <a:endPara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r" fontAlgn="base"/>
              <a:r>
                <a:rPr lang="ko-KR" altLang="en-US" sz="16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오류 수정 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8</a:t>
              </a:r>
              <a:r>
                <a:rPr lang="en-US" altLang="ko-KR" sz="16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0%</a:t>
              </a:r>
            </a:p>
            <a:p>
              <a:pPr algn="r" fontAlgn="base"/>
              <a:r>
                <a:rPr lang="ko-KR" altLang="en-US" sz="16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기능 추가 </a:t>
              </a:r>
              <a:r>
                <a:rPr lang="en-US" altLang="ko-KR" sz="16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100%</a:t>
              </a:r>
            </a:p>
            <a:p>
              <a:pPr algn="r" fontAlgn="base"/>
              <a:r>
                <a:rPr lang="ko-KR" altLang="en-US" sz="16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리팩토링</a:t>
              </a:r>
              <a:r>
                <a:rPr lang="ko-KR" altLang="en-US" sz="16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7</a:t>
              </a:r>
              <a:r>
                <a:rPr lang="en-US" altLang="ko-KR" sz="16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0%</a:t>
              </a:r>
            </a:p>
            <a:p>
              <a:pPr algn="r" fontAlgn="base"/>
              <a:endPara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r" fontAlgn="base"/>
              <a:r>
                <a:rPr lang="en-US" altLang="ko-KR" sz="16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89%</a:t>
              </a:r>
            </a:p>
          </p:txBody>
        </p:sp>
        <p:cxnSp>
          <p:nvCxnSpPr>
            <p:cNvPr id="3" name="직선 연결선 2"/>
            <p:cNvCxnSpPr/>
            <p:nvPr/>
          </p:nvCxnSpPr>
          <p:spPr>
            <a:xfrm>
              <a:off x="2053232" y="4020746"/>
              <a:ext cx="4464496" cy="157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212286" y="3435778"/>
            <a:ext cx="41549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 smtClean="0"/>
              <a:t>+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338473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갈매기형 수장 64"/>
          <p:cNvSpPr/>
          <p:nvPr/>
        </p:nvSpPr>
        <p:spPr>
          <a:xfrm>
            <a:off x="0" y="0"/>
            <a:ext cx="4860032" cy="68580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각 삼각형 48"/>
          <p:cNvSpPr/>
          <p:nvPr/>
        </p:nvSpPr>
        <p:spPr>
          <a:xfrm flipH="1" flipV="1">
            <a:off x="-36512" y="-2769"/>
            <a:ext cx="1296144" cy="9554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259632" y="-6394"/>
            <a:ext cx="7884368" cy="986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68036" y="611483"/>
            <a:ext cx="3566567" cy="585269"/>
            <a:chOff x="358204" y="611483"/>
            <a:chExt cx="3566567" cy="585269"/>
          </a:xfrm>
        </p:grpSpPr>
        <p:sp>
          <p:nvSpPr>
            <p:cNvPr id="61" name="직사각형 60"/>
            <p:cNvSpPr/>
            <p:nvPr/>
          </p:nvSpPr>
          <p:spPr>
            <a:xfrm>
              <a:off x="737680" y="611977"/>
              <a:ext cx="3187091" cy="58477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ko-KR" altLang="en-US" sz="3200" b="1" spc="-15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성과</a:t>
              </a:r>
              <a:r>
                <a:rPr lang="en-US" altLang="ko-KR" sz="3200" b="1" spc="-15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3200" b="1" spc="-15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품질 향상도</a:t>
              </a:r>
              <a:r>
                <a:rPr lang="en-US" altLang="ko-KR" sz="3200" b="1" spc="-15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ko-KR" altLang="en-US" sz="3200" b="1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58204" y="611483"/>
              <a:ext cx="504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spc="-300" dirty="0" smtClean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5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endParaRPr lang="ko-KR" altLang="en-US" sz="2800" spc="-3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7" name="직각 삼각형 66"/>
            <p:cNvSpPr/>
            <p:nvPr/>
          </p:nvSpPr>
          <p:spPr>
            <a:xfrm flipH="1">
              <a:off x="358204" y="747066"/>
              <a:ext cx="432048" cy="391908"/>
            </a:xfrm>
            <a:prstGeom prst="rtTriangle">
              <a:avLst/>
            </a:prstGeom>
            <a:solidFill>
              <a:srgbClr val="753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484784"/>
            <a:ext cx="5715000" cy="29146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59632" y="4524951"/>
            <a:ext cx="5715000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altLang="ko-KR" sz="1400" spc="17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LOC 2900 -&gt; 3900</a:t>
            </a:r>
            <a:endParaRPr lang="en-US" altLang="ko-KR" sz="1050" spc="17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ko-KR" altLang="en-US" sz="1050" spc="17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추가기능 대량 구현</a:t>
            </a:r>
            <a:endParaRPr lang="en-US" altLang="ko-KR" sz="1050" spc="17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sz="1400" spc="17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ko-KR" altLang="en-US" sz="1400" spc="17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 대비 주석비율↑</a:t>
            </a:r>
            <a:endParaRPr lang="en-US" altLang="ko-KR" sz="1400" spc="17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altLang="ko-KR" sz="1400" spc="17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Technical </a:t>
            </a:r>
            <a:r>
              <a:rPr lang="en-US" altLang="ko-KR" sz="1400" dirty="0"/>
              <a:t>Debt </a:t>
            </a:r>
            <a:r>
              <a:rPr lang="en-US" altLang="ko-KR" sz="1400" dirty="0" smtClean="0"/>
              <a:t>Ratio ↓</a:t>
            </a:r>
          </a:p>
        </p:txBody>
      </p:sp>
    </p:spTree>
    <p:extLst>
      <p:ext uri="{BB962C8B-B14F-4D97-AF65-F5344CB8AC3E}">
        <p14:creationId xmlns:p14="http://schemas.microsoft.com/office/powerpoint/2010/main" val="71862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갈매기형 수장 64"/>
          <p:cNvSpPr/>
          <p:nvPr/>
        </p:nvSpPr>
        <p:spPr>
          <a:xfrm>
            <a:off x="-36512" y="-6394"/>
            <a:ext cx="4860032" cy="68580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각 삼각형 48"/>
          <p:cNvSpPr/>
          <p:nvPr/>
        </p:nvSpPr>
        <p:spPr>
          <a:xfrm flipH="1" flipV="1">
            <a:off x="820" y="-2769"/>
            <a:ext cx="1296144" cy="9554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259632" y="-6394"/>
            <a:ext cx="7884368" cy="986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87624" y="1412776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프로그램개발계획</a:t>
            </a:r>
            <a:endParaRPr lang="en-US" altLang="ko-KR" sz="20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r>
              <a:rPr lang="en-US" altLang="ko-KR" sz="2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TDD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584" y="2348483"/>
            <a:ext cx="6000750" cy="11525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  <p:sp>
        <p:nvSpPr>
          <p:cNvPr id="11" name="TextBox 10"/>
          <p:cNvSpPr txBox="1"/>
          <p:nvPr/>
        </p:nvSpPr>
        <p:spPr>
          <a:xfrm>
            <a:off x="1187624" y="3861048"/>
            <a:ext cx="6768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버전 관리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GITHUB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(http://github.com)</a:t>
            </a:r>
            <a:endParaRPr lang="en-US" altLang="ko-KR" sz="2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984" y="4725144"/>
            <a:ext cx="2647950" cy="17240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12" name="그룹 11"/>
          <p:cNvGrpSpPr/>
          <p:nvPr/>
        </p:nvGrpSpPr>
        <p:grpSpPr>
          <a:xfrm>
            <a:off x="362549" y="525832"/>
            <a:ext cx="5867324" cy="675853"/>
            <a:chOff x="467544" y="548680"/>
            <a:chExt cx="5867324" cy="675853"/>
          </a:xfrm>
        </p:grpSpPr>
        <p:sp>
          <p:nvSpPr>
            <p:cNvPr id="13" name="직사각형 12"/>
            <p:cNvSpPr/>
            <p:nvPr/>
          </p:nvSpPr>
          <p:spPr>
            <a:xfrm>
              <a:off x="847020" y="639758"/>
              <a:ext cx="548784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3200" b="1" spc="-15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비용 절감 방식</a:t>
              </a:r>
              <a:endParaRPr lang="ko-KR" altLang="en-US" sz="20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7544" y="639264"/>
              <a:ext cx="504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spc="-300" dirty="0" smtClean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5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6</a:t>
              </a:r>
              <a:endParaRPr lang="ko-KR" altLang="en-US" sz="2800" spc="-3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직각 삼각형 14"/>
            <p:cNvSpPr/>
            <p:nvPr/>
          </p:nvSpPr>
          <p:spPr>
            <a:xfrm flipH="1">
              <a:off x="467544" y="774847"/>
              <a:ext cx="432048" cy="391908"/>
            </a:xfrm>
            <a:prstGeom prst="rtTriangle">
              <a:avLst/>
            </a:prstGeom>
            <a:solidFill>
              <a:srgbClr val="753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467544" y="548680"/>
              <a:ext cx="1847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772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갈매기형 수장 64"/>
          <p:cNvSpPr/>
          <p:nvPr/>
        </p:nvSpPr>
        <p:spPr>
          <a:xfrm>
            <a:off x="0" y="0"/>
            <a:ext cx="4860032" cy="68580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각 삼각형 48"/>
          <p:cNvSpPr/>
          <p:nvPr/>
        </p:nvSpPr>
        <p:spPr>
          <a:xfrm flipH="1" flipV="1">
            <a:off x="820" y="-2769"/>
            <a:ext cx="1296144" cy="9554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259632" y="-6394"/>
            <a:ext cx="7884368" cy="986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6924" y="1476648"/>
            <a:ext cx="795555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spc="12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잘한점</a:t>
            </a:r>
            <a:endParaRPr lang="en-US" altLang="ko-KR" sz="1600" spc="12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spc="12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 하고자 하는 기능은 전부 구현 성공</a:t>
            </a:r>
            <a:r>
              <a:rPr lang="en-US" altLang="ko-KR" sz="1400" spc="12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(Usability) </a:t>
            </a:r>
            <a:r>
              <a:rPr lang="ko-KR" altLang="en-US" sz="1400" spc="12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증가</a:t>
            </a:r>
            <a:endParaRPr lang="en-US" altLang="ko-KR" sz="1400" spc="12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spc="12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팀원 전체가 협동</a:t>
            </a:r>
            <a:r>
              <a:rPr lang="en-US" altLang="ko-KR" sz="1400" spc="12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spc="12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소통하여 개발에 성공</a:t>
            </a:r>
            <a:endParaRPr lang="en-US" altLang="ko-KR" sz="1400" spc="12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spc="12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주석 처리를 많이 해서 유지보수성</a:t>
            </a:r>
            <a:r>
              <a:rPr lang="en-US" altLang="ko-KR" sz="1400" spc="12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spc="12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가독성</a:t>
            </a:r>
            <a:r>
              <a:rPr lang="en-US" altLang="ko-KR" sz="1400" spc="12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spc="12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재사용성</a:t>
            </a:r>
            <a:r>
              <a:rPr lang="ko-KR" altLang="en-US" sz="1400" spc="12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증가</a:t>
            </a:r>
            <a:endParaRPr lang="en-US" altLang="ko-KR" sz="1400" spc="12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spc="12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 서버 운영을 통한 </a:t>
            </a:r>
            <a:r>
              <a:rPr lang="ko-KR" altLang="en-US" sz="1400" spc="12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복구성</a:t>
            </a:r>
            <a:r>
              <a:rPr lang="ko-KR" altLang="en-US" sz="1400" spc="12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증가</a:t>
            </a:r>
            <a:endParaRPr lang="en-US" altLang="ko-KR" sz="1400" spc="12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spc="12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 접근 제한을 통한 </a:t>
            </a:r>
            <a:r>
              <a:rPr lang="ko-KR" altLang="en-US" sz="1400" spc="12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보안성</a:t>
            </a:r>
            <a:r>
              <a:rPr lang="ko-KR" altLang="en-US" sz="1400" spc="12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증가</a:t>
            </a:r>
            <a:endParaRPr lang="en-US" altLang="ko-KR" sz="1400" spc="12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spc="12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미약하지만 테스트 케이스 작성을 통한 </a:t>
            </a:r>
            <a:r>
              <a:rPr lang="en-US" altLang="ko-KR" sz="1400" spc="12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Testability </a:t>
            </a:r>
            <a:r>
              <a:rPr lang="ko-KR" altLang="en-US" sz="1400" spc="12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증가</a:t>
            </a:r>
            <a:endParaRPr lang="en-US" altLang="ko-KR" sz="1400" spc="12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spc="12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리팩토링을</a:t>
            </a:r>
            <a:r>
              <a:rPr lang="ko-KR" altLang="en-US" sz="1400" spc="12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통한 유지보수성</a:t>
            </a:r>
            <a:r>
              <a:rPr lang="en-US" altLang="ko-KR" sz="1400" spc="12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spc="12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재사용성</a:t>
            </a:r>
            <a:r>
              <a:rPr lang="en-US" altLang="ko-KR" sz="1400" spc="12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spc="12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모듈성</a:t>
            </a:r>
            <a:r>
              <a:rPr lang="en-US" altLang="ko-KR" sz="1400" spc="12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spc="12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효율성 증가</a:t>
            </a:r>
            <a:endParaRPr lang="en-US" altLang="ko-KR" sz="1400" spc="12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spc="12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pc="12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못한점</a:t>
            </a:r>
            <a:endParaRPr lang="en-US" altLang="ko-KR" spc="12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spc="12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많은 기능 추가로 인한 복잡도 증가</a:t>
            </a:r>
            <a:endParaRPr lang="en-US" altLang="ko-KR" sz="1400" spc="12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spc="12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계획 일정과 다소 다른 진행</a:t>
            </a:r>
            <a:endParaRPr lang="en-US" altLang="ko-KR" sz="1400" spc="12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spc="12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많은 기능에 비해 다소 적은 테스트케이스</a:t>
            </a:r>
            <a:endParaRPr lang="en-US" altLang="ko-KR" sz="1400" spc="12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62549" y="525832"/>
            <a:ext cx="5867324" cy="675853"/>
            <a:chOff x="467544" y="548680"/>
            <a:chExt cx="5867324" cy="675853"/>
          </a:xfrm>
        </p:grpSpPr>
        <p:sp>
          <p:nvSpPr>
            <p:cNvPr id="10" name="직사각형 9"/>
            <p:cNvSpPr/>
            <p:nvPr/>
          </p:nvSpPr>
          <p:spPr>
            <a:xfrm>
              <a:off x="847020" y="639758"/>
              <a:ext cx="548784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3200" b="1" spc="-15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고찰</a:t>
              </a:r>
              <a:endParaRPr lang="ko-KR" altLang="en-US" sz="20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7544" y="639264"/>
              <a:ext cx="504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spc="-300" dirty="0" smtClean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5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7</a:t>
              </a:r>
              <a:endParaRPr lang="ko-KR" altLang="en-US" sz="2800" spc="-3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" name="직각 삼각형 11"/>
            <p:cNvSpPr/>
            <p:nvPr/>
          </p:nvSpPr>
          <p:spPr>
            <a:xfrm flipH="1">
              <a:off x="467544" y="774847"/>
              <a:ext cx="432048" cy="391908"/>
            </a:xfrm>
            <a:prstGeom prst="rtTriangle">
              <a:avLst/>
            </a:prstGeom>
            <a:solidFill>
              <a:srgbClr val="753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467544" y="548680"/>
              <a:ext cx="1847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033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갈매기형 수장 41"/>
          <p:cNvSpPr/>
          <p:nvPr/>
        </p:nvSpPr>
        <p:spPr>
          <a:xfrm>
            <a:off x="820" y="92284"/>
            <a:ext cx="4859212" cy="6765716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820" y="4031468"/>
            <a:ext cx="9143180" cy="1231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654367" y="3949557"/>
            <a:ext cx="170420" cy="1704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521260" y="3949557"/>
            <a:ext cx="170420" cy="1704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2500302" y="3933056"/>
            <a:ext cx="170420" cy="1704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20" y="-6394"/>
            <a:ext cx="9143180" cy="986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91705" y="1125659"/>
            <a:ext cx="1672253" cy="5847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ko-KR" altLang="en-US" sz="3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발표순서</a:t>
            </a:r>
            <a:endParaRPr lang="ko-KR" alt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72251" y="4149080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조원소개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815720" y="3933056"/>
            <a:ext cx="170420" cy="1704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061926" y="3933056"/>
            <a:ext cx="170420" cy="1704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6228505" y="3933056"/>
            <a:ext cx="170420" cy="1704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21710" y="4156169"/>
            <a:ext cx="13276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목표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70377" y="3522494"/>
            <a:ext cx="13276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개요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19872" y="3522494"/>
            <a:ext cx="962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추진 내용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877066" y="4149080"/>
            <a:ext cx="55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성과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772206" y="3522493"/>
            <a:ext cx="962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추진 전략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866718" y="1317428"/>
            <a:ext cx="181967" cy="181967"/>
          </a:xfrm>
          <a:prstGeom prst="ellipse">
            <a:avLst/>
          </a:prstGeom>
          <a:solidFill>
            <a:srgbClr val="753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7265046" y="3933056"/>
            <a:ext cx="170420" cy="1704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063958" y="4156169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고찰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290012" y="3933056"/>
            <a:ext cx="170420" cy="1704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100146" y="3522494"/>
            <a:ext cx="55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시연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841076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순서도: 수동 입력 20"/>
          <p:cNvSpPr/>
          <p:nvPr/>
        </p:nvSpPr>
        <p:spPr>
          <a:xfrm flipV="1">
            <a:off x="0" y="-27385"/>
            <a:ext cx="9140612" cy="3529981"/>
          </a:xfrm>
          <a:prstGeom prst="flowChartManualInpu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각 삼각형 12"/>
          <p:cNvSpPr/>
          <p:nvPr/>
        </p:nvSpPr>
        <p:spPr>
          <a:xfrm flipH="1" flipV="1">
            <a:off x="820" y="-2769"/>
            <a:ext cx="1296144" cy="9554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259632" y="-6394"/>
            <a:ext cx="7884368" cy="986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89687" y="2564904"/>
            <a:ext cx="34756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7738824"/>
      </p:ext>
    </p:extLst>
  </p:cSld>
  <p:clrMapOvr>
    <a:masterClrMapping/>
  </p:clrMapOvr>
  <p:transition spd="slow" advClick="0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갈매기형 수장 64"/>
          <p:cNvSpPr/>
          <p:nvPr/>
        </p:nvSpPr>
        <p:spPr>
          <a:xfrm>
            <a:off x="0" y="0"/>
            <a:ext cx="4860032" cy="68580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각 삼각형 48"/>
          <p:cNvSpPr/>
          <p:nvPr/>
        </p:nvSpPr>
        <p:spPr>
          <a:xfrm flipH="1" flipV="1">
            <a:off x="820" y="-2769"/>
            <a:ext cx="1296144" cy="9554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259632" y="-6394"/>
            <a:ext cx="7884368" cy="986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614660" y="3407271"/>
            <a:ext cx="2093244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500"/>
              </a:spcBef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이영석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조장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364840" y="611483"/>
            <a:ext cx="2046920" cy="585269"/>
            <a:chOff x="364840" y="611483"/>
            <a:chExt cx="2046920" cy="585269"/>
          </a:xfrm>
        </p:grpSpPr>
        <p:sp>
          <p:nvSpPr>
            <p:cNvPr id="61" name="직사각형 60"/>
            <p:cNvSpPr/>
            <p:nvPr/>
          </p:nvSpPr>
          <p:spPr>
            <a:xfrm>
              <a:off x="744316" y="611977"/>
              <a:ext cx="1667444" cy="58477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ko-KR" sz="3200" b="1" spc="-15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3200" b="1" spc="-15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조원소개</a:t>
              </a:r>
              <a:endParaRPr lang="ko-KR" altLang="en-US" sz="3200" b="1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64840" y="611483"/>
              <a:ext cx="504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spc="-300" dirty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5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endParaRPr lang="ko-KR" altLang="en-US" sz="2800" spc="-3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7" name="직각 삼각형 66"/>
            <p:cNvSpPr/>
            <p:nvPr/>
          </p:nvSpPr>
          <p:spPr>
            <a:xfrm flipH="1">
              <a:off x="364840" y="747066"/>
              <a:ext cx="432048" cy="391908"/>
            </a:xfrm>
            <a:prstGeom prst="rtTriangle">
              <a:avLst/>
            </a:prstGeom>
            <a:solidFill>
              <a:srgbClr val="753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619672" y="1644674"/>
            <a:ext cx="1915458" cy="1436594"/>
          </a:xfrm>
          <a:prstGeom prst="rect">
            <a:avLst/>
          </a:prstGeom>
          <a:blipFill dpi="0" rotWithShape="1">
            <a:blip r:embed="rId4" r:link="rId5"/>
            <a:srcRect/>
            <a:stretch>
              <a:fillRect/>
            </a:stretch>
          </a:blipFill>
        </p:spPr>
      </p:pic>
      <p:sp>
        <p:nvSpPr>
          <p:cNvPr id="74" name="직사각형 73"/>
          <p:cNvSpPr/>
          <p:nvPr/>
        </p:nvSpPr>
        <p:spPr>
          <a:xfrm>
            <a:off x="5508104" y="3436452"/>
            <a:ext cx="192047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500"/>
              </a:spcBef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정용훈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519256" y="6006850"/>
            <a:ext cx="192047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500"/>
              </a:spcBef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최지수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634433" y="6006852"/>
            <a:ext cx="192047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500"/>
              </a:spcBef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차승훈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8" name="Picture 4" descr="C:\Users\Seiryu\Downloads\Campus_Life\2015\Top\SE\Project\Apr152015\영석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05242"/>
            <a:ext cx="1501636" cy="200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eiryu\Downloads\Campus_Life\2015\Top\SE\Project\Apr152015\용훈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236" y="1396491"/>
            <a:ext cx="1498207" cy="2002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Seiryu\Downloads\Campus_Life\2015\Top\SE\Project\Apr152015\승훈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933056"/>
            <a:ext cx="1517945" cy="2028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Seiryu\Downloads\Campus_Life\2015\Top\SE\Project\Apr152015\지수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042" y="3933056"/>
            <a:ext cx="1508898" cy="201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322450"/>
      </p:ext>
    </p:extLst>
  </p:cSld>
  <p:clrMapOvr>
    <a:masterClrMapping/>
  </p:clrMapOvr>
  <p:transition spd="slow" advClick="0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갈매기형 수장 64"/>
          <p:cNvSpPr/>
          <p:nvPr/>
        </p:nvSpPr>
        <p:spPr>
          <a:xfrm>
            <a:off x="0" y="0"/>
            <a:ext cx="4860032" cy="68580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각 삼각형 48"/>
          <p:cNvSpPr/>
          <p:nvPr/>
        </p:nvSpPr>
        <p:spPr>
          <a:xfrm flipH="1" flipV="1">
            <a:off x="-36512" y="-2769"/>
            <a:ext cx="1296144" cy="9554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259632" y="-6394"/>
            <a:ext cx="7884368" cy="986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68036" y="611483"/>
            <a:ext cx="2705754" cy="585269"/>
            <a:chOff x="358204" y="611483"/>
            <a:chExt cx="2705754" cy="585269"/>
          </a:xfrm>
        </p:grpSpPr>
        <p:sp>
          <p:nvSpPr>
            <p:cNvPr id="61" name="직사각형 60"/>
            <p:cNvSpPr/>
            <p:nvPr/>
          </p:nvSpPr>
          <p:spPr>
            <a:xfrm>
              <a:off x="737680" y="611977"/>
              <a:ext cx="2326278" cy="58477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ko-KR" altLang="en-US" sz="3200" b="1" spc="-15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개요</a:t>
              </a:r>
              <a:endParaRPr lang="ko-KR" altLang="en-US" sz="3200" b="1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58204" y="611483"/>
              <a:ext cx="504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spc="-300" dirty="0" smtClean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5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endParaRPr lang="ko-KR" altLang="en-US" sz="2800" spc="-3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7" name="직각 삼각형 66"/>
            <p:cNvSpPr/>
            <p:nvPr/>
          </p:nvSpPr>
          <p:spPr>
            <a:xfrm flipH="1">
              <a:off x="358204" y="747066"/>
              <a:ext cx="432048" cy="391908"/>
            </a:xfrm>
            <a:prstGeom prst="rtTriangle">
              <a:avLst/>
            </a:prstGeom>
            <a:solidFill>
              <a:srgbClr val="753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259632" y="2354684"/>
            <a:ext cx="66247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000" spc="17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시험기간마다 시험시간이 겹치기도하고</a:t>
            </a:r>
            <a:r>
              <a:rPr lang="en-US" altLang="ko-KR" sz="2000" spc="17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spc="17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강의실 배정이 잘못되어 좁은 </a:t>
            </a:r>
            <a:r>
              <a:rPr lang="ko-KR" altLang="en-US" sz="2000" spc="17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강의실 안에서 많은 인원이 시험 치는 경우도 </a:t>
            </a:r>
            <a:r>
              <a:rPr lang="ko-KR" altLang="en-US" sz="2000" spc="17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종종 생기는 등 많은 문제가 발생하였다</a:t>
            </a:r>
            <a:r>
              <a:rPr lang="en-US" altLang="ko-KR" sz="2000" spc="17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fontAlgn="base"/>
            <a:endParaRPr lang="en-US" altLang="ko-KR" sz="2000" spc="17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r>
              <a:rPr lang="ko-KR" altLang="en-US" sz="2000" spc="17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</a:t>
            </a:r>
            <a:r>
              <a:rPr lang="ko-KR" altLang="en-US" sz="2000" spc="17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문제를 해결하기 위해서 수강생들의 강의 및 시험 </a:t>
            </a:r>
            <a:r>
              <a:rPr lang="ko-KR" altLang="en-US" sz="2000" spc="17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스케줄을 </a:t>
            </a:r>
            <a:r>
              <a:rPr lang="ko-KR" altLang="en-US" sz="2000" spc="17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확인하여 </a:t>
            </a:r>
            <a:r>
              <a:rPr lang="ko-KR" altLang="en-US" sz="2000" spc="17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시험일시와</a:t>
            </a:r>
            <a:r>
              <a:rPr lang="ko-KR" altLang="en-US" sz="2000" spc="17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장소를 자동으로 정할 수 </a:t>
            </a:r>
            <a:r>
              <a:rPr lang="ko-KR" altLang="en-US" sz="2000" spc="17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있는</a:t>
            </a:r>
            <a:r>
              <a:rPr lang="en-US" altLang="ko-KR" sz="2000" spc="17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b="1" spc="17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자동시험예약시스템</a:t>
            </a:r>
            <a:r>
              <a:rPr lang="en-US" altLang="ko-KR" sz="2400" b="1" spc="17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(AESS)</a:t>
            </a:r>
            <a:r>
              <a:rPr lang="ko-KR" altLang="en-US" sz="2000" spc="17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</a:t>
            </a:r>
            <a:r>
              <a:rPr lang="ko-KR" altLang="en-US" sz="2000" spc="17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개발하게 되었다</a:t>
            </a:r>
            <a:r>
              <a:rPr lang="en-US" altLang="ko-KR" sz="2000" spc="17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en-US" sz="2000" spc="17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863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순서도: 수동 입력 20"/>
          <p:cNvSpPr/>
          <p:nvPr/>
        </p:nvSpPr>
        <p:spPr>
          <a:xfrm rot="5400000" flipV="1">
            <a:off x="3179892" y="915566"/>
            <a:ext cx="6886070" cy="5042149"/>
          </a:xfrm>
          <a:prstGeom prst="flowChartManualInpu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각 삼각형 12"/>
          <p:cNvSpPr/>
          <p:nvPr/>
        </p:nvSpPr>
        <p:spPr>
          <a:xfrm flipH="1" flipV="1">
            <a:off x="820" y="-2769"/>
            <a:ext cx="1296144" cy="9554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259632" y="-6394"/>
            <a:ext cx="7884368" cy="986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59153" y="611483"/>
            <a:ext cx="4425777" cy="585269"/>
            <a:chOff x="359153" y="611483"/>
            <a:chExt cx="4425777" cy="585269"/>
          </a:xfrm>
        </p:grpSpPr>
        <p:sp>
          <p:nvSpPr>
            <p:cNvPr id="5" name="직사각형 4"/>
            <p:cNvSpPr/>
            <p:nvPr/>
          </p:nvSpPr>
          <p:spPr>
            <a:xfrm>
              <a:off x="738629" y="611977"/>
              <a:ext cx="4046301" cy="58477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ko-KR" altLang="en-US" sz="3200" b="1" spc="-15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개요</a:t>
              </a:r>
              <a:r>
                <a:rPr lang="en-US" altLang="ko-KR" sz="3200" b="1" spc="-15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3200" b="1" spc="-15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요구사항</a:t>
              </a:r>
              <a:r>
                <a:rPr lang="en-US" altLang="ko-KR" sz="3200" b="1" spc="-15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ko-KR" altLang="en-US" sz="3200" b="1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59153" y="611483"/>
              <a:ext cx="504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spc="-300" dirty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5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endParaRPr lang="ko-KR" altLang="en-US" sz="2800" spc="-3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H="1">
              <a:off x="359153" y="747066"/>
              <a:ext cx="432048" cy="391908"/>
            </a:xfrm>
            <a:prstGeom prst="rtTriangle">
              <a:avLst/>
            </a:prstGeom>
            <a:solidFill>
              <a:srgbClr val="753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48892" y="1223090"/>
            <a:ext cx="1114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기능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56888" y="1223089"/>
            <a:ext cx="1566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 기능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9153" y="1682314"/>
            <a:ext cx="414083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사용자는 각자의 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권한에 맞는 기능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제공 받는다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fontAlgn="base"/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관리자는 모든 수업의 시험 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스케줄 조회</a:t>
            </a:r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 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강의실 정보 수정</a:t>
            </a:r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 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시험기간  입력</a:t>
            </a:r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 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시험 외의 수업이나 기타일정 입력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 수 있다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fontAlgn="base"/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교수는 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시험기간에 수업을 하는 지 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여부 설정</a:t>
            </a:r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시험에 필요한 강의실 정보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 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시험 선호시간 및 불가능 시간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 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조교 설정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 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수강생의 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스케줄 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 현황 확인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 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최종 시험 시간 설정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할 수 있다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fontAlgn="base"/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학생은 시험기간 동안의 자신의 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스케줄</a:t>
            </a:r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시험이나 수업</a:t>
            </a:r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입력 할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 있다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fontAlgn="base"/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조교는 시험기간 동안 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자신이 감독을 못하는 시간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입력 할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 있다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60032" y="1716265"/>
            <a:ext cx="400766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사용자들은 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할 수 있다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fontAlgn="base"/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사용자들은 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비밀번호 초기화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 수 있다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fontAlgn="base"/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관리자는 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사용자들의 권한을 설정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 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강의실 부수기재 정보 입력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 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사용자들의 상태를 활성화 및 비활성화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 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사용자의 정보를 시스템에서 삭제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할 수 있다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fontAlgn="base"/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교수는 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입력해서 수강생들에게 보낼 수 있다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fontAlgn="base"/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학생은 교수가 새 공지사항을 보내면 이를 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알림 받을 수 있다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305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갈매기형 수장 64"/>
          <p:cNvSpPr/>
          <p:nvPr/>
        </p:nvSpPr>
        <p:spPr>
          <a:xfrm>
            <a:off x="0" y="0"/>
            <a:ext cx="4860032" cy="68580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각 삼각형 48"/>
          <p:cNvSpPr/>
          <p:nvPr/>
        </p:nvSpPr>
        <p:spPr>
          <a:xfrm flipH="1" flipV="1">
            <a:off x="-36512" y="-2769"/>
            <a:ext cx="1296144" cy="9554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259632" y="-6394"/>
            <a:ext cx="7884368" cy="986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68036" y="611483"/>
            <a:ext cx="2758653" cy="585269"/>
            <a:chOff x="358204" y="611483"/>
            <a:chExt cx="2758653" cy="585269"/>
          </a:xfrm>
        </p:grpSpPr>
        <p:sp>
          <p:nvSpPr>
            <p:cNvPr id="61" name="직사각형 60"/>
            <p:cNvSpPr/>
            <p:nvPr/>
          </p:nvSpPr>
          <p:spPr>
            <a:xfrm>
              <a:off x="737680" y="611977"/>
              <a:ext cx="2379177" cy="58477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ko-KR" altLang="en-US" sz="3200" b="1" spc="-15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목표</a:t>
              </a:r>
              <a:endParaRPr lang="ko-KR" altLang="en-US" sz="3200" b="1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58204" y="611483"/>
              <a:ext cx="504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spc="-300" dirty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5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endParaRPr lang="ko-KR" altLang="en-US" sz="2800" spc="-3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7" name="직각 삼각형 66"/>
            <p:cNvSpPr/>
            <p:nvPr/>
          </p:nvSpPr>
          <p:spPr>
            <a:xfrm flipH="1">
              <a:off x="358204" y="747066"/>
              <a:ext cx="432048" cy="391908"/>
            </a:xfrm>
            <a:prstGeom prst="rtTriangle">
              <a:avLst/>
            </a:prstGeom>
            <a:solidFill>
              <a:srgbClr val="753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32008" y="1340768"/>
            <a:ext cx="6624736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ko-KR" altLang="en-US" sz="2000" spc="17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문서 작성</a:t>
            </a:r>
            <a:endParaRPr lang="en-US" altLang="ko-KR" sz="2000" spc="17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US" altLang="ko-KR" sz="1400" spc="17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400" spc="17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소프트웨어</a:t>
            </a:r>
            <a:r>
              <a:rPr lang="en-US" altLang="ko-KR" sz="1400" spc="17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en-US" sz="1400" spc="17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일부인 문서를 처음부터 작성</a:t>
            </a:r>
            <a:endParaRPr lang="en-US" altLang="ko-KR" sz="1400" spc="17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endParaRPr lang="en-US" altLang="ko-KR" sz="2000" spc="17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ko-KR" altLang="en-US" sz="2000" spc="17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베이스 구축</a:t>
            </a:r>
            <a:endParaRPr lang="en-US" altLang="ko-KR" sz="1400" spc="17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ko-KR" altLang="en-US" sz="1400" spc="17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코드를 </a:t>
            </a:r>
            <a:r>
              <a:rPr lang="ko-KR" altLang="en-US" sz="1400" spc="17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역공학하여</a:t>
            </a:r>
            <a:r>
              <a:rPr lang="ko-KR" altLang="en-US" sz="1400" spc="17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spc="17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r>
              <a:rPr lang="ko-KR" altLang="en-US" sz="1400" spc="17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구조 확인</a:t>
            </a:r>
            <a:r>
              <a:rPr lang="en-US" altLang="ko-KR" sz="1400" spc="17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spc="17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구축</a:t>
            </a:r>
            <a:endParaRPr lang="en-US" altLang="ko-KR" sz="1400" spc="17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endParaRPr lang="en-US" altLang="ko-KR" sz="2000" spc="17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ko-KR" altLang="en-US" sz="2000" spc="17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리팩토링</a:t>
            </a:r>
            <a:endParaRPr lang="en-US" altLang="ko-KR" sz="1400" spc="17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ko-KR" altLang="en-US" sz="1400" spc="17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및 클래스 수정</a:t>
            </a:r>
            <a:endParaRPr lang="en-US" altLang="ko-KR" sz="1400" spc="17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endParaRPr lang="en-US" altLang="ko-KR" sz="1400" spc="17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ko-KR" altLang="en-US" sz="2000" spc="17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주석 추가</a:t>
            </a:r>
            <a:endParaRPr lang="en-US" altLang="ko-KR" sz="1400" spc="17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ko-KR" altLang="en-US" sz="1400" spc="17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코드에 부족한 설명 추가</a:t>
            </a:r>
            <a:endParaRPr lang="en-US" altLang="ko-KR" sz="1400" spc="17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ko-KR" altLang="en-US" sz="1400" spc="17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새로운 기능 구현 시 상세 설명</a:t>
            </a:r>
            <a:endParaRPr lang="en-US" altLang="ko-KR" sz="1400" spc="17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sz="1400" spc="17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ko-KR" altLang="en-US" sz="2000" spc="17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 추가</a:t>
            </a:r>
            <a:endParaRPr lang="en-US" altLang="ko-KR" sz="1400" spc="17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ko-KR" altLang="en-US" sz="1400" spc="17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편의를 위한 각종 기능 추가</a:t>
            </a:r>
            <a:endParaRPr lang="en-US" altLang="ko-KR" sz="1400" spc="17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sz="1400" spc="17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ko-KR" altLang="en-US" sz="2000" spc="17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디버깅</a:t>
            </a:r>
            <a:endParaRPr lang="en-US" altLang="ko-KR" sz="1400" spc="17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ko-KR" altLang="en-US" sz="1400" spc="17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각종 오류 수정</a:t>
            </a:r>
            <a:endParaRPr lang="en-US" altLang="ko-KR" sz="1400" spc="17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endParaRPr lang="en-US" altLang="ko-KR" sz="1400" spc="17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758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갈매기형 수장 64"/>
          <p:cNvSpPr/>
          <p:nvPr/>
        </p:nvSpPr>
        <p:spPr>
          <a:xfrm>
            <a:off x="0" y="0"/>
            <a:ext cx="4860032" cy="68580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각 삼각형 48"/>
          <p:cNvSpPr/>
          <p:nvPr/>
        </p:nvSpPr>
        <p:spPr>
          <a:xfrm flipH="1" flipV="1">
            <a:off x="-36512" y="-2769"/>
            <a:ext cx="1296144" cy="9554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259632" y="-6394"/>
            <a:ext cx="7884368" cy="986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68036" y="611483"/>
            <a:ext cx="3850298" cy="585269"/>
            <a:chOff x="358204" y="611483"/>
            <a:chExt cx="3850298" cy="585269"/>
          </a:xfrm>
        </p:grpSpPr>
        <p:sp>
          <p:nvSpPr>
            <p:cNvPr id="61" name="직사각형 60"/>
            <p:cNvSpPr/>
            <p:nvPr/>
          </p:nvSpPr>
          <p:spPr>
            <a:xfrm>
              <a:off x="737680" y="611977"/>
              <a:ext cx="3470822" cy="58477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ko-KR" altLang="en-US" sz="3200" b="1" spc="-15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추진 내용</a:t>
              </a:r>
              <a:r>
                <a:rPr lang="en-US" altLang="ko-KR" sz="3200" b="1" spc="-15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3200" b="1" spc="-15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문서 작성</a:t>
              </a:r>
              <a:r>
                <a:rPr lang="en-US" altLang="ko-KR" sz="3200" b="1" spc="-15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ko-KR" altLang="en-US" sz="3200" b="1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58204" y="611483"/>
              <a:ext cx="504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spc="-300" dirty="0" smtClean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5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  <a:endParaRPr lang="ko-KR" altLang="en-US" sz="2800" spc="-3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7" name="직각 삼각형 66"/>
            <p:cNvSpPr/>
            <p:nvPr/>
          </p:nvSpPr>
          <p:spPr>
            <a:xfrm flipH="1">
              <a:off x="358204" y="747066"/>
              <a:ext cx="432048" cy="391908"/>
            </a:xfrm>
            <a:prstGeom prst="rtTriangle">
              <a:avLst/>
            </a:prstGeom>
            <a:solidFill>
              <a:srgbClr val="753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47512" y="1653408"/>
            <a:ext cx="6624736" cy="3282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pc="17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 명세서</a:t>
            </a:r>
            <a:endParaRPr lang="en-US" altLang="ko-KR" sz="2000" spc="17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pc="17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컨텍스트</a:t>
            </a:r>
            <a:r>
              <a:rPr lang="ko-KR" altLang="en-US" sz="2000" spc="17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다이어그램</a:t>
            </a:r>
            <a:endParaRPr lang="en-US" altLang="ko-KR" sz="2000" spc="17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pc="17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아키텍처 </a:t>
            </a:r>
            <a:r>
              <a:rPr lang="ko-KR" altLang="en-US" sz="2000" spc="17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디자인</a:t>
            </a:r>
            <a:endParaRPr lang="en-US" altLang="ko-KR" sz="2000" spc="17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pc="17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 다이어그램</a:t>
            </a:r>
            <a:endParaRPr lang="en-US" altLang="ko-KR" sz="2000" spc="17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pc="17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유즈케이스</a:t>
            </a:r>
            <a:r>
              <a:rPr lang="ko-KR" altLang="en-US" sz="2000" spc="17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spc="17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다어이그램</a:t>
            </a:r>
            <a:endParaRPr lang="en-US" altLang="ko-KR" sz="2000" spc="17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pc="17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테스트 케이스 작성</a:t>
            </a:r>
            <a:endParaRPr lang="en-US" altLang="ko-KR" sz="2000" spc="17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pc="17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디자인 분석서</a:t>
            </a:r>
            <a:endParaRPr lang="en-US" altLang="ko-KR" sz="2000" spc="17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131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갈매기형 수장 64"/>
          <p:cNvSpPr/>
          <p:nvPr/>
        </p:nvSpPr>
        <p:spPr>
          <a:xfrm>
            <a:off x="0" y="0"/>
            <a:ext cx="4860032" cy="68580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각 삼각형 48"/>
          <p:cNvSpPr/>
          <p:nvPr/>
        </p:nvSpPr>
        <p:spPr>
          <a:xfrm flipH="1" flipV="1">
            <a:off x="-36512" y="-2769"/>
            <a:ext cx="1296144" cy="9554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259632" y="-6394"/>
            <a:ext cx="7884368" cy="986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68036" y="611483"/>
            <a:ext cx="5235292" cy="585269"/>
            <a:chOff x="358204" y="611483"/>
            <a:chExt cx="5235292" cy="585269"/>
          </a:xfrm>
        </p:grpSpPr>
        <p:sp>
          <p:nvSpPr>
            <p:cNvPr id="61" name="직사각형 60"/>
            <p:cNvSpPr/>
            <p:nvPr/>
          </p:nvSpPr>
          <p:spPr>
            <a:xfrm>
              <a:off x="737680" y="611977"/>
              <a:ext cx="4855816" cy="58477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ko-KR" altLang="en-US" sz="3200" b="1" spc="-15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추진 내용</a:t>
              </a:r>
              <a:r>
                <a:rPr lang="en-US" altLang="ko-KR" sz="3200" b="1" spc="-15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3200" b="1" spc="-15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데이터베이스 구축</a:t>
              </a:r>
              <a:r>
                <a:rPr lang="en-US" altLang="ko-KR" sz="3200" b="1" spc="-15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ko-KR" altLang="en-US" sz="3200" b="1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58204" y="611483"/>
              <a:ext cx="504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spc="-300" dirty="0" smtClean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5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  <a:endParaRPr lang="ko-KR" altLang="en-US" sz="2800" spc="-3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7" name="직각 삼각형 66"/>
            <p:cNvSpPr/>
            <p:nvPr/>
          </p:nvSpPr>
          <p:spPr>
            <a:xfrm flipH="1">
              <a:off x="358204" y="747066"/>
              <a:ext cx="432048" cy="391908"/>
            </a:xfrm>
            <a:prstGeom prst="rtTriangle">
              <a:avLst/>
            </a:prstGeom>
            <a:solidFill>
              <a:srgbClr val="753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35" y="2314784"/>
            <a:ext cx="8289034" cy="27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9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갈매기형 수장 64"/>
          <p:cNvSpPr/>
          <p:nvPr/>
        </p:nvSpPr>
        <p:spPr>
          <a:xfrm>
            <a:off x="0" y="0"/>
            <a:ext cx="4860032" cy="68580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각 삼각형 48"/>
          <p:cNvSpPr/>
          <p:nvPr/>
        </p:nvSpPr>
        <p:spPr>
          <a:xfrm flipH="1" flipV="1">
            <a:off x="820" y="-2769"/>
            <a:ext cx="1296144" cy="9554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259632" y="-6394"/>
            <a:ext cx="7884368" cy="986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7402" y="1521659"/>
            <a:ext cx="72321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MVC </a:t>
            </a:r>
            <a:r>
              <a:rPr lang="ko-KR" altLang="en-US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모델의 </a:t>
            </a:r>
            <a:r>
              <a:rPr lang="en-US" altLang="ko-KR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View</a:t>
            </a:r>
            <a:r>
              <a:rPr lang="ko-KR" altLang="en-US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해당하는 </a:t>
            </a:r>
            <a:r>
              <a:rPr lang="en-US" altLang="ko-KR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GUI</a:t>
            </a:r>
            <a:r>
              <a: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 일부가 </a:t>
            </a:r>
            <a:r>
              <a:rPr lang="en-US" altLang="ko-KR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Controller</a:t>
            </a:r>
            <a:r>
              <a:rPr lang="ko-KR" altLang="en-US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 기능을 포함하는 것을 수정</a:t>
            </a:r>
            <a:endParaRPr lang="ko-KR" altLang="en-US" sz="1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62549" y="525832"/>
            <a:ext cx="5867324" cy="675853"/>
            <a:chOff x="467544" y="548680"/>
            <a:chExt cx="5867324" cy="675853"/>
          </a:xfrm>
        </p:grpSpPr>
        <p:sp>
          <p:nvSpPr>
            <p:cNvPr id="14" name="직사각형 13"/>
            <p:cNvSpPr/>
            <p:nvPr/>
          </p:nvSpPr>
          <p:spPr>
            <a:xfrm>
              <a:off x="847020" y="639758"/>
              <a:ext cx="548784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3200" b="1" spc="-15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추진내용 </a:t>
              </a:r>
              <a:r>
                <a:rPr lang="en-US" altLang="ko-KR" sz="2000" spc="-15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000" spc="-15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아키텍처  적용</a:t>
              </a:r>
              <a:r>
                <a:rPr lang="en-US" altLang="ko-KR" sz="2000" spc="-15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ko-KR" altLang="en-US" sz="20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7544" y="639264"/>
              <a:ext cx="504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spc="-300" dirty="0" smtClean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5000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  <a:endParaRPr lang="ko-KR" altLang="en-US" sz="2800" spc="-3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467544" y="774847"/>
              <a:ext cx="432048" cy="391908"/>
            </a:xfrm>
            <a:prstGeom prst="rtTriangle">
              <a:avLst/>
            </a:prstGeom>
            <a:solidFill>
              <a:srgbClr val="753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467544" y="548680"/>
              <a:ext cx="1847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0" name="_x318077312" descr="EMB00001b9c0ab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2" y="2136348"/>
            <a:ext cx="5400675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0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광선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2229</TotalTime>
  <Words>689</Words>
  <Application>Microsoft Office PowerPoint</Application>
  <PresentationFormat>화면 슬라이드 쇼(4:3)</PresentationFormat>
  <Paragraphs>224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Wingdings</vt:lpstr>
      <vt:lpstr>나눔바른고딕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Angry MOMO Presentation</dc:title>
  <dc:creator>madeit-top1</dc:creator>
  <cp:lastModifiedBy>Yeongseok Lee</cp:lastModifiedBy>
  <cp:revision>257</cp:revision>
  <dcterms:created xsi:type="dcterms:W3CDTF">2014-08-30T22:01:36Z</dcterms:created>
  <dcterms:modified xsi:type="dcterms:W3CDTF">2015-06-17T11:46:08Z</dcterms:modified>
</cp:coreProperties>
</file>