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71" r:id="rId9"/>
    <p:sldId id="270" r:id="rId10"/>
    <p:sldId id="260" r:id="rId11"/>
    <p:sldId id="267" r:id="rId12"/>
    <p:sldId id="261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4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0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6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C88F-A1EF-46C7-ACCA-3F1A9C36F42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3382-BC1A-4127-8735-573900AC1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origin.seok.knupl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0055" y="0"/>
            <a:ext cx="5029200" cy="686772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3021" y="1050587"/>
            <a:ext cx="5025958" cy="159361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KNU PLAN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sz="3200" dirty="0" smtClean="0">
                <a:solidFill>
                  <a:schemeClr val="bg1"/>
                </a:solidFill>
              </a:rPr>
              <a:t>경북대 종합 일정 관리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83021" y="4273248"/>
            <a:ext cx="5025958" cy="165576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Team Sleepless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2011105073 </a:t>
            </a:r>
            <a:r>
              <a:rPr lang="ko-KR" altLang="en-US" sz="1200" dirty="0" smtClean="0">
                <a:solidFill>
                  <a:schemeClr val="bg1"/>
                </a:solidFill>
              </a:rPr>
              <a:t>이영석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smtClean="0">
                <a:solidFill>
                  <a:schemeClr val="bg1"/>
                </a:solidFill>
              </a:rPr>
              <a:t>2011105037 </a:t>
            </a:r>
            <a:r>
              <a:rPr lang="ko-KR" altLang="en-US" sz="1200" smtClean="0">
                <a:solidFill>
                  <a:schemeClr val="bg1"/>
                </a:solidFill>
              </a:rPr>
              <a:t>도찬호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smtClean="0">
                <a:solidFill>
                  <a:schemeClr val="bg1"/>
                </a:solidFill>
              </a:rPr>
              <a:t>2011105051 </a:t>
            </a:r>
            <a:r>
              <a:rPr lang="ko-KR" altLang="en-US" sz="1200" smtClean="0">
                <a:solidFill>
                  <a:schemeClr val="bg1"/>
                </a:solidFill>
              </a:rPr>
              <a:t>서상욱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smtClean="0">
                <a:solidFill>
                  <a:schemeClr val="bg1"/>
                </a:solidFill>
              </a:rPr>
              <a:t>2013105045 </a:t>
            </a:r>
            <a:r>
              <a:rPr lang="ko-KR" altLang="en-US" sz="1200" smtClean="0">
                <a:solidFill>
                  <a:schemeClr val="bg1"/>
                </a:solidFill>
              </a:rPr>
              <a:t>박상석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03359" y="1253331"/>
            <a:ext cx="811935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600" smtClean="0"/>
              <a:t>일정</a:t>
            </a:r>
            <a:endParaRPr lang="en-US" altLang="ko-KR" sz="3600" smtClean="0"/>
          </a:p>
          <a:p>
            <a:pPr>
              <a:lnSpc>
                <a:spcPct val="100000"/>
              </a:lnSpc>
            </a:pPr>
            <a:r>
              <a:rPr lang="ko-KR" altLang="en-US" smtClean="0"/>
              <a:t>학사일정</a:t>
            </a:r>
            <a:r>
              <a:rPr lang="en-US" altLang="ko-KR"/>
              <a:t> </a:t>
            </a:r>
            <a:r>
              <a:rPr lang="ko-KR" altLang="en-US" smtClean="0"/>
              <a:t>파싱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 smtClean="0"/>
              <a:t>공휴일 공공 </a:t>
            </a:r>
            <a:r>
              <a:rPr lang="en-US" altLang="ko-KR" smtClean="0"/>
              <a:t>API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>
              <a:lnSpc>
                <a:spcPct val="100000"/>
              </a:lnSpc>
            </a:pPr>
            <a:r>
              <a:rPr lang="ko-KR" altLang="en-US" smtClean="0"/>
              <a:t>개인일정 </a:t>
            </a:r>
            <a:r>
              <a:rPr lang="en-US" altLang="ko-KR" smtClean="0"/>
              <a:t>DB</a:t>
            </a:r>
            <a:r>
              <a:rPr lang="ko-KR" altLang="en-US" smtClean="0"/>
              <a:t>로 관리</a:t>
            </a:r>
            <a:endParaRPr lang="en-US" altLang="ko-KR" smtClean="0"/>
          </a:p>
          <a:p>
            <a:pPr>
              <a:lnSpc>
                <a:spcPct val="100000"/>
              </a:lnSpc>
            </a:pP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600" smtClean="0"/>
              <a:t>빈강의실</a:t>
            </a:r>
            <a:endParaRPr lang="en-US" altLang="ko-KR" sz="3600" smtClean="0"/>
          </a:p>
          <a:p>
            <a:pPr>
              <a:lnSpc>
                <a:spcPct val="100000"/>
              </a:lnSpc>
            </a:pPr>
            <a:r>
              <a:rPr lang="ko-KR" altLang="en-US" smtClean="0"/>
              <a:t>강의계획서 </a:t>
            </a:r>
            <a:r>
              <a:rPr lang="ko-KR" altLang="en-US" smtClean="0">
                <a:solidFill>
                  <a:srgbClr val="5B9BD5"/>
                </a:solidFill>
              </a:rPr>
              <a:t>파싱 후 분석</a:t>
            </a:r>
            <a:r>
              <a:rPr lang="ko-KR" altLang="en-US" smtClean="0"/>
              <a:t>해서 새로운 </a:t>
            </a:r>
            <a:r>
              <a:rPr lang="ko-KR" altLang="en-US" smtClean="0">
                <a:solidFill>
                  <a:srgbClr val="5B9BD5"/>
                </a:solidFill>
              </a:rPr>
              <a:t>강의실 시간표 생성</a:t>
            </a:r>
            <a:endParaRPr lang="en-US" altLang="ko-KR" smtClean="0">
              <a:solidFill>
                <a:srgbClr val="5B9BD5"/>
              </a:solidFill>
            </a:endParaRPr>
          </a:p>
          <a:p>
            <a:pPr>
              <a:lnSpc>
                <a:spcPct val="100000"/>
              </a:lnSpc>
            </a:pP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600" smtClean="0"/>
              <a:t>오늘의 식단표 </a:t>
            </a:r>
            <a:r>
              <a:rPr lang="en-US" altLang="ko-KR" sz="3600" smtClean="0"/>
              <a:t>&amp; </a:t>
            </a:r>
            <a:r>
              <a:rPr lang="ko-KR" altLang="en-US" sz="3600" smtClean="0"/>
              <a:t>도서관 빈자리</a:t>
            </a:r>
            <a:endParaRPr lang="en-US" altLang="ko-KR" sz="3600" smtClean="0"/>
          </a:p>
          <a:p>
            <a:pPr>
              <a:lnSpc>
                <a:spcPct val="100000"/>
              </a:lnSpc>
            </a:pPr>
            <a:r>
              <a:rPr lang="ko-KR" altLang="en-US" smtClean="0"/>
              <a:t>파싱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구현 방법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3956240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90367"/>
              </p:ext>
            </p:extLst>
          </p:nvPr>
        </p:nvGraphicFramePr>
        <p:xfrm>
          <a:off x="2386011" y="1580796"/>
          <a:ext cx="8651446" cy="332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392"/>
                <a:gridCol w="927722"/>
                <a:gridCol w="927722"/>
                <a:gridCol w="927722"/>
                <a:gridCol w="927722"/>
                <a:gridCol w="927722"/>
                <a:gridCol w="927722"/>
                <a:gridCol w="9277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3</a:t>
                      </a:r>
                      <a:r>
                        <a:rPr lang="ko-KR" altLang="en-US" b="0" smtClean="0"/>
                        <a:t>월 초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3</a:t>
                      </a:r>
                      <a:r>
                        <a:rPr lang="ko-KR" altLang="en-US" b="0" smtClean="0"/>
                        <a:t>월 말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4</a:t>
                      </a:r>
                      <a:r>
                        <a:rPr lang="ko-KR" altLang="en-US" b="0" smtClean="0"/>
                        <a:t>월 초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4</a:t>
                      </a:r>
                      <a:r>
                        <a:rPr lang="ko-KR" altLang="en-US" b="0" smtClean="0"/>
                        <a:t>월 말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5</a:t>
                      </a:r>
                      <a:r>
                        <a:rPr lang="ko-KR" altLang="en-US" b="0" smtClean="0"/>
                        <a:t>월 초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5</a:t>
                      </a:r>
                      <a:r>
                        <a:rPr lang="ko-KR" altLang="en-US" b="0" smtClean="0"/>
                        <a:t>월 말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6</a:t>
                      </a:r>
                      <a:r>
                        <a:rPr lang="ko-KR" altLang="en-US" b="0" smtClean="0"/>
                        <a:t>월 초</a:t>
                      </a:r>
                      <a:endParaRPr lang="ko-KR" altLang="en-US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융합 주제 선정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 연구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주제 변경 및 설계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사용 기술 공부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웹 서버 구축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프론트엔드 개발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학사정보 파싱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안드로이드 앱 개발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smtClean="0"/>
                        <a:t>테스트 및 마무리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진행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일정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4621362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5534" y="1580796"/>
            <a:ext cx="7146588" cy="4351338"/>
          </a:xfrm>
        </p:spPr>
        <p:txBody>
          <a:bodyPr/>
          <a:lstStyle/>
          <a:p>
            <a:r>
              <a:rPr lang="ko-KR" altLang="en-US" dirty="0" smtClean="0"/>
              <a:t>웹 시연</a:t>
            </a:r>
            <a:endParaRPr lang="en-US" altLang="ko-KR" dirty="0"/>
          </a:p>
          <a:p>
            <a:endParaRPr lang="en-US" altLang="ko-KR" sz="1100" dirty="0" smtClean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시연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dirty="0" smtClean="0">
                <a:solidFill>
                  <a:srgbClr val="5B9BD5"/>
                </a:solidFill>
              </a:rPr>
              <a:t>knuplan.kert.or.kr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플레이스토어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5B9BD5"/>
                </a:solidFill>
                <a:hlinkClick r:id="rId2"/>
              </a:rPr>
              <a:t>크누플랜</a:t>
            </a:r>
            <a:r>
              <a:rPr lang="en-US" altLang="ko-KR" dirty="0" smtClean="0"/>
              <a:t>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시연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5224600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607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 smtClean="0">
                <a:solidFill>
                  <a:schemeClr val="bg1"/>
                </a:solidFill>
              </a:rPr>
              <a:t>사용자추이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5430474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07" y="632524"/>
            <a:ext cx="6496380" cy="2633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91" y="3998218"/>
            <a:ext cx="10044578" cy="14300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0911" y="3235000"/>
            <a:ext cx="205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웹 사용자 이용 현황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5143580" y="5404714"/>
            <a:ext cx="2485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안드로이드 앱 이용 현황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777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8509" y="1418955"/>
            <a:ext cx="802207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배운것들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스프링 프레임워크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Bootstrap</a:t>
            </a:r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위젯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solidFill>
                  <a:srgbClr val="5B9BD5"/>
                </a:solidFill>
              </a:rPr>
              <a:t>웹 어플리케이션의 장점과 한계</a:t>
            </a:r>
            <a:endParaRPr lang="en-US" altLang="ko-KR" sz="2000" dirty="0" smtClean="0">
              <a:solidFill>
                <a:srgbClr val="5B9BD5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사용자 </a:t>
            </a:r>
            <a:r>
              <a:rPr lang="ko-KR" altLang="en-US" sz="2000" dirty="0" smtClean="0">
                <a:solidFill>
                  <a:srgbClr val="5B9BD5"/>
                </a:solidFill>
              </a:rPr>
              <a:t>피드백</a:t>
            </a:r>
            <a:r>
              <a:rPr lang="ko-KR" altLang="en-US" sz="2000" dirty="0" smtClean="0"/>
              <a:t>의 중요성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11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아쉬운점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000" smtClean="0"/>
              <a:t>ios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미개발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좀 더 다양한 학사정보 제공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423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 smtClean="0">
                <a:solidFill>
                  <a:schemeClr val="bg1"/>
                </a:solidFill>
              </a:rPr>
              <a:t>마무리하며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5940390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changjaeso.com/wp-content/uploads/2015/08/Spring_Interview_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7" y="1134043"/>
            <a:ext cx="2449560" cy="126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dannykapp.com/wp-content/uploads/2015/07/bootstrap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05" y="1919872"/>
            <a:ext cx="2845956" cy="131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etcoregroup.com/wp-content/uploads/2015/08/web-development-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40" y="3582903"/>
            <a:ext cx="2137064" cy="183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gilebuddha.com/wp-content/uploads/2015/03/continious-feedb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541" y="4668780"/>
            <a:ext cx="1600420" cy="14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질의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응답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6514323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93" y="2115817"/>
            <a:ext cx="3216614" cy="32166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77064" y="1392542"/>
            <a:ext cx="1274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i="1" dirty="0" smtClean="0"/>
              <a:t>?</a:t>
            </a:r>
            <a:endParaRPr lang="ko-KR" altLang="en-US" sz="8800" b="1" i="1" dirty="0"/>
          </a:p>
        </p:txBody>
      </p:sp>
    </p:spTree>
    <p:extLst>
      <p:ext uri="{BB962C8B-B14F-4D97-AF65-F5344CB8AC3E}">
        <p14:creationId xmlns:p14="http://schemas.microsoft.com/office/powerpoint/2010/main" val="36145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2674" y="1247995"/>
            <a:ext cx="71076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개발 배경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특장점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기능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구현 방법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진행 일정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시연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사용자 추이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질의응답</a:t>
            </a:r>
            <a:endParaRPr lang="en-US" altLang="ko-KR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873" y="434855"/>
            <a:ext cx="1348902" cy="997435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목차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2614" y="-3228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8266" y="1580796"/>
            <a:ext cx="679639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mtClean="0"/>
              <a:t>수강꾸러미</a:t>
            </a:r>
            <a:r>
              <a:rPr lang="en-US" altLang="ko-KR" smtClean="0"/>
              <a:t>, </a:t>
            </a:r>
            <a:r>
              <a:rPr lang="ko-KR" altLang="en-US" smtClean="0"/>
              <a:t>수강신청</a:t>
            </a:r>
            <a:r>
              <a:rPr lang="en-US" altLang="ko-KR" smtClean="0"/>
              <a:t>, </a:t>
            </a:r>
            <a:r>
              <a:rPr lang="ko-KR" altLang="en-US" smtClean="0"/>
              <a:t>휴학</a:t>
            </a:r>
            <a:r>
              <a:rPr lang="en-US" altLang="ko-KR"/>
              <a:t> </a:t>
            </a:r>
            <a:r>
              <a:rPr lang="ko-KR" altLang="en-US" smtClean="0">
                <a:solidFill>
                  <a:schemeClr val="accent1"/>
                </a:solidFill>
              </a:rPr>
              <a:t>일정</a:t>
            </a:r>
            <a:r>
              <a:rPr lang="ko-KR" altLang="en-US" smtClean="0"/>
              <a:t>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현재 </a:t>
            </a:r>
            <a:r>
              <a:rPr lang="ko-KR" altLang="en-US" err="1" smtClean="0">
                <a:solidFill>
                  <a:schemeClr val="accent1"/>
                </a:solidFill>
              </a:rPr>
              <a:t>빈강의실</a:t>
            </a:r>
            <a:r>
              <a:rPr lang="ko-KR" altLang="en-US" smtClean="0"/>
              <a:t> 확인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학생 식당 </a:t>
            </a:r>
            <a:r>
              <a:rPr lang="ko-KR" altLang="en-US" dirty="0" smtClean="0">
                <a:solidFill>
                  <a:schemeClr val="accent1"/>
                </a:solidFill>
              </a:rPr>
              <a:t>식단 일괄 </a:t>
            </a:r>
            <a:r>
              <a:rPr lang="ko-KR" altLang="en-US" smtClean="0">
                <a:solidFill>
                  <a:schemeClr val="accent1"/>
                </a:solidFill>
              </a:rPr>
              <a:t>확인</a:t>
            </a:r>
            <a:r>
              <a:rPr lang="ko-KR" altLang="en-US" smtClean="0"/>
              <a:t> 불가</a:t>
            </a:r>
            <a:endParaRPr lang="en-US" altLang="ko-KR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-&gt;</a:t>
            </a:r>
            <a:r>
              <a:rPr lang="ko-KR" altLang="en-US" smtClean="0"/>
              <a:t>학사 정보를 이용한 </a:t>
            </a:r>
            <a:r>
              <a:rPr lang="ko-KR" altLang="en-US" dirty="0" smtClean="0"/>
              <a:t>편리한 기능 제공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19" y="255233"/>
            <a:ext cx="1601821" cy="1325563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배경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2614" y="765951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3990" y="1580796"/>
            <a:ext cx="6796392" cy="4351338"/>
          </a:xfrm>
        </p:spPr>
        <p:txBody>
          <a:bodyPr/>
          <a:lstStyle/>
          <a:p>
            <a:r>
              <a:rPr lang="ko-KR" altLang="en-US" smtClean="0">
                <a:solidFill>
                  <a:schemeClr val="accent1"/>
                </a:solidFill>
              </a:rPr>
              <a:t>웹 앱</a:t>
            </a:r>
            <a:r>
              <a:rPr lang="ko-KR" altLang="en-US" smtClean="0"/>
              <a:t>이라 </a:t>
            </a:r>
            <a:r>
              <a:rPr lang="ko-KR" altLang="en-US" dirty="0" smtClean="0"/>
              <a:t>크로스 플랫폼 </a:t>
            </a:r>
            <a:r>
              <a:rPr lang="ko-KR" altLang="en-US" smtClean="0"/>
              <a:t>사용 가능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err="1" smtClean="0">
                <a:solidFill>
                  <a:schemeClr val="accent1"/>
                </a:solidFill>
              </a:rPr>
              <a:t>안드로이드</a:t>
            </a:r>
            <a:r>
              <a:rPr lang="ko-KR" altLang="en-US" smtClean="0"/>
              <a:t> 앱으로 더 편리한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-8092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19" y="255233"/>
            <a:ext cx="1601821" cy="1325563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특장점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2614" y="1317413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brainvire.com/wp-content/uploads/cross-plat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29" y="3727245"/>
            <a:ext cx="3587462" cy="225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기능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2614" y="1705319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60177" y="1105434"/>
            <a:ext cx="7504014" cy="4351338"/>
          </a:xfrm>
        </p:spPr>
        <p:txBody>
          <a:bodyPr/>
          <a:lstStyle/>
          <a:p>
            <a:r>
              <a:rPr lang="ko-KR" altLang="en-US" smtClean="0"/>
              <a:t>일정</a:t>
            </a:r>
            <a:endParaRPr lang="en-US" altLang="ko-KR" smtClean="0"/>
          </a:p>
          <a:p>
            <a:r>
              <a:rPr lang="ko-KR" altLang="en-US" smtClean="0"/>
              <a:t>학사일정</a:t>
            </a:r>
            <a:r>
              <a:rPr lang="en-US" altLang="ko-KR" smtClean="0"/>
              <a:t>, </a:t>
            </a:r>
            <a:r>
              <a:rPr lang="ko-KR" altLang="en-US" smtClean="0"/>
              <a:t>공휴일</a:t>
            </a:r>
            <a:r>
              <a:rPr lang="en-US" altLang="ko-KR" smtClean="0"/>
              <a:t>, </a:t>
            </a:r>
            <a:r>
              <a:rPr lang="ko-KR" altLang="en-US" smtClean="0"/>
              <a:t>개인일정 확인</a:t>
            </a:r>
            <a:endParaRPr lang="en-US" altLang="ko-KR" smtClean="0"/>
          </a:p>
          <a:p>
            <a:r>
              <a:rPr lang="ko-KR" altLang="en-US" smtClean="0"/>
              <a:t>개인일정 입력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61971"/>
              </p:ext>
            </p:extLst>
          </p:nvPr>
        </p:nvGraphicFramePr>
        <p:xfrm>
          <a:off x="2360177" y="1028964"/>
          <a:ext cx="7674080" cy="4427808"/>
        </p:xfrm>
        <a:graphic>
          <a:graphicData uri="http://schemas.openxmlformats.org/drawingml/2006/table">
            <a:tbl>
              <a:tblPr/>
              <a:tblGrid>
                <a:gridCol w="7674080"/>
              </a:tblGrid>
              <a:tr h="30157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300" b="1">
                          <a:effectLst/>
                        </a:rPr>
                        <a:t>1. </a:t>
                      </a:r>
                      <a:r>
                        <a:rPr lang="ko-KR" altLang="en-US" sz="1300" b="1">
                          <a:solidFill>
                            <a:schemeClr val="accent1"/>
                          </a:solidFill>
                          <a:effectLst/>
                        </a:rPr>
                        <a:t>일정</a:t>
                      </a:r>
                      <a:r>
                        <a:rPr lang="ko-KR" altLang="en-US" sz="1300" b="1">
                          <a:effectLst/>
                        </a:rPr>
                        <a:t> 페이지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9321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*모바일에서는 클릭을 하기 위해 </a:t>
                      </a:r>
                      <a:r>
                        <a:rPr lang="en-US" altLang="ko-KR" sz="1300">
                          <a:effectLst/>
                        </a:rPr>
                        <a:t>1</a:t>
                      </a:r>
                      <a:r>
                        <a:rPr lang="ko-KR" altLang="en-US" sz="1300">
                          <a:effectLst/>
                        </a:rPr>
                        <a:t>초 정도 </a:t>
                      </a:r>
                      <a:r>
                        <a:rPr lang="ko-KR" altLang="en-US" sz="1300" smtClean="0">
                          <a:effectLst/>
                        </a:rPr>
                        <a:t>터치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*</a:t>
                      </a:r>
                      <a:r>
                        <a:rPr lang="ko-KR" altLang="en-US" sz="1300">
                          <a:effectLst/>
                        </a:rPr>
                        <a:t>캘린더에서는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학사 일정</a:t>
                      </a:r>
                      <a:r>
                        <a:rPr lang="en-US" altLang="ko-KR" sz="130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공휴일</a:t>
                      </a:r>
                      <a:r>
                        <a:rPr lang="en-US" altLang="ko-KR" sz="130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개인 일정</a:t>
                      </a:r>
                      <a:r>
                        <a:rPr lang="ko-KR" altLang="en-US" sz="1300">
                          <a:effectLst/>
                        </a:rPr>
                        <a:t>을 볼 수 </a:t>
                      </a:r>
                      <a:r>
                        <a:rPr lang="ko-KR" altLang="en-US" sz="1300" smtClean="0">
                          <a:effectLst/>
                        </a:rPr>
                        <a:t>있음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*</a:t>
                      </a:r>
                      <a:r>
                        <a:rPr lang="ko-KR" altLang="en-US" sz="1300">
                          <a:effectLst/>
                        </a:rPr>
                        <a:t>사용자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개인 일정 </a:t>
                      </a:r>
                      <a:r>
                        <a:rPr lang="ko-KR" altLang="en-US" sz="1300">
                          <a:effectLst/>
                        </a:rPr>
                        <a:t>같은 경우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추가</a:t>
                      </a:r>
                      <a:r>
                        <a:rPr lang="en-US" altLang="ko-KR" sz="130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수정</a:t>
                      </a:r>
                      <a:r>
                        <a:rPr lang="en-US" altLang="ko-KR" sz="130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삭제</a:t>
                      </a:r>
                      <a:r>
                        <a:rPr lang="ko-KR" altLang="en-US" sz="1300">
                          <a:effectLst/>
                        </a:rPr>
                        <a:t> </a:t>
                      </a:r>
                      <a:r>
                        <a:rPr lang="ko-KR" altLang="en-US" sz="1300" smtClean="0">
                          <a:effectLst/>
                        </a:rPr>
                        <a:t>가능</a:t>
                      </a:r>
                      <a:endParaRPr lang="en-US" altLang="ko-KR" sz="1300">
                        <a:effectLst/>
                      </a:endParaRP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7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전체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3192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300">
                          <a:effectLst/>
                        </a:rPr>
                        <a:t>1 </a:t>
                      </a:r>
                      <a:r>
                        <a:rPr lang="ko-KR" altLang="en-US" sz="1300">
                          <a:effectLst/>
                        </a:rPr>
                        <a:t>추가한 일정을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클릭</a:t>
                      </a:r>
                      <a:r>
                        <a:rPr lang="ko-KR" altLang="en-US" sz="1300">
                          <a:effectLst/>
                        </a:rPr>
                        <a:t>하면 내용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확인과 </a:t>
                      </a:r>
                      <a:r>
                        <a:rPr lang="ko-KR" altLang="en-US" sz="1300" smtClean="0">
                          <a:solidFill>
                            <a:schemeClr val="accent1"/>
                          </a:solidFill>
                          <a:effectLst/>
                        </a:rPr>
                        <a:t>삭제</a:t>
                      </a:r>
                      <a:r>
                        <a:rPr lang="ko-KR" altLang="en-US" sz="1300" baseline="0" smtClean="0">
                          <a:effectLst/>
                        </a:rPr>
                        <a:t> 가능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2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드래그</a:t>
                      </a:r>
                      <a:r>
                        <a:rPr lang="ko-KR" altLang="en-US" sz="1300">
                          <a:effectLst/>
                        </a:rPr>
                        <a:t>로 여러 날짜</a:t>
                      </a:r>
                      <a:r>
                        <a:rPr lang="en-US" altLang="ko-KR" sz="1300">
                          <a:effectLst/>
                        </a:rPr>
                        <a:t>, </a:t>
                      </a:r>
                      <a:r>
                        <a:rPr lang="ko-KR" altLang="en-US" sz="1300">
                          <a:effectLst/>
                        </a:rPr>
                        <a:t>시간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일정 추가</a:t>
                      </a:r>
                      <a:r>
                        <a:rPr lang="ko-KR" altLang="en-US" sz="1300">
                          <a:effectLst/>
                        </a:rPr>
                        <a:t> </a:t>
                      </a:r>
                      <a:r>
                        <a:rPr lang="ko-KR" altLang="en-US" sz="1300" smtClean="0">
                          <a:effectLst/>
                        </a:rPr>
                        <a:t>가능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3 </a:t>
                      </a:r>
                      <a:r>
                        <a:rPr lang="ko-KR" altLang="en-US" sz="1300">
                          <a:effectLst/>
                        </a:rPr>
                        <a:t>일정 제일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위나 아래를 클릭</a:t>
                      </a:r>
                      <a:r>
                        <a:rPr lang="ko-KR" altLang="en-US" sz="1300">
                          <a:effectLst/>
                        </a:rPr>
                        <a:t>하여 일정 </a:t>
                      </a:r>
                      <a:r>
                        <a:rPr lang="ko-KR" altLang="en-US" sz="1300">
                          <a:solidFill>
                            <a:schemeClr val="accent1"/>
                          </a:solidFill>
                          <a:effectLst/>
                        </a:rPr>
                        <a:t>기간을 </a:t>
                      </a:r>
                      <a:r>
                        <a:rPr lang="ko-KR" altLang="en-US" sz="1300" smtClean="0">
                          <a:solidFill>
                            <a:schemeClr val="accent1"/>
                          </a:solidFill>
                          <a:effectLst/>
                        </a:rPr>
                        <a:t>변경</a:t>
                      </a:r>
                      <a:r>
                        <a:rPr lang="en-US" altLang="ko-KR" sz="1300">
                          <a:solidFill>
                            <a:schemeClr val="accent1"/>
                          </a:solidFill>
                          <a:effectLst/>
                        </a:rPr>
                        <a:t/>
                      </a:r>
                      <a:br>
                        <a:rPr lang="en-US" altLang="ko-KR" sz="1300">
                          <a:solidFill>
                            <a:schemeClr val="accent1"/>
                          </a:solidFill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4 </a:t>
                      </a:r>
                      <a:r>
                        <a:rPr lang="en-US" sz="1300">
                          <a:effectLst/>
                        </a:rPr>
                        <a:t>today</a:t>
                      </a:r>
                      <a:r>
                        <a:rPr lang="ko-KR" altLang="en-US" sz="1300">
                          <a:effectLst/>
                        </a:rPr>
                        <a:t>버튼을 누르는 것으로 오늘 날짜로 </a:t>
                      </a:r>
                      <a:r>
                        <a:rPr lang="ko-KR" altLang="en-US" sz="1300" smtClean="0">
                          <a:effectLst/>
                        </a:rPr>
                        <a:t>돌아오기</a:t>
                      </a:r>
                      <a:endParaRPr lang="en-US" altLang="ko-KR" sz="1300">
                        <a:effectLst/>
                      </a:endParaRP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7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한 달 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en-US" sz="1300">
                          <a:effectLst/>
                        </a:rPr>
                        <a:t>Month)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3192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300">
                          <a:effectLst/>
                        </a:rPr>
                        <a:t>1 </a:t>
                      </a:r>
                      <a:r>
                        <a:rPr lang="ko-KR" altLang="en-US" sz="1300">
                          <a:effectLst/>
                        </a:rPr>
                        <a:t>날짜를 클릭하면 해당 날짜의 일정이 </a:t>
                      </a:r>
                      <a:r>
                        <a:rPr lang="ko-KR" altLang="en-US" sz="1300" smtClean="0">
                          <a:effectLst/>
                        </a:rPr>
                        <a:t>표시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2 </a:t>
                      </a:r>
                      <a:r>
                        <a:rPr lang="ko-KR" altLang="en-US" sz="1300">
                          <a:effectLst/>
                        </a:rPr>
                        <a:t>사용자가 하루 일정을 추가하려면 한 주 혹은 하루의 일정 페이지로 </a:t>
                      </a:r>
                      <a:r>
                        <a:rPr lang="ko-KR" altLang="en-US" sz="1300" smtClean="0">
                          <a:effectLst/>
                        </a:rPr>
                        <a:t>들어가야 함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3 </a:t>
                      </a:r>
                      <a:r>
                        <a:rPr lang="ko-KR" altLang="en-US" sz="1300">
                          <a:effectLst/>
                        </a:rPr>
                        <a:t>하루 일정이 아닌 여러 날짜 일정은 드래그로 추가 </a:t>
                      </a:r>
                      <a:r>
                        <a:rPr lang="ko-KR" altLang="en-US" sz="1300" smtClean="0">
                          <a:effectLst/>
                        </a:rPr>
                        <a:t>가능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4 </a:t>
                      </a:r>
                      <a:r>
                        <a:rPr lang="ko-KR" altLang="en-US" sz="1300">
                          <a:effectLst/>
                        </a:rPr>
                        <a:t>좌측상단의 화살표 버튼을 누르는 것으로 달을 </a:t>
                      </a:r>
                      <a:r>
                        <a:rPr lang="ko-KR" altLang="en-US" sz="1300" smtClean="0">
                          <a:effectLst/>
                        </a:rPr>
                        <a:t>바꿀</a:t>
                      </a:r>
                      <a:r>
                        <a:rPr lang="ko-KR" altLang="en-US" sz="1300" baseline="0" smtClean="0">
                          <a:effectLst/>
                        </a:rPr>
                        <a:t> 수 있음</a:t>
                      </a:r>
                      <a:endParaRPr lang="en-US" altLang="ko-KR" sz="1300">
                        <a:effectLst/>
                      </a:endParaRP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57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>
                          <a:effectLst/>
                        </a:rPr>
                        <a:t>한 주</a:t>
                      </a:r>
                      <a:r>
                        <a:rPr lang="en-US" altLang="ko-KR" sz="1300">
                          <a:effectLst/>
                        </a:rPr>
                        <a:t>, </a:t>
                      </a:r>
                      <a:r>
                        <a:rPr lang="ko-KR" altLang="en-US" sz="1300">
                          <a:effectLst/>
                        </a:rPr>
                        <a:t>하루 </a:t>
                      </a:r>
                      <a:r>
                        <a:rPr lang="en-US" altLang="ko-KR" sz="1300">
                          <a:effectLst/>
                        </a:rPr>
                        <a:t>(</a:t>
                      </a:r>
                      <a:r>
                        <a:rPr lang="en-US" sz="1300">
                          <a:effectLst/>
                        </a:rPr>
                        <a:t>Week, Day)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9321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300">
                          <a:effectLst/>
                        </a:rPr>
                        <a:t>1 </a:t>
                      </a:r>
                      <a:r>
                        <a:rPr lang="ko-KR" altLang="en-US" sz="1300">
                          <a:effectLst/>
                        </a:rPr>
                        <a:t>한 주</a:t>
                      </a:r>
                      <a:r>
                        <a:rPr lang="en-US" altLang="ko-KR" sz="1300">
                          <a:effectLst/>
                        </a:rPr>
                        <a:t>, </a:t>
                      </a:r>
                      <a:r>
                        <a:rPr lang="ko-KR" altLang="en-US" sz="1300">
                          <a:effectLst/>
                        </a:rPr>
                        <a:t>하루의 시간표가 </a:t>
                      </a:r>
                      <a:r>
                        <a:rPr lang="ko-KR" altLang="en-US" sz="1300" smtClean="0">
                          <a:effectLst/>
                        </a:rPr>
                        <a:t>표시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2 </a:t>
                      </a:r>
                      <a:r>
                        <a:rPr lang="ko-KR" altLang="en-US" sz="1300">
                          <a:effectLst/>
                        </a:rPr>
                        <a:t>일정을 추가하려면 원하는 칸을 클릭하면 일정을 입력할 수 있는 칸이 </a:t>
                      </a:r>
                      <a:r>
                        <a:rPr lang="ko-KR" altLang="en-US" sz="1300" smtClean="0">
                          <a:effectLst/>
                        </a:rPr>
                        <a:t>추가</a:t>
                      </a:r>
                      <a:r>
                        <a:rPr lang="en-US" altLang="ko-KR" sz="1300">
                          <a:effectLst/>
                        </a:rPr>
                        <a:t/>
                      </a:r>
                      <a:br>
                        <a:rPr lang="en-US" altLang="ko-KR" sz="1300">
                          <a:effectLst/>
                        </a:rPr>
                      </a:br>
                      <a:r>
                        <a:rPr lang="en-US" altLang="ko-KR" sz="1300">
                          <a:effectLst/>
                        </a:rPr>
                        <a:t>3 </a:t>
                      </a:r>
                      <a:r>
                        <a:rPr lang="ko-KR" altLang="en-US" sz="1300">
                          <a:effectLst/>
                        </a:rPr>
                        <a:t>좌측상단의 화살표 버튼을 누르는 것으로 </a:t>
                      </a:r>
                      <a:r>
                        <a:rPr lang="ko-KR" altLang="en-US" sz="1300" smtClean="0">
                          <a:effectLst/>
                        </a:rPr>
                        <a:t>날짜를 바꿀 </a:t>
                      </a:r>
                      <a:r>
                        <a:rPr lang="ko-KR" altLang="en-US" sz="1300">
                          <a:effectLst/>
                        </a:rPr>
                        <a:t>수 </a:t>
                      </a:r>
                      <a:r>
                        <a:rPr lang="ko-KR" altLang="en-US" sz="1300" smtClean="0">
                          <a:effectLst/>
                        </a:rPr>
                        <a:t>있음</a:t>
                      </a:r>
                      <a:endParaRPr lang="en-US" altLang="ko-KR" sz="1300">
                        <a:effectLst/>
                      </a:endParaRP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기능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2614" y="2085643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018037"/>
              </p:ext>
            </p:extLst>
          </p:nvPr>
        </p:nvGraphicFramePr>
        <p:xfrm>
          <a:off x="2516622" y="1755971"/>
          <a:ext cx="7549869" cy="1954709"/>
        </p:xfrm>
        <a:graphic>
          <a:graphicData uri="http://schemas.openxmlformats.org/drawingml/2006/table">
            <a:tbl>
              <a:tblPr/>
              <a:tblGrid>
                <a:gridCol w="7549869"/>
              </a:tblGrid>
              <a:tr h="323682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700" b="1">
                          <a:effectLst/>
                        </a:rPr>
                        <a:t>2. </a:t>
                      </a:r>
                      <a:r>
                        <a:rPr lang="ko-KR" altLang="en-US" sz="1700" b="1">
                          <a:solidFill>
                            <a:schemeClr val="accent1"/>
                          </a:solidFill>
                          <a:effectLst/>
                        </a:rPr>
                        <a:t>빈강의실</a:t>
                      </a:r>
                      <a:r>
                        <a:rPr lang="ko-KR" altLang="en-US" sz="1700" b="1">
                          <a:effectLst/>
                        </a:rPr>
                        <a:t> 페이지</a:t>
                      </a:r>
                      <a:endParaRPr lang="ko-KR" altLang="en-US" sz="1700">
                        <a:effectLst/>
                      </a:endParaRPr>
                    </a:p>
                  </a:txBody>
                  <a:tcPr marL="73794" marR="73794" marT="73794" marB="737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548041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700">
                          <a:effectLst/>
                        </a:rPr>
                        <a:t>1 </a:t>
                      </a:r>
                      <a:r>
                        <a:rPr lang="ko-KR" altLang="en-US" sz="1700">
                          <a:effectLst/>
                        </a:rPr>
                        <a:t>학교건물을 클릭했을 때</a:t>
                      </a:r>
                      <a:r>
                        <a:rPr lang="en-US" altLang="ko-KR" sz="1700">
                          <a:effectLst/>
                        </a:rPr>
                        <a:t>, </a:t>
                      </a:r>
                      <a:r>
                        <a:rPr lang="ko-KR" altLang="en-US" sz="170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초록 색</a:t>
                      </a:r>
                      <a:r>
                        <a:rPr lang="ko-KR" altLang="en-US" sz="1700">
                          <a:effectLst/>
                        </a:rPr>
                        <a:t>은 비어있는 강의실</a:t>
                      </a:r>
                      <a:r>
                        <a:rPr lang="en-US" altLang="ko-KR" sz="1700">
                          <a:effectLst/>
                        </a:rPr>
                        <a:t>, </a:t>
                      </a:r>
                      <a:r>
                        <a:rPr lang="ko-KR" altLang="en-US" sz="1700">
                          <a:solidFill>
                            <a:srgbClr val="C00000"/>
                          </a:solidFill>
                          <a:effectLst/>
                        </a:rPr>
                        <a:t>붉은 색</a:t>
                      </a:r>
                      <a:r>
                        <a:rPr lang="ko-KR" altLang="en-US" sz="1700">
                          <a:effectLst/>
                        </a:rPr>
                        <a:t>은 수업 </a:t>
                      </a:r>
                      <a:r>
                        <a:rPr lang="ko-KR" altLang="en-US" sz="1700" smtClean="0">
                          <a:effectLst/>
                        </a:rPr>
                        <a:t>중</a:t>
                      </a:r>
                      <a:endParaRPr lang="en-US" altLang="ko-KR" sz="1700" smtClean="0">
                        <a:effectLst/>
                      </a:endParaRPr>
                    </a:p>
                    <a:p>
                      <a:pPr fontAlgn="t"/>
                      <a:r>
                        <a:rPr lang="en-US" altLang="ko-KR" sz="1700">
                          <a:effectLst/>
                        </a:rPr>
                        <a:t/>
                      </a:r>
                      <a:br>
                        <a:rPr lang="en-US" altLang="ko-KR" sz="1700">
                          <a:effectLst/>
                        </a:rPr>
                      </a:br>
                      <a:r>
                        <a:rPr lang="en-US" altLang="ko-KR" sz="1700">
                          <a:effectLst/>
                        </a:rPr>
                        <a:t>2 </a:t>
                      </a:r>
                      <a:r>
                        <a:rPr lang="ko-KR" altLang="en-US" sz="1700">
                          <a:effectLst/>
                        </a:rPr>
                        <a:t>강의실 호수를 클릭했을 때</a:t>
                      </a:r>
                      <a:r>
                        <a:rPr lang="en-US" altLang="ko-KR" sz="1700">
                          <a:effectLst/>
                        </a:rPr>
                        <a:t>, </a:t>
                      </a:r>
                      <a:r>
                        <a:rPr lang="ko-KR" altLang="en-US" sz="1700">
                          <a:effectLst/>
                        </a:rPr>
                        <a:t>그 </a:t>
                      </a:r>
                      <a:r>
                        <a:rPr lang="ko-KR" altLang="en-US" sz="1700">
                          <a:solidFill>
                            <a:srgbClr val="5B9BD5"/>
                          </a:solidFill>
                          <a:effectLst/>
                        </a:rPr>
                        <a:t>강의실의 시간표</a:t>
                      </a:r>
                      <a:r>
                        <a:rPr lang="ko-KR" altLang="en-US" sz="1700">
                          <a:effectLst/>
                        </a:rPr>
                        <a:t>를 </a:t>
                      </a:r>
                      <a:r>
                        <a:rPr lang="ko-KR" altLang="en-US" sz="1700" smtClean="0">
                          <a:effectLst/>
                        </a:rPr>
                        <a:t>볼 수 있음</a:t>
                      </a:r>
                      <a:endParaRPr lang="en-US" altLang="ko-KR" sz="1700" smtClean="0">
                        <a:effectLst/>
                      </a:endParaRPr>
                    </a:p>
                    <a:p>
                      <a:pPr fontAlgn="t"/>
                      <a:r>
                        <a:rPr lang="en-US" altLang="ko-KR" sz="1700">
                          <a:effectLst/>
                        </a:rPr>
                        <a:t/>
                      </a:r>
                      <a:br>
                        <a:rPr lang="en-US" altLang="ko-KR" sz="1700">
                          <a:effectLst/>
                        </a:rPr>
                      </a:br>
                      <a:r>
                        <a:rPr lang="en-US" altLang="ko-KR" sz="1700">
                          <a:effectLst/>
                        </a:rPr>
                        <a:t>3 </a:t>
                      </a:r>
                      <a:r>
                        <a:rPr lang="ko-KR" altLang="en-US" sz="1700">
                          <a:effectLst/>
                        </a:rPr>
                        <a:t>지도 확대축소 및 이동이 </a:t>
                      </a:r>
                      <a:r>
                        <a:rPr lang="ko-KR" altLang="en-US" sz="1700" smtClean="0">
                          <a:effectLst/>
                        </a:rPr>
                        <a:t>가능</a:t>
                      </a:r>
                      <a:endParaRPr lang="en-US" altLang="ko-KR" sz="1700">
                        <a:effectLst/>
                      </a:endParaRPr>
                    </a:p>
                  </a:txBody>
                  <a:tcPr marL="73794" marR="73794" marT="73794" marB="737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6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기능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2614" y="2676359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145297"/>
              </p:ext>
            </p:extLst>
          </p:nvPr>
        </p:nvGraphicFramePr>
        <p:xfrm>
          <a:off x="2578662" y="1580796"/>
          <a:ext cx="7487830" cy="2341927"/>
        </p:xfrm>
        <a:graphic>
          <a:graphicData uri="http://schemas.openxmlformats.org/drawingml/2006/table">
            <a:tbl>
              <a:tblPr/>
              <a:tblGrid>
                <a:gridCol w="7487830"/>
              </a:tblGrid>
              <a:tr h="450305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700" b="1">
                          <a:effectLst/>
                        </a:rPr>
                        <a:t>3. </a:t>
                      </a:r>
                      <a:r>
                        <a:rPr lang="ko-KR" altLang="en-US" sz="1700" b="1">
                          <a:solidFill>
                            <a:srgbClr val="5B9BD5"/>
                          </a:solidFill>
                          <a:effectLst/>
                        </a:rPr>
                        <a:t>오늘의 식단표</a:t>
                      </a:r>
                      <a:endParaRPr lang="ko-KR" altLang="en-US" sz="1700">
                        <a:solidFill>
                          <a:srgbClr val="5B9BD5"/>
                        </a:solidFill>
                        <a:effectLst/>
                      </a:endParaRPr>
                    </a:p>
                  </a:txBody>
                  <a:tcPr marL="73794" marR="73794" marT="73794" marB="737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2636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*모든 학생식당의 오늘 식단표를 </a:t>
                      </a:r>
                      <a:r>
                        <a:rPr lang="ko-KR" altLang="en-US" sz="1700">
                          <a:solidFill>
                            <a:srgbClr val="5B9BD5"/>
                          </a:solidFill>
                          <a:effectLst/>
                        </a:rPr>
                        <a:t>한번에 모아 볼 수 </a:t>
                      </a:r>
                      <a:r>
                        <a:rPr lang="ko-KR" altLang="en-US" sz="1700" smtClean="0">
                          <a:solidFill>
                            <a:srgbClr val="5B9BD5"/>
                          </a:solidFill>
                          <a:effectLst/>
                        </a:rPr>
                        <a:t>있음</a:t>
                      </a:r>
                      <a:endParaRPr lang="en-US" altLang="ko-KR" sz="1700">
                        <a:solidFill>
                          <a:srgbClr val="5B9BD5"/>
                        </a:solidFill>
                        <a:effectLst/>
                      </a:endParaRPr>
                    </a:p>
                  </a:txBody>
                  <a:tcPr marL="73794" marR="73794" marT="73794" marB="737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88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700" b="1">
                          <a:effectLst/>
                        </a:rPr>
                        <a:t>4. </a:t>
                      </a:r>
                      <a:r>
                        <a:rPr lang="ko-KR" altLang="en-US" sz="1700" b="1">
                          <a:solidFill>
                            <a:srgbClr val="5B9BD5"/>
                          </a:solidFill>
                          <a:effectLst/>
                        </a:rPr>
                        <a:t>도서관 빈 자리 찾기</a:t>
                      </a:r>
                      <a:endParaRPr lang="ko-KR" altLang="en-US" sz="1700">
                        <a:solidFill>
                          <a:srgbClr val="5B9BD5"/>
                        </a:solidFill>
                        <a:effectLst/>
                      </a:endParaRPr>
                    </a:p>
                  </a:txBody>
                  <a:tcPr marL="73794" marR="73794" marT="73794" marB="737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2636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700">
                          <a:effectLst/>
                        </a:rPr>
                        <a:t>*모든 열람실의 현재 빈 자리 상황을 볼 수 </a:t>
                      </a:r>
                      <a:r>
                        <a:rPr lang="ko-KR" altLang="en-US" sz="1700" smtClean="0">
                          <a:effectLst/>
                        </a:rPr>
                        <a:t>있음</a:t>
                      </a:r>
                      <a:endParaRPr lang="en-US" altLang="ko-KR" sz="1700">
                        <a:effectLst/>
                      </a:endParaRPr>
                    </a:p>
                  </a:txBody>
                  <a:tcPr marL="73794" marR="73794" marT="73794" marB="737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bg1"/>
                </a:solidFill>
              </a:rPr>
              <a:t>기능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2614" y="3055049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80685"/>
              </p:ext>
            </p:extLst>
          </p:nvPr>
        </p:nvGraphicFramePr>
        <p:xfrm>
          <a:off x="2578662" y="1580796"/>
          <a:ext cx="7487830" cy="1899272"/>
        </p:xfrm>
        <a:graphic>
          <a:graphicData uri="http://schemas.openxmlformats.org/drawingml/2006/table">
            <a:tbl>
              <a:tblPr/>
              <a:tblGrid>
                <a:gridCol w="7487830"/>
              </a:tblGrid>
              <a:tr h="65440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2400" b="1" smtClean="0">
                          <a:solidFill>
                            <a:srgbClr val="5B9BD5"/>
                          </a:solidFill>
                          <a:effectLst/>
                        </a:rPr>
                        <a:t>+</a:t>
                      </a:r>
                      <a:r>
                        <a:rPr lang="ko-KR" altLang="en-US" sz="2400" b="1" smtClean="0">
                          <a:solidFill>
                            <a:srgbClr val="5B9BD5"/>
                          </a:solidFill>
                          <a:effectLst/>
                        </a:rPr>
                        <a:t>안드로이드 앱</a:t>
                      </a:r>
                      <a:endParaRPr lang="ko-KR" altLang="en-US" sz="2400">
                        <a:solidFill>
                          <a:srgbClr val="5B9BD5"/>
                        </a:solidFill>
                        <a:effectLst/>
                      </a:endParaRPr>
                    </a:p>
                  </a:txBody>
                  <a:tcPr marL="73794" marR="73794" marT="73794" marB="737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0572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2400" baseline="0" smtClean="0">
                          <a:effectLst/>
                        </a:rPr>
                        <a:t>1 </a:t>
                      </a:r>
                      <a:r>
                        <a:rPr lang="ko-KR" altLang="en-US" sz="2400" smtClean="0">
                          <a:effectLst/>
                        </a:rPr>
                        <a:t>자동 로그인</a:t>
                      </a:r>
                      <a:endParaRPr lang="en-US" altLang="ko-KR" sz="2400" smtClean="0">
                        <a:effectLst/>
                      </a:endParaRPr>
                    </a:p>
                    <a:p>
                      <a:pPr fontAlgn="t"/>
                      <a:endParaRPr lang="en-US" altLang="ko-KR" sz="2400" smtClean="0">
                        <a:effectLst/>
                      </a:endParaRPr>
                    </a:p>
                    <a:p>
                      <a:pPr fontAlgn="t"/>
                      <a:r>
                        <a:rPr lang="en-US" altLang="ko-KR" sz="240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ko-KR" sz="2400" baseline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2400" baseline="0" smtClean="0">
                          <a:solidFill>
                            <a:schemeClr val="tx1"/>
                          </a:solidFill>
                          <a:effectLst/>
                        </a:rPr>
                        <a:t>월간 일정 </a:t>
                      </a:r>
                      <a:r>
                        <a:rPr lang="ko-KR" altLang="en-US" sz="2400" baseline="0" smtClean="0">
                          <a:solidFill>
                            <a:srgbClr val="5B9BD5"/>
                          </a:solidFill>
                          <a:effectLst/>
                        </a:rPr>
                        <a:t>위젯</a:t>
                      </a:r>
                      <a:endParaRPr lang="en-US" altLang="ko-KR" sz="2400">
                        <a:solidFill>
                          <a:srgbClr val="5B9BD5"/>
                        </a:solidFill>
                        <a:effectLst/>
                      </a:endParaRPr>
                    </a:p>
                  </a:txBody>
                  <a:tcPr marL="73794" marR="73794" marT="73794" marB="737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5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5267" y="1281857"/>
            <a:ext cx="811935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B9BD5"/>
                </a:solidFill>
              </a:rPr>
              <a:t>스프링 프레임워크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B9BD5"/>
                </a:solidFill>
              </a:rPr>
              <a:t>mySql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DB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5B9BD5"/>
                </a:solidFill>
              </a:rPr>
              <a:t>Bootstrap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5B9BD5"/>
                </a:solidFill>
              </a:rPr>
              <a:t>f</a:t>
            </a:r>
            <a:r>
              <a:rPr lang="en-US" altLang="ko-KR" dirty="0" err="1" smtClean="0">
                <a:solidFill>
                  <a:srgbClr val="5B9BD5"/>
                </a:solidFill>
              </a:rPr>
              <a:t>ullcalendar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오픈 소스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웹뷰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780162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519" y="255233"/>
            <a:ext cx="1601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bg1"/>
                </a:solidFill>
              </a:rPr>
              <a:t>사용</a:t>
            </a:r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ko-KR" altLang="en-US" sz="3600" smtClean="0">
                <a:solidFill>
                  <a:schemeClr val="bg1"/>
                </a:solidFill>
              </a:rPr>
              <a:t>기술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2614" y="1"/>
            <a:ext cx="100519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2614" y="3435981"/>
            <a:ext cx="87548" cy="343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335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KNU PLAN 경북대 종합 일정 관리 앱</vt:lpstr>
      <vt:lpstr>목차</vt:lpstr>
      <vt:lpstr>배경</vt:lpstr>
      <vt:lpstr>특장점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34</cp:revision>
  <dcterms:created xsi:type="dcterms:W3CDTF">2016-06-12T05:06:28Z</dcterms:created>
  <dcterms:modified xsi:type="dcterms:W3CDTF">2016-06-15T09:41:39Z</dcterms:modified>
</cp:coreProperties>
</file>