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area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회원가입수</c:v>
                </c:pt>
              </c:strCache>
            </c:strRef>
          </c:tx>
          <c:spPr>
            <a:solidFill>
              <a:srgbClr val="004586"/>
            </a:solidFill>
          </c:spPr>
          <c:cat>
            <c:strRef>
              <c:f>categories</c:f>
              <c:strCache>
                <c:ptCount val="32"/>
                <c:pt idx="0">
                  <c:v>10.11 카페생성</c:v>
                </c:pt>
                <c:pt idx="1">
                  <c:v>10.12</c:v>
                </c:pt>
                <c:pt idx="2">
                  <c:v>11.01</c:v>
                </c:pt>
                <c:pt idx="3">
                  <c:v>11.02</c:v>
                </c:pt>
                <c:pt idx="4">
                  <c:v>11.03</c:v>
                </c:pt>
                <c:pt idx="5">
                  <c:v>11.04</c:v>
                </c:pt>
                <c:pt idx="6">
                  <c:v>11.05</c:v>
                </c:pt>
                <c:pt idx="7">
                  <c:v>11.06</c:v>
                </c:pt>
                <c:pt idx="8">
                  <c:v>11.07</c:v>
                </c:pt>
                <c:pt idx="9">
                  <c:v>11.08</c:v>
                </c:pt>
                <c:pt idx="10">
                  <c:v>11.09</c:v>
                </c:pt>
                <c:pt idx="11">
                  <c:v>11.10</c:v>
                </c:pt>
                <c:pt idx="12">
                  <c:v>11.11</c:v>
                </c:pt>
                <c:pt idx="13">
                  <c:v>11.12</c:v>
                </c:pt>
                <c:pt idx="14">
                  <c:v>12.01</c:v>
                </c:pt>
                <c:pt idx="15">
                  <c:v>12.02</c:v>
                </c:pt>
                <c:pt idx="16">
                  <c:v>12.03</c:v>
                </c:pt>
                <c:pt idx="17">
                  <c:v>12.04</c:v>
                </c:pt>
                <c:pt idx="18">
                  <c:v>12.05</c:v>
                </c:pt>
                <c:pt idx="19">
                  <c:v>12.06</c:v>
                </c:pt>
                <c:pt idx="20">
                  <c:v>12.07</c:v>
                </c:pt>
                <c:pt idx="21">
                  <c:v>12.08</c:v>
                </c:pt>
                <c:pt idx="22">
                  <c:v>12.09</c:v>
                </c:pt>
                <c:pt idx="23">
                  <c:v>12.10</c:v>
                </c:pt>
                <c:pt idx="24">
                  <c:v>12.11</c:v>
                </c:pt>
                <c:pt idx="25">
                  <c:v>12.12</c:v>
                </c:pt>
                <c:pt idx="26">
                  <c:v>13.01</c:v>
                </c:pt>
                <c:pt idx="27">
                  <c:v>13.02</c:v>
                </c:pt>
                <c:pt idx="28">
                  <c:v>13.03</c:v>
                </c:pt>
                <c:pt idx="29">
                  <c:v>13.04</c:v>
                </c:pt>
                <c:pt idx="30">
                  <c:v>13.05</c:v>
                </c:pt>
                <c:pt idx="31">
                  <c:v>13.06 현제 진행중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7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10</c:v>
                </c:pt>
                <c:pt idx="12">
                  <c:v>14</c:v>
                </c:pt>
                <c:pt idx="13">
                  <c:v>7</c:v>
                </c:pt>
                <c:pt idx="14">
                  <c:v>15</c:v>
                </c:pt>
                <c:pt idx="15">
                  <c:v>21</c:v>
                </c:pt>
                <c:pt idx="16">
                  <c:v>10</c:v>
                </c:pt>
                <c:pt idx="17">
                  <c:v>24</c:v>
                </c:pt>
                <c:pt idx="18">
                  <c:v>32</c:v>
                </c:pt>
                <c:pt idx="19">
                  <c:v>57</c:v>
                </c:pt>
                <c:pt idx="20">
                  <c:v>251</c:v>
                </c:pt>
                <c:pt idx="21">
                  <c:v>236</c:v>
                </c:pt>
                <c:pt idx="22">
                  <c:v>228</c:v>
                </c:pt>
                <c:pt idx="23">
                  <c:v>242</c:v>
                </c:pt>
                <c:pt idx="24">
                  <c:v>164</c:v>
                </c:pt>
                <c:pt idx="25">
                  <c:v>155</c:v>
                </c:pt>
                <c:pt idx="26">
                  <c:v>208</c:v>
                </c:pt>
                <c:pt idx="27">
                  <c:v>151</c:v>
                </c:pt>
                <c:pt idx="28">
                  <c:v>66</c:v>
                </c:pt>
                <c:pt idx="29">
                  <c:v>75</c:v>
                </c:pt>
                <c:pt idx="30">
                  <c:v>59</c:v>
                </c:pt>
                <c:pt idx="31">
                  <c:v>18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누</c:v>
                </c:pt>
              </c:strCache>
            </c:strRef>
          </c:tx>
          <c:spPr>
            <a:solidFill>
              <a:srgbClr val="ff420e"/>
            </a:solidFill>
          </c:spPr>
          <c:cat>
            <c:strRef>
              <c:f>categories</c:f>
              <c:strCache>
                <c:ptCount val="32"/>
                <c:pt idx="0">
                  <c:v>10.11 카페생성</c:v>
                </c:pt>
                <c:pt idx="1">
                  <c:v>10.12</c:v>
                </c:pt>
                <c:pt idx="2">
                  <c:v>11.01</c:v>
                </c:pt>
                <c:pt idx="3">
                  <c:v>11.02</c:v>
                </c:pt>
                <c:pt idx="4">
                  <c:v>11.03</c:v>
                </c:pt>
                <c:pt idx="5">
                  <c:v>11.04</c:v>
                </c:pt>
                <c:pt idx="6">
                  <c:v>11.05</c:v>
                </c:pt>
                <c:pt idx="7">
                  <c:v>11.06</c:v>
                </c:pt>
                <c:pt idx="8">
                  <c:v>11.07</c:v>
                </c:pt>
                <c:pt idx="9">
                  <c:v>11.08</c:v>
                </c:pt>
                <c:pt idx="10">
                  <c:v>11.09</c:v>
                </c:pt>
                <c:pt idx="11">
                  <c:v>11.10</c:v>
                </c:pt>
                <c:pt idx="12">
                  <c:v>11.11</c:v>
                </c:pt>
                <c:pt idx="13">
                  <c:v>11.12</c:v>
                </c:pt>
                <c:pt idx="14">
                  <c:v>12.01</c:v>
                </c:pt>
                <c:pt idx="15">
                  <c:v>12.02</c:v>
                </c:pt>
                <c:pt idx="16">
                  <c:v>12.03</c:v>
                </c:pt>
                <c:pt idx="17">
                  <c:v>12.04</c:v>
                </c:pt>
                <c:pt idx="18">
                  <c:v>12.05</c:v>
                </c:pt>
                <c:pt idx="19">
                  <c:v>12.06</c:v>
                </c:pt>
                <c:pt idx="20">
                  <c:v>12.07</c:v>
                </c:pt>
                <c:pt idx="21">
                  <c:v>12.08</c:v>
                </c:pt>
                <c:pt idx="22">
                  <c:v>12.09</c:v>
                </c:pt>
                <c:pt idx="23">
                  <c:v>12.10</c:v>
                </c:pt>
                <c:pt idx="24">
                  <c:v>12.11</c:v>
                </c:pt>
                <c:pt idx="25">
                  <c:v>12.12</c:v>
                </c:pt>
                <c:pt idx="26">
                  <c:v>13.01</c:v>
                </c:pt>
                <c:pt idx="27">
                  <c:v>13.02</c:v>
                </c:pt>
                <c:pt idx="28">
                  <c:v>13.03</c:v>
                </c:pt>
                <c:pt idx="29">
                  <c:v>13.04</c:v>
                </c:pt>
                <c:pt idx="30">
                  <c:v>13.05</c:v>
                </c:pt>
                <c:pt idx="31">
                  <c:v>13.06 현제 진행중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2"/>
                <c:pt idx="0">
                  <c:v>7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26</c:v>
                </c:pt>
                <c:pt idx="11">
                  <c:v>36</c:v>
                </c:pt>
                <c:pt idx="12">
                  <c:v>50</c:v>
                </c:pt>
                <c:pt idx="13">
                  <c:v>57</c:v>
                </c:pt>
                <c:pt idx="14">
                  <c:v>67</c:v>
                </c:pt>
                <c:pt idx="15">
                  <c:v>88</c:v>
                </c:pt>
                <c:pt idx="16">
                  <c:v>98</c:v>
                </c:pt>
                <c:pt idx="17">
                  <c:v>122</c:v>
                </c:pt>
                <c:pt idx="18">
                  <c:v>154</c:v>
                </c:pt>
                <c:pt idx="19">
                  <c:v>211</c:v>
                </c:pt>
                <c:pt idx="20">
                  <c:v>462</c:v>
                </c:pt>
                <c:pt idx="21">
                  <c:v>698</c:v>
                </c:pt>
                <c:pt idx="22">
                  <c:v>926</c:v>
                </c:pt>
                <c:pt idx="23">
                  <c:v>1168</c:v>
                </c:pt>
                <c:pt idx="24">
                  <c:v>1332</c:v>
                </c:pt>
                <c:pt idx="25">
                  <c:v>1487</c:v>
                </c:pt>
                <c:pt idx="26">
                  <c:v>1695</c:v>
                </c:pt>
                <c:pt idx="27">
                  <c:v>1846</c:v>
                </c:pt>
                <c:pt idx="28">
                  <c:v>1912</c:v>
                </c:pt>
                <c:pt idx="29">
                  <c:v>1986</c:v>
                </c:pt>
                <c:pt idx="30">
                  <c:v>2046</c:v>
                </c:pt>
                <c:pt idx="31">
                  <c:v>2064</c:v>
                </c:pt>
              </c:numCache>
            </c:numRef>
          </c:val>
        </c:ser>
        <c:axId val="70173223"/>
        <c:axId val="24414698"/>
      </c:areaChart>
      <c:catAx>
        <c:axId val="70173223"/>
        <c:scaling>
          <c:orientation val="minMax"/>
        </c:scaling>
        <c:axPos val="b"/>
        <c:majorTickMark val="out"/>
        <c:minorTickMark val="none"/>
        <c:tickLblPos val="nextTo"/>
        <c:crossAx val="24414698"/>
        <c:crosses val="autoZero"/>
        <c:lblAlgn val="ctr"/>
        <c:auto val="1"/>
        <c:lblOffset val="100"/>
        <c:spPr>
          <a:ln>
            <a:solidFill>
              <a:srgbClr val="b3b3b3"/>
            </a:solidFill>
          </a:ln>
        </c:spPr>
      </c:catAx>
      <c:valAx>
        <c:axId val="24414698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crossAx val="70173223"/>
        <c:crosses val="autoZero"/>
        <c:spPr>
          <a:ln>
            <a:solidFill>
              <a:srgbClr val="b3b3b3"/>
            </a:solidFill>
          </a:ln>
        </c:spPr>
      </c:valAx>
      <c:spPr>
        <a:ln w="10800">
          <a:solidFill>
            <a:srgbClr val="808080"/>
          </a:solidFill>
          <a:round/>
        </a:ln>
      </c:spPr>
    </c:plotArea>
    <c:legend>
      <c:legendPos val="r"/>
      <c:spPr/>
    </c:legend>
    <c:plotVisOnly val="1"/>
  </c:chart>
  <c:spPr/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누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/>
          <c:cat>
            <c:strRef>
              <c:f>categories</c:f>
              <c:strCache>
                <c:ptCount val="32"/>
                <c:pt idx="0">
                  <c:v>10.11 카페생성</c:v>
                </c:pt>
                <c:pt idx="1">
                  <c:v>10.12</c:v>
                </c:pt>
                <c:pt idx="2">
                  <c:v>11.01</c:v>
                </c:pt>
                <c:pt idx="3">
                  <c:v>11.02</c:v>
                </c:pt>
                <c:pt idx="4">
                  <c:v>11.03</c:v>
                </c:pt>
                <c:pt idx="5">
                  <c:v>11.04</c:v>
                </c:pt>
                <c:pt idx="6">
                  <c:v>11.05</c:v>
                </c:pt>
                <c:pt idx="7">
                  <c:v>11.06</c:v>
                </c:pt>
                <c:pt idx="8">
                  <c:v>11.07</c:v>
                </c:pt>
                <c:pt idx="9">
                  <c:v>11.08</c:v>
                </c:pt>
                <c:pt idx="10">
                  <c:v>11.09</c:v>
                </c:pt>
                <c:pt idx="11">
                  <c:v>11.10</c:v>
                </c:pt>
                <c:pt idx="12">
                  <c:v>11.11</c:v>
                </c:pt>
                <c:pt idx="13">
                  <c:v>11.12</c:v>
                </c:pt>
                <c:pt idx="14">
                  <c:v>12.01</c:v>
                </c:pt>
                <c:pt idx="15">
                  <c:v>12.02</c:v>
                </c:pt>
                <c:pt idx="16">
                  <c:v>12.03</c:v>
                </c:pt>
                <c:pt idx="17">
                  <c:v>12.04</c:v>
                </c:pt>
                <c:pt idx="18">
                  <c:v>12.05</c:v>
                </c:pt>
                <c:pt idx="19">
                  <c:v>12.06</c:v>
                </c:pt>
                <c:pt idx="20">
                  <c:v>12.07</c:v>
                </c:pt>
                <c:pt idx="21">
                  <c:v>12.08</c:v>
                </c:pt>
                <c:pt idx="22">
                  <c:v>12.09</c:v>
                </c:pt>
                <c:pt idx="23">
                  <c:v>12.10</c:v>
                </c:pt>
                <c:pt idx="24">
                  <c:v>12.11</c:v>
                </c:pt>
                <c:pt idx="25">
                  <c:v>12.12</c:v>
                </c:pt>
                <c:pt idx="26">
                  <c:v>13.01</c:v>
                </c:pt>
                <c:pt idx="27">
                  <c:v>13.02</c:v>
                </c:pt>
                <c:pt idx="28">
                  <c:v>13.03</c:v>
                </c:pt>
                <c:pt idx="29">
                  <c:v>13.04</c:v>
                </c:pt>
                <c:pt idx="30">
                  <c:v>13.05</c:v>
                </c:pt>
                <c:pt idx="31">
                  <c:v>13.06 현제 진행중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7</c:v>
                </c:pt>
                <c:pt idx="1">
                  <c:v>16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26</c:v>
                </c:pt>
                <c:pt idx="11">
                  <c:v>36</c:v>
                </c:pt>
                <c:pt idx="12">
                  <c:v>50</c:v>
                </c:pt>
                <c:pt idx="13">
                  <c:v>57</c:v>
                </c:pt>
                <c:pt idx="14">
                  <c:v>67</c:v>
                </c:pt>
                <c:pt idx="15">
                  <c:v>88</c:v>
                </c:pt>
                <c:pt idx="16">
                  <c:v>98</c:v>
                </c:pt>
                <c:pt idx="17">
                  <c:v>122</c:v>
                </c:pt>
                <c:pt idx="18">
                  <c:v>154</c:v>
                </c:pt>
                <c:pt idx="19">
                  <c:v>211</c:v>
                </c:pt>
                <c:pt idx="20">
                  <c:v>462</c:v>
                </c:pt>
                <c:pt idx="21">
                  <c:v>698</c:v>
                </c:pt>
                <c:pt idx="22">
                  <c:v>926</c:v>
                </c:pt>
                <c:pt idx="23">
                  <c:v>1168</c:v>
                </c:pt>
                <c:pt idx="24">
                  <c:v>1332</c:v>
                </c:pt>
                <c:pt idx="25">
                  <c:v>1487</c:v>
                </c:pt>
                <c:pt idx="26">
                  <c:v>1695</c:v>
                </c:pt>
                <c:pt idx="27">
                  <c:v>1846</c:v>
                </c:pt>
                <c:pt idx="28">
                  <c:v>1912</c:v>
                </c:pt>
                <c:pt idx="29">
                  <c:v>1986</c:v>
                </c:pt>
                <c:pt idx="30">
                  <c:v>2046</c:v>
                </c:pt>
                <c:pt idx="31">
                  <c:v>2064</c:v>
                </c:pt>
              </c:numCache>
            </c:numRef>
          </c:val>
        </c:ser>
        <c:marker val="1"/>
        <c:axId val="95416318"/>
        <c:axId val="19594168"/>
      </c:lineChart>
      <c:catAx>
        <c:axId val="95416318"/>
        <c:scaling>
          <c:orientation val="minMax"/>
        </c:scaling>
        <c:axPos val="b"/>
        <c:majorTickMark val="out"/>
        <c:minorTickMark val="none"/>
        <c:tickLblPos val="nextTo"/>
        <c:crossAx val="19594168"/>
        <c:crossesAt val="0"/>
        <c:lblAlgn val="ctr"/>
        <c:auto val="1"/>
        <c:lblOffset val="100"/>
        <c:spPr>
          <a:ln>
            <a:solidFill>
              <a:srgbClr val="b3b3b3"/>
            </a:solidFill>
          </a:ln>
        </c:spPr>
      </c:catAx>
      <c:valAx>
        <c:axId val="19594168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crossAx val="95416318"/>
        <c:crossesAt val="0"/>
        <c:spPr>
          <a:ln>
            <a:solidFill>
              <a:srgbClr val="b3b3b3"/>
            </a:solidFill>
          </a:ln>
        </c:spPr>
      </c:valAx>
      <c:spPr>
        <a:ln w="10800">
          <a:solidFill>
            <a:srgbClr val="808080"/>
          </a:solidFill>
          <a:round/>
        </a:ln>
      </c:spPr>
    </c:plotArea>
    <c:legend>
      <c:legendPos val="r"/>
      <c:spPr/>
    </c:legend>
    <c:plotVisOnly val="1"/>
  </c:chart>
  <c:spPr/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view3D>
      <c:rotX val="11"/>
      <c:rotY val="25"/>
      <c:perspective val="40"/>
      <c:rAngAx val="1"/>
    </c:view3D>
    <c:backWall>
      <c:spPr>
        <a:ln w="10800">
          <a:solidFill>
            <a:srgbClr val="808080"/>
          </a:solidFill>
          <a:round/>
        </a:ln>
      </c:spPr>
    </c:backWall>
    <c:floor>
      <c:spPr>
        <a:solidFill>
          <a:srgbClr val="cccccc"/>
        </a:solidFill>
      </c:spPr>
    </c:floor>
    <c:plotArea>
      <c:layout/>
      <c:bar3DChart>
        <c:barDir val="col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회원가입수</c:v>
                </c:pt>
              </c:strCache>
            </c:strRef>
          </c:tx>
          <c:spPr>
            <a:solidFill>
              <a:srgbClr val="004586"/>
            </a:solidFill>
          </c:spPr>
          <c:cat>
            <c:strRef>
              <c:f>categories</c:f>
              <c:strCache>
                <c:ptCount val="32"/>
                <c:pt idx="0">
                  <c:v>10.11 카페생성</c:v>
                </c:pt>
                <c:pt idx="1">
                  <c:v>10.12</c:v>
                </c:pt>
                <c:pt idx="2">
                  <c:v>11.01</c:v>
                </c:pt>
                <c:pt idx="3">
                  <c:v>11.02</c:v>
                </c:pt>
                <c:pt idx="4">
                  <c:v>11.03</c:v>
                </c:pt>
                <c:pt idx="5">
                  <c:v>11.04</c:v>
                </c:pt>
                <c:pt idx="6">
                  <c:v>11.05</c:v>
                </c:pt>
                <c:pt idx="7">
                  <c:v>11.06</c:v>
                </c:pt>
                <c:pt idx="8">
                  <c:v>11.07</c:v>
                </c:pt>
                <c:pt idx="9">
                  <c:v>11.08</c:v>
                </c:pt>
                <c:pt idx="10">
                  <c:v>11.09</c:v>
                </c:pt>
                <c:pt idx="11">
                  <c:v>11.10</c:v>
                </c:pt>
                <c:pt idx="12">
                  <c:v>11.11</c:v>
                </c:pt>
                <c:pt idx="13">
                  <c:v>11.12</c:v>
                </c:pt>
                <c:pt idx="14">
                  <c:v>12.01</c:v>
                </c:pt>
                <c:pt idx="15">
                  <c:v>12.02</c:v>
                </c:pt>
                <c:pt idx="16">
                  <c:v>12.03</c:v>
                </c:pt>
                <c:pt idx="17">
                  <c:v>12.04</c:v>
                </c:pt>
                <c:pt idx="18">
                  <c:v>12.05</c:v>
                </c:pt>
                <c:pt idx="19">
                  <c:v>12.06</c:v>
                </c:pt>
                <c:pt idx="20">
                  <c:v>12.07</c:v>
                </c:pt>
                <c:pt idx="21">
                  <c:v>12.08</c:v>
                </c:pt>
                <c:pt idx="22">
                  <c:v>12.09</c:v>
                </c:pt>
                <c:pt idx="23">
                  <c:v>12.10</c:v>
                </c:pt>
                <c:pt idx="24">
                  <c:v>12.11</c:v>
                </c:pt>
                <c:pt idx="25">
                  <c:v>12.12</c:v>
                </c:pt>
                <c:pt idx="26">
                  <c:v>13.01</c:v>
                </c:pt>
                <c:pt idx="27">
                  <c:v>13.02</c:v>
                </c:pt>
                <c:pt idx="28">
                  <c:v>13.03</c:v>
                </c:pt>
                <c:pt idx="29">
                  <c:v>13.04</c:v>
                </c:pt>
                <c:pt idx="30">
                  <c:v>13.05</c:v>
                </c:pt>
                <c:pt idx="31">
                  <c:v>13.06 현제 진행중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7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10</c:v>
                </c:pt>
                <c:pt idx="12">
                  <c:v>14</c:v>
                </c:pt>
                <c:pt idx="13">
                  <c:v>7</c:v>
                </c:pt>
                <c:pt idx="14">
                  <c:v>15</c:v>
                </c:pt>
                <c:pt idx="15">
                  <c:v>21</c:v>
                </c:pt>
                <c:pt idx="16">
                  <c:v>10</c:v>
                </c:pt>
                <c:pt idx="17">
                  <c:v>24</c:v>
                </c:pt>
                <c:pt idx="18">
                  <c:v>32</c:v>
                </c:pt>
                <c:pt idx="19">
                  <c:v>57</c:v>
                </c:pt>
                <c:pt idx="20">
                  <c:v>251</c:v>
                </c:pt>
                <c:pt idx="21">
                  <c:v>236</c:v>
                </c:pt>
                <c:pt idx="22">
                  <c:v>228</c:v>
                </c:pt>
                <c:pt idx="23">
                  <c:v>242</c:v>
                </c:pt>
                <c:pt idx="24">
                  <c:v>164</c:v>
                </c:pt>
                <c:pt idx="25">
                  <c:v>155</c:v>
                </c:pt>
                <c:pt idx="26">
                  <c:v>208</c:v>
                </c:pt>
                <c:pt idx="27">
                  <c:v>151</c:v>
                </c:pt>
                <c:pt idx="28">
                  <c:v>66</c:v>
                </c:pt>
                <c:pt idx="29">
                  <c:v>75</c:v>
                </c:pt>
                <c:pt idx="30">
                  <c:v>59</c:v>
                </c:pt>
                <c:pt idx="31">
                  <c:v>18</c:v>
                </c:pt>
              </c:numCache>
            </c:numRef>
          </c:val>
        </c:ser>
        <c:shape val="cylinder"/>
        <c:gapWidth val="100"/>
        <c:axId val="11302644"/>
        <c:axId val="75867674"/>
        <c:axId val="0"/>
      </c:bar3DChart>
      <c:catAx>
        <c:axId val="11302644"/>
        <c:scaling>
          <c:orientation val="minMax"/>
        </c:scaling>
        <c:axPos val="b"/>
        <c:majorTickMark val="out"/>
        <c:minorTickMark val="none"/>
        <c:tickLblPos val="nextTo"/>
        <c:crossAx val="75867674"/>
        <c:crossesAt val="0"/>
        <c:lblAlgn val="ctr"/>
        <c:auto val="1"/>
        <c:lblOffset val="100"/>
        <c:spPr>
          <a:ln>
            <a:solidFill>
              <a:srgbClr val="b3b3b3"/>
            </a:solidFill>
          </a:ln>
        </c:spPr>
      </c:catAx>
      <c:valAx>
        <c:axId val="75867674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crossAx val="11302644"/>
        <c:crossesAt val="0"/>
        <c:spPr>
          <a:ln>
            <a:solidFill>
              <a:srgbClr val="b3b3b3"/>
            </a:solidFill>
          </a:ln>
        </c:spPr>
      </c:valAx>
      <c:spPr>
        <a:ln w="10800">
          <a:solidFill>
            <a:srgbClr val="808080"/>
          </a:solidFill>
          <a:round/>
        </a:ln>
      </c:spPr>
    </c:plotArea>
    <c:legend>
      <c:legendPos val="r"/>
      <c:spPr/>
    </c:legend>
    <c:plotVisOnly val="1"/>
  </c:chart>
  <c:spPr/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제목 텍스트의 서식을 편집하려면 클릭하십시오</a:t>
            </a:r>
            <a:r>
              <a:rPr lang="en-US"/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개요 텍스트의 서식을 편집하려면 클릭하십시오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</a:t>
            </a:r>
            <a:r>
              <a:rPr lang="en-US"/>
              <a:t>번째 개요 수준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</a:t>
            </a:r>
            <a:r>
              <a:rPr lang="en-US"/>
              <a:t>번째 개요 수준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</a:t>
            </a:r>
            <a:r>
              <a:rPr lang="en-US"/>
              <a:t>번째 개요 수준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</a:t>
            </a:r>
            <a:r>
              <a:rPr lang="en-US"/>
              <a:t>번째 개요 수준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번째 개요 수준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번째 개요 수준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&lt;날짜/시간&gt;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&lt;바닥글&gt;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BAB313A-648B-44A5-8F61-BDCBBE099F2B}" type="slidenum">
              <a:rPr lang="en-US"/>
              <a:t>&lt;숫자&gt;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864000" y="3829680"/>
            <a:ext cx="720000" cy="850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800">
                <a:solidFill>
                  <a:srgbClr val="666666"/>
                </a:solidFill>
              </a:rPr>
              <a:t>W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1008000" y="504000"/>
            <a:ext cx="731520" cy="7714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b="1" lang="en-US" sz="4800">
                <a:solidFill>
                  <a:srgbClr val="ffffff"/>
                </a:solidFill>
              </a:rPr>
              <a:t>S</a:t>
            </a:r>
            <a:endParaRPr/>
          </a:p>
        </p:txBody>
      </p:sp>
      <p:sp>
        <p:nvSpPr>
          <p:cNvPr id="39" name="TextShape 3"/>
          <p:cNvSpPr txBox="1"/>
          <p:nvPr/>
        </p:nvSpPr>
        <p:spPr>
          <a:xfrm>
            <a:off x="963000" y="1244520"/>
            <a:ext cx="62100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800">
                <a:solidFill>
                  <a:srgbClr val="cccccc"/>
                </a:solidFill>
              </a:rPr>
              <a:t>A</a:t>
            </a:r>
            <a:endParaRPr/>
          </a:p>
        </p:txBody>
      </p:sp>
      <p:sp>
        <p:nvSpPr>
          <p:cNvPr id="40" name="TextShape 4"/>
          <p:cNvSpPr txBox="1"/>
          <p:nvPr/>
        </p:nvSpPr>
        <p:spPr>
          <a:xfrm>
            <a:off x="929160" y="1964520"/>
            <a:ext cx="65484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800">
                <a:solidFill>
                  <a:srgbClr val="999999"/>
                </a:solidFill>
              </a:rPr>
              <a:t>O</a:t>
            </a:r>
            <a:endParaRPr/>
          </a:p>
        </p:txBody>
      </p:sp>
      <p:sp>
        <p:nvSpPr>
          <p:cNvPr id="41" name="TextShape 5"/>
          <p:cNvSpPr txBox="1"/>
          <p:nvPr/>
        </p:nvSpPr>
        <p:spPr>
          <a:xfrm>
            <a:off x="963000" y="3058200"/>
            <a:ext cx="62100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4800">
                <a:solidFill>
                  <a:srgbClr val="999999"/>
                </a:solidFill>
              </a:rPr>
              <a:t>A</a:t>
            </a:r>
            <a:endParaRPr/>
          </a:p>
        </p:txBody>
      </p:sp>
      <p:sp>
        <p:nvSpPr>
          <p:cNvPr id="42" name="TextShape 6"/>
          <p:cNvSpPr txBox="1"/>
          <p:nvPr/>
        </p:nvSpPr>
        <p:spPr>
          <a:xfrm>
            <a:off x="1501920" y="3384000"/>
            <a:ext cx="586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999999"/>
                </a:solidFill>
              </a:rPr>
              <a:t>ccle</a:t>
            </a:r>
            <a:endParaRPr/>
          </a:p>
        </p:txBody>
      </p:sp>
      <p:sp>
        <p:nvSpPr>
          <p:cNvPr id="43" name="TextShape 7"/>
          <p:cNvSpPr txBox="1"/>
          <p:nvPr/>
        </p:nvSpPr>
        <p:spPr>
          <a:xfrm>
            <a:off x="1527840" y="4117680"/>
            <a:ext cx="560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666666"/>
                </a:solidFill>
              </a:rPr>
              <a:t>orld</a:t>
            </a:r>
            <a:endParaRPr/>
          </a:p>
        </p:txBody>
      </p:sp>
      <p:sp>
        <p:nvSpPr>
          <p:cNvPr id="44" name="TextShape 8"/>
          <p:cNvSpPr txBox="1"/>
          <p:nvPr/>
        </p:nvSpPr>
        <p:spPr>
          <a:xfrm>
            <a:off x="1427040" y="2232000"/>
            <a:ext cx="660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999999"/>
                </a:solidFill>
              </a:rPr>
              <a:t>nline</a:t>
            </a:r>
            <a:endParaRPr/>
          </a:p>
        </p:txBody>
      </p:sp>
      <p:sp>
        <p:nvSpPr>
          <p:cNvPr id="45" name="TextShape 9"/>
          <p:cNvSpPr txBox="1"/>
          <p:nvPr/>
        </p:nvSpPr>
        <p:spPr>
          <a:xfrm>
            <a:off x="1440000" y="1525680"/>
            <a:ext cx="320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cccccc"/>
                </a:solidFill>
              </a:rPr>
              <a:t>rt</a:t>
            </a:r>
            <a:endParaRPr/>
          </a:p>
        </p:txBody>
      </p:sp>
      <p:sp>
        <p:nvSpPr>
          <p:cNvPr id="46" name="TextShape 10"/>
          <p:cNvSpPr txBox="1"/>
          <p:nvPr/>
        </p:nvSpPr>
        <p:spPr>
          <a:xfrm>
            <a:off x="1512000" y="792000"/>
            <a:ext cx="674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word</a:t>
            </a:r>
            <a:endParaRPr/>
          </a:p>
        </p:txBody>
      </p:sp>
      <p:sp>
        <p:nvSpPr>
          <p:cNvPr id="47" name="TextShape 11"/>
          <p:cNvSpPr txBox="1"/>
          <p:nvPr/>
        </p:nvSpPr>
        <p:spPr>
          <a:xfrm>
            <a:off x="576000" y="5112000"/>
            <a:ext cx="9072000" cy="2195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/>
              <a:t>소드 아트 온라인 공식 팬카페</a:t>
            </a:r>
            <a:endParaRPr/>
          </a:p>
          <a:p>
            <a:pPr algn="ctr"/>
            <a:endParaRPr/>
          </a:p>
          <a:p>
            <a:pPr algn="ctr"/>
            <a:r>
              <a:rPr b="1" lang="en-US" sz="3600"/>
              <a:t>신입 증가</a:t>
            </a:r>
            <a:r>
              <a:rPr b="1" lang="en-US" sz="3600"/>
              <a:t>/</a:t>
            </a:r>
            <a:r>
              <a:rPr b="1" lang="en-US" sz="3600"/>
              <a:t>누적 그래프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"/>
          <p:cNvGraphicFramePr/>
          <p:nvPr/>
        </p:nvGraphicFramePr>
        <p:xfrm>
          <a:off x="67320" y="792000"/>
          <a:ext cx="9887040" cy="672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" name="TextShape 1"/>
          <p:cNvSpPr txBox="1"/>
          <p:nvPr/>
        </p:nvSpPr>
        <p:spPr>
          <a:xfrm>
            <a:off x="3240000" y="247680"/>
            <a:ext cx="3905640" cy="61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누적 </a:t>
            </a:r>
            <a:r>
              <a:rPr b="1" lang="en-US"/>
              <a:t>/ </a:t>
            </a:r>
            <a:r>
              <a:rPr b="1" lang="en-US"/>
              <a:t>증가 그래프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"/>
          <p:cNvGraphicFramePr/>
          <p:nvPr/>
        </p:nvGraphicFramePr>
        <p:xfrm>
          <a:off x="67320" y="792000"/>
          <a:ext cx="9887040" cy="672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1" name="TextShape 1"/>
          <p:cNvSpPr txBox="1"/>
          <p:nvPr/>
        </p:nvSpPr>
        <p:spPr>
          <a:xfrm>
            <a:off x="3744000" y="247680"/>
            <a:ext cx="2457720" cy="61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누적 그래프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"/>
          <p:cNvGraphicFramePr/>
          <p:nvPr/>
        </p:nvGraphicFramePr>
        <p:xfrm>
          <a:off x="67320" y="792000"/>
          <a:ext cx="9887040" cy="672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3" name="TextShape 1"/>
          <p:cNvSpPr txBox="1"/>
          <p:nvPr/>
        </p:nvSpPr>
        <p:spPr>
          <a:xfrm>
            <a:off x="3816000" y="175680"/>
            <a:ext cx="2457720" cy="61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/>
              <a:t>증가 그래프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000000"/>
                </a:solidFill>
              </a:rPr>
              <a:t>통계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최소 증가치 </a:t>
            </a:r>
            <a:r>
              <a:rPr lang="en-US"/>
              <a:t>: 0 </a:t>
            </a:r>
            <a:r>
              <a:rPr lang="en-US"/>
              <a:t>명</a:t>
            </a:r>
            <a:r>
              <a:rPr lang="en-US"/>
              <a:t>/</a:t>
            </a:r>
            <a:r>
              <a:rPr lang="en-US"/>
              <a:t>달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최대 증가치 </a:t>
            </a:r>
            <a:r>
              <a:rPr lang="en-US"/>
              <a:t>: 242 </a:t>
            </a:r>
            <a:r>
              <a:rPr lang="en-US"/>
              <a:t>명</a:t>
            </a:r>
            <a:r>
              <a:rPr lang="en-US"/>
              <a:t>/</a:t>
            </a:r>
            <a:r>
              <a:rPr lang="en-US"/>
              <a:t>달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평균적 증가치 </a:t>
            </a:r>
            <a:r>
              <a:rPr lang="en-US"/>
              <a:t>: </a:t>
            </a:r>
            <a:r>
              <a:rPr lang="en-US"/>
              <a:t>약 </a:t>
            </a:r>
            <a:r>
              <a:rPr lang="en-US"/>
              <a:t>100</a:t>
            </a:r>
            <a:r>
              <a:rPr lang="en-US"/>
              <a:t>명</a:t>
            </a:r>
            <a:r>
              <a:rPr lang="en-US"/>
              <a:t>/</a:t>
            </a:r>
            <a:r>
              <a:rPr lang="en-US"/>
              <a:t>달 이하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총 누적 회원수 </a:t>
            </a:r>
            <a:r>
              <a:rPr lang="en-US"/>
              <a:t>: 5764 </a:t>
            </a:r>
            <a:r>
              <a:rPr lang="en-US"/>
              <a:t>명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총 그래프 누적 회원수 </a:t>
            </a:r>
            <a:r>
              <a:rPr lang="en-US"/>
              <a:t>: 2064</a:t>
            </a:r>
            <a:r>
              <a:rPr lang="en-US"/>
              <a:t>명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집계회원 </a:t>
            </a:r>
            <a:r>
              <a:rPr lang="en-US"/>
              <a:t>/ </a:t>
            </a:r>
            <a:r>
              <a:rPr lang="en-US"/>
              <a:t>전체 회원 </a:t>
            </a:r>
            <a:r>
              <a:rPr lang="en-US"/>
              <a:t>:</a:t>
            </a:r>
            <a:r>
              <a:rPr lang="en-US" sz="2800"/>
              <a:t> 2064 / 5764 = 0.36 = 36%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32000" y="320184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800">
                <a:solidFill>
                  <a:srgbClr val="00ffff"/>
                </a:solidFill>
              </a:rPr>
              <a:t>봐주셔서 감사합니다</a:t>
            </a:r>
            <a:r>
              <a:rPr b="1" lang="en-US" sz="4800">
                <a:solidFill>
                  <a:srgbClr val="00ffff"/>
                </a:solidFill>
              </a:rPr>
              <a:t>.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674320" y="6918120"/>
            <a:ext cx="4189680" cy="353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제작 </a:t>
            </a:r>
            <a:r>
              <a:rPr lang="en-US"/>
              <a:t>http://blog.naver.com/gmlwns5176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그냥 잡담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만들면서 무서워 죽는줄알았습니다</a:t>
            </a:r>
            <a:r>
              <a:rPr lang="en-US"/>
              <a:t>..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너무 미친듯이 불어나다가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활동이 죽어버려서</a:t>
            </a:r>
            <a:r>
              <a:rPr lang="en-US"/>
              <a:t>..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아 그리고 글이 너무많아서 전체 글은 좀 걸릴듯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^-^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