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9" r:id="rId4"/>
    <p:sldId id="260" r:id="rId5"/>
    <p:sldId id="308" r:id="rId6"/>
    <p:sldId id="263" r:id="rId7"/>
    <p:sldId id="309" r:id="rId8"/>
    <p:sldId id="265" r:id="rId9"/>
    <p:sldId id="266" r:id="rId10"/>
    <p:sldId id="267" r:id="rId11"/>
    <p:sldId id="268" r:id="rId12"/>
    <p:sldId id="269" r:id="rId13"/>
    <p:sldId id="311" r:id="rId14"/>
    <p:sldId id="278" r:id="rId15"/>
    <p:sldId id="315" r:id="rId16"/>
    <p:sldId id="273" r:id="rId17"/>
    <p:sldId id="310" r:id="rId18"/>
    <p:sldId id="281" r:id="rId19"/>
    <p:sldId id="282" r:id="rId20"/>
    <p:sldId id="316" r:id="rId21"/>
    <p:sldId id="317" r:id="rId22"/>
    <p:sldId id="318" r:id="rId23"/>
    <p:sldId id="320" r:id="rId24"/>
    <p:sldId id="321" r:id="rId25"/>
    <p:sldId id="322" r:id="rId26"/>
    <p:sldId id="323" r:id="rId27"/>
    <p:sldId id="312" r:id="rId28"/>
    <p:sldId id="313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5" r:id="rId42"/>
    <p:sldId id="296" r:id="rId43"/>
    <p:sldId id="299" r:id="rId44"/>
    <p:sldId id="301" r:id="rId45"/>
    <p:sldId id="302" r:id="rId46"/>
    <p:sldId id="300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BADB2-67E9-4518-ACE6-9D6B5B6246E0}" v="319" dt="2024-01-14T14:02:03.061"/>
    <p1510:client id="{23FED97F-C3A2-4116-846E-1C54372F126A}" v="900" dt="2024-01-14T15:55:41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486F2-94BC-45CB-91B1-C8464B9752E1}" type="doc">
      <dgm:prSet loTypeId="urn:microsoft.com/office/officeart/2005/8/layout/vList2" loCatId="list" qsTypeId="urn:microsoft.com/office/officeart/2005/8/quickstyle/3d3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DF84FF95-6266-4202-962E-C37F66AD8FBD}">
      <dgm:prSet/>
      <dgm:spPr/>
      <dgm:t>
        <a:bodyPr/>
        <a:lstStyle/>
        <a:p>
          <a:r>
            <a:rPr lang="ko-KR" dirty="0" smtClean="0"/>
            <a:t>공장</a:t>
          </a:r>
          <a:r>
            <a:rPr lang="en-US" altLang="ko-KR" dirty="0" smtClean="0"/>
            <a:t> </a:t>
          </a:r>
          <a:r>
            <a:rPr lang="ko-KR" altLang="en-US" dirty="0" smtClean="0"/>
            <a:t>구조</a:t>
          </a:r>
          <a:endParaRPr lang="en-US" dirty="0"/>
        </a:p>
      </dgm:t>
    </dgm:pt>
    <dgm:pt modelId="{5FC5B88B-B9F2-4B06-B2E2-B089151F85FB}" type="parTrans" cxnId="{98B860B8-0CCC-4055-86AA-5513848A7480}">
      <dgm:prSet/>
      <dgm:spPr/>
      <dgm:t>
        <a:bodyPr/>
        <a:lstStyle/>
        <a:p>
          <a:endParaRPr lang="en-US"/>
        </a:p>
      </dgm:t>
    </dgm:pt>
    <dgm:pt modelId="{A960EA3B-65BA-4046-9660-CF3CEDC31189}" type="sibTrans" cxnId="{98B860B8-0CCC-4055-86AA-5513848A7480}">
      <dgm:prSet/>
      <dgm:spPr/>
      <dgm:t>
        <a:bodyPr/>
        <a:lstStyle/>
        <a:p>
          <a:endParaRPr lang="en-US"/>
        </a:p>
      </dgm:t>
    </dgm:pt>
    <dgm:pt modelId="{3BBB33FD-5157-4DED-A7CB-08AB15986AF6}">
      <dgm:prSet/>
      <dgm:spPr/>
      <dgm:t>
        <a:bodyPr/>
        <a:lstStyle/>
        <a:p>
          <a:r>
            <a:rPr lang="ko-KR" dirty="0"/>
            <a:t>구조 와 구성</a:t>
          </a:r>
          <a:endParaRPr lang="en-US" dirty="0"/>
        </a:p>
      </dgm:t>
    </dgm:pt>
    <dgm:pt modelId="{9458C777-E339-4FC9-B9F2-ED64607CB2BD}" type="parTrans" cxnId="{B1E17C6D-F728-406F-8380-F639B56B62B0}">
      <dgm:prSet/>
      <dgm:spPr/>
      <dgm:t>
        <a:bodyPr/>
        <a:lstStyle/>
        <a:p>
          <a:endParaRPr lang="en-US"/>
        </a:p>
      </dgm:t>
    </dgm:pt>
    <dgm:pt modelId="{EDE6D5A9-7EE4-481A-9A61-2E95A5008325}" type="sibTrans" cxnId="{B1E17C6D-F728-406F-8380-F639B56B62B0}">
      <dgm:prSet/>
      <dgm:spPr/>
      <dgm:t>
        <a:bodyPr/>
        <a:lstStyle/>
        <a:p>
          <a:endParaRPr lang="en-US"/>
        </a:p>
      </dgm:t>
    </dgm:pt>
    <dgm:pt modelId="{4EEF0367-DE7B-4CFE-91FC-564C2A94101D}">
      <dgm:prSet/>
      <dgm:spPr/>
      <dgm:t>
        <a:bodyPr/>
        <a:lstStyle/>
        <a:p>
          <a:r>
            <a:rPr lang="en-US" dirty="0" err="1"/>
            <a:t>테이블</a:t>
          </a:r>
          <a:r>
            <a:rPr lang="en-US" dirty="0"/>
            <a:t> </a:t>
          </a:r>
          <a:r>
            <a:rPr lang="en-US" dirty="0" err="1"/>
            <a:t>제작</a:t>
          </a:r>
        </a:p>
      </dgm:t>
    </dgm:pt>
    <dgm:pt modelId="{614986F1-28CB-4A38-8E00-12AA0D89F9C9}" type="parTrans" cxnId="{05B3DF3C-FE8B-4729-AD4D-5EC789AB2BB8}">
      <dgm:prSet/>
      <dgm:spPr/>
      <dgm:t>
        <a:bodyPr/>
        <a:lstStyle/>
        <a:p>
          <a:endParaRPr lang="en-US"/>
        </a:p>
      </dgm:t>
    </dgm:pt>
    <dgm:pt modelId="{720E3C21-042B-4D68-B5C3-B57140EAFBD3}" type="sibTrans" cxnId="{05B3DF3C-FE8B-4729-AD4D-5EC789AB2BB8}">
      <dgm:prSet/>
      <dgm:spPr/>
      <dgm:t>
        <a:bodyPr/>
        <a:lstStyle/>
        <a:p>
          <a:endParaRPr lang="en-US"/>
        </a:p>
      </dgm:t>
    </dgm:pt>
    <dgm:pt modelId="{D38CD562-B808-47F4-88ED-016C9F19B7ED}">
      <dgm:prSet/>
      <dgm:spPr/>
      <dgm:t>
        <a:bodyPr/>
        <a:lstStyle/>
        <a:p>
          <a:r>
            <a:rPr lang="en-US" dirty="0" err="1"/>
            <a:t>핵심</a:t>
          </a:r>
          <a:r>
            <a:rPr lang="en-US" dirty="0"/>
            <a:t> </a:t>
          </a:r>
          <a:r>
            <a:rPr lang="en-US" dirty="0" err="1"/>
            <a:t>테이블</a:t>
          </a:r>
        </a:p>
      </dgm:t>
    </dgm:pt>
    <dgm:pt modelId="{AA1E3F90-D72E-41B9-A965-58DA58F55124}" type="parTrans" cxnId="{C267F95B-BD8B-42F3-80DE-CFC1A0870292}">
      <dgm:prSet/>
      <dgm:spPr/>
      <dgm:t>
        <a:bodyPr/>
        <a:lstStyle/>
        <a:p>
          <a:endParaRPr lang="en-US"/>
        </a:p>
      </dgm:t>
    </dgm:pt>
    <dgm:pt modelId="{D052A356-4D23-45A6-87DD-120105BD540C}" type="sibTrans" cxnId="{C267F95B-BD8B-42F3-80DE-CFC1A0870292}">
      <dgm:prSet/>
      <dgm:spPr/>
      <dgm:t>
        <a:bodyPr/>
        <a:lstStyle/>
        <a:p>
          <a:endParaRPr lang="en-US"/>
        </a:p>
      </dgm:t>
    </dgm:pt>
    <dgm:pt modelId="{FBA05AB0-5284-49D6-87F3-F25DC791A8C9}">
      <dgm:prSet/>
      <dgm:spPr/>
      <dgm:t>
        <a:bodyPr/>
        <a:lstStyle/>
        <a:p>
          <a:r>
            <a:rPr lang="en-US" dirty="0" err="1"/>
            <a:t>서브</a:t>
          </a:r>
          <a:r>
            <a:rPr lang="en-US" dirty="0"/>
            <a:t> </a:t>
          </a:r>
          <a:r>
            <a:rPr lang="en-US" dirty="0" err="1"/>
            <a:t>테이블</a:t>
          </a:r>
        </a:p>
      </dgm:t>
    </dgm:pt>
    <dgm:pt modelId="{882BD432-2387-4003-9462-8504798CA49F}" type="parTrans" cxnId="{87CC9CA6-0E61-4B43-AA9E-EBF9FF646D03}">
      <dgm:prSet/>
      <dgm:spPr/>
      <dgm:t>
        <a:bodyPr/>
        <a:lstStyle/>
        <a:p>
          <a:endParaRPr lang="en-US"/>
        </a:p>
      </dgm:t>
    </dgm:pt>
    <dgm:pt modelId="{733C357D-70AE-4A37-A323-7D52D2E6118E}" type="sibTrans" cxnId="{87CC9CA6-0E61-4B43-AA9E-EBF9FF646D03}">
      <dgm:prSet/>
      <dgm:spPr/>
      <dgm:t>
        <a:bodyPr/>
        <a:lstStyle/>
        <a:p>
          <a:endParaRPr lang="en-US"/>
        </a:p>
      </dgm:t>
    </dgm:pt>
    <dgm:pt modelId="{6343629E-82D5-4913-9649-F1DD9F8C9CC8}">
      <dgm:prSet/>
      <dgm:spPr/>
      <dgm:t>
        <a:bodyPr/>
        <a:lstStyle/>
        <a:p>
          <a:r>
            <a:rPr lang="en-US" dirty="0" err="1"/>
            <a:t>토탈</a:t>
          </a:r>
          <a:r>
            <a:rPr lang="en-US" dirty="0"/>
            <a:t> </a:t>
          </a:r>
          <a:r>
            <a:rPr lang="en-US" dirty="0" err="1"/>
            <a:t>테이블</a:t>
          </a:r>
        </a:p>
      </dgm:t>
    </dgm:pt>
    <dgm:pt modelId="{61009A3B-7C6E-443A-8343-3860DA958DED}" type="parTrans" cxnId="{86BB099F-E209-446C-B606-89A86C44E2F9}">
      <dgm:prSet/>
      <dgm:spPr/>
      <dgm:t>
        <a:bodyPr/>
        <a:lstStyle/>
        <a:p>
          <a:endParaRPr lang="en-US"/>
        </a:p>
      </dgm:t>
    </dgm:pt>
    <dgm:pt modelId="{07D5D8F5-C409-495D-BBB9-4B972C59647C}" type="sibTrans" cxnId="{86BB099F-E209-446C-B606-89A86C44E2F9}">
      <dgm:prSet/>
      <dgm:spPr/>
      <dgm:t>
        <a:bodyPr/>
        <a:lstStyle/>
        <a:p>
          <a:endParaRPr lang="en-US"/>
        </a:p>
      </dgm:t>
    </dgm:pt>
    <dgm:pt modelId="{AEAF7837-6368-483A-A12D-5EC5DA0348BC}">
      <dgm:prSet/>
      <dgm:spPr/>
      <dgm:t>
        <a:bodyPr/>
        <a:lstStyle/>
        <a:p>
          <a:r>
            <a:rPr lang="ko-KR" dirty="0"/>
            <a:t>바탕 </a:t>
          </a:r>
          <a:r>
            <a:rPr lang="en-US" dirty="0"/>
            <a:t>ERD</a:t>
          </a:r>
          <a:r>
            <a:rPr lang="ko-KR" dirty="0"/>
            <a:t> 제작</a:t>
          </a:r>
          <a:endParaRPr lang="en-US" dirty="0"/>
        </a:p>
      </dgm:t>
    </dgm:pt>
    <dgm:pt modelId="{62CF1FDF-A34D-46E9-BC3A-E226831AEE6A}" type="parTrans" cxnId="{BD0F2183-F94C-4568-AA5B-55438A49E6A3}">
      <dgm:prSet/>
      <dgm:spPr/>
      <dgm:t>
        <a:bodyPr/>
        <a:lstStyle/>
        <a:p>
          <a:endParaRPr lang="en-US"/>
        </a:p>
      </dgm:t>
    </dgm:pt>
    <dgm:pt modelId="{C77A77BF-31F2-4C7A-B0B4-537CD5A563B4}" type="sibTrans" cxnId="{BD0F2183-F94C-4568-AA5B-55438A49E6A3}">
      <dgm:prSet/>
      <dgm:spPr/>
      <dgm:t>
        <a:bodyPr/>
        <a:lstStyle/>
        <a:p>
          <a:endParaRPr lang="en-US"/>
        </a:p>
      </dgm:t>
    </dgm:pt>
    <dgm:pt modelId="{B7519785-5749-4F32-B557-9AF775CCB91A}">
      <dgm:prSet/>
      <dgm:spPr/>
      <dgm:t>
        <a:bodyPr/>
        <a:lstStyle/>
        <a:p>
          <a:r>
            <a:rPr lang="ko-KR" dirty="0"/>
            <a:t>구성</a:t>
          </a:r>
          <a:endParaRPr lang="en-US" dirty="0"/>
        </a:p>
      </dgm:t>
    </dgm:pt>
    <dgm:pt modelId="{9444DB8E-689A-4412-87A8-F1228796AD02}" type="parTrans" cxnId="{6DB4A11E-0528-4DC2-9371-4DD0C3041A0C}">
      <dgm:prSet/>
      <dgm:spPr/>
      <dgm:t>
        <a:bodyPr/>
        <a:lstStyle/>
        <a:p>
          <a:endParaRPr lang="en-US"/>
        </a:p>
      </dgm:t>
    </dgm:pt>
    <dgm:pt modelId="{7EAEA30E-4779-4986-AE13-D1B0C306ABEE}" type="sibTrans" cxnId="{6DB4A11E-0528-4DC2-9371-4DD0C3041A0C}">
      <dgm:prSet/>
      <dgm:spPr/>
      <dgm:t>
        <a:bodyPr/>
        <a:lstStyle/>
        <a:p>
          <a:endParaRPr lang="en-US"/>
        </a:p>
      </dgm:t>
    </dgm:pt>
    <dgm:pt modelId="{7841D550-21BC-4595-8FB3-4F70CA615A04}">
      <dgm:prSet/>
      <dgm:spPr/>
      <dgm:t>
        <a:bodyPr/>
        <a:lstStyle/>
        <a:p>
          <a:r>
            <a:rPr lang="ko-KR" dirty="0"/>
            <a:t>구역별 분할</a:t>
          </a:r>
          <a:endParaRPr lang="en-US" dirty="0"/>
        </a:p>
      </dgm:t>
    </dgm:pt>
    <dgm:pt modelId="{83AA2708-1815-4E50-AF71-15C15F91275C}" type="parTrans" cxnId="{4A7FD8B7-858B-43E0-BCF6-697E5DE9631E}">
      <dgm:prSet/>
      <dgm:spPr/>
      <dgm:t>
        <a:bodyPr/>
        <a:lstStyle/>
        <a:p>
          <a:endParaRPr lang="en-US"/>
        </a:p>
      </dgm:t>
    </dgm:pt>
    <dgm:pt modelId="{E5AA024D-A579-4DD9-BFE8-D3A03F20E97E}" type="sibTrans" cxnId="{4A7FD8B7-858B-43E0-BCF6-697E5DE9631E}">
      <dgm:prSet/>
      <dgm:spPr/>
      <dgm:t>
        <a:bodyPr/>
        <a:lstStyle/>
        <a:p>
          <a:endParaRPr lang="en-US"/>
        </a:p>
      </dgm:t>
    </dgm:pt>
    <dgm:pt modelId="{21434489-A85A-4085-93E1-8CF8CBD6C9F1}">
      <dgm:prSet/>
      <dgm:spPr/>
      <dgm:t>
        <a:bodyPr/>
        <a:lstStyle/>
        <a:p>
          <a:r>
            <a:rPr lang="ko-KR" dirty="0"/>
            <a:t>트리거 설정</a:t>
          </a:r>
          <a:endParaRPr lang="en-US" dirty="0"/>
        </a:p>
      </dgm:t>
    </dgm:pt>
    <dgm:pt modelId="{DBDA21AB-6BD3-4424-ABB4-3C6C23ECB2FA}" type="parTrans" cxnId="{22E7CD61-9E00-49BF-A7DC-1DF4A23CDE5E}">
      <dgm:prSet/>
      <dgm:spPr/>
      <dgm:t>
        <a:bodyPr/>
        <a:lstStyle/>
        <a:p>
          <a:endParaRPr lang="en-US"/>
        </a:p>
      </dgm:t>
    </dgm:pt>
    <dgm:pt modelId="{F1E2F8CB-7B31-48A0-8B53-13EB8AE3005C}" type="sibTrans" cxnId="{22E7CD61-9E00-49BF-A7DC-1DF4A23CDE5E}">
      <dgm:prSet/>
      <dgm:spPr/>
      <dgm:t>
        <a:bodyPr/>
        <a:lstStyle/>
        <a:p>
          <a:endParaRPr lang="en-US"/>
        </a:p>
      </dgm:t>
    </dgm:pt>
    <dgm:pt modelId="{A1F95466-6092-415B-94BC-2ED6D12761F4}">
      <dgm:prSet/>
      <dgm:spPr/>
      <dgm:t>
        <a:bodyPr/>
        <a:lstStyle/>
        <a:p>
          <a:r>
            <a:rPr lang="ko-KR" dirty="0"/>
            <a:t>HTML 및 PHP 구성</a:t>
          </a:r>
          <a:endParaRPr lang="en-US" dirty="0"/>
        </a:p>
      </dgm:t>
    </dgm:pt>
    <dgm:pt modelId="{C5FC0A8C-9ABB-4FD9-8695-EB340880225D}" type="parTrans" cxnId="{DE2C75AD-DBF2-44D3-A6AE-BEEA2CAB4306}">
      <dgm:prSet/>
      <dgm:spPr/>
      <dgm:t>
        <a:bodyPr/>
        <a:lstStyle/>
        <a:p>
          <a:endParaRPr lang="en-US"/>
        </a:p>
      </dgm:t>
    </dgm:pt>
    <dgm:pt modelId="{14258E11-FE28-4194-B0D1-C05EF07D0B20}" type="sibTrans" cxnId="{DE2C75AD-DBF2-44D3-A6AE-BEEA2CAB4306}">
      <dgm:prSet/>
      <dgm:spPr/>
      <dgm:t>
        <a:bodyPr/>
        <a:lstStyle/>
        <a:p>
          <a:endParaRPr lang="en-US"/>
        </a:p>
      </dgm:t>
    </dgm:pt>
    <dgm:pt modelId="{F21D3742-8F97-453B-92EB-FAD819680D65}">
      <dgm:prSet phldr="0"/>
      <dgm:spPr/>
      <dgm:t>
        <a:bodyPr/>
        <a:lstStyle/>
        <a:p>
          <a:pPr rtl="0"/>
          <a:r>
            <a:rPr lang="ko-KR" altLang="en-US" dirty="0">
              <a:latin typeface="Garamond" panose="02020404030301010803"/>
            </a:rPr>
            <a:t>기본 구성</a:t>
          </a:r>
        </a:p>
      </dgm:t>
    </dgm:pt>
    <dgm:pt modelId="{A9CC14DB-CFFB-468D-B702-D8CB38DC11E5}" type="parTrans" cxnId="{2BBE7FB5-C211-4AE9-81E0-5A3A9A028AEB}">
      <dgm:prSet/>
      <dgm:spPr/>
      <dgm:t>
        <a:bodyPr/>
        <a:lstStyle/>
        <a:p>
          <a:pPr latinLnBrk="1"/>
          <a:endParaRPr lang="ko-KR" altLang="en-US"/>
        </a:p>
      </dgm:t>
    </dgm:pt>
    <dgm:pt modelId="{9F002E03-F26A-42BC-B5B7-48385492ABA3}" type="sibTrans" cxnId="{2BBE7FB5-C211-4AE9-81E0-5A3A9A028AEB}">
      <dgm:prSet/>
      <dgm:spPr/>
      <dgm:t>
        <a:bodyPr/>
        <a:lstStyle/>
        <a:p>
          <a:pPr latinLnBrk="1"/>
          <a:endParaRPr lang="ko-KR" altLang="en-US"/>
        </a:p>
      </dgm:t>
    </dgm:pt>
    <dgm:pt modelId="{7B782B63-9725-42DA-A229-D228F7EC6F7E}">
      <dgm:prSet phldr="0"/>
      <dgm:spPr/>
      <dgm:t>
        <a:bodyPr/>
        <a:lstStyle/>
        <a:p>
          <a:pPr rtl="0"/>
          <a:r>
            <a:rPr lang="ko-KR" altLang="en-US" dirty="0">
              <a:latin typeface="Garamond" panose="02020404030301010803"/>
            </a:rPr>
            <a:t>종류와 용도</a:t>
          </a:r>
        </a:p>
      </dgm:t>
    </dgm:pt>
    <dgm:pt modelId="{D3DAAA2E-789C-4E8E-9F4C-9D63AC0AB184}" type="parTrans" cxnId="{67CB4F02-FE9A-40AB-BDC0-0A6BFA5BBEE2}">
      <dgm:prSet/>
      <dgm:spPr/>
      <dgm:t>
        <a:bodyPr/>
        <a:lstStyle/>
        <a:p>
          <a:pPr latinLnBrk="1"/>
          <a:endParaRPr lang="ko-KR" altLang="en-US"/>
        </a:p>
      </dgm:t>
    </dgm:pt>
    <dgm:pt modelId="{2E5C5506-4F41-4FBF-985C-400D74DF013B}" type="sibTrans" cxnId="{67CB4F02-FE9A-40AB-BDC0-0A6BFA5BBEE2}">
      <dgm:prSet/>
      <dgm:spPr/>
      <dgm:t>
        <a:bodyPr/>
        <a:lstStyle/>
        <a:p>
          <a:pPr latinLnBrk="1"/>
          <a:endParaRPr lang="ko-KR" altLang="en-US"/>
        </a:p>
      </dgm:t>
    </dgm:pt>
    <dgm:pt modelId="{BDF47D94-71A0-4816-BD58-76CFF60C63B4}">
      <dgm:prSet/>
      <dgm:spPr/>
      <dgm:t>
        <a:bodyPr/>
        <a:lstStyle/>
        <a:p>
          <a:r>
            <a:rPr lang="en-US" err="1" smtClean="0"/>
            <a:t>Php</a:t>
          </a:r>
          <a:r>
            <a:rPr lang="en-US" smtClean="0"/>
            <a:t> </a:t>
          </a:r>
          <a:r>
            <a:rPr lang="ko-KR" altLang="en-US" smtClean="0"/>
            <a:t>연결</a:t>
          </a:r>
          <a:endParaRPr lang="en-US" dirty="0"/>
        </a:p>
      </dgm:t>
    </dgm:pt>
    <dgm:pt modelId="{463AC65E-8CD7-4EBC-A22A-0EB4A2A6A26A}" type="parTrans" cxnId="{1CBB234C-0863-4622-BD12-5AED83099134}">
      <dgm:prSet/>
      <dgm:spPr/>
      <dgm:t>
        <a:bodyPr/>
        <a:lstStyle/>
        <a:p>
          <a:pPr latinLnBrk="1"/>
          <a:endParaRPr lang="ko-KR" altLang="en-US"/>
        </a:p>
      </dgm:t>
    </dgm:pt>
    <dgm:pt modelId="{3AC6258C-6AD1-433F-AAF9-AC1CEC6ACC36}" type="sibTrans" cxnId="{1CBB234C-0863-4622-BD12-5AED83099134}">
      <dgm:prSet/>
      <dgm:spPr/>
      <dgm:t>
        <a:bodyPr/>
        <a:lstStyle/>
        <a:p>
          <a:pPr latinLnBrk="1"/>
          <a:endParaRPr lang="ko-KR" altLang="en-US"/>
        </a:p>
      </dgm:t>
    </dgm:pt>
    <dgm:pt modelId="{DF4D227B-EC53-429A-88A1-65F8A6261524}">
      <dgm:prSet/>
      <dgm:spPr/>
      <dgm:t>
        <a:bodyPr/>
        <a:lstStyle/>
        <a:p>
          <a:r>
            <a:rPr lang="ko-KR" altLang="en-US" dirty="0" smtClean="0"/>
            <a:t>시연</a:t>
          </a:r>
          <a:endParaRPr lang="en-US" dirty="0"/>
        </a:p>
      </dgm:t>
    </dgm:pt>
    <dgm:pt modelId="{B454F331-A1FA-4B75-A83D-C83F1DB280DF}" type="parTrans" cxnId="{ECFB9CCD-C67E-4F9B-B2A5-42D92F96E13B}">
      <dgm:prSet/>
      <dgm:spPr/>
      <dgm:t>
        <a:bodyPr/>
        <a:lstStyle/>
        <a:p>
          <a:pPr latinLnBrk="1"/>
          <a:endParaRPr lang="ko-KR" altLang="en-US"/>
        </a:p>
      </dgm:t>
    </dgm:pt>
    <dgm:pt modelId="{C3979F14-2490-425F-8082-40B47CDF7C23}" type="sibTrans" cxnId="{ECFB9CCD-C67E-4F9B-B2A5-42D92F96E13B}">
      <dgm:prSet/>
      <dgm:spPr/>
      <dgm:t>
        <a:bodyPr/>
        <a:lstStyle/>
        <a:p>
          <a:pPr latinLnBrk="1"/>
          <a:endParaRPr lang="ko-KR" altLang="en-US"/>
        </a:p>
      </dgm:t>
    </dgm:pt>
    <dgm:pt modelId="{064D0459-D69D-4FDF-AAD7-AE7011157484}">
      <dgm:prSet/>
      <dgm:spPr/>
      <dgm:t>
        <a:bodyPr/>
        <a:lstStyle/>
        <a:p>
          <a:r>
            <a:rPr lang="ko-KR" altLang="en-US" dirty="0" smtClean="0"/>
            <a:t>시행</a:t>
          </a:r>
          <a:endParaRPr lang="en-US" dirty="0"/>
        </a:p>
      </dgm:t>
    </dgm:pt>
    <dgm:pt modelId="{8C900F3B-E603-4802-BED8-ACB8BED62F61}" type="parTrans" cxnId="{911A1245-190A-41C7-B2C3-358CF182F063}">
      <dgm:prSet/>
      <dgm:spPr/>
      <dgm:t>
        <a:bodyPr/>
        <a:lstStyle/>
        <a:p>
          <a:pPr latinLnBrk="1"/>
          <a:endParaRPr lang="ko-KR" altLang="en-US"/>
        </a:p>
      </dgm:t>
    </dgm:pt>
    <dgm:pt modelId="{6F08F1C0-2337-4834-A810-22D49F6ABC27}" type="sibTrans" cxnId="{911A1245-190A-41C7-B2C3-358CF182F063}">
      <dgm:prSet/>
      <dgm:spPr/>
      <dgm:t>
        <a:bodyPr/>
        <a:lstStyle/>
        <a:p>
          <a:pPr latinLnBrk="1"/>
          <a:endParaRPr lang="ko-KR" altLang="en-US"/>
        </a:p>
      </dgm:t>
    </dgm:pt>
    <dgm:pt modelId="{EC8E3C95-F633-4A57-8D53-FB5AB6FF0D21}">
      <dgm:prSet/>
      <dgm:spPr/>
      <dgm:t>
        <a:bodyPr/>
        <a:lstStyle/>
        <a:p>
          <a:r>
            <a:rPr lang="ko-KR" altLang="en-US" dirty="0" smtClean="0"/>
            <a:t>사용 프로그램</a:t>
          </a:r>
          <a:endParaRPr lang="en-US" dirty="0"/>
        </a:p>
      </dgm:t>
    </dgm:pt>
    <dgm:pt modelId="{49329CE8-EE83-43D0-B417-6ADC525BB3C2}" type="parTrans" cxnId="{CA0A7668-6926-4BAA-9D4C-AD3923C60B0A}">
      <dgm:prSet/>
      <dgm:spPr/>
      <dgm:t>
        <a:bodyPr/>
        <a:lstStyle/>
        <a:p>
          <a:pPr latinLnBrk="1"/>
          <a:endParaRPr lang="ko-KR" altLang="en-US"/>
        </a:p>
      </dgm:t>
    </dgm:pt>
    <dgm:pt modelId="{29014C42-CBE3-4205-9EC4-710B9A8A4735}" type="sibTrans" cxnId="{CA0A7668-6926-4BAA-9D4C-AD3923C60B0A}">
      <dgm:prSet/>
      <dgm:spPr/>
      <dgm:t>
        <a:bodyPr/>
        <a:lstStyle/>
        <a:p>
          <a:pPr latinLnBrk="1"/>
          <a:endParaRPr lang="ko-KR" altLang="en-US"/>
        </a:p>
      </dgm:t>
    </dgm:pt>
    <dgm:pt modelId="{4DB0F359-1421-4F7E-8C76-AE74C3466C90}">
      <dgm:prSet/>
      <dgm:spPr/>
      <dgm:t>
        <a:bodyPr/>
        <a:lstStyle/>
        <a:p>
          <a:r>
            <a:rPr lang="en-US" dirty="0" smtClean="0"/>
            <a:t>MySQL, </a:t>
          </a:r>
          <a:r>
            <a:rPr lang="en-US" dirty="0" err="1" smtClean="0"/>
            <a:t>HeidiSQL</a:t>
          </a:r>
          <a:r>
            <a:rPr lang="en-US" dirty="0" smtClean="0"/>
            <a:t>, XAMPP, HTML, </a:t>
          </a:r>
          <a:r>
            <a:rPr lang="en-US" dirty="0" smtClean="0"/>
            <a:t>PHP, Visual Studio Code</a:t>
          </a:r>
          <a:endParaRPr lang="en-US" dirty="0"/>
        </a:p>
      </dgm:t>
    </dgm:pt>
    <dgm:pt modelId="{20A6AD7D-84EF-4369-97A5-5EA5407F4109}" type="parTrans" cxnId="{4E7177D2-F9B5-4905-9F1A-94B91058A5C8}">
      <dgm:prSet/>
      <dgm:spPr/>
      <dgm:t>
        <a:bodyPr/>
        <a:lstStyle/>
        <a:p>
          <a:pPr latinLnBrk="1"/>
          <a:endParaRPr lang="ko-KR" altLang="en-US"/>
        </a:p>
      </dgm:t>
    </dgm:pt>
    <dgm:pt modelId="{2633F553-9F62-4B73-81C8-1F8BD7BBFE05}" type="sibTrans" cxnId="{4E7177D2-F9B5-4905-9F1A-94B91058A5C8}">
      <dgm:prSet/>
      <dgm:spPr/>
      <dgm:t>
        <a:bodyPr/>
        <a:lstStyle/>
        <a:p>
          <a:pPr latinLnBrk="1"/>
          <a:endParaRPr lang="ko-KR" altLang="en-US"/>
        </a:p>
      </dgm:t>
    </dgm:pt>
    <dgm:pt modelId="{32CABFE1-CD33-41C8-A7E3-677B4BB56D38}" type="pres">
      <dgm:prSet presAssocID="{E11486F2-94BC-45CB-91B1-C8464B9752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37F39E-3A00-4A43-B614-8A07BB9E4CB8}" type="pres">
      <dgm:prSet presAssocID="{DF84FF95-6266-4202-962E-C37F66AD8FB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0A425-1C5A-4025-B794-9505DE9F9856}" type="pres">
      <dgm:prSet presAssocID="{DF84FF95-6266-4202-962E-C37F66AD8FBD}" presName="childText" presStyleLbl="revTx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68E538-667B-460F-8256-BA03516D11AF}" type="pres">
      <dgm:prSet presAssocID="{4EEF0367-DE7B-4CFE-91FC-564C2A94101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DB51E0-D296-47F9-B877-7AFAB733D795}" type="pres">
      <dgm:prSet presAssocID="{4EEF0367-DE7B-4CFE-91FC-564C2A94101D}" presName="childText" presStyleLbl="revTx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40BBCB-182A-4FE0-B1FB-6976189A7DC4}" type="pres">
      <dgm:prSet presAssocID="{AEAF7837-6368-483A-A12D-5EC5DA0348B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6FD2C7-C4CC-4A99-86AC-A3617C8761DE}" type="pres">
      <dgm:prSet presAssocID="{AEAF7837-6368-483A-A12D-5EC5DA0348BC}" presName="childText" presStyleLbl="revTx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6258BF-5403-4054-B997-AC4318540DCD}" type="pres">
      <dgm:prSet presAssocID="{21434489-A85A-4085-93E1-8CF8CBD6C9F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394E97-F7DF-4CA0-8551-67945F722EB0}" type="pres">
      <dgm:prSet presAssocID="{21434489-A85A-4085-93E1-8CF8CBD6C9F1}" presName="childText" presStyleLbl="revTx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6AEED-8491-41BF-86D7-BB3E359F3E1B}" type="pres">
      <dgm:prSet presAssocID="{A1F95466-6092-415B-94BC-2ED6D12761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E3794B-F9B9-4C7E-8202-91147527BDC2}" type="pres">
      <dgm:prSet presAssocID="{A1F95466-6092-415B-94BC-2ED6D12761F4}" presName="childText" presStyleLbl="revTx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1EA156-1443-4B05-8C99-DA9799826969}" type="pres">
      <dgm:prSet presAssocID="{DF4D227B-EC53-429A-88A1-65F8A626152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4FBF51-9ED8-4209-9F96-5C1E5CCE4532}" type="pres">
      <dgm:prSet presAssocID="{DF4D227B-EC53-429A-88A1-65F8A6261524}" presName="childText" presStyleLbl="revTx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C859D5-22D0-4A11-8D00-5670700ED5E9}" type="pres">
      <dgm:prSet presAssocID="{EC8E3C95-F633-4A57-8D53-FB5AB6FF0D2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89BB8A-F0B1-40F6-A3F9-AF9F7EB51897}" type="pres">
      <dgm:prSet presAssocID="{EC8E3C95-F633-4A57-8D53-FB5AB6FF0D21}" presName="childText" presStyleLbl="revTx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1E17C6D-F728-406F-8380-F639B56B62B0}" srcId="{DF84FF95-6266-4202-962E-C37F66AD8FBD}" destId="{3BBB33FD-5157-4DED-A7CB-08AB15986AF6}" srcOrd="0" destOrd="0" parTransId="{9458C777-E339-4FC9-B9F2-ED64607CB2BD}" sibTransId="{EDE6D5A9-7EE4-481A-9A61-2E95A5008325}"/>
    <dgm:cxn modelId="{476210E8-D85C-4B26-9AB8-04D882F89527}" type="presOf" srcId="{EC8E3C95-F633-4A57-8D53-FB5AB6FF0D21}" destId="{2DC859D5-22D0-4A11-8D00-5670700ED5E9}" srcOrd="0" destOrd="0" presId="urn:microsoft.com/office/officeart/2005/8/layout/vList2"/>
    <dgm:cxn modelId="{E57C78A8-7C96-4DED-A6B6-FAD6406DE270}" type="presOf" srcId="{DF4D227B-EC53-429A-88A1-65F8A6261524}" destId="{B61EA156-1443-4B05-8C99-DA9799826969}" srcOrd="0" destOrd="0" presId="urn:microsoft.com/office/officeart/2005/8/layout/vList2"/>
    <dgm:cxn modelId="{DE2C75AD-DBF2-44D3-A6AE-BEEA2CAB4306}" srcId="{E11486F2-94BC-45CB-91B1-C8464B9752E1}" destId="{A1F95466-6092-415B-94BC-2ED6D12761F4}" srcOrd="4" destOrd="0" parTransId="{C5FC0A8C-9ABB-4FD9-8695-EB340880225D}" sibTransId="{14258E11-FE28-4194-B0D1-C05EF07D0B20}"/>
    <dgm:cxn modelId="{6E3DE9DC-FB94-428F-AA34-E3009863C71C}" type="presOf" srcId="{3BBB33FD-5157-4DED-A7CB-08AB15986AF6}" destId="{C5F0A425-1C5A-4025-B794-9505DE9F9856}" srcOrd="0" destOrd="0" presId="urn:microsoft.com/office/officeart/2005/8/layout/vList2"/>
    <dgm:cxn modelId="{22E7CD61-9E00-49BF-A7DC-1DF4A23CDE5E}" srcId="{E11486F2-94BC-45CB-91B1-C8464B9752E1}" destId="{21434489-A85A-4085-93E1-8CF8CBD6C9F1}" srcOrd="3" destOrd="0" parTransId="{DBDA21AB-6BD3-4424-ABB4-3C6C23ECB2FA}" sibTransId="{F1E2F8CB-7B31-48A0-8B53-13EB8AE3005C}"/>
    <dgm:cxn modelId="{A94E9FBC-269F-4910-9E43-84CC38B1212B}" type="presOf" srcId="{4EEF0367-DE7B-4CFE-91FC-564C2A94101D}" destId="{0B68E538-667B-460F-8256-BA03516D11AF}" srcOrd="0" destOrd="0" presId="urn:microsoft.com/office/officeart/2005/8/layout/vList2"/>
    <dgm:cxn modelId="{761D7BEC-32BC-43A7-9334-0B23E3F09B42}" type="presOf" srcId="{6343629E-82D5-4913-9649-F1DD9F8C9CC8}" destId="{6ADB51E0-D296-47F9-B877-7AFAB733D795}" srcOrd="0" destOrd="2" presId="urn:microsoft.com/office/officeart/2005/8/layout/vList2"/>
    <dgm:cxn modelId="{653588FF-E108-4F76-81C5-9D24EA1C58FA}" type="presOf" srcId="{D38CD562-B808-47F4-88ED-016C9F19B7ED}" destId="{6ADB51E0-D296-47F9-B877-7AFAB733D795}" srcOrd="0" destOrd="0" presId="urn:microsoft.com/office/officeart/2005/8/layout/vList2"/>
    <dgm:cxn modelId="{ECFB9CCD-C67E-4F9B-B2A5-42D92F96E13B}" srcId="{E11486F2-94BC-45CB-91B1-C8464B9752E1}" destId="{DF4D227B-EC53-429A-88A1-65F8A6261524}" srcOrd="5" destOrd="0" parTransId="{B454F331-A1FA-4B75-A83D-C83F1DB280DF}" sibTransId="{C3979F14-2490-425F-8082-40B47CDF7C23}"/>
    <dgm:cxn modelId="{98B860B8-0CCC-4055-86AA-5513848A7480}" srcId="{E11486F2-94BC-45CB-91B1-C8464B9752E1}" destId="{DF84FF95-6266-4202-962E-C37F66AD8FBD}" srcOrd="0" destOrd="0" parTransId="{5FC5B88B-B9F2-4B06-B2E2-B089151F85FB}" sibTransId="{A960EA3B-65BA-4046-9660-CF3CEDC31189}"/>
    <dgm:cxn modelId="{6DB4A11E-0528-4DC2-9371-4DD0C3041A0C}" srcId="{AEAF7837-6368-483A-A12D-5EC5DA0348BC}" destId="{B7519785-5749-4F32-B557-9AF775CCB91A}" srcOrd="0" destOrd="0" parTransId="{9444DB8E-689A-4412-87A8-F1228796AD02}" sibTransId="{7EAEA30E-4779-4986-AE13-D1B0C306ABEE}"/>
    <dgm:cxn modelId="{A2E6E8AF-2042-4B01-B122-330FC9DEB17E}" type="presOf" srcId="{A1F95466-6092-415B-94BC-2ED6D12761F4}" destId="{C486AEED-8491-41BF-86D7-BB3E359F3E1B}" srcOrd="0" destOrd="0" presId="urn:microsoft.com/office/officeart/2005/8/layout/vList2"/>
    <dgm:cxn modelId="{911A1245-190A-41C7-B2C3-358CF182F063}" srcId="{DF4D227B-EC53-429A-88A1-65F8A6261524}" destId="{064D0459-D69D-4FDF-AAD7-AE7011157484}" srcOrd="0" destOrd="0" parTransId="{8C900F3B-E603-4802-BED8-ACB8BED62F61}" sibTransId="{6F08F1C0-2337-4834-A810-22D49F6ABC27}"/>
    <dgm:cxn modelId="{C267F95B-BD8B-42F3-80DE-CFC1A0870292}" srcId="{4EEF0367-DE7B-4CFE-91FC-564C2A94101D}" destId="{D38CD562-B808-47F4-88ED-016C9F19B7ED}" srcOrd="0" destOrd="0" parTransId="{AA1E3F90-D72E-41B9-A965-58DA58F55124}" sibTransId="{D052A356-4D23-45A6-87DD-120105BD540C}"/>
    <dgm:cxn modelId="{BA80D9AE-D45C-48FE-A898-723E0D128215}" type="presOf" srcId="{F21D3742-8F97-453B-92EB-FAD819680D65}" destId="{37394E97-F7DF-4CA0-8551-67945F722EB0}" srcOrd="0" destOrd="0" presId="urn:microsoft.com/office/officeart/2005/8/layout/vList2"/>
    <dgm:cxn modelId="{FAD76773-02BD-4068-B758-DB6B89890450}" type="presOf" srcId="{E11486F2-94BC-45CB-91B1-C8464B9752E1}" destId="{32CABFE1-CD33-41C8-A7E3-677B4BB56D38}" srcOrd="0" destOrd="0" presId="urn:microsoft.com/office/officeart/2005/8/layout/vList2"/>
    <dgm:cxn modelId="{67CB4F02-FE9A-40AB-BDC0-0A6BFA5BBEE2}" srcId="{21434489-A85A-4085-93E1-8CF8CBD6C9F1}" destId="{7B782B63-9725-42DA-A229-D228F7EC6F7E}" srcOrd="1" destOrd="0" parTransId="{D3DAAA2E-789C-4E8E-9F4C-9D63AC0AB184}" sibTransId="{2E5C5506-4F41-4FBF-985C-400D74DF013B}"/>
    <dgm:cxn modelId="{2BBE7FB5-C211-4AE9-81E0-5A3A9A028AEB}" srcId="{21434489-A85A-4085-93E1-8CF8CBD6C9F1}" destId="{F21D3742-8F97-453B-92EB-FAD819680D65}" srcOrd="0" destOrd="0" parTransId="{A9CC14DB-CFFB-468D-B702-D8CB38DC11E5}" sibTransId="{9F002E03-F26A-42BC-B5B7-48385492ABA3}"/>
    <dgm:cxn modelId="{05B3DF3C-FE8B-4729-AD4D-5EC789AB2BB8}" srcId="{E11486F2-94BC-45CB-91B1-C8464B9752E1}" destId="{4EEF0367-DE7B-4CFE-91FC-564C2A94101D}" srcOrd="1" destOrd="0" parTransId="{614986F1-28CB-4A38-8E00-12AA0D89F9C9}" sibTransId="{720E3C21-042B-4D68-B5C3-B57140EAFBD3}"/>
    <dgm:cxn modelId="{82BF45F6-4FD2-4E32-854A-634DD2B424B0}" type="presOf" srcId="{7B782B63-9725-42DA-A229-D228F7EC6F7E}" destId="{37394E97-F7DF-4CA0-8551-67945F722EB0}" srcOrd="0" destOrd="1" presId="urn:microsoft.com/office/officeart/2005/8/layout/vList2"/>
    <dgm:cxn modelId="{4A7FD8B7-858B-43E0-BCF6-697E5DE9631E}" srcId="{AEAF7837-6368-483A-A12D-5EC5DA0348BC}" destId="{7841D550-21BC-4595-8FB3-4F70CA615A04}" srcOrd="1" destOrd="0" parTransId="{83AA2708-1815-4E50-AF71-15C15F91275C}" sibTransId="{E5AA024D-A579-4DD9-BFE8-D3A03F20E97E}"/>
    <dgm:cxn modelId="{B48E4C12-48DF-42FE-AA59-9B5AB6A584A4}" type="presOf" srcId="{21434489-A85A-4085-93E1-8CF8CBD6C9F1}" destId="{546258BF-5403-4054-B997-AC4318540DCD}" srcOrd="0" destOrd="0" presId="urn:microsoft.com/office/officeart/2005/8/layout/vList2"/>
    <dgm:cxn modelId="{8B8C9BAA-1BCF-4BDA-8151-2567298EFE31}" type="presOf" srcId="{DF84FF95-6266-4202-962E-C37F66AD8FBD}" destId="{F237F39E-3A00-4A43-B614-8A07BB9E4CB8}" srcOrd="0" destOrd="0" presId="urn:microsoft.com/office/officeart/2005/8/layout/vList2"/>
    <dgm:cxn modelId="{59837A1C-3C86-4701-9451-A39DD3B93E4B}" type="presOf" srcId="{BDF47D94-71A0-4816-BD58-76CFF60C63B4}" destId="{64E3794B-F9B9-4C7E-8202-91147527BDC2}" srcOrd="0" destOrd="0" presId="urn:microsoft.com/office/officeart/2005/8/layout/vList2"/>
    <dgm:cxn modelId="{CA0A7668-6926-4BAA-9D4C-AD3923C60B0A}" srcId="{E11486F2-94BC-45CB-91B1-C8464B9752E1}" destId="{EC8E3C95-F633-4A57-8D53-FB5AB6FF0D21}" srcOrd="6" destOrd="0" parTransId="{49329CE8-EE83-43D0-B417-6ADC525BB3C2}" sibTransId="{29014C42-CBE3-4205-9EC4-710B9A8A4735}"/>
    <dgm:cxn modelId="{BD0F2183-F94C-4568-AA5B-55438A49E6A3}" srcId="{E11486F2-94BC-45CB-91B1-C8464B9752E1}" destId="{AEAF7837-6368-483A-A12D-5EC5DA0348BC}" srcOrd="2" destOrd="0" parTransId="{62CF1FDF-A34D-46E9-BC3A-E226831AEE6A}" sibTransId="{C77A77BF-31F2-4C7A-B0B4-537CD5A563B4}"/>
    <dgm:cxn modelId="{5A9020A1-20D9-42D5-8B39-78F767C4B742}" type="presOf" srcId="{FBA05AB0-5284-49D6-87F3-F25DC791A8C9}" destId="{6ADB51E0-D296-47F9-B877-7AFAB733D795}" srcOrd="0" destOrd="1" presId="urn:microsoft.com/office/officeart/2005/8/layout/vList2"/>
    <dgm:cxn modelId="{4E7177D2-F9B5-4905-9F1A-94B91058A5C8}" srcId="{EC8E3C95-F633-4A57-8D53-FB5AB6FF0D21}" destId="{4DB0F359-1421-4F7E-8C76-AE74C3466C90}" srcOrd="0" destOrd="0" parTransId="{20A6AD7D-84EF-4369-97A5-5EA5407F4109}" sibTransId="{2633F553-9F62-4B73-81C8-1F8BD7BBFE05}"/>
    <dgm:cxn modelId="{A2B7D505-7132-4311-900F-4A9BDA5C1CB0}" type="presOf" srcId="{064D0459-D69D-4FDF-AAD7-AE7011157484}" destId="{4A4FBF51-9ED8-4209-9F96-5C1E5CCE4532}" srcOrd="0" destOrd="0" presId="urn:microsoft.com/office/officeart/2005/8/layout/vList2"/>
    <dgm:cxn modelId="{1D9FA713-2B90-4C72-9A34-8727145FA024}" type="presOf" srcId="{AEAF7837-6368-483A-A12D-5EC5DA0348BC}" destId="{7B40BBCB-182A-4FE0-B1FB-6976189A7DC4}" srcOrd="0" destOrd="0" presId="urn:microsoft.com/office/officeart/2005/8/layout/vList2"/>
    <dgm:cxn modelId="{37EFECD8-EEA5-4E7B-91B3-851AF35FA96B}" type="presOf" srcId="{B7519785-5749-4F32-B557-9AF775CCB91A}" destId="{876FD2C7-C4CC-4A99-86AC-A3617C8761DE}" srcOrd="0" destOrd="0" presId="urn:microsoft.com/office/officeart/2005/8/layout/vList2"/>
    <dgm:cxn modelId="{938F2D34-3586-4636-A22C-CE1E25CD8468}" type="presOf" srcId="{4DB0F359-1421-4F7E-8C76-AE74C3466C90}" destId="{F689BB8A-F0B1-40F6-A3F9-AF9F7EB51897}" srcOrd="0" destOrd="0" presId="urn:microsoft.com/office/officeart/2005/8/layout/vList2"/>
    <dgm:cxn modelId="{87CC9CA6-0E61-4B43-AA9E-EBF9FF646D03}" srcId="{4EEF0367-DE7B-4CFE-91FC-564C2A94101D}" destId="{FBA05AB0-5284-49D6-87F3-F25DC791A8C9}" srcOrd="1" destOrd="0" parTransId="{882BD432-2387-4003-9462-8504798CA49F}" sibTransId="{733C357D-70AE-4A37-A323-7D52D2E6118E}"/>
    <dgm:cxn modelId="{1CBB234C-0863-4622-BD12-5AED83099134}" srcId="{A1F95466-6092-415B-94BC-2ED6D12761F4}" destId="{BDF47D94-71A0-4816-BD58-76CFF60C63B4}" srcOrd="0" destOrd="0" parTransId="{463AC65E-8CD7-4EBC-A22A-0EB4A2A6A26A}" sibTransId="{3AC6258C-6AD1-433F-AAF9-AC1CEC6ACC36}"/>
    <dgm:cxn modelId="{86BB099F-E209-446C-B606-89A86C44E2F9}" srcId="{4EEF0367-DE7B-4CFE-91FC-564C2A94101D}" destId="{6343629E-82D5-4913-9649-F1DD9F8C9CC8}" srcOrd="2" destOrd="0" parTransId="{61009A3B-7C6E-443A-8343-3860DA958DED}" sibTransId="{07D5D8F5-C409-495D-BBB9-4B972C59647C}"/>
    <dgm:cxn modelId="{871E4E03-5FD7-4E56-9E32-3FCF39697C47}" type="presOf" srcId="{7841D550-21BC-4595-8FB3-4F70CA615A04}" destId="{876FD2C7-C4CC-4A99-86AC-A3617C8761DE}" srcOrd="0" destOrd="1" presId="urn:microsoft.com/office/officeart/2005/8/layout/vList2"/>
    <dgm:cxn modelId="{B2162A49-BE6B-4E57-AD45-8CB6E49144BF}" type="presParOf" srcId="{32CABFE1-CD33-41C8-A7E3-677B4BB56D38}" destId="{F237F39E-3A00-4A43-B614-8A07BB9E4CB8}" srcOrd="0" destOrd="0" presId="urn:microsoft.com/office/officeart/2005/8/layout/vList2"/>
    <dgm:cxn modelId="{D94FB3A7-32CD-40E4-809F-370B433C604B}" type="presParOf" srcId="{32CABFE1-CD33-41C8-A7E3-677B4BB56D38}" destId="{C5F0A425-1C5A-4025-B794-9505DE9F9856}" srcOrd="1" destOrd="0" presId="urn:microsoft.com/office/officeart/2005/8/layout/vList2"/>
    <dgm:cxn modelId="{79B20322-8881-4811-B0D6-304A417FA64C}" type="presParOf" srcId="{32CABFE1-CD33-41C8-A7E3-677B4BB56D38}" destId="{0B68E538-667B-460F-8256-BA03516D11AF}" srcOrd="2" destOrd="0" presId="urn:microsoft.com/office/officeart/2005/8/layout/vList2"/>
    <dgm:cxn modelId="{745CE165-2BD1-4711-8906-A6FDC9EC93AA}" type="presParOf" srcId="{32CABFE1-CD33-41C8-A7E3-677B4BB56D38}" destId="{6ADB51E0-D296-47F9-B877-7AFAB733D795}" srcOrd="3" destOrd="0" presId="urn:microsoft.com/office/officeart/2005/8/layout/vList2"/>
    <dgm:cxn modelId="{9F770BD5-C50A-4FCA-87D3-AE4C5588B9DF}" type="presParOf" srcId="{32CABFE1-CD33-41C8-A7E3-677B4BB56D38}" destId="{7B40BBCB-182A-4FE0-B1FB-6976189A7DC4}" srcOrd="4" destOrd="0" presId="urn:microsoft.com/office/officeart/2005/8/layout/vList2"/>
    <dgm:cxn modelId="{3FBEAEBB-9F1D-4BDB-9C0B-EECA77A82292}" type="presParOf" srcId="{32CABFE1-CD33-41C8-A7E3-677B4BB56D38}" destId="{876FD2C7-C4CC-4A99-86AC-A3617C8761DE}" srcOrd="5" destOrd="0" presId="urn:microsoft.com/office/officeart/2005/8/layout/vList2"/>
    <dgm:cxn modelId="{9227C126-4AB5-44D4-BB99-2F6BE9806529}" type="presParOf" srcId="{32CABFE1-CD33-41C8-A7E3-677B4BB56D38}" destId="{546258BF-5403-4054-B997-AC4318540DCD}" srcOrd="6" destOrd="0" presId="urn:microsoft.com/office/officeart/2005/8/layout/vList2"/>
    <dgm:cxn modelId="{717E5C40-8F85-4494-8A80-277BA9CA943C}" type="presParOf" srcId="{32CABFE1-CD33-41C8-A7E3-677B4BB56D38}" destId="{37394E97-F7DF-4CA0-8551-67945F722EB0}" srcOrd="7" destOrd="0" presId="urn:microsoft.com/office/officeart/2005/8/layout/vList2"/>
    <dgm:cxn modelId="{9F8702A3-7181-4752-928B-ADD4324C0E6B}" type="presParOf" srcId="{32CABFE1-CD33-41C8-A7E3-677B4BB56D38}" destId="{C486AEED-8491-41BF-86D7-BB3E359F3E1B}" srcOrd="8" destOrd="0" presId="urn:microsoft.com/office/officeart/2005/8/layout/vList2"/>
    <dgm:cxn modelId="{7DF46710-49AD-4CFB-BF71-1A6E51404F9B}" type="presParOf" srcId="{32CABFE1-CD33-41C8-A7E3-677B4BB56D38}" destId="{64E3794B-F9B9-4C7E-8202-91147527BDC2}" srcOrd="9" destOrd="0" presId="urn:microsoft.com/office/officeart/2005/8/layout/vList2"/>
    <dgm:cxn modelId="{5F6BD213-D52A-4779-AC8C-770092C86E88}" type="presParOf" srcId="{32CABFE1-CD33-41C8-A7E3-677B4BB56D38}" destId="{B61EA156-1443-4B05-8C99-DA9799826969}" srcOrd="10" destOrd="0" presId="urn:microsoft.com/office/officeart/2005/8/layout/vList2"/>
    <dgm:cxn modelId="{16C89AB9-5A8C-4D06-9006-63AB55BD0D1A}" type="presParOf" srcId="{32CABFE1-CD33-41C8-A7E3-677B4BB56D38}" destId="{4A4FBF51-9ED8-4209-9F96-5C1E5CCE4532}" srcOrd="11" destOrd="0" presId="urn:microsoft.com/office/officeart/2005/8/layout/vList2"/>
    <dgm:cxn modelId="{AEA7995F-3F7B-46B5-8DC7-BCD5B175D802}" type="presParOf" srcId="{32CABFE1-CD33-41C8-A7E3-677B4BB56D38}" destId="{2DC859D5-22D0-4A11-8D00-5670700ED5E9}" srcOrd="12" destOrd="0" presId="urn:microsoft.com/office/officeart/2005/8/layout/vList2"/>
    <dgm:cxn modelId="{AC2B0B50-56BF-4CB3-84DA-438C1E35C05F}" type="presParOf" srcId="{32CABFE1-CD33-41C8-A7E3-677B4BB56D38}" destId="{F689BB8A-F0B1-40F6-A3F9-AF9F7EB51897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7F39E-3A00-4A43-B614-8A07BB9E4CB8}">
      <dsp:nvSpPr>
        <dsp:cNvPr id="0" name=""/>
        <dsp:cNvSpPr/>
      </dsp:nvSpPr>
      <dsp:spPr>
        <a:xfrm>
          <a:off x="0" y="10732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/>
            <a:t>공장</a:t>
          </a:r>
          <a:r>
            <a:rPr lang="en-US" altLang="ko-KR" sz="1600" kern="1200" dirty="0" smtClean="0"/>
            <a:t> </a:t>
          </a:r>
          <a:r>
            <a:rPr lang="ko-KR" altLang="en-US" sz="1600" kern="1200" dirty="0" smtClean="0"/>
            <a:t>구조</a:t>
          </a:r>
          <a:endParaRPr lang="en-US" sz="1600" kern="1200" dirty="0"/>
        </a:p>
      </dsp:txBody>
      <dsp:txXfrm>
        <a:off x="24502" y="131827"/>
        <a:ext cx="9133972" cy="452926"/>
      </dsp:txXfrm>
    </dsp:sp>
    <dsp:sp modelId="{C5F0A425-1C5A-4025-B794-9505DE9F9856}">
      <dsp:nvSpPr>
        <dsp:cNvPr id="0" name=""/>
        <dsp:cNvSpPr/>
      </dsp:nvSpPr>
      <dsp:spPr>
        <a:xfrm>
          <a:off x="0" y="609255"/>
          <a:ext cx="9182976" cy="2815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1200" kern="1200" dirty="0"/>
            <a:t>구조 와 구성</a:t>
          </a:r>
          <a:endParaRPr lang="en-US" sz="1200" kern="1200" dirty="0"/>
        </a:p>
      </dsp:txBody>
      <dsp:txXfrm>
        <a:off x="0" y="609255"/>
        <a:ext cx="9182976" cy="281520"/>
      </dsp:txXfrm>
    </dsp:sp>
    <dsp:sp modelId="{0B68E538-667B-460F-8256-BA03516D11AF}">
      <dsp:nvSpPr>
        <dsp:cNvPr id="0" name=""/>
        <dsp:cNvSpPr/>
      </dsp:nvSpPr>
      <dsp:spPr>
        <a:xfrm>
          <a:off x="0" y="89077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테이블</a:t>
          </a:r>
          <a:r>
            <a:rPr lang="en-US" sz="1600" kern="1200" dirty="0"/>
            <a:t> </a:t>
          </a:r>
          <a:r>
            <a:rPr lang="en-US" sz="1600" kern="1200" dirty="0" err="1"/>
            <a:t>제작</a:t>
          </a:r>
        </a:p>
      </dsp:txBody>
      <dsp:txXfrm>
        <a:off x="24502" y="915277"/>
        <a:ext cx="9133972" cy="452926"/>
      </dsp:txXfrm>
    </dsp:sp>
    <dsp:sp modelId="{6ADB51E0-D296-47F9-B877-7AFAB733D795}">
      <dsp:nvSpPr>
        <dsp:cNvPr id="0" name=""/>
        <dsp:cNvSpPr/>
      </dsp:nvSpPr>
      <dsp:spPr>
        <a:xfrm>
          <a:off x="0" y="1392705"/>
          <a:ext cx="9182976" cy="8611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/>
            <a:t>핵심</a:t>
          </a:r>
          <a:r>
            <a:rPr lang="en-US" sz="1200" kern="1200" dirty="0"/>
            <a:t> </a:t>
          </a:r>
          <a:r>
            <a:rPr lang="en-US" sz="1200" kern="1200" dirty="0" err="1"/>
            <a:t>테이블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/>
            <a:t>서브</a:t>
          </a:r>
          <a:r>
            <a:rPr lang="en-US" sz="1200" kern="1200" dirty="0"/>
            <a:t> </a:t>
          </a:r>
          <a:r>
            <a:rPr lang="en-US" sz="1200" kern="1200" dirty="0" err="1"/>
            <a:t>테이블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/>
            <a:t>토탈</a:t>
          </a:r>
          <a:r>
            <a:rPr lang="en-US" sz="1200" kern="1200" dirty="0"/>
            <a:t> </a:t>
          </a:r>
          <a:r>
            <a:rPr lang="en-US" sz="1200" kern="1200" dirty="0" err="1"/>
            <a:t>테이블</a:t>
          </a:r>
        </a:p>
      </dsp:txBody>
      <dsp:txXfrm>
        <a:off x="0" y="1392705"/>
        <a:ext cx="9182976" cy="861120"/>
      </dsp:txXfrm>
    </dsp:sp>
    <dsp:sp modelId="{7B40BBCB-182A-4FE0-B1FB-6976189A7DC4}">
      <dsp:nvSpPr>
        <dsp:cNvPr id="0" name=""/>
        <dsp:cNvSpPr/>
      </dsp:nvSpPr>
      <dsp:spPr>
        <a:xfrm>
          <a:off x="0" y="225382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/>
            <a:t>바탕 </a:t>
          </a:r>
          <a:r>
            <a:rPr lang="en-US" sz="1600" kern="1200" dirty="0"/>
            <a:t>ERD</a:t>
          </a:r>
          <a:r>
            <a:rPr lang="ko-KR" sz="1600" kern="1200" dirty="0"/>
            <a:t> 제작</a:t>
          </a:r>
          <a:endParaRPr lang="en-US" sz="1600" kern="1200" dirty="0"/>
        </a:p>
      </dsp:txBody>
      <dsp:txXfrm>
        <a:off x="24502" y="2278327"/>
        <a:ext cx="9133972" cy="452926"/>
      </dsp:txXfrm>
    </dsp:sp>
    <dsp:sp modelId="{876FD2C7-C4CC-4A99-86AC-A3617C8761DE}">
      <dsp:nvSpPr>
        <dsp:cNvPr id="0" name=""/>
        <dsp:cNvSpPr/>
      </dsp:nvSpPr>
      <dsp:spPr>
        <a:xfrm>
          <a:off x="0" y="2755755"/>
          <a:ext cx="9182976" cy="5796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1200" kern="1200" dirty="0"/>
            <a:t>구성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1200" kern="1200" dirty="0"/>
            <a:t>구역별 분할</a:t>
          </a:r>
          <a:endParaRPr lang="en-US" sz="1200" kern="1200" dirty="0"/>
        </a:p>
      </dsp:txBody>
      <dsp:txXfrm>
        <a:off x="0" y="2755755"/>
        <a:ext cx="9182976" cy="579600"/>
      </dsp:txXfrm>
    </dsp:sp>
    <dsp:sp modelId="{546258BF-5403-4054-B997-AC4318540DCD}">
      <dsp:nvSpPr>
        <dsp:cNvPr id="0" name=""/>
        <dsp:cNvSpPr/>
      </dsp:nvSpPr>
      <dsp:spPr>
        <a:xfrm>
          <a:off x="0" y="333535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/>
            <a:t>트리거 설정</a:t>
          </a:r>
          <a:endParaRPr lang="en-US" sz="1600" kern="1200" dirty="0"/>
        </a:p>
      </dsp:txBody>
      <dsp:txXfrm>
        <a:off x="24502" y="3359857"/>
        <a:ext cx="9133972" cy="452926"/>
      </dsp:txXfrm>
    </dsp:sp>
    <dsp:sp modelId="{37394E97-F7DF-4CA0-8551-67945F722EB0}">
      <dsp:nvSpPr>
        <dsp:cNvPr id="0" name=""/>
        <dsp:cNvSpPr/>
      </dsp:nvSpPr>
      <dsp:spPr>
        <a:xfrm>
          <a:off x="0" y="3837285"/>
          <a:ext cx="9182976" cy="5796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>
              <a:latin typeface="Garamond" panose="02020404030301010803"/>
            </a:rPr>
            <a:t>기본 구성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>
              <a:latin typeface="Garamond" panose="02020404030301010803"/>
            </a:rPr>
            <a:t>종류와 용도</a:t>
          </a:r>
        </a:p>
      </dsp:txBody>
      <dsp:txXfrm>
        <a:off x="0" y="3837285"/>
        <a:ext cx="9182976" cy="579600"/>
      </dsp:txXfrm>
    </dsp:sp>
    <dsp:sp modelId="{C486AEED-8491-41BF-86D7-BB3E359F3E1B}">
      <dsp:nvSpPr>
        <dsp:cNvPr id="0" name=""/>
        <dsp:cNvSpPr/>
      </dsp:nvSpPr>
      <dsp:spPr>
        <a:xfrm>
          <a:off x="0" y="441688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/>
            <a:t>HTML 및 PHP 구성</a:t>
          </a:r>
          <a:endParaRPr lang="en-US" sz="1600" kern="1200" dirty="0"/>
        </a:p>
      </dsp:txBody>
      <dsp:txXfrm>
        <a:off x="24502" y="4441387"/>
        <a:ext cx="9133972" cy="452926"/>
      </dsp:txXfrm>
    </dsp:sp>
    <dsp:sp modelId="{64E3794B-F9B9-4C7E-8202-91147527BDC2}">
      <dsp:nvSpPr>
        <dsp:cNvPr id="0" name=""/>
        <dsp:cNvSpPr/>
      </dsp:nvSpPr>
      <dsp:spPr>
        <a:xfrm>
          <a:off x="0" y="4918815"/>
          <a:ext cx="9182976" cy="2815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err="1" smtClean="0"/>
            <a:t>Php</a:t>
          </a:r>
          <a:r>
            <a:rPr lang="en-US" sz="1200" kern="1200" smtClean="0"/>
            <a:t> </a:t>
          </a:r>
          <a:r>
            <a:rPr lang="ko-KR" altLang="en-US" sz="1200" kern="1200" smtClean="0"/>
            <a:t>연결</a:t>
          </a:r>
          <a:endParaRPr lang="en-US" sz="1200" kern="1200" dirty="0"/>
        </a:p>
      </dsp:txBody>
      <dsp:txXfrm>
        <a:off x="0" y="4918815"/>
        <a:ext cx="9182976" cy="281520"/>
      </dsp:txXfrm>
    </dsp:sp>
    <dsp:sp modelId="{B61EA156-1443-4B05-8C99-DA9799826969}">
      <dsp:nvSpPr>
        <dsp:cNvPr id="0" name=""/>
        <dsp:cNvSpPr/>
      </dsp:nvSpPr>
      <dsp:spPr>
        <a:xfrm>
          <a:off x="0" y="520033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3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시연</a:t>
          </a:r>
          <a:endParaRPr lang="en-US" sz="1600" kern="1200" dirty="0"/>
        </a:p>
      </dsp:txBody>
      <dsp:txXfrm>
        <a:off x="24502" y="5224837"/>
        <a:ext cx="9133972" cy="452926"/>
      </dsp:txXfrm>
    </dsp:sp>
    <dsp:sp modelId="{4A4FBF51-9ED8-4209-9F96-5C1E5CCE4532}">
      <dsp:nvSpPr>
        <dsp:cNvPr id="0" name=""/>
        <dsp:cNvSpPr/>
      </dsp:nvSpPr>
      <dsp:spPr>
        <a:xfrm>
          <a:off x="0" y="5702265"/>
          <a:ext cx="9182976" cy="2815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시행</a:t>
          </a:r>
          <a:endParaRPr lang="en-US" sz="1200" kern="1200" dirty="0"/>
        </a:p>
      </dsp:txBody>
      <dsp:txXfrm>
        <a:off x="0" y="5702265"/>
        <a:ext cx="9182976" cy="281520"/>
      </dsp:txXfrm>
    </dsp:sp>
    <dsp:sp modelId="{2DC859D5-22D0-4A11-8D00-5670700ED5E9}">
      <dsp:nvSpPr>
        <dsp:cNvPr id="0" name=""/>
        <dsp:cNvSpPr/>
      </dsp:nvSpPr>
      <dsp:spPr>
        <a:xfrm>
          <a:off x="0" y="598378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사용 프로그램</a:t>
          </a:r>
          <a:endParaRPr lang="en-US" sz="1600" kern="1200" dirty="0"/>
        </a:p>
      </dsp:txBody>
      <dsp:txXfrm>
        <a:off x="24502" y="6008287"/>
        <a:ext cx="9133972" cy="452926"/>
      </dsp:txXfrm>
    </dsp:sp>
    <dsp:sp modelId="{F689BB8A-F0B1-40F6-A3F9-AF9F7EB51897}">
      <dsp:nvSpPr>
        <dsp:cNvPr id="0" name=""/>
        <dsp:cNvSpPr/>
      </dsp:nvSpPr>
      <dsp:spPr>
        <a:xfrm>
          <a:off x="0" y="6485715"/>
          <a:ext cx="9182976" cy="26496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MySQL, </a:t>
          </a:r>
          <a:r>
            <a:rPr lang="en-US" sz="1200" kern="1200" dirty="0" err="1" smtClean="0"/>
            <a:t>HeidiSQL</a:t>
          </a:r>
          <a:r>
            <a:rPr lang="en-US" sz="1200" kern="1200" dirty="0" smtClean="0"/>
            <a:t>, XAMPP, HTML, </a:t>
          </a:r>
          <a:r>
            <a:rPr lang="en-US" sz="1200" kern="1200" dirty="0" smtClean="0"/>
            <a:t>PHP, Visual Studio Code</a:t>
          </a:r>
          <a:endParaRPr lang="en-US" sz="1200" kern="1200" dirty="0"/>
        </a:p>
      </dsp:txBody>
      <dsp:txXfrm>
        <a:off x="0" y="6485715"/>
        <a:ext cx="9182976" cy="2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5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5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3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36.xml"/><Relationship Id="rId3" Type="http://schemas.openxmlformats.org/officeDocument/2006/relationships/image" Target="../media/image14.png"/><Relationship Id="rId7" Type="http://schemas.openxmlformats.org/officeDocument/2006/relationships/slide" Target="slide37.xml"/><Relationship Id="rId12" Type="http://schemas.openxmlformats.org/officeDocument/2006/relationships/slide" Target="slide4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image" Target="../media/image15.png"/><Relationship Id="rId10" Type="http://schemas.openxmlformats.org/officeDocument/2006/relationships/slide" Target="slide42.xml"/><Relationship Id="rId4" Type="http://schemas.openxmlformats.org/officeDocument/2006/relationships/slide" Target="slide29.xml"/><Relationship Id="rId9" Type="http://schemas.openxmlformats.org/officeDocument/2006/relationships/slide" Target="slide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1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slide" Target="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1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2.png"/><Relationship Id="rId7" Type="http://schemas.openxmlformats.org/officeDocument/2006/relationships/slide" Target="slide2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40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1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1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5.png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1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5.png"/><Relationship Id="rId4" Type="http://schemas.openxmlformats.org/officeDocument/2006/relationships/slide" Target="slide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5.png"/><Relationship Id="rId4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5.png"/><Relationship Id="rId7" Type="http://schemas.openxmlformats.org/officeDocument/2006/relationships/slide" Target="slide2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50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48.png"/><Relationship Id="rId7" Type="http://schemas.openxmlformats.org/officeDocument/2006/relationships/image" Target="../media/image1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05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Malgun Gothic"/>
              </a:rPr>
              <a:t>의자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ko-KR" altLang="en-US" sz="1100">
                <a:ea typeface="Malgun Gothic Semilight"/>
                <a:cs typeface="Malgun Gothic Semilight"/>
              </a:rPr>
              <a:t>보고 일자 : 24. 01. 19</a:t>
            </a:r>
          </a:p>
          <a:p>
            <a:r>
              <a:rPr lang="ko-KR" altLang="en-US" sz="1100">
                <a:ea typeface="Malgun Gothic Semilight"/>
                <a:cs typeface="Malgun Gothic Semilight"/>
              </a:rPr>
              <a:t>보고자 : 조석현</a:t>
            </a: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74BA525-1C0D-6711-D000-C196FC7A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9DD73574-4FEC-C7D3-86FC-3693E1B0DDA2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D490D6C-7CF7-DC88-B545-F5C6BF1B67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그림 1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xmlns="" id="{5F546B66-0A06-A402-235D-A592C0CE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125" y="0"/>
            <a:ext cx="6908926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xmlns="" id="{00954414-F83D-A720-1BF3-77089C0542C1}"/>
              </a:ext>
            </a:extLst>
          </p:cNvPr>
          <p:cNvSpPr txBox="1">
            <a:spLocks/>
          </p:cNvSpPr>
          <p:nvPr/>
        </p:nvSpPr>
        <p:spPr>
          <a:xfrm>
            <a:off x="433156" y="1851261"/>
            <a:ext cx="3927088" cy="3743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ea typeface="맑은 고딕"/>
                <a:cs typeface="Calibri Light"/>
              </a:rPr>
              <a:t>배송기록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a typeface="맑은 고딕"/>
              </a:rPr>
              <a:t>DeliveryRecords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97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7154977-02D4-AB81-8EC5-2E5C72565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104F07CF-D38C-E54A-CDA8-D0F02C23CED1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19E5C2CA-8A24-4A30-B52D-329131F46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2E68D885-E984-1466-D997-BD67FFE2969C}"/>
              </a:ext>
            </a:extLst>
          </p:cNvPr>
          <p:cNvSpPr txBox="1">
            <a:spLocks/>
          </p:cNvSpPr>
          <p:nvPr/>
        </p:nvSpPr>
        <p:spPr>
          <a:xfrm>
            <a:off x="429233" y="1894351"/>
            <a:ext cx="4791412" cy="3743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Calibri"/>
                <a:ea typeface="맑은 고딕"/>
                <a:cs typeface="Calibri"/>
              </a:rPr>
              <a:t>의자 자재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맑은 고딕"/>
                <a:cs typeface="Calibri"/>
              </a:rPr>
              <a:t>RawMaterialsInventory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pic>
        <p:nvPicPr>
          <p:cNvPr id="4" name="그림 3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xmlns="" id="{E14112CC-7AEB-B79B-2075-DB44E4C5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68" y="0"/>
            <a:ext cx="6971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EB0D289-2B5F-090D-7E82-79717EB49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400E99A6-2A48-7458-3E5D-A01EFCA12992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76A3D5A7-406B-F419-AB60-E58DF8DCA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 descr="텍스트, 스크린샷, 평행, 번호이(가) 표시된 사진&#10;&#10;자동 생성된 설명">
            <a:extLst>
              <a:ext uri="{FF2B5EF4-FFF2-40B4-BE49-F238E27FC236}">
                <a16:creationId xmlns:a16="http://schemas.microsoft.com/office/drawing/2014/main" xmlns="" id="{DA529753-C40D-7562-3F23-E1967EF4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79" y="0"/>
            <a:ext cx="693155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D7F70CC-FE55-F2D6-CA47-41E92DF6F8A8}"/>
              </a:ext>
            </a:extLst>
          </p:cNvPr>
          <p:cNvSpPr/>
          <p:nvPr/>
        </p:nvSpPr>
        <p:spPr>
          <a:xfrm>
            <a:off x="7915835" y="1"/>
            <a:ext cx="4276164" cy="25314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FF293EA-6A01-9307-6812-7F21563D1D93}"/>
              </a:ext>
            </a:extLst>
          </p:cNvPr>
          <p:cNvSpPr/>
          <p:nvPr/>
        </p:nvSpPr>
        <p:spPr>
          <a:xfrm>
            <a:off x="7912274" y="3724977"/>
            <a:ext cx="4276164" cy="3133023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73C38A7-AFCB-378B-A687-2EFB123A5D6C}"/>
              </a:ext>
            </a:extLst>
          </p:cNvPr>
          <p:cNvSpPr/>
          <p:nvPr/>
        </p:nvSpPr>
        <p:spPr>
          <a:xfrm>
            <a:off x="5253317" y="1"/>
            <a:ext cx="2662517" cy="6857998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73C38A7-AFCB-378B-A687-2EFB123A5D6C}"/>
              </a:ext>
            </a:extLst>
          </p:cNvPr>
          <p:cNvSpPr/>
          <p:nvPr/>
        </p:nvSpPr>
        <p:spPr>
          <a:xfrm>
            <a:off x="7915834" y="2531444"/>
            <a:ext cx="920158" cy="1193533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FF293EA-6A01-9307-6812-7F21563D1D93}"/>
              </a:ext>
            </a:extLst>
          </p:cNvPr>
          <p:cNvSpPr/>
          <p:nvPr/>
        </p:nvSpPr>
        <p:spPr>
          <a:xfrm>
            <a:off x="8835992" y="2531444"/>
            <a:ext cx="3359570" cy="1193533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73C38A7-AFCB-378B-A687-2EFB123A5D6C}"/>
              </a:ext>
            </a:extLst>
          </p:cNvPr>
          <p:cNvSpPr/>
          <p:nvPr/>
        </p:nvSpPr>
        <p:spPr>
          <a:xfrm>
            <a:off x="5693861" y="1856072"/>
            <a:ext cx="1848356" cy="1272138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DelevryRecords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배달기록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D7F70CC-FE55-F2D6-CA47-41E92DF6F8A8}"/>
              </a:ext>
            </a:extLst>
          </p:cNvPr>
          <p:cNvSpPr/>
          <p:nvPr/>
        </p:nvSpPr>
        <p:spPr>
          <a:xfrm>
            <a:off x="8663069" y="523776"/>
            <a:ext cx="2183177" cy="148389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Productinventory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의자 수량 </a:t>
            </a:r>
            <a:r>
              <a:rPr lang="en-US" altLang="ko-KR" b="1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FF293EA-6A01-9307-6812-7F21563D1D93}"/>
              </a:ext>
            </a:extLst>
          </p:cNvPr>
          <p:cNvSpPr/>
          <p:nvPr/>
        </p:nvSpPr>
        <p:spPr>
          <a:xfrm>
            <a:off x="9129384" y="4321743"/>
            <a:ext cx="2440183" cy="1193533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RowMaterielsinventory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원자재 기록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73C38A7-AFCB-378B-A687-2EFB123A5D6C}"/>
              </a:ext>
            </a:extLst>
          </p:cNvPr>
          <p:cNvSpPr/>
          <p:nvPr/>
        </p:nvSpPr>
        <p:spPr>
          <a:xfrm>
            <a:off x="7908712" y="2537058"/>
            <a:ext cx="2054154" cy="127213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FinancialRecords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종합기록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95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2513" t="1568" b="13450"/>
          <a:stretch/>
        </p:blipFill>
        <p:spPr>
          <a:xfrm>
            <a:off x="2654300" y="0"/>
            <a:ext cx="9537700" cy="68199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 err="1" smtClean="0">
                <a:latin typeface="+mj-ea"/>
              </a:rPr>
              <a:t>트리거</a:t>
            </a:r>
            <a:r>
              <a:rPr lang="ko-KR" altLang="en-US" sz="2800" dirty="0" smtClean="0">
                <a:latin typeface="+mj-ea"/>
              </a:rPr>
              <a:t> 설정</a:t>
            </a:r>
            <a:endParaRPr lang="en-US" altLang="ko-KR" sz="2800" dirty="0">
              <a:latin typeface="+mj-ea"/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lvl="1"/>
            <a:r>
              <a:rPr lang="ko-KR" altLang="en-US" dirty="0" smtClean="0">
                <a:ea typeface="맑은 고딕"/>
              </a:rPr>
              <a:t>기본 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종류와 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99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9CE194-9387-FE0F-D9E0-3922A992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xmlns="" id="{395B9A72-3D5A-3EF6-A5AA-66BDB51080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xmlns="" id="{F96C6495-63F7-355B-F6F2-CB994E6223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389D86F3-3355-D88F-7C66-BC54F6D74719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트리거</a:t>
            </a: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 </a:t>
            </a: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설정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CFF0C83-415C-6BEE-82C6-0CA7732D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2276856"/>
            <a:ext cx="6713982" cy="301904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altLang="en-US" sz="2200" dirty="0" smtClean="0">
                <a:ea typeface="맑은 고딕"/>
              </a:rPr>
              <a:t>기본 구성</a:t>
            </a:r>
            <a:r>
              <a:rPr lang="en-US" altLang="ko-KR" sz="2200" dirty="0" smtClean="0">
                <a:ea typeface="맑은 고딕"/>
              </a:rPr>
              <a:t>/ </a:t>
            </a:r>
            <a:r>
              <a:rPr lang="ko-KR" altLang="en-US" sz="2200" dirty="0" smtClean="0">
                <a:ea typeface="맑은 고딕"/>
              </a:rPr>
              <a:t>종류와 용도</a:t>
            </a:r>
            <a:endParaRPr lang="en-US" altLang="ko-KR" sz="2200" dirty="0" smtClean="0">
              <a:ea typeface="맑은 고딕"/>
            </a:endParaRPr>
          </a:p>
          <a:p>
            <a:endParaRPr lang="ko-KR" altLang="en-US" sz="2200" dirty="0">
              <a:ea typeface="맑은 고딕" panose="020B0503020000020004" pitchFamily="34" charset="-127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ko-KR" sz="1800" dirty="0">
                <a:ea typeface="+mn-lt"/>
                <a:cs typeface="+mn-lt"/>
              </a:rPr>
              <a:t>원자</a:t>
            </a:r>
            <a:r>
              <a:rPr lang="ko-KR" altLang="en-US" sz="1800" dirty="0">
                <a:ea typeface="+mn-lt"/>
                <a:cs typeface="+mn-lt"/>
              </a:rPr>
              <a:t>재</a:t>
            </a:r>
            <a:r>
              <a:rPr lang="ko-KR" altLang="ko-KR" sz="1800" dirty="0">
                <a:ea typeface="+mn-lt"/>
                <a:cs typeface="+mn-lt"/>
              </a:rPr>
              <a:t> 일지</a:t>
            </a:r>
            <a:r>
              <a:rPr lang="ko-KR" sz="1800" dirty="0" smtClean="0">
                <a:ea typeface="+mn-lt"/>
                <a:cs typeface="+mn-lt"/>
              </a:rPr>
              <a:t>에 </a:t>
            </a:r>
            <a:r>
              <a:rPr lang="ko-KR" sz="1800" dirty="0">
                <a:ea typeface="+mn-lt"/>
                <a:cs typeface="+mn-lt"/>
              </a:rPr>
              <a:t>입고 내역이 등록될 때 실행되는 트리거</a:t>
            </a:r>
            <a:endParaRPr lang="ko-KR" altLang="en-US" sz="1800" dirty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after_material_incoming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ko-KR" sz="1800" dirty="0">
                <a:ea typeface="+mn-lt"/>
                <a:cs typeface="+mn-lt"/>
              </a:rPr>
              <a:t>원자</a:t>
            </a:r>
            <a:r>
              <a:rPr lang="ko-KR" altLang="en-US" sz="1800" dirty="0">
                <a:ea typeface="+mn-lt"/>
                <a:cs typeface="+mn-lt"/>
              </a:rPr>
              <a:t>재</a:t>
            </a:r>
            <a:r>
              <a:rPr lang="ko-KR" altLang="ko-KR" sz="1800" dirty="0">
                <a:ea typeface="+mn-lt"/>
                <a:cs typeface="+mn-lt"/>
              </a:rPr>
              <a:t> 일지</a:t>
            </a:r>
            <a:r>
              <a:rPr lang="ko-KR" altLang="en-US" sz="1800" dirty="0" smtClean="0">
                <a:ea typeface="+mn-lt"/>
                <a:cs typeface="+mn-lt"/>
              </a:rPr>
              <a:t>에 </a:t>
            </a:r>
            <a:r>
              <a:rPr lang="ko-KR" altLang="en-US" sz="1800" dirty="0">
                <a:ea typeface="+mn-lt"/>
                <a:cs typeface="+mn-lt"/>
              </a:rPr>
              <a:t>소모 내역이 등록될 때 실행되는 트리거</a:t>
            </a:r>
            <a:endParaRPr lang="en-US" altLang="ko-KR" sz="1800" dirty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after_material_consumption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800" dirty="0">
                <a:ea typeface="+mn-lt"/>
                <a:cs typeface="+mn-lt"/>
              </a:rPr>
              <a:t>의자 생산 또는 재생 시 필요한 원자재 수량 감소 및 기록</a:t>
            </a:r>
            <a:endParaRPr lang="ko-KR" altLang="en-US" sz="1800" dirty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ko-KR" sz="1400" dirty="0" err="1" smtClean="0">
                <a:ea typeface="+mn-lt"/>
                <a:cs typeface="+mn-lt"/>
              </a:rPr>
              <a:t>after_chair_production_or_regeneration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sz="14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800" dirty="0">
                <a:ea typeface="+mn-lt"/>
                <a:cs typeface="+mn-lt"/>
              </a:rPr>
              <a:t>새 배송 기록이 추가될 때 실행되는 트리거</a:t>
            </a:r>
            <a:endParaRPr lang="ko-KR" sz="1800" dirty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before_delivery_insert</a:t>
            </a:r>
            <a:endParaRPr lang="en-US" altLang="ko-KR" sz="1400" dirty="0" smtClean="0">
              <a:ea typeface="+mn-lt"/>
              <a:cs typeface="+mn-lt"/>
            </a:endParaRPr>
          </a:p>
          <a:p>
            <a:pPr marL="914400" lvl="2" indent="0">
              <a:buNone/>
            </a:pPr>
            <a:endParaRPr lang="en-US" altLang="ko-KR" sz="1400" dirty="0">
              <a:ea typeface="+mn-lt"/>
              <a:cs typeface="+mn-lt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xmlns="" id="{6CFF0C83-415C-6BEE-82C6-0CA7732D7FFA}"/>
              </a:ext>
            </a:extLst>
          </p:cNvPr>
          <p:cNvSpPr txBox="1">
            <a:spLocks/>
          </p:cNvSpPr>
          <p:nvPr/>
        </p:nvSpPr>
        <p:spPr>
          <a:xfrm>
            <a:off x="5381962" y="2634121"/>
            <a:ext cx="8896013" cy="2589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smtClean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800" dirty="0" smtClean="0">
                <a:ea typeface="+mn-lt"/>
                <a:cs typeface="+mn-lt"/>
              </a:rPr>
              <a:t>배송 기록의 </a:t>
            </a:r>
            <a:r>
              <a:rPr lang="en-US" altLang="ko-KR" sz="1800" dirty="0" err="1" smtClean="0">
                <a:ea typeface="+mn-lt"/>
                <a:cs typeface="+mn-lt"/>
              </a:rPr>
              <a:t>receivedDate</a:t>
            </a:r>
            <a:r>
              <a:rPr lang="ko-KR" altLang="en-US" sz="1800" dirty="0" smtClean="0">
                <a:ea typeface="+mn-lt"/>
                <a:cs typeface="+mn-lt"/>
              </a:rPr>
              <a:t>가 업데이트될 때 실행되는 </a:t>
            </a:r>
            <a:r>
              <a:rPr lang="ko-KR" altLang="en-US" sz="1800" dirty="0" err="1" smtClean="0">
                <a:ea typeface="+mn-lt"/>
                <a:cs typeface="+mn-lt"/>
              </a:rPr>
              <a:t>트리거</a:t>
            </a:r>
            <a:endParaRPr lang="ko-KR" sz="1800" dirty="0" smtClean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after_delivery_received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smtClean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800" dirty="0" smtClean="0">
                <a:ea typeface="+mn-lt"/>
                <a:cs typeface="+mn-lt"/>
              </a:rPr>
              <a:t>차랑 장비 유지보수 </a:t>
            </a:r>
            <a:r>
              <a:rPr lang="ko-KR" sz="1800" dirty="0" err="1" smtClean="0">
                <a:ea typeface="+mn-lt"/>
                <a:cs typeface="+mn-lt"/>
              </a:rPr>
              <a:t>트리거</a:t>
            </a:r>
            <a:endParaRPr lang="ko-KR" altLang="en-US" sz="1800" dirty="0" smtClean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ko-KR" sz="1400" dirty="0" err="1" smtClean="0">
                <a:ea typeface="+mn-lt"/>
                <a:cs typeface="+mn-lt"/>
              </a:rPr>
              <a:t>after_truck_maintenance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sz="1400" dirty="0" smtClean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800" dirty="0" smtClean="0">
                <a:ea typeface="+mn-lt"/>
                <a:cs typeface="+mn-lt"/>
              </a:rPr>
              <a:t>의자 </a:t>
            </a:r>
            <a:r>
              <a:rPr lang="ko-KR" altLang="en-US" sz="1800" dirty="0" err="1" smtClean="0">
                <a:ea typeface="+mn-lt"/>
                <a:cs typeface="+mn-lt"/>
              </a:rPr>
              <a:t>생산시</a:t>
            </a:r>
            <a:r>
              <a:rPr lang="ko-KR" altLang="en-US" sz="1800" dirty="0" smtClean="0">
                <a:ea typeface="+mn-lt"/>
                <a:cs typeface="+mn-lt"/>
              </a:rPr>
              <a:t> </a:t>
            </a:r>
            <a:r>
              <a:rPr lang="ko-KR" altLang="en-US" sz="1800" dirty="0" err="1" smtClean="0">
                <a:ea typeface="+mn-lt"/>
                <a:cs typeface="+mn-lt"/>
              </a:rPr>
              <a:t>원자제</a:t>
            </a:r>
            <a:r>
              <a:rPr lang="ko-KR" altLang="en-US" sz="1800" dirty="0" smtClean="0">
                <a:ea typeface="+mn-lt"/>
                <a:cs typeface="+mn-lt"/>
              </a:rPr>
              <a:t> 사용 량 원자재 일지에 반영  </a:t>
            </a:r>
            <a:r>
              <a:rPr lang="ko-KR" altLang="en-US" sz="1800" dirty="0" err="1" smtClean="0">
                <a:ea typeface="+mn-lt"/>
                <a:cs typeface="+mn-lt"/>
              </a:rPr>
              <a:t>트리거</a:t>
            </a:r>
            <a:endParaRPr lang="ko-KR" sz="1800" dirty="0" smtClean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add_material_consumption_record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smtClean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800" dirty="0" smtClean="0">
                <a:ea typeface="+mn-lt"/>
                <a:cs typeface="+mn-lt"/>
              </a:rPr>
              <a:t>원자</a:t>
            </a:r>
            <a:r>
              <a:rPr lang="ko-KR" altLang="en-US" sz="1800" dirty="0" smtClean="0">
                <a:ea typeface="+mn-lt"/>
                <a:cs typeface="+mn-lt"/>
              </a:rPr>
              <a:t>재</a:t>
            </a:r>
            <a:r>
              <a:rPr lang="ko-KR" sz="1800" dirty="0" smtClean="0">
                <a:ea typeface="+mn-lt"/>
                <a:cs typeface="+mn-lt"/>
              </a:rPr>
              <a:t> 일지에 반영된 값을 원자</a:t>
            </a:r>
            <a:r>
              <a:rPr lang="ko-KR" altLang="en-US" sz="1800" dirty="0" smtClean="0">
                <a:ea typeface="+mn-lt"/>
                <a:cs typeface="+mn-lt"/>
              </a:rPr>
              <a:t>재</a:t>
            </a:r>
            <a:r>
              <a:rPr lang="ko-KR" sz="1800" dirty="0" smtClean="0">
                <a:ea typeface="+mn-lt"/>
                <a:cs typeface="+mn-lt"/>
              </a:rPr>
              <a:t> 제고 관리에 반영하는 </a:t>
            </a:r>
            <a:r>
              <a:rPr lang="ko-KR" sz="1800" dirty="0" err="1" smtClean="0">
                <a:ea typeface="+mn-lt"/>
                <a:cs typeface="+mn-lt"/>
              </a:rPr>
              <a:t>트리거</a:t>
            </a:r>
            <a:endParaRPr lang="ko-KR" altLang="en-US" sz="1800" dirty="0" smtClean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ko-KR" sz="1400" dirty="0" err="1" smtClean="0">
                <a:ea typeface="+mn-lt"/>
                <a:cs typeface="+mn-lt"/>
              </a:rPr>
              <a:t>update_raw_material_inventory</a:t>
            </a:r>
            <a:endParaRPr lang="ko-KR" sz="1400" dirty="0" smtClean="0">
              <a:ea typeface="맑은 고딕"/>
              <a:cs typeface="Calibri"/>
            </a:endParaRPr>
          </a:p>
          <a:p>
            <a:endParaRPr lang="ko-KR" altLang="en-US" sz="2200" dirty="0">
              <a:ea typeface="맑은 고딕"/>
              <a:cs typeface="Calibri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5255" y="1363417"/>
            <a:ext cx="2614270" cy="47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9CE194-9387-FE0F-D9E0-3922A992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389D86F3-3355-D88F-7C66-BC54F6D74719}"/>
              </a:ext>
            </a:extLst>
          </p:cNvPr>
          <p:cNvSpPr txBox="1">
            <a:spLocks/>
          </p:cNvSpPr>
          <p:nvPr/>
        </p:nvSpPr>
        <p:spPr>
          <a:xfrm>
            <a:off x="0" y="-303079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트리거</a:t>
            </a: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 </a:t>
            </a: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설정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415" y="814777"/>
            <a:ext cx="2614270" cy="47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41426" cy="68566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8494" y="394579"/>
            <a:ext cx="1651305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트리거를</a:t>
            </a:r>
            <a:r>
              <a:rPr lang="ko-KR" altLang="en-US" dirty="0" smtClean="0"/>
              <a:t> 생성 </a:t>
            </a:r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558800" y="343780"/>
            <a:ext cx="4991760" cy="5334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99415" y="876496"/>
            <a:ext cx="4991760" cy="1549203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46735" y="2425699"/>
            <a:ext cx="4991760" cy="393701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17805" y="2819400"/>
            <a:ext cx="4991760" cy="13335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58800" y="4152900"/>
            <a:ext cx="4991760" cy="6604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990600" y="4813300"/>
            <a:ext cx="6845300" cy="5334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1373326" y="5346700"/>
            <a:ext cx="10310674" cy="4445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089457" y="5791200"/>
            <a:ext cx="1873022" cy="10160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90590" y="1380411"/>
            <a:ext cx="45296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변수와 커서 선언</a:t>
            </a:r>
            <a:endParaRPr lang="en-US" altLang="ko-KR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커서는 쿼리 결과를 한번에 </a:t>
            </a:r>
            <a:r>
              <a:rPr lang="ko-KR" altLang="en-US" sz="1200" dirty="0" err="1" smtClean="0"/>
              <a:t>한행씩</a:t>
            </a:r>
            <a:r>
              <a:rPr lang="ko-KR" altLang="en-US" sz="1200" dirty="0" smtClean="0"/>
              <a:t> 처리 해주는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객체 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813954" y="2254175"/>
            <a:ext cx="5952439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커서의 끝 감지 </a:t>
            </a:r>
            <a:endParaRPr lang="en-US" altLang="ko-KR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커서가 모든 행을 처리 </a:t>
            </a:r>
            <a:r>
              <a:rPr lang="ko-KR" altLang="en-US" sz="1200" dirty="0" err="1" smtClean="0"/>
              <a:t>했을때</a:t>
            </a:r>
            <a:r>
              <a:rPr lang="ko-KR" altLang="en-US" sz="1200" dirty="0" smtClean="0"/>
              <a:t> 변수 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설정해서 모든 </a:t>
            </a:r>
            <a:r>
              <a:rPr lang="ko-KR" altLang="en-US" sz="1200" dirty="0" err="1" smtClean="0"/>
              <a:t>행을처리했음을</a:t>
            </a:r>
            <a:r>
              <a:rPr lang="ko-KR" altLang="en-US" sz="1200" dirty="0" smtClean="0"/>
              <a:t> 나타냅니다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53303" y="2874319"/>
            <a:ext cx="5361610" cy="110799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거래 유형 확인 및 </a:t>
            </a:r>
            <a:r>
              <a:rPr lang="ko-KR" altLang="en-US" dirty="0" err="1" smtClean="0"/>
              <a:t>로직처리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IF </a:t>
            </a:r>
            <a:r>
              <a:rPr lang="ko-KR" altLang="en-US" sz="1200" dirty="0" smtClean="0"/>
              <a:t>조건은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생산</a:t>
            </a:r>
            <a:r>
              <a:rPr lang="en-US" altLang="ko-KR" sz="1200" dirty="0" smtClean="0"/>
              <a:t>’, ＇</a:t>
            </a:r>
            <a:r>
              <a:rPr lang="ko-KR" altLang="en-US" sz="1200" dirty="0" smtClean="0"/>
              <a:t>재생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의 경우 </a:t>
            </a:r>
            <a:r>
              <a:rPr lang="ko-KR" altLang="en-US" sz="1200" dirty="0" err="1" smtClean="0"/>
              <a:t>로직이</a:t>
            </a:r>
            <a:r>
              <a:rPr lang="ko-KR" altLang="en-US" sz="1200" dirty="0" smtClean="0"/>
              <a:t> 실행됩니다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open cur</a:t>
            </a:r>
            <a:r>
              <a:rPr lang="ko-KR" altLang="en-US" sz="1200" dirty="0" smtClean="0"/>
              <a:t>은 커서를 열어 조회를 시작합니다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LOOP </a:t>
            </a:r>
            <a:r>
              <a:rPr lang="ko-KR" altLang="en-US" sz="1200" dirty="0" smtClean="0"/>
              <a:t>는 커서를 통해 가져온 각행에 대해 반복적으로 작업을 수행합니다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반복이 끝나면 값이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 되면서 종료됩니다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24323" y="4284324"/>
            <a:ext cx="235287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원자재 재고 업데이트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59725" y="4891128"/>
            <a:ext cx="1755775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소모 내역 기록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46373" y="5919294"/>
            <a:ext cx="1667627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금융 기록 추가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54680" y="6115971"/>
            <a:ext cx="2472690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커서 닫기 및 루프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9CE194-9387-FE0F-D9E0-3922A992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208" y="3035437"/>
            <a:ext cx="183968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종합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FinancialRecords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515922" y="1276023"/>
            <a:ext cx="27649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차량 관리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Truck_MaintenanceRecords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69480" y="1276023"/>
            <a:ext cx="2431143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증가 소모 일지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Materials_IncomingAndConsumptionRecords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80150" y="5074476"/>
            <a:ext cx="220980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증가 소모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ChairInventoryLog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>
            <a:stCxn id="37" idx="0"/>
            <a:endCxn id="2" idx="2"/>
          </p:cNvCxnSpPr>
          <p:nvPr/>
        </p:nvCxnSpPr>
        <p:spPr>
          <a:xfrm flipH="1" flipV="1">
            <a:off x="5685050" y="3558657"/>
            <a:ext cx="1" cy="1515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6" idx="2"/>
          </p:cNvCxnSpPr>
          <p:nvPr/>
        </p:nvCxnSpPr>
        <p:spPr>
          <a:xfrm flipH="1">
            <a:off x="5685050" y="2014687"/>
            <a:ext cx="2" cy="1048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7" idx="0"/>
            <a:endCxn id="37" idx="2"/>
          </p:cNvCxnSpPr>
          <p:nvPr/>
        </p:nvCxnSpPr>
        <p:spPr>
          <a:xfrm flipH="1" flipV="1">
            <a:off x="5685051" y="5597696"/>
            <a:ext cx="4" cy="729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9480" y="-12919"/>
            <a:ext cx="243114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제고 </a:t>
            </a:r>
            <a:r>
              <a:rPr lang="en-US" altLang="ko-KR" sz="1400" dirty="0" err="1">
                <a:ea typeface="맑은 고딕"/>
              </a:rPr>
              <a:t>RawMaterialsInventory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580154" y="6327367"/>
            <a:ext cx="220980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종류 및 제고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ProductInventory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327419" y="5060107"/>
            <a:ext cx="259260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종류 별 사용 자제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ChairMaterials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555441" y="5074476"/>
            <a:ext cx="173174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 배달 일지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DeliveryRecords</a:t>
            </a:r>
            <a:endParaRPr lang="ko-KR" altLang="en-US" sz="14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6365991" y="510301"/>
            <a:ext cx="0" cy="765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070455" y="510301"/>
            <a:ext cx="0" cy="765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89951" y="6327367"/>
            <a:ext cx="511224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의자 제고 증가</a:t>
            </a: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-&gt;</a:t>
            </a: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 자재 감소</a:t>
            </a:r>
            <a:r>
              <a:rPr lang="ko-KR" altLang="ko-KR" sz="1400" dirty="0" smtClean="0">
                <a:latin typeface="Arial Unicode MS" panose="020B0604020202020204" pitchFamily="50" charset="-127"/>
                <a:ea typeface="Söhne Mono"/>
              </a:rPr>
              <a:t>add_material_consumption_record</a:t>
            </a:r>
            <a:endParaRPr lang="ko-KR" altLang="ko-KR" sz="1400" dirty="0">
              <a:ea typeface="Söhne"/>
            </a:endParaRPr>
          </a:p>
        </p:txBody>
      </p:sp>
      <p:cxnSp>
        <p:nvCxnSpPr>
          <p:cNvPr id="52" name="꺾인 연결선 51"/>
          <p:cNvCxnSpPr>
            <a:stCxn id="73" idx="3"/>
            <a:endCxn id="56" idx="3"/>
          </p:cNvCxnSpPr>
          <p:nvPr/>
        </p:nvCxnSpPr>
        <p:spPr>
          <a:xfrm flipH="1" flipV="1">
            <a:off x="6900623" y="248691"/>
            <a:ext cx="5001568" cy="6232565"/>
          </a:xfrm>
          <a:prstGeom prst="bentConnector3">
            <a:avLst>
              <a:gd name="adj1" fmla="val -45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1842" y="786201"/>
            <a:ext cx="440327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일지 소모 내용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Söhne Mono"/>
              </a:rPr>
              <a:t>추가시</a:t>
            </a:r>
            <a:r>
              <a:rPr lang="en-US" altLang="ko-KR" sz="1400" dirty="0" err="1" smtClean="0">
                <a:latin typeface="Arial Unicode MS" panose="020B0604020202020204" pitchFamily="50" charset="-127"/>
                <a:ea typeface="Söhne Mono"/>
              </a:rPr>
              <a:t>update_raw_material_inventory</a:t>
            </a:r>
            <a:endParaRPr lang="ko-KR" altLang="ko-KR" sz="1400" dirty="0">
              <a:ea typeface="Söhne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27032" y="4089096"/>
            <a:ext cx="317137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의자 생산 레코드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Söhne Mono"/>
              </a:rPr>
              <a:t>추가시</a:t>
            </a:r>
            <a:r>
              <a:rPr lang="en-US" altLang="ko-KR" sz="1400" dirty="0">
                <a:ea typeface="+mn-lt"/>
                <a:cs typeface="+mn-lt"/>
              </a:rPr>
              <a:t> </a:t>
            </a:r>
            <a:r>
              <a:rPr lang="en-US" altLang="ko-KR" sz="1400" dirty="0" err="1">
                <a:ea typeface="+mn-lt"/>
                <a:cs typeface="+mn-lt"/>
              </a:rPr>
              <a:t>after_chair_production_or_regeneration</a:t>
            </a:r>
            <a:endParaRPr lang="ko-KR" altLang="ko-KR" sz="1400" dirty="0">
              <a:ea typeface="Söhne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58533" y="2113069"/>
            <a:ext cx="367118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+mn-lt"/>
              </a:rPr>
              <a:t>수량 증가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+mn-lt"/>
              </a:rPr>
              <a:t>등록시</a:t>
            </a:r>
            <a:r>
              <a:rPr lang="ko-KR" altLang="en-US" sz="1400" dirty="0" smtClean="0">
                <a:latin typeface="Arial Unicode MS" panose="020B0604020202020204" pitchFamily="50" charset="-127"/>
                <a:ea typeface="+mn-lt"/>
              </a:rPr>
              <a:t> </a:t>
            </a:r>
            <a:r>
              <a:rPr lang="en-US" altLang="ko-KR" sz="1400" dirty="0" err="1" smtClean="0">
                <a:ea typeface="+mn-lt"/>
                <a:cs typeface="+mn-lt"/>
              </a:rPr>
              <a:t>after_material_consumption</a:t>
            </a:r>
            <a:endParaRPr lang="ko-KR" altLang="ko-KR" sz="1400" dirty="0">
              <a:ea typeface="Söhne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958533" y="2496774"/>
            <a:ext cx="367118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+mn-lt"/>
              </a:rPr>
              <a:t>수량 감소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+mn-lt"/>
              </a:rPr>
              <a:t>등록시</a:t>
            </a:r>
            <a:r>
              <a:rPr lang="ko-KR" altLang="en-US" sz="1400" dirty="0" smtClean="0">
                <a:latin typeface="Arial Unicode MS" panose="020B0604020202020204" pitchFamily="50" charset="-127"/>
                <a:ea typeface="+mn-lt"/>
              </a:rPr>
              <a:t> </a:t>
            </a:r>
            <a:r>
              <a:rPr lang="en-US" altLang="ko-KR" sz="1400" dirty="0" err="1" smtClean="0">
                <a:ea typeface="+mn-lt"/>
                <a:cs typeface="+mn-lt"/>
              </a:rPr>
              <a:t>after_material_incoming</a:t>
            </a:r>
            <a:endParaRPr lang="ko-KR" altLang="ko-KR" sz="1400" dirty="0">
              <a:ea typeface="Söhne"/>
            </a:endParaRPr>
          </a:p>
        </p:txBody>
      </p:sp>
      <p:cxnSp>
        <p:nvCxnSpPr>
          <p:cNvPr id="137" name="꺾인 연결선 136"/>
          <p:cNvCxnSpPr>
            <a:stCxn id="61" idx="0"/>
            <a:endCxn id="2" idx="1"/>
          </p:cNvCxnSpPr>
          <p:nvPr/>
        </p:nvCxnSpPr>
        <p:spPr>
          <a:xfrm rot="5400000" flipH="1" flipV="1">
            <a:off x="2704545" y="3013814"/>
            <a:ext cx="1777429" cy="23438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4703" y="4135897"/>
            <a:ext cx="455123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배송 완료 버튼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Söhne Mono"/>
              </a:rPr>
              <a:t>클릭시</a:t>
            </a: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 업데이트</a:t>
            </a: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after</a:t>
            </a:r>
            <a:r>
              <a:rPr lang="ko-KR" altLang="ko-KR" sz="1400" dirty="0" smtClean="0">
                <a:latin typeface="Arial Unicode MS" panose="020B0604020202020204" pitchFamily="50" charset="-127"/>
                <a:ea typeface="Söhne Mono"/>
              </a:rPr>
              <a:t>_delivery_</a:t>
            </a: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received</a:t>
            </a:r>
            <a:endParaRPr lang="ko-KR" altLang="ko-KR" sz="17500" dirty="0">
              <a:ea typeface="Söhne"/>
            </a:endParaRPr>
          </a:p>
        </p:txBody>
      </p:sp>
      <p:cxnSp>
        <p:nvCxnSpPr>
          <p:cNvPr id="141" name="꺾인 연결선 140"/>
          <p:cNvCxnSpPr>
            <a:stCxn id="35" idx="2"/>
            <a:endCxn id="2" idx="3"/>
          </p:cNvCxnSpPr>
          <p:nvPr/>
        </p:nvCxnSpPr>
        <p:spPr>
          <a:xfrm rot="5400000">
            <a:off x="7002748" y="1401387"/>
            <a:ext cx="1497804" cy="22935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96769" y="2286535"/>
            <a:ext cx="440327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차량 유지보수 기록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Söhne Mono"/>
              </a:rPr>
              <a:t>추가시</a:t>
            </a:r>
            <a:r>
              <a:rPr lang="ko-KR" altLang="ko-KR" sz="1400" dirty="0" smtClean="0">
                <a:latin typeface="Arial Unicode MS" panose="020B0604020202020204" pitchFamily="50" charset="-127"/>
                <a:ea typeface="Söhne Mono"/>
              </a:rPr>
              <a:t>after_truck_maintenance</a:t>
            </a:r>
            <a:endParaRPr lang="ko-KR" altLang="ko-KR" sz="1400" dirty="0">
              <a:ea typeface="Söhne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1842" y="4571438"/>
            <a:ext cx="362700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New </a:t>
            </a: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배송 업데이트</a:t>
            </a:r>
            <a:r>
              <a:rPr lang="ko-KR" altLang="ko-KR" sz="1400" dirty="0" smtClean="0">
                <a:latin typeface="Arial Unicode MS" panose="020B0604020202020204" pitchFamily="50" charset="-127"/>
                <a:ea typeface="Söhne Mono"/>
              </a:rPr>
              <a:t>before_delivery_</a:t>
            </a: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insert</a:t>
            </a:r>
            <a:endParaRPr lang="ko-KR" altLang="ko-KR" sz="17500" dirty="0">
              <a:ea typeface="Söhne"/>
            </a:endParaRPr>
          </a:p>
        </p:txBody>
      </p:sp>
      <p:sp>
        <p:nvSpPr>
          <p:cNvPr id="145" name="제목 1">
            <a:extLst>
              <a:ext uri="{FF2B5EF4-FFF2-40B4-BE49-F238E27FC236}">
                <a16:creationId xmlns:a16="http://schemas.microsoft.com/office/drawing/2014/main" xmlns="" id="{389D86F3-3355-D88F-7C66-BC54F6D74719}"/>
              </a:ext>
            </a:extLst>
          </p:cNvPr>
          <p:cNvSpPr txBox="1">
            <a:spLocks/>
          </p:cNvSpPr>
          <p:nvPr/>
        </p:nvSpPr>
        <p:spPr>
          <a:xfrm>
            <a:off x="-68945" y="-213362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4000" dirty="0" err="1" smtClean="0">
                <a:solidFill>
                  <a:schemeClr val="tx1"/>
                </a:solidFill>
                <a:ea typeface="맑은 고딕"/>
                <a:cs typeface="Calibri Light"/>
              </a:rPr>
              <a:t>트리거</a:t>
            </a:r>
            <a:r>
              <a:rPr lang="ko-KR" altLang="en-US" sz="4000" dirty="0" smtClean="0">
                <a:solidFill>
                  <a:schemeClr val="tx1"/>
                </a:solidFill>
                <a:ea typeface="맑은 고딕"/>
                <a:cs typeface="Calibri Light"/>
              </a:rPr>
              <a:t> 설정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630" y="610942"/>
            <a:ext cx="2614270" cy="47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371094" y="0"/>
            <a:ext cx="11697786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104393" y="1230376"/>
            <a:ext cx="4124707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/>
                <a:cs typeface="Calibri Light"/>
              </a:rPr>
              <a:t>HTML</a:t>
            </a:r>
            <a:r>
              <a:rPr lang="en-US" altLang="ko-KR" sz="3600" dirty="0">
                <a:solidFill>
                  <a:schemeClr val="tx1"/>
                </a:solidFill>
                <a:ea typeface="맑은 고딕"/>
                <a:cs typeface="Calibri Light"/>
              </a:rPr>
              <a:t> 및 </a:t>
            </a:r>
            <a:r>
              <a:rPr lang="en-US" altLang="ko-KR" dirty="0">
                <a:solidFill>
                  <a:schemeClr val="tx1"/>
                </a:solidFill>
                <a:ea typeface="맑은 고딕"/>
                <a:cs typeface="Calibri Light"/>
              </a:rPr>
              <a:t>PHP</a:t>
            </a:r>
            <a:r>
              <a:rPr lang="en-US" altLang="ko-KR" sz="3600" dirty="0">
                <a:solidFill>
                  <a:schemeClr val="tx1"/>
                </a:solidFill>
                <a:ea typeface="맑은 고딕"/>
                <a:cs typeface="Calibri Light"/>
              </a:rPr>
              <a:t> </a:t>
            </a:r>
            <a:r>
              <a:rPr lang="en-US" altLang="ko-KR" sz="36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lvl="1"/>
            <a:r>
              <a:rPr lang="ko-KR" altLang="en-US" dirty="0" smtClean="0">
                <a:ea typeface="맑은 고딕"/>
              </a:rPr>
              <a:t>기본구성</a:t>
            </a:r>
            <a:endParaRPr lang="en-US" altLang="ko-KR" dirty="0" smtClean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 smtClean="0">
                <a:ea typeface="맑은 고딕"/>
              </a:rPr>
              <a:t>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3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2105DE-A8C3-C4B5-4928-8DDC564A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B23DC8DE-91A4-1BF9-68F9-A3898EECB3F6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HTML </a:t>
            </a:r>
            <a:r>
              <a:rPr lang="en-US" altLang="ko-KR" sz="3200" dirty="0">
                <a:solidFill>
                  <a:schemeClr val="tx1"/>
                </a:solidFill>
                <a:ea typeface="맑은 고딕"/>
                <a:cs typeface="Calibri Light"/>
              </a:rPr>
              <a:t>및</a:t>
            </a: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 PHP </a:t>
            </a:r>
            <a:r>
              <a:rPr lang="en-US" altLang="ko-KR" sz="32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27AA504C-9CC5-2597-510B-9F30DA30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87469"/>
            <a:ext cx="4822405" cy="39244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600" dirty="0">
                <a:ea typeface="맑은 고딕"/>
              </a:rPr>
              <a:t>구조와 구성 :  </a:t>
            </a:r>
            <a:r>
              <a:rPr lang="en-US" altLang="ko-KR" sz="1600" dirty="0" smtClean="0">
                <a:ea typeface="맑은 고딕"/>
              </a:rPr>
              <a:t>10</a:t>
            </a:r>
            <a:r>
              <a:rPr lang="ko-KR" altLang="en-US" sz="1600" dirty="0" smtClean="0">
                <a:ea typeface="맑은 고딕"/>
              </a:rPr>
              <a:t>개</a:t>
            </a:r>
            <a:endParaRPr lang="en-US" sz="1600" dirty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</a:rPr>
              <a:t>Main.php</a:t>
            </a:r>
            <a:r>
              <a:rPr lang="en-US" altLang="ko-KR" sz="1800" dirty="0" smtClean="0">
                <a:ea typeface="맑은 고딕"/>
              </a:rPr>
              <a:t> : </a:t>
            </a:r>
            <a:r>
              <a:rPr lang="ko-KR" altLang="en-US" sz="1400" dirty="0" smtClean="0">
                <a:ea typeface="맑은 고딕"/>
              </a:rPr>
              <a:t>메인 화면</a:t>
            </a:r>
            <a:endParaRPr lang="en-US" altLang="ko-KR" sz="1400" dirty="0" smtClean="0">
              <a:ea typeface="맑은 고딕"/>
            </a:endParaRPr>
          </a:p>
          <a:p>
            <a:pPr lvl="1"/>
            <a:endParaRPr lang="en-US" altLang="ko-KR" sz="1400" dirty="0" smtClean="0">
              <a:ea typeface="맑은 고딕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Defects.php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재생 및 폐기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Delivery_companies.php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납품 업체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Employees.php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직원 관리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Order.php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주문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Overview.php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종합 개요</a:t>
            </a:r>
            <a:endParaRPr lang="en-US" altLang="ko-KR" sz="1400" dirty="0" smtClean="0">
              <a:ea typeface="맑은 고딕"/>
              <a:cs typeface="Calibri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51B896D3-72EA-1243-B793-B304EB8753AC}"/>
              </a:ext>
            </a:extLst>
          </p:cNvPr>
          <p:cNvSpPr txBox="1">
            <a:spLocks/>
          </p:cNvSpPr>
          <p:nvPr/>
        </p:nvSpPr>
        <p:spPr>
          <a:xfrm>
            <a:off x="6141932" y="5159105"/>
            <a:ext cx="3187106" cy="12270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ea typeface="맑은 고딕"/>
              </a:rPr>
              <a:t>보조 : </a:t>
            </a:r>
            <a:r>
              <a:rPr lang="en-US" altLang="ko-KR" sz="1800" dirty="0" smtClean="0">
                <a:ea typeface="맑은 고딕"/>
              </a:rPr>
              <a:t>1</a:t>
            </a:r>
          </a:p>
          <a:p>
            <a:pPr lvl="1"/>
            <a:r>
              <a:rPr lang="en-US" sz="1800" dirty="0" smtClean="0">
                <a:ea typeface="맑은 고딕"/>
                <a:cs typeface="Calibri"/>
              </a:rPr>
              <a:t>Style.css : </a:t>
            </a:r>
            <a:r>
              <a:rPr lang="en-US" sz="1400" dirty="0" smtClean="0">
                <a:ea typeface="맑은 고딕"/>
                <a:cs typeface="Calibri"/>
              </a:rPr>
              <a:t>Html </a:t>
            </a:r>
            <a:r>
              <a:rPr lang="ko-KR" altLang="en-US" sz="1400" dirty="0" smtClean="0">
                <a:ea typeface="맑은 고딕"/>
                <a:cs typeface="Calibri"/>
              </a:rPr>
              <a:t>스타일설정</a:t>
            </a:r>
            <a:endParaRPr lang="en-US" sz="1400" dirty="0">
              <a:ea typeface="맑은 고딕"/>
              <a:cs typeface="Calibri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xmlns="" id="{27AA504C-9CC5-2597-510B-9F30DA30F22F}"/>
              </a:ext>
            </a:extLst>
          </p:cNvPr>
          <p:cNvSpPr txBox="1">
            <a:spLocks/>
          </p:cNvSpPr>
          <p:nvPr/>
        </p:nvSpPr>
        <p:spPr>
          <a:xfrm>
            <a:off x="6063287" y="2387469"/>
            <a:ext cx="4822405" cy="3448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Product_inventory.php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제품 재고 관리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Production.php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생산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Row_materials.php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원자재 업체 관리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Vehicles.php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차량 관리</a:t>
            </a:r>
            <a:endParaRPr lang="en-US" altLang="ko-KR" sz="1400" dirty="0" smtClean="0">
              <a:ea typeface="맑은 고딕"/>
              <a:cs typeface="Calibri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1377" y="1402842"/>
            <a:ext cx="382905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2105DE-A8C3-C4B5-4928-8DDC564A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B23DC8DE-91A4-1BF9-68F9-A3898EECB3F6}"/>
              </a:ext>
            </a:extLst>
          </p:cNvPr>
          <p:cNvSpPr txBox="1">
            <a:spLocks/>
          </p:cNvSpPr>
          <p:nvPr/>
        </p:nvSpPr>
        <p:spPr>
          <a:xfrm>
            <a:off x="0" y="-12125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HTML </a:t>
            </a:r>
            <a:r>
              <a:rPr lang="en-US" altLang="ko-KR" sz="3200" dirty="0">
                <a:solidFill>
                  <a:schemeClr val="tx1"/>
                </a:solidFill>
                <a:ea typeface="맑은 고딕"/>
                <a:cs typeface="Calibri Light"/>
              </a:rPr>
              <a:t>및</a:t>
            </a: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 PHP </a:t>
            </a:r>
            <a:r>
              <a:rPr lang="en-US" altLang="ko-KR" sz="32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932" y="1212632"/>
            <a:ext cx="1919291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ea typeface="맑은 고딕"/>
              </a:rPr>
              <a:t>Main.php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메인 </a:t>
            </a:r>
            <a:r>
              <a:rPr lang="ko-KR" altLang="en-US" sz="1400" dirty="0" smtClean="0">
                <a:ea typeface="맑은 고딕"/>
              </a:rPr>
              <a:t>화면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4868" y="3756876"/>
            <a:ext cx="3009109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ea typeface="맑은 고딕"/>
                <a:cs typeface="Calibri"/>
              </a:rPr>
              <a:t>Defects.php</a:t>
            </a:r>
            <a:r>
              <a:rPr lang="en-US" altLang="ko-KR" sz="1400" dirty="0" smtClean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재생 및 폐기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0694" y="2491062"/>
            <a:ext cx="301328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Delivery_companies.php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납품 업체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5973" y="4389783"/>
            <a:ext cx="2988004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Employees.php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직원 관리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940" y="5022690"/>
            <a:ext cx="3012037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Overview.php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종합 개요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0694" y="1851847"/>
            <a:ext cx="3013283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ea typeface="맑은 고딕"/>
              </a:rPr>
              <a:t>Product_inventory.php</a:t>
            </a:r>
            <a:r>
              <a:rPr lang="ko-KR" altLang="en-US" sz="1400" dirty="0" smtClean="0">
                <a:ea typeface="맑은 고딕"/>
              </a:rPr>
              <a:t>제품 재고 관리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5973" y="5655597"/>
            <a:ext cx="2988003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err="1" smtClean="0">
                <a:ea typeface="맑은 고딕"/>
              </a:rPr>
              <a:t>Production.php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ko-KR" altLang="en-US" sz="1400" dirty="0" smtClean="0">
                <a:ea typeface="맑은 고딕"/>
              </a:rPr>
              <a:t>생산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0694" y="1212632"/>
            <a:ext cx="3013284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Row_materials.php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원자재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ko-KR" altLang="en-US" sz="1400" dirty="0" smtClean="0">
                <a:ea typeface="맑은 고딕"/>
              </a:rPr>
              <a:t>업체 관리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0693" y="3123969"/>
            <a:ext cx="3013283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Vehicles.php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차량 관리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932" y="1520409"/>
            <a:ext cx="191929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ea typeface="맑은 고딕"/>
              </a:rPr>
              <a:t>Style.css </a:t>
            </a:r>
            <a:r>
              <a:rPr lang="ko-KR" altLang="en-US" sz="1400" dirty="0" smtClean="0">
                <a:ea typeface="맑은 고딕"/>
              </a:rPr>
              <a:t>스타일 설정</a:t>
            </a:r>
            <a:endParaRPr lang="en-US" altLang="ko-KR" sz="1400" dirty="0">
              <a:ea typeface="맑은 고딕"/>
            </a:endParaRPr>
          </a:p>
        </p:txBody>
      </p:sp>
      <p:cxnSp>
        <p:nvCxnSpPr>
          <p:cNvPr id="22" name="꺾인 연결선 21"/>
          <p:cNvCxnSpPr>
            <a:stCxn id="11" idx="3"/>
          </p:cNvCxnSpPr>
          <p:nvPr/>
        </p:nvCxnSpPr>
        <p:spPr>
          <a:xfrm>
            <a:off x="2632223" y="1366521"/>
            <a:ext cx="363750" cy="50762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1" idx="3"/>
            <a:endCxn id="18" idx="1"/>
          </p:cNvCxnSpPr>
          <p:nvPr/>
        </p:nvCxnSpPr>
        <p:spPr>
          <a:xfrm>
            <a:off x="2632223" y="1366521"/>
            <a:ext cx="363750" cy="444296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1" idx="3"/>
            <a:endCxn id="15" idx="1"/>
          </p:cNvCxnSpPr>
          <p:nvPr/>
        </p:nvCxnSpPr>
        <p:spPr>
          <a:xfrm>
            <a:off x="2632223" y="1366521"/>
            <a:ext cx="339717" cy="381005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" idx="3"/>
            <a:endCxn id="14" idx="1"/>
          </p:cNvCxnSpPr>
          <p:nvPr/>
        </p:nvCxnSpPr>
        <p:spPr>
          <a:xfrm>
            <a:off x="2632223" y="1366521"/>
            <a:ext cx="363750" cy="317715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3"/>
            <a:endCxn id="12" idx="1"/>
          </p:cNvCxnSpPr>
          <p:nvPr/>
        </p:nvCxnSpPr>
        <p:spPr>
          <a:xfrm>
            <a:off x="2632223" y="1366521"/>
            <a:ext cx="342645" cy="254424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20" idx="1"/>
          </p:cNvCxnSpPr>
          <p:nvPr/>
        </p:nvCxnSpPr>
        <p:spPr>
          <a:xfrm>
            <a:off x="2632223" y="1366521"/>
            <a:ext cx="338470" cy="19113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3" idx="1"/>
          </p:cNvCxnSpPr>
          <p:nvPr/>
        </p:nvCxnSpPr>
        <p:spPr>
          <a:xfrm>
            <a:off x="2632223" y="1366521"/>
            <a:ext cx="338471" cy="127843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3"/>
            <a:endCxn id="16" idx="1"/>
          </p:cNvCxnSpPr>
          <p:nvPr/>
        </p:nvCxnSpPr>
        <p:spPr>
          <a:xfrm>
            <a:off x="2632223" y="1366521"/>
            <a:ext cx="338471" cy="63921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3"/>
            <a:endCxn id="19" idx="1"/>
          </p:cNvCxnSpPr>
          <p:nvPr/>
        </p:nvCxnSpPr>
        <p:spPr>
          <a:xfrm>
            <a:off x="2632223" y="1366521"/>
            <a:ext cx="33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91485" y="4914146"/>
            <a:ext cx="27649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종합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FinancialRecords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91485" y="3016728"/>
            <a:ext cx="27649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차량 관리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Truck_MaintenanceRecords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1485" y="6181443"/>
            <a:ext cx="27649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증가 소모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ChairInventoryLog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91485" y="1747406"/>
            <a:ext cx="27649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제고 </a:t>
            </a:r>
            <a:r>
              <a:rPr lang="en-US" altLang="ko-KR" sz="1400" dirty="0" err="1">
                <a:ea typeface="맑은 고딕"/>
              </a:rPr>
              <a:t>RawMaterialsInventory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191485" y="5552395"/>
            <a:ext cx="27649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종류 및 제고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ProductInventory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203343" y="2381912"/>
            <a:ext cx="275311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납품 업체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>
                <a:ea typeface="맑은 고딕"/>
              </a:rPr>
              <a:t>DeliveryCompanies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191485" y="1104394"/>
            <a:ext cx="27649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ea typeface="맑은 고딕"/>
              </a:rPr>
              <a:t>자재 회사 </a:t>
            </a:r>
            <a:endParaRPr lang="en-US" altLang="ko-KR" sz="1400" dirty="0" smtClean="0">
              <a:ea typeface="맑은 고딕"/>
            </a:endParaRPr>
          </a:p>
          <a:p>
            <a:pPr algn="ctr"/>
            <a:r>
              <a:rPr lang="en-US" altLang="ko-KR" sz="1400" dirty="0" smtClean="0">
                <a:ea typeface="맑은 고딕"/>
              </a:rPr>
              <a:t>Suppliers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91484" y="3650439"/>
            <a:ext cx="27649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불량품 재생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폐기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>
                <a:ea typeface="맑은 고딕"/>
              </a:rPr>
              <a:t>DefectiveProducts</a:t>
            </a:r>
            <a:endParaRPr lang="en-US" altLang="ko-KR" sz="1400" dirty="0">
              <a:ea typeface="맑은 고딕"/>
              <a:cs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91485" y="4281482"/>
            <a:ext cx="27649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사원 관리</a:t>
            </a:r>
            <a:r>
              <a:rPr lang="en-US" altLang="ko-KR" sz="1400" dirty="0">
                <a:ea typeface="맑은 고딕"/>
              </a:rPr>
              <a:t> </a:t>
            </a:r>
            <a:endParaRPr lang="en-US" altLang="ko-KR" sz="1400" dirty="0" smtClean="0">
              <a:ea typeface="맑은 고딕"/>
            </a:endParaRPr>
          </a:p>
          <a:p>
            <a:pPr algn="ctr"/>
            <a:r>
              <a:rPr lang="en-US" altLang="ko-KR" sz="1400" dirty="0" err="1" smtClean="0">
                <a:ea typeface="맑은 고딕"/>
              </a:rPr>
              <a:t>EmployeeManagement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20490" y="1856629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발주 및 수령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9320490" y="1211267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삭제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320490" y="3124630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차량 정비 내역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320490" y="2489634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320490" y="4384659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휴가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320490" y="3650316"/>
            <a:ext cx="243114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재생시</a:t>
            </a:r>
            <a:r>
              <a:rPr lang="ko-KR" altLang="en-US" sz="1400" dirty="0" smtClean="0"/>
              <a:t> 의자 수량 증가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폐기시 종합일지 추가 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325946" y="5550654"/>
            <a:ext cx="243114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수량 확인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의자 생산 및 불량 반영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320490" y="5022278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종합 </a:t>
            </a:r>
            <a:r>
              <a:rPr lang="ko-KR" altLang="en-US" sz="1400" dirty="0" err="1" smtClean="0"/>
              <a:t>뷰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320490" y="6179489"/>
            <a:ext cx="243114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발주시</a:t>
            </a:r>
            <a:r>
              <a:rPr lang="ko-KR" altLang="en-US" sz="1400" dirty="0" smtClean="0"/>
              <a:t> 테이블 추가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의자 </a:t>
            </a:r>
            <a:r>
              <a:rPr lang="ko-KR" altLang="en-US" sz="1400" dirty="0" err="1" smtClean="0"/>
              <a:t>수령시</a:t>
            </a:r>
            <a:r>
              <a:rPr lang="ko-KR" altLang="en-US" sz="1400" dirty="0" smtClean="0"/>
              <a:t> 테이블 수정</a:t>
            </a:r>
            <a:endParaRPr lang="ko-KR" altLang="en-US" sz="1400" dirty="0"/>
          </a:p>
        </p:txBody>
      </p:sp>
      <p:cxnSp>
        <p:nvCxnSpPr>
          <p:cNvPr id="49" name="직선 연결선 48"/>
          <p:cNvCxnSpPr>
            <a:stCxn id="19" idx="3"/>
            <a:endCxn id="37" idx="1"/>
          </p:cNvCxnSpPr>
          <p:nvPr/>
        </p:nvCxnSpPr>
        <p:spPr>
          <a:xfrm flipV="1">
            <a:off x="5983978" y="1366004"/>
            <a:ext cx="207507" cy="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3"/>
            <a:endCxn id="34" idx="1"/>
          </p:cNvCxnSpPr>
          <p:nvPr/>
        </p:nvCxnSpPr>
        <p:spPr>
          <a:xfrm>
            <a:off x="5983977" y="2005736"/>
            <a:ext cx="207508" cy="3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3" idx="3"/>
            <a:endCxn id="36" idx="1"/>
          </p:cNvCxnSpPr>
          <p:nvPr/>
        </p:nvCxnSpPr>
        <p:spPr>
          <a:xfrm flipV="1">
            <a:off x="5983976" y="2643522"/>
            <a:ext cx="219367" cy="1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0" idx="3"/>
            <a:endCxn id="32" idx="1"/>
          </p:cNvCxnSpPr>
          <p:nvPr/>
        </p:nvCxnSpPr>
        <p:spPr>
          <a:xfrm>
            <a:off x="5983976" y="3277858"/>
            <a:ext cx="207509" cy="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2" idx="3"/>
            <a:endCxn id="38" idx="1"/>
          </p:cNvCxnSpPr>
          <p:nvPr/>
        </p:nvCxnSpPr>
        <p:spPr>
          <a:xfrm>
            <a:off x="5983977" y="3910765"/>
            <a:ext cx="207507" cy="1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  <a:endCxn id="39" idx="1"/>
          </p:cNvCxnSpPr>
          <p:nvPr/>
        </p:nvCxnSpPr>
        <p:spPr>
          <a:xfrm flipV="1">
            <a:off x="5983977" y="4543092"/>
            <a:ext cx="207508" cy="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5" idx="3"/>
            <a:endCxn id="31" idx="1"/>
          </p:cNvCxnSpPr>
          <p:nvPr/>
        </p:nvCxnSpPr>
        <p:spPr>
          <a:xfrm flipV="1">
            <a:off x="5983977" y="5175756"/>
            <a:ext cx="207508" cy="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3"/>
            <a:endCxn id="35" idx="1"/>
          </p:cNvCxnSpPr>
          <p:nvPr/>
        </p:nvCxnSpPr>
        <p:spPr>
          <a:xfrm>
            <a:off x="5983976" y="5809486"/>
            <a:ext cx="207509" cy="4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0694" y="6288839"/>
            <a:ext cx="301328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ea typeface="맑은 고딕"/>
              </a:rPr>
              <a:t>Order.php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ko-KR" altLang="en-US" sz="1400" dirty="0" smtClean="0">
                <a:ea typeface="맑은 고딕"/>
              </a:rPr>
              <a:t>생산</a:t>
            </a:r>
            <a:endParaRPr lang="en-US" altLang="ko-KR" sz="1400" dirty="0">
              <a:ea typeface="맑은 고딕"/>
            </a:endParaRPr>
          </a:p>
        </p:txBody>
      </p:sp>
      <p:cxnSp>
        <p:nvCxnSpPr>
          <p:cNvPr id="58" name="직선 연결선 57"/>
          <p:cNvCxnSpPr>
            <a:stCxn id="57" idx="3"/>
            <a:endCxn id="33" idx="1"/>
          </p:cNvCxnSpPr>
          <p:nvPr/>
        </p:nvCxnSpPr>
        <p:spPr>
          <a:xfrm>
            <a:off x="5983976" y="6442728"/>
            <a:ext cx="207509" cy="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7" idx="3"/>
            <a:endCxn id="41" idx="1"/>
          </p:cNvCxnSpPr>
          <p:nvPr/>
        </p:nvCxnSpPr>
        <p:spPr>
          <a:xfrm flipV="1">
            <a:off x="8956457" y="1365156"/>
            <a:ext cx="364033" cy="8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4" idx="3"/>
            <a:endCxn id="40" idx="1"/>
          </p:cNvCxnSpPr>
          <p:nvPr/>
        </p:nvCxnSpPr>
        <p:spPr>
          <a:xfrm>
            <a:off x="8956457" y="2009016"/>
            <a:ext cx="364033" cy="150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6" idx="3"/>
            <a:endCxn id="43" idx="1"/>
          </p:cNvCxnSpPr>
          <p:nvPr/>
        </p:nvCxnSpPr>
        <p:spPr>
          <a:xfrm>
            <a:off x="8956456" y="2643522"/>
            <a:ext cx="364034" cy="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2" idx="3"/>
            <a:endCxn id="42" idx="1"/>
          </p:cNvCxnSpPr>
          <p:nvPr/>
        </p:nvCxnSpPr>
        <p:spPr>
          <a:xfrm>
            <a:off x="8956456" y="3278338"/>
            <a:ext cx="364034" cy="1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8" idx="3"/>
            <a:endCxn id="45" idx="1"/>
          </p:cNvCxnSpPr>
          <p:nvPr/>
        </p:nvCxnSpPr>
        <p:spPr>
          <a:xfrm flipV="1">
            <a:off x="8956456" y="3911926"/>
            <a:ext cx="364034" cy="1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9" idx="3"/>
            <a:endCxn id="44" idx="1"/>
          </p:cNvCxnSpPr>
          <p:nvPr/>
        </p:nvCxnSpPr>
        <p:spPr>
          <a:xfrm flipV="1">
            <a:off x="8956457" y="4538548"/>
            <a:ext cx="364033" cy="45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1" idx="3"/>
            <a:endCxn id="47" idx="1"/>
          </p:cNvCxnSpPr>
          <p:nvPr/>
        </p:nvCxnSpPr>
        <p:spPr>
          <a:xfrm>
            <a:off x="8956456" y="5175756"/>
            <a:ext cx="364034" cy="41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5" idx="3"/>
            <a:endCxn id="46" idx="1"/>
          </p:cNvCxnSpPr>
          <p:nvPr/>
        </p:nvCxnSpPr>
        <p:spPr>
          <a:xfrm flipV="1">
            <a:off x="8956456" y="5812264"/>
            <a:ext cx="369490" cy="17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3" idx="3"/>
            <a:endCxn id="48" idx="1"/>
          </p:cNvCxnSpPr>
          <p:nvPr/>
        </p:nvCxnSpPr>
        <p:spPr>
          <a:xfrm flipV="1">
            <a:off x="8956456" y="6441099"/>
            <a:ext cx="364034" cy="19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0" y="781050"/>
            <a:ext cx="382905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DE5C6C-963F-E5F5-5DCA-D5992B40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0"/>
            <a:ext cx="10509504" cy="1076914"/>
          </a:xfrm>
        </p:spPr>
        <p:txBody>
          <a:bodyPr anchor="ctr">
            <a:normAutofit/>
          </a:bodyPr>
          <a:lstStyle/>
          <a:p>
            <a:r>
              <a:rPr lang="ko-KR" altLang="en-US" sz="4000" b="1" dirty="0">
                <a:latin typeface="Malgun Gothic"/>
                <a:ea typeface="Malgun Gothic"/>
              </a:rPr>
              <a:t>목차</a:t>
            </a:r>
          </a:p>
        </p:txBody>
      </p: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xmlns="" id="{9127C652-B8B9-63B6-F17D-2E79DC8C3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991847"/>
              </p:ext>
            </p:extLst>
          </p:nvPr>
        </p:nvGraphicFramePr>
        <p:xfrm>
          <a:off x="2388341" y="0"/>
          <a:ext cx="918297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62025" y="791917"/>
            <a:ext cx="981076" cy="46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941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err="1">
                <a:solidFill>
                  <a:srgbClr val="DCDCAA"/>
                </a:solidFill>
                <a:latin typeface="D2coding NanumGothic"/>
              </a:rPr>
              <a:t>session_start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();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세션 시작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$host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localhost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$username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'root'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$password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'1234'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dbname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chairDB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데이터베이스 연결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D2coding NanumGothic"/>
              </a:rPr>
              <a:t>mysqli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$host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$username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$password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dbname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연결 오류 확인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connect_error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die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"Connection failed: 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connect_error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}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Suppliers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테이블 조회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Suppliers"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D2coding NanumGothic"/>
              </a:rPr>
              <a:t>ProductInventory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테이블 조회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ProductInventory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D2coding NanumGothic"/>
              </a:rPr>
              <a:t>rawmaterialsinventory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테이블 조회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rawmaterialsinventory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D2coding NanumGothic"/>
              </a:rPr>
              <a:t>Materials_IncomingAndConsumptionRecords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테이블 조회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Materials_IncomingAndConsumptionRecords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endParaRPr lang="en-US" altLang="ko-KR" b="0" dirty="0" smtClean="0">
              <a:solidFill>
                <a:srgbClr val="CCCCCC"/>
              </a:solidFill>
              <a:effectLst/>
              <a:latin typeface="D2coding NanumGothic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latin typeface="D2coding Nanum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0814" y="1421168"/>
            <a:ext cx="185096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SQL </a:t>
            </a:r>
            <a:r>
              <a:rPr lang="en-US" altLang="ko-KR" dirty="0" err="1" smtClean="0"/>
              <a:t>charDB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1057563" y="227401"/>
            <a:ext cx="4991760" cy="2756867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929892" y="2984269"/>
            <a:ext cx="4991760" cy="3302923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576" y="4451064"/>
            <a:ext cx="2010420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필요 테이블 조회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34921" y="75001"/>
            <a:ext cx="225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Order.php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0173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D2coding NanumGothic"/>
              </a:rPr>
              <a:t>조회 기능</a:t>
            </a:r>
            <a:endParaRPr lang="ko-KR" altLang="en-US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'search'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])) {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searchSql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D2coding NanumGothic"/>
              </a:rPr>
              <a:t>name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, balance </a:t>
            </a:r>
            <a:r>
              <a:rPr lang="en-US" altLang="ko-KR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D2coding NanumGothic"/>
              </a:rPr>
              <a:t>WHERE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searchResult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searchSql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searchResult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searchRow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searchResult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$name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searchRow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'name'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$balance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searchRow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'balance'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}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D2coding NanumGothic"/>
              </a:rPr>
              <a:t>주문 기능</a:t>
            </a:r>
            <a:endParaRPr lang="ko-KR" altLang="en-US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'order'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])) {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D2coding NanumGothic"/>
              </a:rPr>
              <a:t>주문 수량 입력 필드 변경</a:t>
            </a:r>
            <a:endParaRPr lang="ko-KR" altLang="en-US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D2coding NanumGothic"/>
              </a:rPr>
              <a:t>주문 내역을 세션에 저장</a:t>
            </a:r>
            <a:endParaRPr lang="ko-KR" altLang="en-US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][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 = [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=&gt;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,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'name'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=&gt;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'name'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],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=&gt;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D2coding NanumGothic"/>
              </a:rPr>
              <a:t>}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D2coding NanumGothic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latin typeface="D2coding NanumGothic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331374" y="66502"/>
            <a:ext cx="10057061" cy="3283527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14632" y="2372882"/>
            <a:ext cx="3299485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ID </a:t>
            </a:r>
            <a:r>
              <a:rPr lang="ko-KR" altLang="en-US" dirty="0" smtClean="0"/>
              <a:t>입력 후 조회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테이블에서 필요 데이터 출력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1331375" y="3350029"/>
            <a:ext cx="6748596" cy="3283527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83163" y="4668626"/>
            <a:ext cx="3299485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 수량 입력 후 주문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주문내역이 세션에 저장됩니다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1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수령 기능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'receive'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]))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][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]))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][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원자재 단가 조회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price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WHERE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sz="1200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unitPrice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'price'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금액 계산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$cost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*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unitPrice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현재 날짜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currentDate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date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'Y-m-d'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200" dirty="0" err="1">
                <a:solidFill>
                  <a:srgbClr val="6A9955"/>
                </a:solidFill>
                <a:latin typeface="D2coding NanumGothic"/>
              </a:rPr>
              <a:t>Materials_IncomingAndConsumptionRecords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에 기록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insertSql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INSERT INTO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(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materialRefID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incomingDate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incomingQuantity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cost)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VALUES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'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currentDate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',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$cost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)"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insertSql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200" dirty="0" err="1">
                <a:solidFill>
                  <a:srgbClr val="6A9955"/>
                </a:solidFill>
                <a:latin typeface="D2coding NanumGothic"/>
              </a:rPr>
              <a:t>rawmaterialsinventory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의 잔량 증가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updateInventorySql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UPDATE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SET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balance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balance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+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WHERE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updateInventorySql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세션에서 해당 주문 삭제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unset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][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주문 내역 초기화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 = [];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D2coding NanumGothic"/>
              </a:rPr>
              <a:t>}</a:t>
            </a:r>
          </a:p>
          <a:p>
            <a:r>
              <a:rPr lang="en-US" altLang="ko-KR" sz="1200" dirty="0" smtClean="0">
                <a:solidFill>
                  <a:schemeClr val="accent1"/>
                </a:solidFill>
              </a:rPr>
              <a:t>?&gt;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389565" y="8313"/>
            <a:ext cx="2924740" cy="1205345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58816" y="211973"/>
            <a:ext cx="2689710" cy="73866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Receive</a:t>
            </a:r>
            <a:r>
              <a:rPr lang="ko-KR" altLang="en-US" sz="1400" dirty="0" smtClean="0"/>
              <a:t>는 </a:t>
            </a:r>
            <a:r>
              <a:rPr lang="ko-KR" altLang="en-US" sz="1400" dirty="0" smtClean="0"/>
              <a:t>수령 버튼의 클릭여부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Orders</a:t>
            </a:r>
            <a:r>
              <a:rPr lang="ko-KR" altLang="en-US" sz="1400" dirty="0" smtClean="0"/>
              <a:t>에  자재반영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ordersQuantity</a:t>
            </a:r>
            <a:r>
              <a:rPr lang="ko-KR" altLang="en-US" sz="1400" dirty="0" smtClean="0"/>
              <a:t>에 수량 반영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1517026" y="1213658"/>
            <a:ext cx="5473977" cy="1271847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95849" y="2485506"/>
            <a:ext cx="2977388" cy="58189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389565" y="3067396"/>
            <a:ext cx="2977388" cy="532015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517026" y="3599411"/>
            <a:ext cx="9937912" cy="947651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946218" y="4547062"/>
            <a:ext cx="9186997" cy="67851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24794" y="5233392"/>
            <a:ext cx="3315440" cy="67851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11927" y="5907195"/>
            <a:ext cx="2290203" cy="884303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18464" y="1695692"/>
            <a:ext cx="1549286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단가 조회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4014" y="2622562"/>
            <a:ext cx="1013311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금액 계산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88305" y="3179514"/>
            <a:ext cx="2912620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수령버튼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반영될 현재 날짜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10844" y="4135651"/>
            <a:ext cx="2204281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증가 소모 </a:t>
            </a:r>
            <a:r>
              <a:rPr lang="en-US" altLang="ko-KR" sz="1400" dirty="0" smtClean="0"/>
              <a:t>TBL </a:t>
            </a:r>
            <a:r>
              <a:rPr lang="ko-KR" altLang="en-US" sz="1400" dirty="0" smtClean="0"/>
              <a:t>기록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10800" y="4731901"/>
            <a:ext cx="1822738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</a:t>
            </a:r>
            <a:r>
              <a:rPr lang="ko-KR" altLang="en-US" sz="1400" dirty="0" smtClean="0"/>
              <a:t>제고 </a:t>
            </a:r>
            <a:r>
              <a:rPr lang="en-US" altLang="ko-KR" sz="1400" dirty="0" smtClean="0"/>
              <a:t>TBL </a:t>
            </a:r>
            <a:r>
              <a:rPr lang="ko-KR" altLang="en-US" sz="1400" dirty="0" smtClean="0"/>
              <a:t>반영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3236" y="5452943"/>
            <a:ext cx="3565813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모든 기록 반영 </a:t>
            </a:r>
            <a:r>
              <a:rPr lang="ko-KR" altLang="en-US" sz="1400" dirty="0" err="1" smtClean="0"/>
              <a:t>완료후</a:t>
            </a:r>
            <a:r>
              <a:rPr lang="ko-KR" altLang="en-US" sz="1400" dirty="0" smtClean="0"/>
              <a:t> 주문기록 삭제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5398" y="6195457"/>
            <a:ext cx="752177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초기화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4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제품 재고 관리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form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action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method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"post"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ID: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"text"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??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원자재 이름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"text"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"name"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??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잔량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"text"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"balance"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$balance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??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주문 수량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"text"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"submit"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"search"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D2coding NanumGothic"/>
              </a:rPr>
              <a:t>조회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"submit"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"order"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D2coding NanumGothic"/>
              </a:rPr>
              <a:t>주문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주문 내역 출력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--&gt;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주문 내역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주문 내역 출력 및 수령 버튼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--&gt;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자재 현황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(!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empty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])):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table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F44747"/>
                </a:solidFill>
                <a:latin typeface="D2coding NanumGothic"/>
              </a:rPr>
              <a:t>border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"1"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ID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원자재 이름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주문 수량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동작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586C0"/>
                </a:solidFill>
                <a:latin typeface="D2coding NanumGothic"/>
              </a:rPr>
              <a:t>foreach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 as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):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'name'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form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action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method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"post"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"hidden"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"submit"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"receive"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D2coding NanumGothic"/>
              </a:rPr>
              <a:t>수령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586C0"/>
                </a:solidFill>
                <a:latin typeface="D2coding NanumGothic"/>
              </a:rPr>
              <a:t>endforeach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table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586C0"/>
                </a:solidFill>
                <a:latin typeface="D2coding NanumGothic"/>
              </a:rPr>
              <a:t>endif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400" b="0" dirty="0">
              <a:solidFill>
                <a:srgbClr val="CCCCCC"/>
              </a:solidFill>
              <a:effectLst/>
              <a:latin typeface="D2coding Nanum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7855" y="612015"/>
            <a:ext cx="1960096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자재 조회 및 주문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1043200" y="16626"/>
            <a:ext cx="6945331" cy="2383674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97330" y="2400300"/>
            <a:ext cx="8347412" cy="451588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97365" y="4676909"/>
            <a:ext cx="3294635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주문내역추가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수령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0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0173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500" dirty="0" err="1">
                <a:solidFill>
                  <a:srgbClr val="569CD6"/>
                </a:solidFill>
                <a:latin typeface="D2coding NanumGothic"/>
              </a:rPr>
              <a:t>php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500" dirty="0" err="1">
                <a:solidFill>
                  <a:srgbClr val="9CDCFE"/>
                </a:solidFill>
                <a:latin typeface="D2coding NanumGothic"/>
              </a:rPr>
              <a:t>rawmaterialsinventory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sz="1500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"&lt;table border='1'&gt;&lt;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&gt;ID&lt;/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원자재 이름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들어온 수량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소비된 수량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잔량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가격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공급업체 참조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ID&lt;/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while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500" dirty="0" err="1">
                <a:solidFill>
                  <a:srgbClr val="9CDCFE"/>
                </a:solidFill>
                <a:latin typeface="D2coding NanumGothic"/>
              </a:rPr>
              <a:t>rawmaterialsinventory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())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"name"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incomingAmount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consumedAmount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"balance"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"price"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supplierRefID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}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"&lt;/table&gt;"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}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"0 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5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CCCCC"/>
                </a:solidFill>
                <a:latin typeface="D2coding NanumGothic"/>
              </a:rPr>
              <a:t>원자재 업체</a:t>
            </a:r>
            <a:r>
              <a:rPr lang="en-US" altLang="ko-KR" sz="15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5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500" dirty="0" err="1">
                <a:solidFill>
                  <a:srgbClr val="569CD6"/>
                </a:solidFill>
                <a:latin typeface="D2coding NanumGothic"/>
              </a:rPr>
              <a:t>php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sz="1500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"&lt;table border='1'&gt;&lt;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&gt;ID&lt;/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이름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연락처 정보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주소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단가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최소 주문량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while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())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supplierID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"name"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contactInfo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"address"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unitPrice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minimumOrderAmount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}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"&lt;/table&gt;"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}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"0 results"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close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 smtClean="0">
                <a:solidFill>
                  <a:srgbClr val="569CD6"/>
                </a:solidFill>
                <a:latin typeface="D2coding NanumGothic"/>
              </a:rPr>
              <a:t>?&gt;</a:t>
            </a:r>
          </a:p>
          <a:p>
            <a:endParaRPr lang="en-US" altLang="ko-KR" sz="1500" b="0" dirty="0">
              <a:solidFill>
                <a:srgbClr val="CCCCCC"/>
              </a:solidFill>
              <a:effectLst/>
              <a:latin typeface="D2coding NanumGothic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05148" y="77939"/>
            <a:ext cx="11414807" cy="3155712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50719" y="3233650"/>
            <a:ext cx="11414807" cy="3491345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86070" y="2225184"/>
            <a:ext cx="1562655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자재 현황 </a:t>
            </a:r>
            <a:r>
              <a:rPr lang="en-US" altLang="ko-KR" dirty="0" smtClean="0"/>
              <a:t>TBL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7956" y="5719700"/>
            <a:ext cx="183888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원자재 업체 </a:t>
            </a:r>
            <a:r>
              <a:rPr lang="en-US" altLang="ko-KR" dirty="0" smtClean="0"/>
              <a:t>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3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자재 </a:t>
            </a:r>
            <a:r>
              <a:rPr lang="ko-KR" altLang="en-US" sz="1400" dirty="0" err="1">
                <a:solidFill>
                  <a:srgbClr val="CCCCCC"/>
                </a:solidFill>
                <a:latin typeface="D2coding NanumGothic"/>
              </a:rPr>
              <a:t>입출입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 기록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 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$host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 smtClean="0">
                <a:solidFill>
                  <a:srgbClr val="CE9178"/>
                </a:solidFill>
                <a:latin typeface="D2coding NanumGothic"/>
              </a:rPr>
              <a:t>localhost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$username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'root'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$password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'1234'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 NanumGothic"/>
              </a:rPr>
              <a:t>dbname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 smtClean="0">
                <a:solidFill>
                  <a:srgbClr val="CE9178"/>
                </a:solidFill>
                <a:latin typeface="D2coding NanumGothic"/>
              </a:rPr>
              <a:t>chairDB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 smtClean="0">
                <a:solidFill>
                  <a:srgbClr val="6A9955"/>
                </a:solidFill>
                <a:latin typeface="D2coding NanumGothic"/>
              </a:rPr>
              <a:t>데이터베이스 연결</a:t>
            </a:r>
            <a:endParaRPr lang="ko-KR" altLang="en-US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569CD6"/>
                </a:solidFill>
                <a:latin typeface="D2coding NanumGothic"/>
              </a:rPr>
              <a:t>new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 smtClean="0">
                <a:solidFill>
                  <a:srgbClr val="4EC9B0"/>
                </a:solidFill>
                <a:latin typeface="D2coding NanumGothic"/>
              </a:rPr>
              <a:t>mysqli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$host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$username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$password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 NanumGothic"/>
              </a:rPr>
              <a:t>dbname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 smtClean="0">
                <a:solidFill>
                  <a:srgbClr val="6A9955"/>
                </a:solidFill>
                <a:latin typeface="D2coding NanumGothic"/>
              </a:rPr>
              <a:t>연결 오류 확인</a:t>
            </a:r>
            <a:endParaRPr lang="ko-KR" altLang="en-US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 NanumGothic"/>
              </a:rPr>
              <a:t>connect_error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400" dirty="0" smtClean="0">
                <a:solidFill>
                  <a:srgbClr val="C586C0"/>
                </a:solidFill>
                <a:latin typeface="D2coding NanumGothic"/>
              </a:rPr>
              <a:t>die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"Connection failed: "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 NanumGothic"/>
              </a:rPr>
              <a:t>connect_error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perPage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D2coding NanumGothic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한 페이지에 표시할 레코드 수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currentPage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$_GET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'page'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]) ? (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int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$_GET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'page'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 : </a:t>
            </a:r>
            <a:r>
              <a:rPr lang="en-US" altLang="ko-KR" sz="1400" dirty="0">
                <a:solidFill>
                  <a:srgbClr val="B5CEA8"/>
                </a:solidFill>
                <a:latin typeface="D2coding NanumGothic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현재 페이지 번호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$offset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currentPage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- </a:t>
            </a:r>
            <a:r>
              <a:rPr lang="en-US" altLang="ko-KR" sz="1400" dirty="0">
                <a:solidFill>
                  <a:srgbClr val="B5CEA8"/>
                </a:solidFill>
                <a:latin typeface="D2coding NanumGothic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 *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perPage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계산된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OFFSET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값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D2coding NanumGothic"/>
              </a:rPr>
            </a:br>
            <a:r>
              <a:rPr lang="ko-KR" altLang="en-US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전체 레코드 수를 가져오는 쿼리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COUNT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as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total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===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"Error in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totalQuery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: 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error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} </a:t>
            </a:r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totalRow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totalRecords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totalRow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'total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];</a:t>
            </a:r>
          </a:p>
          <a:p>
            <a:endParaRPr lang="en-US" altLang="ko-KR" sz="1400" dirty="0">
              <a:solidFill>
                <a:srgbClr val="D4D4D4"/>
              </a:solidFill>
              <a:latin typeface="D2coding NanumGothic"/>
            </a:endParaRPr>
          </a:p>
          <a:p>
            <a:endParaRPr lang="en-US" altLang="ko-KR" sz="1400" dirty="0" smtClean="0">
              <a:solidFill>
                <a:srgbClr val="D4D4D4"/>
              </a:solidFill>
              <a:latin typeface="D2coding NanumGothic"/>
            </a:endParaRPr>
          </a:p>
          <a:p>
            <a:endParaRPr lang="en-US" altLang="ko-KR" sz="1400" dirty="0">
              <a:solidFill>
                <a:srgbClr val="D4D4D4"/>
              </a:solidFill>
              <a:latin typeface="D2coding NanumGothic"/>
            </a:endParaRPr>
          </a:p>
          <a:p>
            <a:endParaRPr lang="en-US" altLang="ko-KR" sz="1400" dirty="0" smtClean="0">
              <a:solidFill>
                <a:srgbClr val="D4D4D4"/>
              </a:solidFill>
              <a:latin typeface="D2coding NanumGothic"/>
            </a:endParaRPr>
          </a:p>
          <a:p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" y="1920"/>
            <a:ext cx="6625244" cy="2841034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216431" y="2842955"/>
            <a:ext cx="6136869" cy="947072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5664" y="1237771"/>
            <a:ext cx="185096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SQL </a:t>
            </a:r>
            <a:r>
              <a:rPr lang="en-US" altLang="ko-KR" dirty="0" err="1" smtClean="0"/>
              <a:t>charDB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08298" y="2993325"/>
            <a:ext cx="3835977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 페이지에 표시될 레코드 수 설정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설정이 되어있지 않으면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7948" y="4535334"/>
            <a:ext cx="2667000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모든 레코드 수를 조회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실패시</a:t>
            </a:r>
            <a:r>
              <a:rPr lang="ko-KR" altLang="en-US" dirty="0" smtClean="0"/>
              <a:t> 오류 메시지 출력</a:t>
            </a:r>
            <a:endParaRPr lang="en-US" altLang="ko-KR" dirty="0" smtClean="0"/>
          </a:p>
        </p:txBody>
      </p:sp>
      <p:sp>
        <p:nvSpPr>
          <p:cNvPr id="10" name="자유형 9"/>
          <p:cNvSpPr/>
          <p:nvPr/>
        </p:nvSpPr>
        <p:spPr>
          <a:xfrm>
            <a:off x="47453" y="3790026"/>
            <a:ext cx="8265273" cy="213694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페이지당 레코드를 가져오는 쿼리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예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: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역순 정렬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)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ORDER BY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recordID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DESC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LIMIT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perPage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OFFSET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$offset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===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FALSE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"Error in main query: 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error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}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sz="1200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"&lt;table border='1'&gt;&lt;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&gt;ID&lt;/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원자재 참조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ID&lt;/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입고 날짜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입고된 원자재의 수량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소모된 원자재의 수량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원자재의 총 비용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(</a:t>
            </a:r>
            <a:r>
              <a:rPr lang="ko-KR" altLang="en-US" sz="1200" dirty="0" err="1">
                <a:solidFill>
                  <a:srgbClr val="CE9178"/>
                </a:solidFill>
                <a:latin typeface="D2coding NanumGothic"/>
              </a:rPr>
              <a:t>입고시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)&lt;/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소모 날짜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while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())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recordID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materialRefID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incomingDate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incomingQuantity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consumedQuantity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"cost"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consumptionDate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"&lt;/table&gt;"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}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"0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 err="1">
                <a:solidFill>
                  <a:srgbClr val="6A9955"/>
                </a:solidFill>
                <a:latin typeface="D2coding NanumGothic"/>
              </a:rPr>
              <a:t>페이징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 링크 생성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totalPages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ceil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totalRecords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/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perPage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B5CEA8"/>
                </a:solidFill>
                <a:latin typeface="D2coding NanumGothic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&lt;=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totalPages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++)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"&lt;a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='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product_inventory.php?page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="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.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"'&gt;"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.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"&lt;/a&gt; 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close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 smtClean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200" dirty="0" smtClean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 smtClean="0">
              <a:solidFill>
                <a:srgbClr val="569CD6"/>
              </a:solidFill>
              <a:latin typeface="D2coding NanumGothic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426722" y="174568"/>
            <a:ext cx="11684922" cy="347471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8671" y="3649287"/>
            <a:ext cx="5422667" cy="1989512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70221" y="658659"/>
            <a:ext cx="4045529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LIMIT, OFFSET</a:t>
            </a:r>
          </a:p>
          <a:p>
            <a:pPr algn="ctr"/>
            <a:r>
              <a:rPr lang="ko-KR" altLang="en-US" dirty="0" smtClean="0"/>
              <a:t>한 페이지 필요 레코드만 선택 후 표시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17597" y="4317633"/>
            <a:ext cx="3693104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전체 페이지 수 </a:t>
            </a:r>
            <a:r>
              <a:rPr lang="ko-KR" altLang="en-US" dirty="0" err="1" smtClean="0"/>
              <a:t>꼐산하여</a:t>
            </a:r>
            <a:r>
              <a:rPr lang="ko-KR" altLang="en-US" dirty="0" smtClean="0"/>
              <a:t> 각 페이지 번호에 해당 링크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38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4984"/>
          <a:stretch/>
        </p:blipFill>
        <p:spPr>
          <a:xfrm>
            <a:off x="3581400" y="0"/>
            <a:ext cx="8610599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 smtClean="0">
                <a:solidFill>
                  <a:schemeClr val="tx1"/>
                </a:solidFill>
                <a:ea typeface="맑은 고딕"/>
                <a:cs typeface="Calibri Light"/>
              </a:rPr>
              <a:t>시연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3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89CDFD17-E841-CFE3-1E14-83A95259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xmlns="" id="{5D545428-FC6A-D4FA-A5BD-59B5F3EAEF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xmlns="" id="{490E25A8-6F64-12A5-B3B9-8862CF8A4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CDA29915-D008-F89C-5A9E-2DB8B1A6A934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HTML 및 PHP </a:t>
            </a: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27F21342-13AF-8F45-CE86-E9C243F47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B8A7E8-637D-B500-7E27-EAB79063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200" dirty="0"/>
              <a:t>주요 테이블과 연결관계</a:t>
            </a:r>
          </a:p>
          <a:p>
            <a:r>
              <a:rPr lang="ko-KR" altLang="en-US" sz="2200" dirty="0"/>
              <a:t>종합 테이블과 의 연결 관계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636" r="4445"/>
          <a:stretch/>
        </p:blipFill>
        <p:spPr>
          <a:xfrm>
            <a:off x="-12700" y="0"/>
            <a:ext cx="122047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48" y="-1634"/>
            <a:ext cx="12207748" cy="6068075"/>
          </a:xfrm>
          <a:prstGeom prst="rect">
            <a:avLst/>
          </a:prstGeom>
        </p:spPr>
      </p:pic>
      <p:pic>
        <p:nvPicPr>
          <p:cNvPr id="59" name="그림 5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907" y="1573968"/>
            <a:ext cx="400106" cy="257211"/>
          </a:xfrm>
          <a:prstGeom prst="rect">
            <a:avLst/>
          </a:prstGeom>
        </p:spPr>
      </p:pic>
      <p:pic>
        <p:nvPicPr>
          <p:cNvPr id="60" name="그림 5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833" y="1601986"/>
            <a:ext cx="400106" cy="257211"/>
          </a:xfrm>
          <a:prstGeom prst="rect">
            <a:avLst/>
          </a:prstGeom>
        </p:spPr>
      </p:pic>
      <p:pic>
        <p:nvPicPr>
          <p:cNvPr id="61" name="그림 6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05" y="1569164"/>
            <a:ext cx="400106" cy="257211"/>
          </a:xfrm>
          <a:prstGeom prst="rect">
            <a:avLst/>
          </a:prstGeom>
        </p:spPr>
      </p:pic>
      <p:pic>
        <p:nvPicPr>
          <p:cNvPr id="62" name="그림 6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385" y="1569164"/>
            <a:ext cx="400106" cy="257211"/>
          </a:xfrm>
          <a:prstGeom prst="rect">
            <a:avLst/>
          </a:prstGeom>
        </p:spPr>
      </p:pic>
      <p:pic>
        <p:nvPicPr>
          <p:cNvPr id="63" name="그림 6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405" y="1571566"/>
            <a:ext cx="400106" cy="257211"/>
          </a:xfrm>
          <a:prstGeom prst="rect">
            <a:avLst/>
          </a:prstGeom>
        </p:spPr>
      </p:pic>
      <p:pic>
        <p:nvPicPr>
          <p:cNvPr id="64" name="그림 6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685" y="1573968"/>
            <a:ext cx="400106" cy="257211"/>
          </a:xfrm>
          <a:prstGeom prst="rect">
            <a:avLst/>
          </a:prstGeom>
        </p:spPr>
      </p:pic>
      <p:pic>
        <p:nvPicPr>
          <p:cNvPr id="65" name="그림 6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509" y="1569164"/>
            <a:ext cx="400106" cy="257211"/>
          </a:xfrm>
          <a:prstGeom prst="rect">
            <a:avLst/>
          </a:prstGeom>
        </p:spPr>
      </p:pic>
      <p:pic>
        <p:nvPicPr>
          <p:cNvPr id="66" name="그림 65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239" y="1569164"/>
            <a:ext cx="400106" cy="257211"/>
          </a:xfrm>
          <a:prstGeom prst="rect">
            <a:avLst/>
          </a:prstGeom>
        </p:spPr>
      </p:pic>
      <p:pic>
        <p:nvPicPr>
          <p:cNvPr id="67" name="그림 6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873" y="1569164"/>
            <a:ext cx="40010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89CDFD17-E841-CFE3-1E14-83A95259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xmlns="" id="{5D545428-FC6A-D4FA-A5BD-59B5F3EAEF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xmlns="" id="{490E25A8-6F64-12A5-B3B9-8862CF8A4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CDA29915-D008-F89C-5A9E-2DB8B1A6A934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HTML 및 PHP </a:t>
            </a: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27F21342-13AF-8F45-CE86-E9C243F47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B8A7E8-637D-B500-7E27-EAB79063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200" dirty="0"/>
              <a:t>주요 테이블과 연결관계</a:t>
            </a:r>
          </a:p>
          <a:p>
            <a:r>
              <a:rPr lang="ko-KR" altLang="en-US" sz="2200" dirty="0"/>
              <a:t>종합 테이블과 의 연결 관계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878"/>
          <a:stretch/>
        </p:blipFill>
        <p:spPr>
          <a:xfrm>
            <a:off x="1" y="0"/>
            <a:ext cx="12192000" cy="6845299"/>
          </a:xfrm>
          <a:prstGeom prst="rect">
            <a:avLst/>
          </a:prstGeom>
        </p:spPr>
      </p:pic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579" y="1005840"/>
            <a:ext cx="400106" cy="257211"/>
          </a:xfrm>
          <a:prstGeom prst="rect">
            <a:avLst/>
          </a:prstGeom>
        </p:spPr>
      </p:pic>
      <p:pic>
        <p:nvPicPr>
          <p:cNvPr id="11" name="그림 10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493306" y="14824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xmlns="" id="{D2B44369-45F7-DBE0-8260-1DBE27283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" t="1350" r="25503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</a:rPr>
              <a:t>의자 </a:t>
            </a:r>
            <a:r>
              <a:rPr lang="ko-KR" altLang="en-US" dirty="0" smtClean="0">
                <a:solidFill>
                  <a:schemeClr val="tx1"/>
                </a:solidFill>
              </a:rPr>
              <a:t>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 lvl="1"/>
            <a:r>
              <a:rPr lang="ko-KR" altLang="en-US" sz="1700"/>
              <a:t>생산 핵심 구성</a:t>
            </a:r>
          </a:p>
          <a:p>
            <a:pPr marL="457200" lvl="1"/>
            <a:endParaRPr lang="en-US" altLang="ko-KR" sz="1700"/>
          </a:p>
          <a:p>
            <a:pPr lvl="1"/>
            <a:r>
              <a:rPr lang="ko-KR" altLang="en-US" sz="1700"/>
              <a:t>생산 보조 구성</a:t>
            </a:r>
          </a:p>
          <a:p>
            <a:pPr marL="457200" lvl="1"/>
            <a:endParaRPr lang="en-US" altLang="ko-KR" sz="1700"/>
          </a:p>
          <a:p>
            <a:pPr lvl="1"/>
            <a:r>
              <a:rPr lang="ko-KR" altLang="en-US" sz="1700"/>
              <a:t>생산 및관리</a:t>
            </a:r>
            <a:r>
              <a:rPr lang="en-US" altLang="ko-KR" sz="1700"/>
              <a:t> </a:t>
            </a:r>
            <a:r>
              <a:rPr lang="ko-KR" altLang="en-US" sz="1700"/>
              <a:t>기록 구성</a:t>
            </a:r>
          </a:p>
          <a:p>
            <a:pPr marL="457200" lvl="1"/>
            <a:endParaRPr lang="en-US" altLang="ko-KR" sz="1700"/>
          </a:p>
          <a:p>
            <a:pPr lvl="1"/>
            <a:r>
              <a:rPr lang="ko-KR" altLang="en-US" sz="1700"/>
              <a:t>의자 공장 현황</a:t>
            </a:r>
          </a:p>
        </p:txBody>
      </p:sp>
    </p:spTree>
    <p:extLst>
      <p:ext uri="{BB962C8B-B14F-4D97-AF65-F5344CB8AC3E}">
        <p14:creationId xmlns:p14="http://schemas.microsoft.com/office/powerpoint/2010/main" val="22433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126"/>
          <a:stretch/>
        </p:blipFill>
        <p:spPr>
          <a:xfrm>
            <a:off x="1" y="0"/>
            <a:ext cx="12179300" cy="685800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598" y="1062988"/>
            <a:ext cx="400106" cy="2572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948" y="1967735"/>
            <a:ext cx="6658904" cy="1181265"/>
          </a:xfrm>
          <a:prstGeom prst="rect">
            <a:avLst/>
          </a:prstGeom>
        </p:spPr>
      </p:pic>
      <p:pic>
        <p:nvPicPr>
          <p:cNvPr id="6" name="그림 5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8565"/>
          <a:stretch/>
        </p:blipFill>
        <p:spPr>
          <a:xfrm>
            <a:off x="0" y="-37558"/>
            <a:ext cx="12204699" cy="68955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21" y="1456487"/>
            <a:ext cx="6677957" cy="1448002"/>
          </a:xfrm>
          <a:prstGeom prst="rect">
            <a:avLst/>
          </a:prstGeom>
        </p:spPr>
      </p:pic>
      <p:pic>
        <p:nvPicPr>
          <p:cNvPr id="5" name="그림 4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4068"/>
          <a:stretch/>
        </p:blipFill>
        <p:spPr>
          <a:xfrm>
            <a:off x="1" y="0"/>
            <a:ext cx="12179299" cy="681692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44" y="161289"/>
            <a:ext cx="400106" cy="257211"/>
          </a:xfrm>
          <a:prstGeom prst="rect">
            <a:avLst/>
          </a:prstGeom>
        </p:spPr>
      </p:pic>
      <p:pic>
        <p:nvPicPr>
          <p:cNvPr id="5" name="그림 4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452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44" y="161289"/>
            <a:ext cx="400106" cy="2572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5664200"/>
            <a:ext cx="12192000" cy="11938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349" y="289894"/>
            <a:ext cx="4305901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60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47" y="729577"/>
            <a:ext cx="400106" cy="2572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863550"/>
            <a:ext cx="12192000" cy="11938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5194300"/>
            <a:ext cx="12192000" cy="3937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517" y="677181"/>
            <a:ext cx="54300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4691"/>
          <a:stretch/>
        </p:blipFill>
        <p:spPr>
          <a:xfrm>
            <a:off x="1" y="0"/>
            <a:ext cx="12242800" cy="72132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4673599"/>
            <a:ext cx="12192000" cy="43180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286" y="1401240"/>
            <a:ext cx="6271586" cy="1339562"/>
          </a:xfrm>
          <a:prstGeom prst="rect">
            <a:avLst/>
          </a:prstGeom>
        </p:spPr>
      </p:pic>
      <p:pic>
        <p:nvPicPr>
          <p:cNvPr id="6" name="그림 5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772" y="5416296"/>
            <a:ext cx="5601482" cy="1486107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42915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7663"/>
          <a:stretch/>
        </p:blipFill>
        <p:spPr>
          <a:xfrm>
            <a:off x="1" y="1"/>
            <a:ext cx="12191999" cy="6354903"/>
          </a:xfrm>
          <a:prstGeom prst="rect">
            <a:avLst/>
          </a:prstGeom>
        </p:spPr>
      </p:pic>
      <p:pic>
        <p:nvPicPr>
          <p:cNvPr id="5" name="그림 4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524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37846" y="1758650"/>
            <a:ext cx="1003300" cy="17973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330700"/>
            <a:ext cx="1981200" cy="9779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700"/>
            <a:ext cx="12257630" cy="6870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06046" y="2298700"/>
            <a:ext cx="1003300" cy="12446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763" y="1085178"/>
            <a:ext cx="400106" cy="257211"/>
          </a:xfrm>
          <a:prstGeom prst="rect">
            <a:avLst/>
          </a:prstGeom>
        </p:spPr>
      </p:pic>
      <p:pic>
        <p:nvPicPr>
          <p:cNvPr id="7" name="그림 6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700"/>
            <a:ext cx="12257630" cy="6870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06046" y="2298700"/>
            <a:ext cx="1003300" cy="12446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8006"/>
            <a:ext cx="4944165" cy="1705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39905"/>
            <a:ext cx="12192000" cy="1701409"/>
          </a:xfrm>
          <a:prstGeom prst="rect">
            <a:avLst/>
          </a:prstGeom>
        </p:spPr>
      </p:pic>
      <p:pic>
        <p:nvPicPr>
          <p:cNvPr id="8" name="그림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947" y="1085177"/>
            <a:ext cx="400106" cy="257211"/>
          </a:xfrm>
          <a:prstGeom prst="rect">
            <a:avLst/>
          </a:prstGeom>
        </p:spPr>
      </p:pic>
      <p:pic>
        <p:nvPicPr>
          <p:cNvPr id="9" name="그림 8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88CE238-819A-E07A-C8E7-A52494D1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Rectangle 68">
            <a:extLst>
              <a:ext uri="{FF2B5EF4-FFF2-40B4-BE49-F238E27FC236}">
                <a16:creationId xmlns:a16="http://schemas.microsoft.com/office/drawing/2014/main" xmlns="" id="{68AF5748-FED8-45BA-8631-26D1D10F3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9" name="그림 4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xmlns="" id="{F2A06C4B-F30F-7607-B2FB-22D49C50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" y="-5493"/>
            <a:ext cx="12666784" cy="6868989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633C27CD-0A50-B9EB-53ED-34CB8A499252}"/>
              </a:ext>
            </a:extLst>
          </p:cNvPr>
          <p:cNvSpPr txBox="1">
            <a:spLocks/>
          </p:cNvSpPr>
          <p:nvPr/>
        </p:nvSpPr>
        <p:spPr>
          <a:xfrm>
            <a:off x="0" y="-93472"/>
            <a:ext cx="3425483" cy="8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ea typeface="맑은 고딕"/>
                <a:cs typeface="Calibri Light"/>
              </a:rPr>
              <a:t>구조와 구성</a:t>
            </a:r>
            <a:endParaRPr lang="ko-KR" altLang="en-US" kern="1200" dirty="0">
              <a:solidFill>
                <a:schemeClr val="tx1"/>
              </a:solidFill>
              <a:ea typeface="맑은 고딕"/>
              <a:cs typeface="Calibri Ligh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454" y="588778"/>
            <a:ext cx="283334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7374" y="3618628"/>
            <a:ext cx="2350225" cy="29599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8593" y="3613132"/>
            <a:ext cx="170778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구성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3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471"/>
          <a:stretch/>
        </p:blipFill>
        <p:spPr>
          <a:xfrm>
            <a:off x="0" y="-10021"/>
            <a:ext cx="12192000" cy="68934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595046" y="2001866"/>
            <a:ext cx="1063554" cy="136363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552"/>
            <a:ext cx="12191999" cy="15488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146" y="5562600"/>
            <a:ext cx="11617254" cy="3556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12741"/>
            <a:ext cx="4791744" cy="104789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2400" y="2912741"/>
            <a:ext cx="4639344" cy="45275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2142"/>
          </a:xfrm>
          <a:prstGeom prst="rect">
            <a:avLst/>
          </a:prstGeom>
        </p:spPr>
      </p:pic>
      <p:pic>
        <p:nvPicPr>
          <p:cNvPr id="4" name="그림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600805"/>
          </a:xfrm>
          <a:prstGeom prst="rect">
            <a:avLst/>
          </a:prstGeom>
        </p:spPr>
      </p:pic>
      <p:pic>
        <p:nvPicPr>
          <p:cNvPr id="4" name="그림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100"/>
          <a:stretch/>
        </p:blipFill>
        <p:spPr>
          <a:xfrm>
            <a:off x="0" y="0"/>
            <a:ext cx="12191999" cy="6946900"/>
          </a:xfrm>
          <a:prstGeom prst="rect">
            <a:avLst/>
          </a:prstGeom>
        </p:spPr>
      </p:pic>
      <p:pic>
        <p:nvPicPr>
          <p:cNvPr id="5" name="그림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46" y="245372"/>
            <a:ext cx="400106" cy="257211"/>
          </a:xfrm>
          <a:prstGeom prst="rect">
            <a:avLst/>
          </a:prstGeom>
        </p:spPr>
      </p:pic>
      <p:pic>
        <p:nvPicPr>
          <p:cNvPr id="6" name="그림 5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100"/>
          <a:stretch/>
        </p:blipFill>
        <p:spPr>
          <a:xfrm>
            <a:off x="0" y="0"/>
            <a:ext cx="12191999" cy="6946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19" y="2250792"/>
            <a:ext cx="2410161" cy="40582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0" y="2146301"/>
            <a:ext cx="1308100" cy="34417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1512009" y="3467101"/>
            <a:ext cx="58420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46" y="245372"/>
            <a:ext cx="400106" cy="257211"/>
          </a:xfrm>
          <a:prstGeom prst="rect">
            <a:avLst/>
          </a:prstGeom>
        </p:spPr>
      </p:pic>
      <p:pic>
        <p:nvPicPr>
          <p:cNvPr id="8" name="그림 7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5693"/>
          <a:stretch/>
        </p:blipFill>
        <p:spPr>
          <a:xfrm>
            <a:off x="1" y="0"/>
            <a:ext cx="1220469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31189"/>
            <a:ext cx="7810500" cy="171831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14737"/>
          </a:xfrm>
          <a:prstGeom prst="rect">
            <a:avLst/>
          </a:prstGeom>
        </p:spPr>
      </p:pic>
      <p:pic>
        <p:nvPicPr>
          <p:cNvPr id="6" name="그림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47" y="678778"/>
            <a:ext cx="400106" cy="257211"/>
          </a:xfrm>
          <a:prstGeom prst="rect">
            <a:avLst/>
          </a:prstGeom>
        </p:spPr>
      </p:pic>
      <p:pic>
        <p:nvPicPr>
          <p:cNvPr id="5" name="그림 4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147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2537"/>
            <a:ext cx="12192000" cy="808522"/>
          </a:xfrm>
          <a:prstGeom prst="rect">
            <a:avLst/>
          </a:prstGeom>
        </p:spPr>
      </p:pic>
      <p:pic>
        <p:nvPicPr>
          <p:cNvPr id="5" name="그림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47" y="678778"/>
            <a:ext cx="400106" cy="257211"/>
          </a:xfrm>
          <a:prstGeom prst="rect">
            <a:avLst/>
          </a:prstGeom>
        </p:spPr>
      </p:pic>
      <p:pic>
        <p:nvPicPr>
          <p:cNvPr id="6" name="그림 5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147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2537"/>
            <a:ext cx="12192000" cy="8085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400" y="5792537"/>
            <a:ext cx="12166600" cy="9511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47" y="678778"/>
            <a:ext cx="400106" cy="257211"/>
          </a:xfrm>
          <a:prstGeom prst="rect">
            <a:avLst/>
          </a:prstGeom>
        </p:spPr>
      </p:pic>
      <p:pic>
        <p:nvPicPr>
          <p:cNvPr id="7" name="그림 6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957"/>
          <a:stretch/>
        </p:blipFill>
        <p:spPr>
          <a:xfrm>
            <a:off x="-3305" y="-25400"/>
            <a:ext cx="12195305" cy="5435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400" y="4317999"/>
            <a:ext cx="12166600" cy="69850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96898"/>
            <a:ext cx="10007387" cy="15494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323495"/>
            <a:ext cx="6705600" cy="18173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424" y="196178"/>
            <a:ext cx="400106" cy="257211"/>
          </a:xfrm>
          <a:prstGeom prst="rect">
            <a:avLst/>
          </a:prstGeom>
        </p:spPr>
      </p:pic>
      <p:pic>
        <p:nvPicPr>
          <p:cNvPr id="11" name="그림 10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7137" t="8505" r="4072" b="1939"/>
          <a:stretch/>
        </p:blipFill>
        <p:spPr>
          <a:xfrm>
            <a:off x="11513128" y="34079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3340"/>
          <a:stretch/>
        </p:blipFill>
        <p:spPr>
          <a:xfrm>
            <a:off x="4865602" y="0"/>
            <a:ext cx="7326398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테이블 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altLang="ko-KR" dirty="0" err="1" smtClean="0"/>
              <a:t>핵심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테이블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서브</a:t>
            </a:r>
            <a:r>
              <a:rPr lang="en-US" altLang="ko-KR" dirty="0"/>
              <a:t> </a:t>
            </a:r>
            <a:r>
              <a:rPr lang="en-US" altLang="ko-KR" dirty="0" err="1" smtClean="0"/>
              <a:t>테이블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토탈</a:t>
            </a:r>
            <a:r>
              <a:rPr lang="en-US" altLang="ko-KR" dirty="0"/>
              <a:t> </a:t>
            </a:r>
            <a:r>
              <a:rPr lang="en-US" altLang="ko-KR" dirty="0" err="1"/>
              <a:t>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14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10954" cy="549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99" y="1751235"/>
            <a:ext cx="10642600" cy="5347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14" y="2463760"/>
            <a:ext cx="9831172" cy="5715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1" r="11155" b="6643"/>
          <a:stretch/>
        </p:blipFill>
        <p:spPr>
          <a:xfrm>
            <a:off x="92028" y="3213099"/>
            <a:ext cx="12026899" cy="195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그림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424" y="196178"/>
            <a:ext cx="400106" cy="257211"/>
          </a:xfrm>
          <a:prstGeom prst="rect">
            <a:avLst/>
          </a:prstGeom>
        </p:spPr>
      </p:pic>
      <p:pic>
        <p:nvPicPr>
          <p:cNvPr id="11" name="그림 10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3800" y="2057400"/>
            <a:ext cx="186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/>
              <a:t>끗</a:t>
            </a:r>
            <a:r>
              <a:rPr lang="en-US" altLang="ko-KR" sz="9600" dirty="0" smtClean="0"/>
              <a:t>!</a:t>
            </a:r>
            <a:endParaRPr lang="ko-KR" altLang="en-US" sz="9600" dirty="0"/>
          </a:p>
        </p:txBody>
      </p:sp>
      <p:pic>
        <p:nvPicPr>
          <p:cNvPr id="3" name="random_D9A26AF2-4DEF-4C62-AA0A-A313CFF6BD4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19500" y="1371599"/>
            <a:ext cx="478268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42105DE-A8C3-C4B5-4928-8DDC564A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B23DC8DE-91A4-1BF9-68F9-A3898EECB3F6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 테이블</a:t>
            </a:r>
            <a:endParaRPr lang="en-US" altLang="ko-KR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27AA504C-9CC5-2597-510B-9F30DA30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1" y="2387469"/>
            <a:ext cx="4822405" cy="34488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600" dirty="0">
                <a:ea typeface="맑은 고딕"/>
              </a:rPr>
              <a:t>구조와 구성 :  14개</a:t>
            </a:r>
            <a:endParaRPr lang="en-US" sz="1600" dirty="0">
              <a:ea typeface="맑은 고딕"/>
              <a:cs typeface="Calibri"/>
            </a:endParaRPr>
          </a:p>
          <a:p>
            <a:pPr lvl="1"/>
            <a:r>
              <a:rPr lang="ko-KR" altLang="en-US" sz="1600" dirty="0">
                <a:ea typeface="맑은 고딕"/>
              </a:rPr>
              <a:t>생산 핵심 구성 : 5</a:t>
            </a:r>
            <a:endParaRPr lang="ko-KR" altLang="en-US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latin typeface="Calibri Light"/>
                <a:ea typeface="+mn-lt"/>
                <a:cs typeface="Calibri Light"/>
              </a:rPr>
              <a:t>의자</a:t>
            </a:r>
            <a:r>
              <a:rPr lang="en-US" altLang="ko-KR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ko-KR" altLang="en-US" sz="1600" dirty="0">
                <a:latin typeface="Calibri Light"/>
                <a:ea typeface="+mn-lt"/>
                <a:cs typeface="Calibri Light"/>
              </a:rPr>
              <a:t>종류</a:t>
            </a:r>
            <a:r>
              <a:rPr lang="en-US" altLang="ko-KR" sz="1600" dirty="0">
                <a:latin typeface="Calibri Light"/>
                <a:ea typeface="+mn-lt"/>
                <a:cs typeface="Calibri Light"/>
              </a:rPr>
              <a:t>/ </a:t>
            </a:r>
            <a:r>
              <a:rPr lang="ko-KR" altLang="en-US" sz="1600" dirty="0">
                <a:latin typeface="Calibri Light"/>
                <a:ea typeface="+mn-lt"/>
                <a:cs typeface="Calibri Light"/>
              </a:rPr>
              <a:t>재고</a:t>
            </a:r>
            <a:r>
              <a:rPr lang="en-US" altLang="ko-KR" sz="2400" dirty="0">
                <a:latin typeface="Calibri Light"/>
                <a:ea typeface="+mn-lt"/>
                <a:cs typeface="Calibri Light"/>
              </a:rPr>
              <a:t> </a:t>
            </a:r>
            <a:r>
              <a:rPr lang="ko-KR" altLang="en-US" sz="1600" dirty="0">
                <a:ea typeface="맑은 고딕"/>
              </a:rPr>
              <a:t> 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ProductInventory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ea typeface="맑은 고딕"/>
              </a:rPr>
              <a:t>의자 자재 </a:t>
            </a:r>
            <a:r>
              <a:rPr lang="en-US" altLang="ko-KR" sz="1600" dirty="0">
                <a:ea typeface="맑은 고딕"/>
              </a:rPr>
              <a:t>: RawMaterialsInventory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ea typeface="맑은 고딕"/>
              </a:rPr>
              <a:t>의자 종류별 사용 자제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ChairMaterials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ea typeface="맑은 고딕"/>
              </a:rPr>
              <a:t>자재 회사 </a:t>
            </a:r>
            <a:r>
              <a:rPr lang="en-US" altLang="ko-KR" sz="1600" dirty="0">
                <a:ea typeface="맑은 고딕"/>
              </a:rPr>
              <a:t>: Suppliers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ea typeface="맑은 고딕"/>
              </a:rPr>
              <a:t>납품 회사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DeliveryCompanies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endParaRPr lang="en-US" altLang="ko-KR" sz="1600" dirty="0">
              <a:ea typeface="맑은 고딕"/>
            </a:endParaRPr>
          </a:p>
          <a:p>
            <a:pPr lvl="1"/>
            <a:r>
              <a:rPr lang="ko-KR" altLang="en-US" sz="1600" dirty="0">
                <a:ea typeface="맑은 고딕"/>
              </a:rPr>
              <a:t>생산 보조 구성 : 4</a:t>
            </a:r>
            <a:endParaRPr lang="ko-KR" altLang="en-US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배달 차량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DeliveryVehicles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사원관리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EmployeeManagement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사원 급여 관리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EmployeeSalary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불량품 재생 </a:t>
            </a:r>
            <a:r>
              <a:rPr lang="en-US" altLang="ko-KR" sz="1600" dirty="0">
                <a:ea typeface="맑은 고딕"/>
              </a:rPr>
              <a:t>/ </a:t>
            </a:r>
            <a:r>
              <a:rPr lang="ko-KR" altLang="en-US" sz="1600" dirty="0">
                <a:ea typeface="맑은 고딕"/>
              </a:rPr>
              <a:t>폐기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DefectiveProducts</a:t>
            </a:r>
            <a:endParaRPr lang="en-US" altLang="ko-KR" sz="1600" dirty="0">
              <a:ea typeface="맑은 고딕"/>
              <a:cs typeface="Calibri"/>
            </a:endParaRPr>
          </a:p>
          <a:p>
            <a:pPr marL="457200" lvl="1" indent="0">
              <a:buNone/>
            </a:pPr>
            <a:endParaRPr lang="ko-KR" altLang="en-US" sz="1600" dirty="0">
              <a:ea typeface="맑은 고딕"/>
              <a:cs typeface="Calibri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51B896D3-72EA-1243-B793-B304EB8753AC}"/>
              </a:ext>
            </a:extLst>
          </p:cNvPr>
          <p:cNvSpPr txBox="1">
            <a:spLocks/>
          </p:cNvSpPr>
          <p:nvPr/>
        </p:nvSpPr>
        <p:spPr>
          <a:xfrm>
            <a:off x="5120724" y="2387469"/>
            <a:ext cx="6534663" cy="3448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ea typeface="맑은 고딕"/>
              <a:cs typeface="Calibri"/>
            </a:endParaRPr>
          </a:p>
          <a:p>
            <a:pPr lvl="1"/>
            <a:r>
              <a:rPr lang="ko-KR" altLang="en-US" sz="1600" dirty="0">
                <a:ea typeface="맑은 고딕"/>
              </a:rPr>
              <a:t>생산 </a:t>
            </a:r>
            <a:r>
              <a:rPr lang="ko-KR" altLang="en-US" sz="1600" dirty="0" err="1">
                <a:ea typeface="맑은 고딕"/>
              </a:rPr>
              <a:t>및관리</a:t>
            </a:r>
            <a:r>
              <a:rPr lang="en-US" altLang="ko-KR" sz="1600" dirty="0">
                <a:ea typeface="맑은 고딕"/>
              </a:rPr>
              <a:t> </a:t>
            </a:r>
            <a:r>
              <a:rPr lang="ko-KR" altLang="en-US" sz="1600" dirty="0">
                <a:ea typeface="맑은 고딕"/>
              </a:rPr>
              <a:t>기록 구성 : 4</a:t>
            </a:r>
            <a:endParaRPr lang="ko-KR" altLang="en-US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차량 관리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Truck_MaintenanceRecords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의자 배달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DeliveryRecords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의자 제고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ChairInventoryLog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의자 자재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Materials_IncomingAndConsumptionRecords</a:t>
            </a:r>
            <a:endParaRPr lang="en-US" altLang="ko-KR" sz="1600" dirty="0">
              <a:ea typeface="맑은 고딕"/>
              <a:cs typeface="Calibri"/>
            </a:endParaRPr>
          </a:p>
          <a:p>
            <a:pPr marL="457200" lvl="1"/>
            <a:endParaRPr lang="en-US" altLang="ko-KR" sz="1600" dirty="0">
              <a:ea typeface="맑은 고딕"/>
              <a:cs typeface="Calibri"/>
            </a:endParaRPr>
          </a:p>
          <a:p>
            <a:pPr lvl="1"/>
            <a:r>
              <a:rPr lang="ko-KR" altLang="en-US" sz="1600" dirty="0">
                <a:ea typeface="맑은 고딕"/>
              </a:rPr>
              <a:t>의자 공장 현황 : 1</a:t>
            </a:r>
            <a:endParaRPr lang="ko-KR" altLang="en-US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종합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FinancialRecords</a:t>
            </a:r>
            <a:endParaRPr lang="en-US" altLang="ko-KR" sz="1600" dirty="0">
              <a:ea typeface="맑은 고딕"/>
              <a:cs typeface="Calibri"/>
            </a:endParaRPr>
          </a:p>
          <a:p>
            <a:pPr marL="914400" lvl="2" indent="0">
              <a:buNone/>
            </a:pPr>
            <a:endParaRPr lang="en-US" altLang="ko-KR" sz="1600" dirty="0">
              <a:ea typeface="맑은 고딕"/>
              <a:cs typeface="Calibri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2116" y="1439292"/>
            <a:ext cx="2614270" cy="47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3340"/>
          <a:stretch/>
        </p:blipFill>
        <p:spPr>
          <a:xfrm>
            <a:off x="4865602" y="0"/>
            <a:ext cx="7326398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 smtClean="0">
                <a:latin typeface="+mj-ea"/>
              </a:rPr>
              <a:t>ERD</a:t>
            </a:r>
            <a:r>
              <a:rPr lang="ko-KR" altLang="ko-KR" dirty="0" smtClean="0">
                <a:latin typeface="+mj-ea"/>
              </a:rPr>
              <a:t> 제작</a:t>
            </a:r>
            <a:endParaRPr lang="en-US" altLang="ko-KR" dirty="0">
              <a:latin typeface="+mj-ea"/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lvl="1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구역별 분할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83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2B60991-1686-6443-8C83-66E34B8F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E4B0BA00-4E3A-6C02-FC4C-086670E654CC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내용 개체 틀 3" descr="텍스트, 스크린샷, 평행, 번호이(가) 표시된 사진&#10;&#10;자동 생성된 설명">
            <a:extLst>
              <a:ext uri="{FF2B5EF4-FFF2-40B4-BE49-F238E27FC236}">
                <a16:creationId xmlns:a16="http://schemas.microsoft.com/office/drawing/2014/main" xmlns="" id="{044F1643-4681-D8FC-9873-AF668406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19" y="4360"/>
            <a:ext cx="7288755" cy="68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8E466DF-D495-280F-C720-93EBF2DA3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E24E5A96-F2FE-1542-D2A5-887ECE2FACEC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F8437442-EE86-E5FC-F3E0-25EE23165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그림 2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xmlns="" id="{E0349A3C-20D0-26B3-0BE6-EF69B97F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13" y="0"/>
            <a:ext cx="6835422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xmlns="" id="{9FEE878C-4818-68EB-0B01-763F450D10CF}"/>
              </a:ext>
            </a:extLst>
          </p:cNvPr>
          <p:cNvSpPr txBox="1">
            <a:spLocks/>
          </p:cNvSpPr>
          <p:nvPr/>
        </p:nvSpPr>
        <p:spPr>
          <a:xfrm>
            <a:off x="233173" y="1718169"/>
            <a:ext cx="5080739" cy="3743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ea typeface="맑은 고딕"/>
                <a:cs typeface="Calibri Light"/>
              </a:rPr>
              <a:t>의자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  <a:cs typeface="Calibri Light"/>
              </a:rPr>
              <a:t> </a:t>
            </a:r>
            <a:r>
              <a:rPr lang="en-US" altLang="ko-KR" sz="2400" dirty="0" err="1">
                <a:solidFill>
                  <a:schemeClr val="tx1"/>
                </a:solidFill>
                <a:ea typeface="맑은 고딕"/>
                <a:cs typeface="Calibri Light"/>
              </a:rPr>
              <a:t>종류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  <a:cs typeface="Calibri Light"/>
              </a:rPr>
              <a:t>/ </a:t>
            </a:r>
            <a:r>
              <a:rPr lang="en-US" altLang="ko-KR" sz="2400" dirty="0" err="1">
                <a:solidFill>
                  <a:schemeClr val="tx1"/>
                </a:solidFill>
                <a:ea typeface="맑은 고딕"/>
                <a:cs typeface="Calibri Light"/>
              </a:rPr>
              <a:t>재고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  <a:cs typeface="Calibri Light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  (</a:t>
            </a:r>
            <a:r>
              <a:rPr lang="en-US" altLang="ko-KR" sz="2400" dirty="0" err="1">
                <a:solidFill>
                  <a:schemeClr val="tx1"/>
                </a:solidFill>
                <a:ea typeface="맑은 고딕"/>
              </a:rPr>
              <a:t>Productinventory</a:t>
            </a:r>
            <a:r>
              <a:rPr lang="en-US" altLang="ko-KR" sz="2400" dirty="0" smtClean="0">
                <a:solidFill>
                  <a:schemeClr val="tx1"/>
                </a:solidFill>
                <a:ea typeface="맑은 고딕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49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769</Words>
  <Application>Microsoft Office PowerPoint</Application>
  <PresentationFormat>와이드스크린</PresentationFormat>
  <Paragraphs>444</Paragraphs>
  <Slides>51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5" baseType="lpstr">
      <vt:lpstr>Arial Unicode MS</vt:lpstr>
      <vt:lpstr>D2coding NanumGothic</vt:lpstr>
      <vt:lpstr>Malgun Gothic Semilight</vt:lpstr>
      <vt:lpstr>Söhne</vt:lpstr>
      <vt:lpstr>Söhne Mono</vt:lpstr>
      <vt:lpstr>맑은 고딕</vt:lpstr>
      <vt:lpstr>맑은 고딕</vt:lpstr>
      <vt:lpstr>Arial</vt:lpstr>
      <vt:lpstr>Calibri</vt:lpstr>
      <vt:lpstr>Calibri Light</vt:lpstr>
      <vt:lpstr>Courier New</vt:lpstr>
      <vt:lpstr>Garamond</vt:lpstr>
      <vt:lpstr>Wingdings</vt:lpstr>
      <vt:lpstr>Office Theme</vt:lpstr>
      <vt:lpstr>의자 프로젝트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Microsoft 계정</cp:lastModifiedBy>
  <cp:revision>657</cp:revision>
  <dcterms:created xsi:type="dcterms:W3CDTF">2024-01-14T10:04:45Z</dcterms:created>
  <dcterms:modified xsi:type="dcterms:W3CDTF">2024-01-18T06:53:34Z</dcterms:modified>
</cp:coreProperties>
</file>