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63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758C31-1112-478D-9B90-F26D7B876180}">
          <p14:sldIdLst>
            <p14:sldId id="256"/>
            <p14:sldId id="257"/>
            <p14:sldId id="270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7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63679"/>
            <a:ext cx="5160645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콤프레샤 모터의 이상감지를</a:t>
            </a:r>
            <a:endParaRPr lang="en-US" sz="3499" dirty="0"/>
          </a:p>
        </p:txBody>
      </p:sp>
      <p:sp>
        <p:nvSpPr>
          <p:cNvPr id="6" name="Text 2"/>
          <p:cNvSpPr/>
          <p:nvPr/>
        </p:nvSpPr>
        <p:spPr>
          <a:xfrm>
            <a:off x="833199" y="3541276"/>
            <a:ext cx="406181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주제로 한 데이터 분석</a:t>
            </a:r>
            <a:endParaRPr lang="en-US" sz="3499" dirty="0"/>
          </a:p>
        </p:txBody>
      </p:sp>
      <p:sp>
        <p:nvSpPr>
          <p:cNvPr id="7" name="Text 3"/>
          <p:cNvSpPr/>
          <p:nvPr/>
        </p:nvSpPr>
        <p:spPr>
          <a:xfrm>
            <a:off x="833199" y="442995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Sub Project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118616"/>
            <a:ext cx="42829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팀명 : COF (정형준, 조석현, 김건우)</a:t>
            </a:r>
            <a:endParaRPr lang="en-US" sz="2187" dirty="0"/>
          </a:p>
        </p:txBody>
      </p:sp>
      <p:sp>
        <p:nvSpPr>
          <p:cNvPr id="10" name="직사각형 9"/>
          <p:cNvSpPr/>
          <p:nvPr/>
        </p:nvSpPr>
        <p:spPr>
          <a:xfrm rot="10800000">
            <a:off x="7381302" y="0"/>
            <a:ext cx="3527604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1"/>
          <p:cNvSpPr/>
          <p:nvPr/>
        </p:nvSpPr>
        <p:spPr>
          <a:xfrm>
            <a:off x="2037992" y="30732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0" y="3553833"/>
            <a:ext cx="5239110" cy="382233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2037991" y="142973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4374" dirty="0"/>
          </a:p>
        </p:txBody>
      </p:sp>
      <p:sp>
        <p:nvSpPr>
          <p:cNvPr id="10" name="Text 1"/>
          <p:cNvSpPr/>
          <p:nvPr/>
        </p:nvSpPr>
        <p:spPr>
          <a:xfrm>
            <a:off x="2037990" y="25986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ko-KR" altLang="en-US" sz="2400" dirty="0" err="1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랜덤포레스트</a:t>
            </a:r>
            <a:r>
              <a:rPr lang="ko-KR" altLang="en-US" sz="2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분류 결과</a:t>
            </a:r>
            <a:endParaRPr lang="en-US" altLang="ko-KR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081" y="2546314"/>
            <a:ext cx="583011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1"/>
          <p:cNvSpPr/>
          <p:nvPr/>
        </p:nvSpPr>
        <p:spPr>
          <a:xfrm>
            <a:off x="2037992" y="30732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0" y="3553833"/>
            <a:ext cx="5201010" cy="3767614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2037991" y="142973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4374" dirty="0"/>
          </a:p>
        </p:txBody>
      </p:sp>
      <p:sp>
        <p:nvSpPr>
          <p:cNvPr id="10" name="Text 1"/>
          <p:cNvSpPr/>
          <p:nvPr/>
        </p:nvSpPr>
        <p:spPr>
          <a:xfrm>
            <a:off x="2037990" y="25986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ko-KR" sz="2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XG</a:t>
            </a:r>
            <a:r>
              <a:rPr lang="ko-KR" altLang="en-US" sz="2400" dirty="0" err="1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부스트</a:t>
            </a:r>
            <a:r>
              <a:rPr lang="ko-KR" altLang="en-US" sz="2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분류 결과</a:t>
            </a:r>
            <a:endParaRPr lang="en-US" altLang="ko-KR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450" y="2453474"/>
            <a:ext cx="592537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Text 1"/>
          <p:cNvSpPr/>
          <p:nvPr/>
        </p:nvSpPr>
        <p:spPr>
          <a:xfrm>
            <a:off x="2037993" y="1993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평가</a:t>
            </a:r>
            <a:endParaRPr lang="en-US" sz="4374" dirty="0"/>
          </a:p>
        </p:txBody>
      </p:sp>
      <p:sp>
        <p:nvSpPr>
          <p:cNvPr id="6" name="Text 1"/>
          <p:cNvSpPr/>
          <p:nvPr/>
        </p:nvSpPr>
        <p:spPr>
          <a:xfrm>
            <a:off x="2037992" y="30732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가장 성능 좋은 모델 </a:t>
            </a:r>
            <a:r>
              <a:rPr lang="en-US" altLang="ko-KR" sz="2400" dirty="0" smtClean="0">
                <a:solidFill>
                  <a:srgbClr val="5C4E3D"/>
                </a:solidFill>
                <a:latin typeface="Libre Baskerville" pitchFamily="34" charset="0"/>
              </a:rPr>
              <a:t>: </a:t>
            </a:r>
            <a:r>
              <a:rPr lang="ko-KR" altLang="en-US" sz="2400" dirty="0" err="1" smtClean="0">
                <a:solidFill>
                  <a:srgbClr val="5C4E3D"/>
                </a:solidFill>
                <a:latin typeface="Libre Baskerville" pitchFamily="34" charset="0"/>
              </a:rPr>
              <a:t>랜덤포레스트</a:t>
            </a:r>
            <a:r>
              <a:rPr lang="ko-KR" altLang="en-US" sz="2400" dirty="0">
                <a:solidFill>
                  <a:srgbClr val="5C4E3D"/>
                </a:solidFill>
                <a:latin typeface="Libre Baskerville" pitchFamily="34" charset="0"/>
              </a:rPr>
              <a:t> </a:t>
            </a: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모델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3" name="Text 1"/>
          <p:cNvSpPr/>
          <p:nvPr/>
        </p:nvSpPr>
        <p:spPr>
          <a:xfrm>
            <a:off x="2037993" y="1993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변수 중요도</a:t>
            </a:r>
            <a:endParaRPr lang="en-US" sz="4374" dirty="0"/>
          </a:p>
        </p:txBody>
      </p:sp>
      <p:sp>
        <p:nvSpPr>
          <p:cNvPr id="5" name="Text 1"/>
          <p:cNvSpPr/>
          <p:nvPr/>
        </p:nvSpPr>
        <p:spPr>
          <a:xfrm>
            <a:off x="2037992" y="30732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영향을 많이 끼치는 </a:t>
            </a:r>
            <a:endParaRPr lang="en-US" altLang="ko-KR" sz="2400" dirty="0" smtClean="0">
              <a:solidFill>
                <a:srgbClr val="5C4E3D"/>
              </a:solidFill>
              <a:latin typeface="Libre Baskerville" pitchFamily="34" charset="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상위 </a:t>
            </a:r>
            <a:r>
              <a:rPr lang="en-US" altLang="ko-KR" sz="2400" dirty="0" smtClean="0">
                <a:solidFill>
                  <a:srgbClr val="5C4E3D"/>
                </a:solidFill>
                <a:latin typeface="Libre Baskerville" pitchFamily="34" charset="0"/>
              </a:rPr>
              <a:t>9</a:t>
            </a: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개를 추출해 </a:t>
            </a:r>
            <a:endParaRPr lang="en-US" altLang="ko-KR" sz="2400" dirty="0" smtClean="0">
              <a:solidFill>
                <a:srgbClr val="5C4E3D"/>
              </a:solidFill>
              <a:latin typeface="Libre Baskerville" pitchFamily="34" charset="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err="1" smtClean="0">
                <a:solidFill>
                  <a:srgbClr val="5C4E3D"/>
                </a:solidFill>
                <a:latin typeface="Libre Baskerville" pitchFamily="34" charset="0"/>
              </a:rPr>
              <a:t>랜덤포레스트에</a:t>
            </a: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 적용</a:t>
            </a:r>
            <a:endParaRPr 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82" y="1993225"/>
            <a:ext cx="4167068" cy="55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2037993" y="157876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결과</a:t>
            </a:r>
            <a:endParaRPr lang="en-US" sz="4374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738914"/>
            <a:ext cx="5905857" cy="37761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792" y="1771304"/>
            <a:ext cx="584916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52705"/>
              </p:ext>
            </p:extLst>
          </p:nvPr>
        </p:nvGraphicFramePr>
        <p:xfrm>
          <a:off x="2037993" y="3558903"/>
          <a:ext cx="9753600" cy="194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973273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정확도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정밀도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err="1" smtClean="0"/>
                        <a:t>재현율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f1</a:t>
                      </a:r>
                      <a:endParaRPr lang="ko-KR" altLang="en-US" sz="1800" dirty="0"/>
                    </a:p>
                  </a:txBody>
                  <a:tcPr/>
                </a:tc>
              </a:tr>
              <a:tr h="973273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94.3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95.9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96.1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96.0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 1"/>
          <p:cNvSpPr/>
          <p:nvPr/>
        </p:nvSpPr>
        <p:spPr>
          <a:xfrm>
            <a:off x="2037993" y="157876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결과</a:t>
            </a:r>
            <a:endParaRPr lang="en-US" sz="437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72" y="1619"/>
            <a:ext cx="5486400" cy="82296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81959" y="791528"/>
            <a:ext cx="57476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정의 및 분석 목적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81959" y="193131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정의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249197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콤프레샤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모터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진단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&gt;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23148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3"/>
          <p:cNvSpPr/>
          <p:nvPr/>
        </p:nvSpPr>
        <p:spPr>
          <a:xfrm>
            <a:off x="5094983" y="253361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altLang="ko-KR" sz="1600" dirty="0" smtClean="0"/>
              <a:t>VOLT_N</a:t>
            </a:r>
            <a:r>
              <a:rPr lang="ko-KR" altLang="en-US" sz="1600" dirty="0"/>
              <a:t>상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상 </a:t>
            </a:r>
            <a:r>
              <a:rPr lang="ko-KR" altLang="en-US" sz="1600" dirty="0"/>
              <a:t>전압 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 V)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VOLT_AVG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평균 </a:t>
            </a:r>
            <a:r>
              <a:rPr lang="ko-KR" altLang="en-US" sz="1600" dirty="0"/>
              <a:t>전압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V)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CURR_N</a:t>
            </a:r>
            <a:r>
              <a:rPr lang="ko-KR" altLang="en-US" sz="1600" dirty="0"/>
              <a:t>상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N</a:t>
            </a:r>
            <a:r>
              <a:rPr lang="ko-KR" altLang="en-US" sz="1600" dirty="0"/>
              <a:t>상 전류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A)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CURR_AVG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평균 </a:t>
            </a:r>
            <a:r>
              <a:rPr lang="ko-KR" altLang="en-US" sz="1600" dirty="0"/>
              <a:t>전류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A)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KW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유효전력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KW)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KVAR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무효전력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KVAR)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HZ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주파수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HZ)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PWR_FACTOR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역률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%)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KWH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유효전력량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KWH)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KVARH : </a:t>
            </a:r>
            <a:r>
              <a:rPr lang="ko-KR" altLang="en-US" sz="1600" dirty="0" smtClean="0"/>
              <a:t>무효전력량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KVARH)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DIAGNOSTIC_CODE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모터진단코드 </a:t>
            </a:r>
            <a:r>
              <a:rPr lang="en-US" altLang="ko-KR" sz="1600" dirty="0"/>
              <a:t>(STOP=0, START=1) (Type: int64</a:t>
            </a:r>
            <a:r>
              <a:rPr lang="en-US" altLang="ko-KR" sz="1600" dirty="0" smtClean="0"/>
              <a:t>) </a:t>
            </a:r>
            <a:r>
              <a:rPr lang="en-US" altLang="ko-KR" sz="1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★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5"/>
          <p:cNvSpPr/>
          <p:nvPr/>
        </p:nvSpPr>
        <p:spPr>
          <a:xfrm>
            <a:off x="1684394" y="180269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분석 목적</a:t>
            </a:r>
            <a:endParaRPr lang="en-US" sz="2624" dirty="0"/>
          </a:p>
        </p:txBody>
      </p:sp>
      <p:sp>
        <p:nvSpPr>
          <p:cNvPr id="3" name="Text 6"/>
          <p:cNvSpPr/>
          <p:nvPr/>
        </p:nvSpPr>
        <p:spPr>
          <a:xfrm>
            <a:off x="1684394" y="236014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콤프레샤 모터진단 데이터를 바탕으로 설치된 센서 데이터를 확인하여 모터진단의 구분점을 찾는 것을 목표로 합니다.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6012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901196"/>
            <a:ext cx="47583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라이브러리 불러오기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438400" y="40924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438400" y="4661778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220057" y="40924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220057" y="4661778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001714" y="40924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01714" y="4661778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83830"/>
              </p:ext>
            </p:extLst>
          </p:nvPr>
        </p:nvGraphicFramePr>
        <p:xfrm>
          <a:off x="2037993" y="4308286"/>
          <a:ext cx="101540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502"/>
                <a:gridCol w="2538502"/>
                <a:gridCol w="2538502"/>
                <a:gridCol w="2538502"/>
              </a:tblGrid>
              <a:tr h="651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Libre Baskerville" pitchFamily="34" charset="0"/>
                        <a:ea typeface="Libre Baskerville" pitchFamily="34" charset="-122"/>
                        <a:cs typeface="Libre Baskerville" pitchFamily="34" charset="-120"/>
                      </a:endParaRPr>
                    </a:p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파이썬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Libre Baskerville" pitchFamily="34" charset="0"/>
                        <a:ea typeface="Libre Baskerville" pitchFamily="34" charset="-122"/>
                        <a:cs typeface="Libre Baskerville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  <a:latin typeface="Libre Baskerville" pitchFamily="34" charset="0"/>
                          <a:ea typeface="Libre Baskerville" pitchFamily="34" charset="-122"/>
                          <a:cs typeface="Libre Baskerville" pitchFamily="34" charset="-120"/>
                        </a:rPr>
                        <a:t>matplotlib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Libre Baskerville" pitchFamily="34" charset="0"/>
                        <a:ea typeface="Libre Baskerville" pitchFamily="34" charset="-122"/>
                        <a:cs typeface="Libre Baskerville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  <a:latin typeface="Libre Baskerville" pitchFamily="34" charset="0"/>
                          <a:ea typeface="Libre Baskerville" pitchFamily="34" charset="-122"/>
                          <a:cs typeface="Libre Baskerville" pitchFamily="34" charset="-120"/>
                        </a:rPr>
                        <a:t>seaborn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scikit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-learn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51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rgbClr val="454240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5424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3.11.5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rgbClr val="454240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5424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3.8.0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rgbClr val="454240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5424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0.13.0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rgbClr val="454240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5424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1.3.0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8"/>
          <p:cNvSpPr/>
          <p:nvPr/>
        </p:nvSpPr>
        <p:spPr>
          <a:xfrm>
            <a:off x="10783371" y="4070156"/>
            <a:ext cx="2232065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783371" y="4714404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93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셋 불러오기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81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CSV 파일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 분석에 필요한 CSV 파일을 불러옵니다.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데이터베이스 연결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 분석을 위해 필요한 데이터베이스에 접속합니다.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탐색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데이터를 탐색하여 분석의 방향을 결정합니다.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정제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결측치 및 이상치를 처리하여 데이터 품질을 향상시킵니다.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정상 상태 = normal (0으로 표현)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935028" y="3153608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비정상 상태 = error (1로 표현)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필요없는 변수를 제거합니다.</a:t>
            </a:r>
            <a:endParaRPr lang="en-US" sz="1750" dirty="0"/>
          </a:p>
        </p:txBody>
      </p:sp>
      <p:sp>
        <p:nvSpPr>
          <p:cNvPr id="16" name="직사각형 15"/>
          <p:cNvSpPr/>
          <p:nvPr/>
        </p:nvSpPr>
        <p:spPr>
          <a:xfrm>
            <a:off x="1893798" y="-4763"/>
            <a:ext cx="3527604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4490799" y="9347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전처리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31286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모터 진단 데이터 변수 선언</a:t>
            </a:r>
            <a:endParaRPr lang="en-US" sz="218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35028" y="3962043"/>
            <a:ext cx="32330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필요없는 변수 (Time) 제거</a:t>
            </a:r>
            <a:endParaRPr lang="en-US" sz="218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35028" y="5739527"/>
            <a:ext cx="6316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Target값과 나머지 피처를 분리후 훈련, 테스트셋 분리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893798" y="-4763"/>
            <a:ext cx="3527604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4490799" y="201680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모델링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32742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분석 목적에 맞는 적절한 머신 러닝 모델을 선택합니다.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32742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dirty="0" err="1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</a:t>
            </a:r>
            <a:r>
              <a:rPr lang="en-US" altLang="ko-KR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altLang="ko-KR" sz="2187" dirty="0" err="1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평가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모델의</a:t>
            </a:r>
            <a:r>
              <a:rPr lang="en-US" altLang="ko-KR" sz="160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altLang="ko-KR" sz="16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성능을</a:t>
            </a:r>
            <a:r>
              <a:rPr lang="en-US" altLang="ko-KR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altLang="ko-KR" sz="16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평가하여</a:t>
            </a:r>
            <a:r>
              <a:rPr lang="en-US" altLang="ko-KR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altLang="ko-KR" sz="16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적합성을</a:t>
            </a:r>
            <a:r>
              <a:rPr lang="en-US" altLang="ko-KR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altLang="ko-KR" sz="16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검증합니다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2" name="Shape 8"/>
          <p:cNvSpPr/>
          <p:nvPr/>
        </p:nvSpPr>
        <p:spPr>
          <a:xfrm>
            <a:off x="4490799" y="491740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1471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ko-KR" altLang="en-US" sz="2187" dirty="0" smtClean="0">
                <a:solidFill>
                  <a:srgbClr val="454240"/>
                </a:solidFill>
                <a:latin typeface="Libre Baskerville" pitchFamily="34" charset="0"/>
              </a:rPr>
              <a:t>변수 </a:t>
            </a:r>
            <a:r>
              <a:rPr lang="ko-KR" altLang="en-US" sz="2187" dirty="0">
                <a:solidFill>
                  <a:srgbClr val="454240"/>
                </a:solidFill>
                <a:latin typeface="Libre Baskerville" pitchFamily="34" charset="0"/>
              </a:rPr>
              <a:t>중요도</a:t>
            </a: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562760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ko-KR" altLang="en-US" sz="1600" dirty="0" smtClean="0"/>
              <a:t>모델 </a:t>
            </a:r>
            <a:r>
              <a:rPr lang="ko-KR" altLang="en-US" sz="1600" dirty="0"/>
              <a:t>중 성능이 가장 좋은 </a:t>
            </a:r>
            <a:r>
              <a:rPr lang="ko-KR" altLang="en-US" sz="1600" dirty="0" smtClean="0"/>
              <a:t>모델을 찾아 변수 </a:t>
            </a:r>
            <a:r>
              <a:rPr lang="ko-KR" altLang="en-US" sz="1600" dirty="0"/>
              <a:t>중요도를 구합니다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1"/>
          <p:cNvSpPr/>
          <p:nvPr/>
        </p:nvSpPr>
        <p:spPr>
          <a:xfrm>
            <a:off x="2037992" y="141571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4374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25798"/>
            <a:ext cx="5201007" cy="3865602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2037993" y="26090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err="1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로지스틱</a:t>
            </a: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회귀 결과</a:t>
            </a:r>
            <a:endParaRPr 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452" y="2190024"/>
            <a:ext cx="5925377" cy="5201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5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1"/>
          <p:cNvSpPr/>
          <p:nvPr/>
        </p:nvSpPr>
        <p:spPr>
          <a:xfrm>
            <a:off x="2037991" y="142973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4374" dirty="0"/>
          </a:p>
        </p:txBody>
      </p:sp>
      <p:sp>
        <p:nvSpPr>
          <p:cNvPr id="8" name="Text 1"/>
          <p:cNvSpPr/>
          <p:nvPr/>
        </p:nvSpPr>
        <p:spPr>
          <a:xfrm>
            <a:off x="2037990" y="25986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의사결정나무 분류 결과</a:t>
            </a:r>
            <a:endParaRPr 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53833"/>
            <a:ext cx="5162910" cy="3887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19" y="2516496"/>
            <a:ext cx="583964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388</Words>
  <Application>Microsoft Office PowerPoint</Application>
  <PresentationFormat>사용자 지정</PresentationFormat>
  <Paragraphs>114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DM Sans</vt:lpstr>
      <vt:lpstr>Libre Baskerville</vt:lpstr>
      <vt:lpstr>맑은 고딕</vt:lpstr>
      <vt:lpstr>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mit18</cp:lastModifiedBy>
  <cp:revision>19</cp:revision>
  <dcterms:created xsi:type="dcterms:W3CDTF">2024-02-20T05:47:40Z</dcterms:created>
  <dcterms:modified xsi:type="dcterms:W3CDTF">2024-02-21T08:02:52Z</dcterms:modified>
</cp:coreProperties>
</file>