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70" r:id="rId4"/>
    <p:sldId id="271" r:id="rId5"/>
    <p:sldId id="258" r:id="rId6"/>
    <p:sldId id="259" r:id="rId7"/>
    <p:sldId id="260" r:id="rId8"/>
    <p:sldId id="261" r:id="rId9"/>
    <p:sldId id="262" r:id="rId10"/>
    <p:sldId id="264" r:id="rId11"/>
    <p:sldId id="265" r:id="rId12"/>
    <p:sldId id="266" r:id="rId13"/>
    <p:sldId id="267" r:id="rId14"/>
    <p:sldId id="268" r:id="rId15"/>
    <p:sldId id="269" r:id="rId16"/>
    <p:sldId id="263" r:id="rId17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CC758C31-1112-478D-9B90-F26D7B876180}">
          <p14:sldIdLst>
            <p14:sldId id="256"/>
            <p14:sldId id="257"/>
            <p14:sldId id="270"/>
            <p14:sldId id="271"/>
            <p14:sldId id="258"/>
            <p14:sldId id="259"/>
            <p14:sldId id="260"/>
            <p14:sldId id="261"/>
            <p14:sldId id="262"/>
            <p14:sldId id="264"/>
            <p14:sldId id="265"/>
            <p14:sldId id="266"/>
            <p14:sldId id="267"/>
            <p14:sldId id="268"/>
            <p14:sldId id="269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96" d="100"/>
          <a:sy n="96" d="100"/>
        </p:scale>
        <p:origin x="3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2769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99" y="2763679"/>
            <a:ext cx="5160645" cy="5554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374"/>
              </a:lnSpc>
              <a:buNone/>
            </a:pPr>
            <a:r>
              <a:rPr lang="en-US" sz="3499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콤프레샤 모터의 이상감지를</a:t>
            </a:r>
            <a:endParaRPr lang="en-US" sz="3499" dirty="0"/>
          </a:p>
        </p:txBody>
      </p:sp>
      <p:sp>
        <p:nvSpPr>
          <p:cNvPr id="6" name="Text 2"/>
          <p:cNvSpPr/>
          <p:nvPr/>
        </p:nvSpPr>
        <p:spPr>
          <a:xfrm>
            <a:off x="833199" y="3541276"/>
            <a:ext cx="4061817" cy="5554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374"/>
              </a:lnSpc>
              <a:buNone/>
            </a:pPr>
            <a:r>
              <a:rPr lang="en-US" sz="3499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주제로 한 데이터 분석</a:t>
            </a:r>
            <a:endParaRPr lang="en-US" sz="3499" dirty="0"/>
          </a:p>
        </p:txBody>
      </p:sp>
      <p:sp>
        <p:nvSpPr>
          <p:cNvPr id="7" name="Text 3"/>
          <p:cNvSpPr/>
          <p:nvPr/>
        </p:nvSpPr>
        <p:spPr>
          <a:xfrm>
            <a:off x="833199" y="4429958"/>
            <a:ext cx="747760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Sub Project</a:t>
            </a:r>
            <a:endParaRPr lang="en-US" sz="1750" dirty="0"/>
          </a:p>
        </p:txBody>
      </p:sp>
      <p:sp>
        <p:nvSpPr>
          <p:cNvPr id="8" name="Text 4"/>
          <p:cNvSpPr/>
          <p:nvPr/>
        </p:nvSpPr>
        <p:spPr>
          <a:xfrm>
            <a:off x="833199" y="5118616"/>
            <a:ext cx="4282916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팀명 : COF (정형준, 조석현, 김건우)</a:t>
            </a:r>
            <a:endParaRPr lang="en-US" sz="2187" dirty="0"/>
          </a:p>
        </p:txBody>
      </p:sp>
      <p:sp>
        <p:nvSpPr>
          <p:cNvPr id="10" name="직사각형 9"/>
          <p:cNvSpPr/>
          <p:nvPr/>
        </p:nvSpPr>
        <p:spPr>
          <a:xfrm rot="10800000">
            <a:off x="7381302" y="0"/>
            <a:ext cx="3527604" cy="82296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/>
        </p:spPr>
      </p:sp>
      <p:sp>
        <p:nvSpPr>
          <p:cNvPr id="5" name="Text 1"/>
          <p:cNvSpPr/>
          <p:nvPr/>
        </p:nvSpPr>
        <p:spPr>
          <a:xfrm>
            <a:off x="2037993" y="3767614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endParaRPr lang="en-US" sz="4374" dirty="0"/>
          </a:p>
        </p:txBody>
      </p:sp>
      <p:sp>
        <p:nvSpPr>
          <p:cNvPr id="6" name="Text 1"/>
          <p:cNvSpPr/>
          <p:nvPr/>
        </p:nvSpPr>
        <p:spPr>
          <a:xfrm>
            <a:off x="2037991" y="1429730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ko-KR" altLang="en-US" sz="4374" dirty="0" smtClean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모델 선택</a:t>
            </a:r>
            <a:endParaRPr lang="en-US" sz="4374" dirty="0"/>
          </a:p>
        </p:txBody>
      </p:sp>
      <p:sp>
        <p:nvSpPr>
          <p:cNvPr id="8" name="Text 1"/>
          <p:cNvSpPr/>
          <p:nvPr/>
        </p:nvSpPr>
        <p:spPr>
          <a:xfrm>
            <a:off x="2037990" y="2598672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ko-KR" altLang="en-US" sz="2400" dirty="0" smtClean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의사결정나무 분류 결과</a:t>
            </a:r>
            <a:endParaRPr lang="en-US" sz="24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3553833"/>
            <a:ext cx="5162910" cy="388777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6319" y="2516496"/>
            <a:ext cx="5839640" cy="492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625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3767614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endParaRPr lang="en-US" sz="4374" dirty="0"/>
          </a:p>
        </p:txBody>
      </p:sp>
      <p:sp>
        <p:nvSpPr>
          <p:cNvPr id="7" name="Text 1"/>
          <p:cNvSpPr/>
          <p:nvPr/>
        </p:nvSpPr>
        <p:spPr>
          <a:xfrm>
            <a:off x="2037992" y="3073241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endParaRPr lang="en-US" sz="24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0" y="3553833"/>
            <a:ext cx="5239110" cy="3822330"/>
          </a:xfrm>
          <a:prstGeom prst="rect">
            <a:avLst/>
          </a:prstGeom>
        </p:spPr>
      </p:pic>
      <p:sp>
        <p:nvSpPr>
          <p:cNvPr id="9" name="Text 1"/>
          <p:cNvSpPr/>
          <p:nvPr/>
        </p:nvSpPr>
        <p:spPr>
          <a:xfrm>
            <a:off x="2037991" y="1429730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ko-KR" altLang="en-US" sz="4374" dirty="0" smtClean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모델 선택</a:t>
            </a:r>
            <a:endParaRPr lang="en-US" sz="4374" dirty="0"/>
          </a:p>
        </p:txBody>
      </p:sp>
      <p:sp>
        <p:nvSpPr>
          <p:cNvPr id="10" name="Text 1"/>
          <p:cNvSpPr/>
          <p:nvPr/>
        </p:nvSpPr>
        <p:spPr>
          <a:xfrm>
            <a:off x="2037990" y="2598672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5468"/>
              </a:lnSpc>
            </a:pPr>
            <a:r>
              <a:rPr lang="ko-KR" altLang="en-US" sz="2400" dirty="0" err="1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랜덤포레스트</a:t>
            </a:r>
            <a:r>
              <a:rPr lang="ko-KR" altLang="en-US" sz="2400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 분류 결과</a:t>
            </a:r>
            <a:endParaRPr lang="en-US" altLang="ko-KR" sz="24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1081" y="2546314"/>
            <a:ext cx="5830114" cy="482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912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3767614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endParaRPr lang="en-US" sz="4374" dirty="0"/>
          </a:p>
        </p:txBody>
      </p:sp>
      <p:sp>
        <p:nvSpPr>
          <p:cNvPr id="7" name="Text 1"/>
          <p:cNvSpPr/>
          <p:nvPr/>
        </p:nvSpPr>
        <p:spPr>
          <a:xfrm>
            <a:off x="2037992" y="3073241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endParaRPr lang="en-US" sz="24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0" y="3553833"/>
            <a:ext cx="5201010" cy="3767614"/>
          </a:xfrm>
          <a:prstGeom prst="rect">
            <a:avLst/>
          </a:prstGeom>
        </p:spPr>
      </p:pic>
      <p:sp>
        <p:nvSpPr>
          <p:cNvPr id="9" name="Text 1"/>
          <p:cNvSpPr/>
          <p:nvPr/>
        </p:nvSpPr>
        <p:spPr>
          <a:xfrm>
            <a:off x="2037991" y="1429730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ko-KR" altLang="en-US" sz="4374" dirty="0" smtClean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모델 선택</a:t>
            </a:r>
            <a:endParaRPr lang="en-US" sz="4374" dirty="0"/>
          </a:p>
        </p:txBody>
      </p:sp>
      <p:sp>
        <p:nvSpPr>
          <p:cNvPr id="10" name="Text 1"/>
          <p:cNvSpPr/>
          <p:nvPr/>
        </p:nvSpPr>
        <p:spPr>
          <a:xfrm>
            <a:off x="2037990" y="2598672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5468"/>
              </a:lnSpc>
            </a:pPr>
            <a:r>
              <a:rPr lang="en-US" altLang="ko-KR" sz="2400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XG</a:t>
            </a:r>
            <a:r>
              <a:rPr lang="ko-KR" altLang="en-US" sz="2400" dirty="0" err="1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부스트</a:t>
            </a:r>
            <a:r>
              <a:rPr lang="ko-KR" altLang="en-US" sz="2400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 분류 결과</a:t>
            </a:r>
            <a:endParaRPr lang="en-US" altLang="ko-KR" sz="24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3450" y="2453474"/>
            <a:ext cx="5925377" cy="500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919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1"/>
          <p:cNvSpPr/>
          <p:nvPr/>
        </p:nvSpPr>
        <p:spPr>
          <a:xfrm>
            <a:off x="2037993" y="3767614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endParaRPr lang="en-US" sz="4374" dirty="0"/>
          </a:p>
        </p:txBody>
      </p:sp>
      <p:sp>
        <p:nvSpPr>
          <p:cNvPr id="4" name="Text 1"/>
          <p:cNvSpPr/>
          <p:nvPr/>
        </p:nvSpPr>
        <p:spPr>
          <a:xfrm>
            <a:off x="2037993" y="1993225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ko-KR" altLang="en-US" sz="4374" dirty="0" smtClean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모델 평가</a:t>
            </a:r>
            <a:endParaRPr lang="en-US" sz="4374" dirty="0"/>
          </a:p>
        </p:txBody>
      </p:sp>
      <p:sp>
        <p:nvSpPr>
          <p:cNvPr id="6" name="Text 1"/>
          <p:cNvSpPr/>
          <p:nvPr/>
        </p:nvSpPr>
        <p:spPr>
          <a:xfrm>
            <a:off x="2037992" y="3073241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ko-KR" altLang="en-US" sz="2400" dirty="0" smtClean="0">
                <a:solidFill>
                  <a:srgbClr val="5C4E3D"/>
                </a:solidFill>
                <a:latin typeface="Libre Baskerville" pitchFamily="34" charset="0"/>
              </a:rPr>
              <a:t>가장 성능 좋은 모델 </a:t>
            </a:r>
            <a:r>
              <a:rPr lang="en-US" altLang="ko-KR" sz="2400" dirty="0" smtClean="0">
                <a:solidFill>
                  <a:srgbClr val="5C4E3D"/>
                </a:solidFill>
                <a:latin typeface="Libre Baskerville" pitchFamily="34" charset="0"/>
              </a:rPr>
              <a:t>: </a:t>
            </a:r>
            <a:r>
              <a:rPr lang="ko-KR" altLang="en-US" sz="2400" dirty="0" err="1" smtClean="0">
                <a:solidFill>
                  <a:srgbClr val="5C4E3D"/>
                </a:solidFill>
                <a:latin typeface="Libre Baskerville" pitchFamily="34" charset="0"/>
              </a:rPr>
              <a:t>랜덤포레스트</a:t>
            </a:r>
            <a:r>
              <a:rPr lang="ko-KR" altLang="en-US" sz="2400" dirty="0">
                <a:solidFill>
                  <a:srgbClr val="5C4E3D"/>
                </a:solidFill>
                <a:latin typeface="Libre Baskerville" pitchFamily="34" charset="0"/>
              </a:rPr>
              <a:t> </a:t>
            </a:r>
            <a:r>
              <a:rPr lang="ko-KR" altLang="en-US" sz="2400" dirty="0" smtClean="0">
                <a:solidFill>
                  <a:srgbClr val="5C4E3D"/>
                </a:solidFill>
                <a:latin typeface="Libre Baskerville" pitchFamily="34" charset="0"/>
              </a:rPr>
              <a:t>모델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79709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/>
          <p:cNvSpPr/>
          <p:nvPr/>
        </p:nvSpPr>
        <p:spPr>
          <a:xfrm>
            <a:off x="2037993" y="3767614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endParaRPr lang="en-US" sz="4374" dirty="0"/>
          </a:p>
        </p:txBody>
      </p:sp>
      <p:sp>
        <p:nvSpPr>
          <p:cNvPr id="3" name="Text 1"/>
          <p:cNvSpPr/>
          <p:nvPr/>
        </p:nvSpPr>
        <p:spPr>
          <a:xfrm>
            <a:off x="2037993" y="1993225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ko-KR" altLang="en-US" sz="4374" dirty="0" smtClean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변수 중요도</a:t>
            </a:r>
            <a:endParaRPr lang="en-US" sz="4374" dirty="0"/>
          </a:p>
        </p:txBody>
      </p:sp>
      <p:sp>
        <p:nvSpPr>
          <p:cNvPr id="5" name="Text 1"/>
          <p:cNvSpPr/>
          <p:nvPr/>
        </p:nvSpPr>
        <p:spPr>
          <a:xfrm>
            <a:off x="2037992" y="3073241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ko-KR" altLang="en-US" sz="2400" dirty="0" smtClean="0">
                <a:solidFill>
                  <a:srgbClr val="5C4E3D"/>
                </a:solidFill>
                <a:latin typeface="Libre Baskerville" pitchFamily="34" charset="0"/>
              </a:rPr>
              <a:t>영향을 많이 끼치는 </a:t>
            </a:r>
            <a:endParaRPr lang="en-US" altLang="ko-KR" sz="2400" dirty="0" smtClean="0">
              <a:solidFill>
                <a:srgbClr val="5C4E3D"/>
              </a:solidFill>
              <a:latin typeface="Libre Baskerville" pitchFamily="34" charset="0"/>
            </a:endParaRPr>
          </a:p>
          <a:p>
            <a:pPr marL="0" indent="0">
              <a:lnSpc>
                <a:spcPts val="5468"/>
              </a:lnSpc>
              <a:buNone/>
            </a:pPr>
            <a:r>
              <a:rPr lang="ko-KR" altLang="en-US" sz="2400" dirty="0" smtClean="0">
                <a:solidFill>
                  <a:srgbClr val="5C4E3D"/>
                </a:solidFill>
                <a:latin typeface="Libre Baskerville" pitchFamily="34" charset="0"/>
              </a:rPr>
              <a:t>상위 </a:t>
            </a:r>
            <a:r>
              <a:rPr lang="en-US" altLang="ko-KR" sz="2400" dirty="0" smtClean="0">
                <a:solidFill>
                  <a:srgbClr val="5C4E3D"/>
                </a:solidFill>
                <a:latin typeface="Libre Baskerville" pitchFamily="34" charset="0"/>
              </a:rPr>
              <a:t>9</a:t>
            </a:r>
            <a:r>
              <a:rPr lang="ko-KR" altLang="en-US" sz="2400" dirty="0" smtClean="0">
                <a:solidFill>
                  <a:srgbClr val="5C4E3D"/>
                </a:solidFill>
                <a:latin typeface="Libre Baskerville" pitchFamily="34" charset="0"/>
              </a:rPr>
              <a:t>개를 추출해 </a:t>
            </a:r>
            <a:endParaRPr lang="en-US" altLang="ko-KR" sz="2400" dirty="0" smtClean="0">
              <a:solidFill>
                <a:srgbClr val="5C4E3D"/>
              </a:solidFill>
              <a:latin typeface="Libre Baskerville" pitchFamily="34" charset="0"/>
            </a:endParaRPr>
          </a:p>
          <a:p>
            <a:pPr marL="0" indent="0">
              <a:lnSpc>
                <a:spcPts val="5468"/>
              </a:lnSpc>
              <a:buNone/>
            </a:pPr>
            <a:r>
              <a:rPr lang="ko-KR" altLang="en-US" sz="2400" dirty="0" err="1" smtClean="0">
                <a:solidFill>
                  <a:srgbClr val="5C4E3D"/>
                </a:solidFill>
                <a:latin typeface="Libre Baskerville" pitchFamily="34" charset="0"/>
              </a:rPr>
              <a:t>랜덤포레스트에</a:t>
            </a:r>
            <a:r>
              <a:rPr lang="ko-KR" altLang="en-US" sz="2400" dirty="0" smtClean="0">
                <a:solidFill>
                  <a:srgbClr val="5C4E3D"/>
                </a:solidFill>
                <a:latin typeface="Libre Baskerville" pitchFamily="34" charset="0"/>
              </a:rPr>
              <a:t> 적용</a:t>
            </a:r>
            <a:endParaRPr lang="en-US" sz="24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1882" y="1993225"/>
            <a:ext cx="4167068" cy="5504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55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/>
          <p:cNvSpPr/>
          <p:nvPr/>
        </p:nvSpPr>
        <p:spPr>
          <a:xfrm>
            <a:off x="2037993" y="1578768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결과</a:t>
            </a:r>
            <a:endParaRPr lang="en-US" sz="4374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7993" y="2738914"/>
            <a:ext cx="5905857" cy="377618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1792" y="1771304"/>
            <a:ext cx="5849166" cy="495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52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/>
        </p:spPr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052705"/>
              </p:ext>
            </p:extLst>
          </p:nvPr>
        </p:nvGraphicFramePr>
        <p:xfrm>
          <a:off x="2037993" y="3558903"/>
          <a:ext cx="9753600" cy="19465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/>
                <a:gridCol w="2438400"/>
                <a:gridCol w="2438400"/>
                <a:gridCol w="2438400"/>
              </a:tblGrid>
              <a:tr h="973273">
                <a:tc>
                  <a:txBody>
                    <a:bodyPr/>
                    <a:lstStyle/>
                    <a:p>
                      <a:pPr algn="ctr" latinLnBrk="1"/>
                      <a:endParaRPr lang="en-US" altLang="ko-KR" sz="1800" dirty="0" smtClean="0"/>
                    </a:p>
                    <a:p>
                      <a:pPr algn="ctr" latinLnBrk="1"/>
                      <a:r>
                        <a:rPr lang="ko-KR" altLang="en-US" sz="1800" dirty="0" smtClean="0"/>
                        <a:t>정확도</a:t>
                      </a:r>
                      <a:endParaRPr lang="en-US" altLang="ko-KR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800" dirty="0" smtClean="0"/>
                    </a:p>
                    <a:p>
                      <a:pPr algn="ctr" latinLnBrk="1"/>
                      <a:r>
                        <a:rPr lang="ko-KR" altLang="en-US" sz="1800" dirty="0" smtClean="0"/>
                        <a:t>정밀도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800" dirty="0" smtClean="0"/>
                    </a:p>
                    <a:p>
                      <a:pPr algn="ctr" latinLnBrk="1"/>
                      <a:r>
                        <a:rPr lang="ko-KR" altLang="en-US" sz="1800" dirty="0" err="1" smtClean="0"/>
                        <a:t>재현율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800" dirty="0" smtClean="0"/>
                    </a:p>
                    <a:p>
                      <a:pPr algn="ctr" latinLnBrk="1"/>
                      <a:r>
                        <a:rPr lang="en-US" altLang="ko-KR" sz="1800" dirty="0" smtClean="0"/>
                        <a:t>f1</a:t>
                      </a:r>
                      <a:endParaRPr lang="ko-KR" altLang="en-US" sz="1800" dirty="0"/>
                    </a:p>
                  </a:txBody>
                  <a:tcPr/>
                </a:tc>
              </a:tr>
              <a:tr h="973273">
                <a:tc>
                  <a:txBody>
                    <a:bodyPr/>
                    <a:lstStyle/>
                    <a:p>
                      <a:pPr algn="ctr" latinLnBrk="1"/>
                      <a:endParaRPr lang="en-US" altLang="ko-KR" sz="1800" dirty="0" smtClean="0"/>
                    </a:p>
                    <a:p>
                      <a:pPr algn="ctr" latinLnBrk="1"/>
                      <a:r>
                        <a:rPr lang="en-US" altLang="ko-KR" sz="1800" dirty="0" smtClean="0"/>
                        <a:t>94.3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800" dirty="0" smtClean="0"/>
                    </a:p>
                    <a:p>
                      <a:pPr algn="ctr" latinLnBrk="1"/>
                      <a:r>
                        <a:rPr lang="en-US" altLang="ko-KR" sz="1800" dirty="0" smtClean="0"/>
                        <a:t>95.9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800" dirty="0" smtClean="0"/>
                    </a:p>
                    <a:p>
                      <a:pPr algn="ctr" latinLnBrk="1"/>
                      <a:r>
                        <a:rPr lang="en-US" altLang="ko-KR" sz="1800" dirty="0" smtClean="0"/>
                        <a:t>96.1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800" dirty="0" smtClean="0"/>
                    </a:p>
                    <a:p>
                      <a:pPr algn="ctr" latinLnBrk="1"/>
                      <a:r>
                        <a:rPr lang="en-US" altLang="ko-KR" sz="1800" dirty="0" smtClean="0"/>
                        <a:t>96.0</a:t>
                      </a:r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Text 1"/>
          <p:cNvSpPr/>
          <p:nvPr/>
        </p:nvSpPr>
        <p:spPr>
          <a:xfrm>
            <a:off x="2037993" y="1578768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결과</a:t>
            </a:r>
            <a:endParaRPr lang="en-US" sz="4374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2272" y="1619"/>
            <a:ext cx="5486400" cy="8229600"/>
          </a:xfrm>
          <a:prstGeom prst="rect">
            <a:avLst/>
          </a:prstGeom>
        </p:spPr>
      </p:pic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/>
        </p:spPr>
      </p:sp>
      <p:sp>
        <p:nvSpPr>
          <p:cNvPr id="4" name="Text 1"/>
          <p:cNvSpPr/>
          <p:nvPr/>
        </p:nvSpPr>
        <p:spPr>
          <a:xfrm>
            <a:off x="2081959" y="791528"/>
            <a:ext cx="5747623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데이터 정의 및 분석 목적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081959" y="1931313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데이터 정의</a:t>
            </a:r>
            <a:endParaRPr lang="en-US" sz="2624" dirty="0"/>
          </a:p>
        </p:txBody>
      </p:sp>
      <p:sp>
        <p:nvSpPr>
          <p:cNvPr id="6" name="Text 3"/>
          <p:cNvSpPr/>
          <p:nvPr/>
        </p:nvSpPr>
        <p:spPr>
          <a:xfrm>
            <a:off x="2037993" y="2491978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 err="1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콤프레샤</a:t>
            </a: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</a:t>
            </a:r>
            <a:r>
              <a:rPr lang="en-US" sz="1750" dirty="0" err="1" smtClean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모터</a:t>
            </a:r>
            <a:r>
              <a:rPr lang="en-US" sz="1750" dirty="0" smtClean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</a:t>
            </a:r>
            <a:r>
              <a:rPr lang="en-US" sz="1750" dirty="0" err="1" smtClean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진단</a:t>
            </a:r>
            <a:r>
              <a:rPr lang="en-US" sz="1750" dirty="0" smtClean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</a:t>
            </a:r>
            <a:r>
              <a:rPr lang="en-US" sz="1750" dirty="0" err="1" smtClean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데이터</a:t>
            </a:r>
            <a:r>
              <a:rPr lang="en-US" sz="1750" dirty="0" smtClean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&gt;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2037993" y="4231481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3" name="Text 3"/>
          <p:cNvSpPr/>
          <p:nvPr/>
        </p:nvSpPr>
        <p:spPr>
          <a:xfrm>
            <a:off x="5094983" y="2533618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r>
              <a:rPr lang="en-US" altLang="ko-KR" sz="1600" dirty="0" smtClean="0"/>
              <a:t>VOLT_N</a:t>
            </a:r>
            <a:r>
              <a:rPr lang="ko-KR" altLang="en-US" sz="1600" dirty="0"/>
              <a:t>상 </a:t>
            </a:r>
            <a:r>
              <a:rPr lang="en-US" altLang="ko-KR" sz="1600" dirty="0"/>
              <a:t>: </a:t>
            </a:r>
            <a:r>
              <a:rPr lang="en-US" altLang="ko-KR" sz="1600" dirty="0" smtClean="0"/>
              <a:t>N</a:t>
            </a:r>
            <a:r>
              <a:rPr lang="ko-KR" altLang="en-US" sz="1600" dirty="0" smtClean="0"/>
              <a:t>상 </a:t>
            </a:r>
            <a:r>
              <a:rPr lang="ko-KR" altLang="en-US" sz="1600" dirty="0"/>
              <a:t>전압 </a:t>
            </a:r>
            <a:r>
              <a:rPr lang="en-US" altLang="ko-KR" sz="1600" dirty="0"/>
              <a:t>(</a:t>
            </a:r>
            <a:r>
              <a:rPr lang="ko-KR" altLang="en-US" sz="1600" dirty="0"/>
              <a:t>단위</a:t>
            </a:r>
            <a:r>
              <a:rPr lang="en-US" altLang="ko-KR" sz="1600" dirty="0"/>
              <a:t>: V) (Type: float64</a:t>
            </a:r>
            <a:r>
              <a:rPr lang="en-US" altLang="ko-KR" sz="1600" dirty="0" smtClean="0"/>
              <a:t>)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VOLT_AVG </a:t>
            </a:r>
            <a:r>
              <a:rPr lang="en-US" altLang="ko-KR" sz="1600" dirty="0"/>
              <a:t>: </a:t>
            </a:r>
            <a:r>
              <a:rPr lang="ko-KR" altLang="en-US" sz="1600" dirty="0" smtClean="0"/>
              <a:t>평균 </a:t>
            </a:r>
            <a:r>
              <a:rPr lang="ko-KR" altLang="en-US" sz="1600" dirty="0"/>
              <a:t>전압 </a:t>
            </a:r>
            <a:r>
              <a:rPr lang="en-US" altLang="ko-KR" sz="1600" dirty="0"/>
              <a:t>(</a:t>
            </a:r>
            <a:r>
              <a:rPr lang="ko-KR" altLang="en-US" sz="1600" dirty="0"/>
              <a:t>단위 </a:t>
            </a:r>
            <a:r>
              <a:rPr lang="en-US" altLang="ko-KR" sz="1600" dirty="0"/>
              <a:t>: V) (Type: float64</a:t>
            </a:r>
            <a:r>
              <a:rPr lang="en-US" altLang="ko-KR" sz="1600" dirty="0" smtClean="0"/>
              <a:t>)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CURR_N</a:t>
            </a:r>
            <a:r>
              <a:rPr lang="ko-KR" altLang="en-US" sz="1600" dirty="0"/>
              <a:t>상 </a:t>
            </a:r>
            <a:r>
              <a:rPr lang="en-US" altLang="ko-KR" sz="1600" dirty="0"/>
              <a:t>: </a:t>
            </a:r>
            <a:r>
              <a:rPr lang="en-US" altLang="ko-KR" sz="1600" dirty="0" smtClean="0"/>
              <a:t>N</a:t>
            </a:r>
            <a:r>
              <a:rPr lang="ko-KR" altLang="en-US" sz="1600" dirty="0"/>
              <a:t>상 전류 </a:t>
            </a:r>
            <a:r>
              <a:rPr lang="en-US" altLang="ko-KR" sz="1600" dirty="0"/>
              <a:t>(</a:t>
            </a:r>
            <a:r>
              <a:rPr lang="ko-KR" altLang="en-US" sz="1600" dirty="0"/>
              <a:t>단위 </a:t>
            </a:r>
            <a:r>
              <a:rPr lang="en-US" altLang="ko-KR" sz="1600" dirty="0"/>
              <a:t>: A) (Type: float64</a:t>
            </a:r>
            <a:r>
              <a:rPr lang="en-US" altLang="ko-KR" sz="1600" dirty="0" smtClean="0"/>
              <a:t>)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CURR_AVG </a:t>
            </a:r>
            <a:r>
              <a:rPr lang="en-US" altLang="ko-KR" sz="1600" dirty="0"/>
              <a:t>: </a:t>
            </a:r>
            <a:r>
              <a:rPr lang="ko-KR" altLang="en-US" sz="1600" dirty="0" smtClean="0"/>
              <a:t>평균 </a:t>
            </a:r>
            <a:r>
              <a:rPr lang="ko-KR" altLang="en-US" sz="1600" dirty="0"/>
              <a:t>전류 </a:t>
            </a:r>
            <a:r>
              <a:rPr lang="en-US" altLang="ko-KR" sz="1600" dirty="0"/>
              <a:t>(</a:t>
            </a:r>
            <a:r>
              <a:rPr lang="ko-KR" altLang="en-US" sz="1600" dirty="0"/>
              <a:t>단위 </a:t>
            </a:r>
            <a:r>
              <a:rPr lang="en-US" altLang="ko-KR" sz="1600" dirty="0"/>
              <a:t>: A) (Type: float64</a:t>
            </a:r>
            <a:r>
              <a:rPr lang="en-US" altLang="ko-KR" sz="1600" dirty="0" smtClean="0"/>
              <a:t>)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KW </a:t>
            </a:r>
            <a:r>
              <a:rPr lang="en-US" altLang="ko-KR" sz="1600" dirty="0"/>
              <a:t>: </a:t>
            </a:r>
            <a:r>
              <a:rPr lang="ko-KR" altLang="en-US" sz="1600" dirty="0" smtClean="0"/>
              <a:t>유효전력 </a:t>
            </a:r>
            <a:r>
              <a:rPr lang="en-US" altLang="ko-KR" sz="1600" dirty="0"/>
              <a:t>(</a:t>
            </a:r>
            <a:r>
              <a:rPr lang="ko-KR" altLang="en-US" sz="1600" dirty="0"/>
              <a:t>단위 </a:t>
            </a:r>
            <a:r>
              <a:rPr lang="en-US" altLang="ko-KR" sz="1600" dirty="0"/>
              <a:t>: KW) (Type: float64</a:t>
            </a:r>
            <a:r>
              <a:rPr lang="en-US" altLang="ko-KR" sz="1600" dirty="0" smtClean="0"/>
              <a:t>)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KVAR </a:t>
            </a:r>
            <a:r>
              <a:rPr lang="en-US" altLang="ko-KR" sz="1600" dirty="0"/>
              <a:t>: </a:t>
            </a:r>
            <a:r>
              <a:rPr lang="ko-KR" altLang="en-US" sz="1600" dirty="0" smtClean="0"/>
              <a:t>무효전력 </a:t>
            </a:r>
            <a:r>
              <a:rPr lang="en-US" altLang="ko-KR" sz="1600" dirty="0"/>
              <a:t>(</a:t>
            </a:r>
            <a:r>
              <a:rPr lang="ko-KR" altLang="en-US" sz="1600" dirty="0"/>
              <a:t>단위 </a:t>
            </a:r>
            <a:r>
              <a:rPr lang="en-US" altLang="ko-KR" sz="1600" dirty="0"/>
              <a:t>: KVAR) (Type: float64</a:t>
            </a:r>
            <a:r>
              <a:rPr lang="en-US" altLang="ko-KR" sz="1600" dirty="0" smtClean="0"/>
              <a:t>)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HZ </a:t>
            </a:r>
            <a:r>
              <a:rPr lang="en-US" altLang="ko-KR" sz="1600" dirty="0"/>
              <a:t>: </a:t>
            </a:r>
            <a:r>
              <a:rPr lang="ko-KR" altLang="en-US" sz="1600" dirty="0" smtClean="0"/>
              <a:t>주파수 </a:t>
            </a:r>
            <a:r>
              <a:rPr lang="en-US" altLang="ko-KR" sz="1600" dirty="0"/>
              <a:t>(</a:t>
            </a:r>
            <a:r>
              <a:rPr lang="ko-KR" altLang="en-US" sz="1600" dirty="0"/>
              <a:t>단위 </a:t>
            </a:r>
            <a:r>
              <a:rPr lang="en-US" altLang="ko-KR" sz="1600" dirty="0"/>
              <a:t>: HZ) (Type: float64</a:t>
            </a:r>
            <a:r>
              <a:rPr lang="en-US" altLang="ko-KR" sz="1600" dirty="0" smtClean="0"/>
              <a:t>)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PWR_FACTOR </a:t>
            </a:r>
            <a:r>
              <a:rPr lang="en-US" altLang="ko-KR" sz="1600" dirty="0"/>
              <a:t>: </a:t>
            </a:r>
            <a:r>
              <a:rPr lang="ko-KR" altLang="en-US" sz="1600" dirty="0" smtClean="0"/>
              <a:t>역률 </a:t>
            </a:r>
            <a:r>
              <a:rPr lang="en-US" altLang="ko-KR" sz="1600" dirty="0"/>
              <a:t>(</a:t>
            </a:r>
            <a:r>
              <a:rPr lang="ko-KR" altLang="en-US" sz="1600" dirty="0"/>
              <a:t>단위 </a:t>
            </a:r>
            <a:r>
              <a:rPr lang="en-US" altLang="ko-KR" sz="1600" dirty="0"/>
              <a:t>: %) (Type: float64</a:t>
            </a:r>
            <a:r>
              <a:rPr lang="en-US" altLang="ko-KR" sz="1600" dirty="0" smtClean="0"/>
              <a:t>)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KWH </a:t>
            </a:r>
            <a:r>
              <a:rPr lang="en-US" altLang="ko-KR" sz="1600" dirty="0"/>
              <a:t>: </a:t>
            </a:r>
            <a:r>
              <a:rPr lang="ko-KR" altLang="en-US" sz="1600" dirty="0" smtClean="0"/>
              <a:t>유효전력량 </a:t>
            </a:r>
            <a:r>
              <a:rPr lang="en-US" altLang="ko-KR" sz="1600" dirty="0"/>
              <a:t>(</a:t>
            </a:r>
            <a:r>
              <a:rPr lang="ko-KR" altLang="en-US" sz="1600" dirty="0"/>
              <a:t>단위 </a:t>
            </a:r>
            <a:r>
              <a:rPr lang="en-US" altLang="ko-KR" sz="1600" dirty="0"/>
              <a:t>: KWH) (Type: float64</a:t>
            </a:r>
            <a:r>
              <a:rPr lang="en-US" altLang="ko-KR" sz="1600" dirty="0" smtClean="0"/>
              <a:t>)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KVARH : </a:t>
            </a:r>
            <a:r>
              <a:rPr lang="ko-KR" altLang="en-US" sz="1600" dirty="0" smtClean="0"/>
              <a:t>무효전력량 </a:t>
            </a:r>
            <a:r>
              <a:rPr lang="en-US" altLang="ko-KR" sz="1600" dirty="0"/>
              <a:t>(</a:t>
            </a:r>
            <a:r>
              <a:rPr lang="ko-KR" altLang="en-US" sz="1600" dirty="0"/>
              <a:t>단위 </a:t>
            </a:r>
            <a:r>
              <a:rPr lang="en-US" altLang="ko-KR" sz="1600" dirty="0"/>
              <a:t>: KVARH) (Type: float64</a:t>
            </a:r>
            <a:r>
              <a:rPr lang="en-US" altLang="ko-KR" sz="1600" dirty="0" smtClean="0"/>
              <a:t>)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DIAGNOSTIC_CODE </a:t>
            </a:r>
            <a:r>
              <a:rPr lang="en-US" altLang="ko-KR" sz="1600" dirty="0"/>
              <a:t>: </a:t>
            </a:r>
            <a:r>
              <a:rPr lang="ko-KR" altLang="en-US" sz="1600" dirty="0" smtClean="0"/>
              <a:t>모터진단코드 </a:t>
            </a:r>
            <a:r>
              <a:rPr lang="en-US" altLang="ko-KR" sz="1600" dirty="0"/>
              <a:t>(STOP=0, START=1) (Type: int64</a:t>
            </a:r>
            <a:r>
              <a:rPr lang="en-US" altLang="ko-KR" sz="1600" dirty="0" smtClean="0"/>
              <a:t>) </a:t>
            </a:r>
            <a:r>
              <a:rPr lang="en-US" altLang="ko-KR" sz="16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★</a:t>
            </a:r>
            <a:endParaRPr lang="en-US" altLang="ko-KR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5"/>
          <p:cNvSpPr/>
          <p:nvPr/>
        </p:nvSpPr>
        <p:spPr>
          <a:xfrm>
            <a:off x="1684394" y="1802699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분석 목적</a:t>
            </a:r>
            <a:endParaRPr lang="en-US" sz="2624" dirty="0"/>
          </a:p>
        </p:txBody>
      </p:sp>
      <p:sp>
        <p:nvSpPr>
          <p:cNvPr id="3" name="Text 6"/>
          <p:cNvSpPr/>
          <p:nvPr/>
        </p:nvSpPr>
        <p:spPr>
          <a:xfrm>
            <a:off x="1684394" y="2360143"/>
            <a:ext cx="1055441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콤프레샤 모터진단 데이터를 바탕으로 설치된 센서 데이터를 확인하여 모터진단의 구분점을 찾는 것을 목표로 합니다.</a:t>
            </a:r>
            <a:endParaRPr lang="en-US" sz="1750" dirty="0"/>
          </a:p>
        </p:txBody>
      </p:sp>
    </p:spTree>
    <p:extLst>
      <p:ext uri="{BB962C8B-B14F-4D97-AF65-F5344CB8AC3E}">
        <p14:creationId xmlns:p14="http://schemas.microsoft.com/office/powerpoint/2010/main" val="601244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5"/>
          <p:cNvSpPr/>
          <p:nvPr/>
        </p:nvSpPr>
        <p:spPr>
          <a:xfrm>
            <a:off x="1684394" y="1802699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분석 목적</a:t>
            </a:r>
            <a:endParaRPr lang="en-US" sz="2624" dirty="0"/>
          </a:p>
        </p:txBody>
      </p:sp>
      <p:sp>
        <p:nvSpPr>
          <p:cNvPr id="3" name="Text 6"/>
          <p:cNvSpPr/>
          <p:nvPr/>
        </p:nvSpPr>
        <p:spPr>
          <a:xfrm>
            <a:off x="1684394" y="2360143"/>
            <a:ext cx="1055441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콤프레샤 모터진단 데이터를 바탕으로 설치된 센서 데이터를 확인하여 모터진단의 구분점을 찾는 것을 목표로 합니다.</a:t>
            </a:r>
            <a:endParaRPr lang="en-US" sz="1750" dirty="0"/>
          </a:p>
        </p:txBody>
      </p:sp>
    </p:spTree>
    <p:extLst>
      <p:ext uri="{BB962C8B-B14F-4D97-AF65-F5344CB8AC3E}">
        <p14:creationId xmlns:p14="http://schemas.microsoft.com/office/powerpoint/2010/main" val="119514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2901196"/>
            <a:ext cx="4758333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라이브러리 불러오기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438400" y="4092421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6" name="Text 3"/>
          <p:cNvSpPr/>
          <p:nvPr/>
        </p:nvSpPr>
        <p:spPr>
          <a:xfrm>
            <a:off x="2438400" y="4661778"/>
            <a:ext cx="2232065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5220057" y="4092421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5220057" y="4661778"/>
            <a:ext cx="2232065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8001714" y="4092421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8001714" y="4661778"/>
            <a:ext cx="2232065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8883830"/>
              </p:ext>
            </p:extLst>
          </p:nvPr>
        </p:nvGraphicFramePr>
        <p:xfrm>
          <a:off x="2037993" y="4308286"/>
          <a:ext cx="1015400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8502"/>
                <a:gridCol w="2538502"/>
                <a:gridCol w="2538502"/>
                <a:gridCol w="2538502"/>
              </a:tblGrid>
              <a:tr h="6517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dirty="0" smtClean="0">
                        <a:solidFill>
                          <a:schemeClr val="bg1"/>
                        </a:solidFill>
                        <a:latin typeface="Libre Baskerville" pitchFamily="34" charset="0"/>
                        <a:ea typeface="Libre Baskerville" pitchFamily="34" charset="-122"/>
                        <a:cs typeface="Libre Baskerville" pitchFamily="34" charset="-120"/>
                      </a:endParaRPr>
                    </a:p>
                    <a:p>
                      <a:pPr algn="ctr" latinLnBrk="1"/>
                      <a:r>
                        <a:rPr lang="ko-KR" altLang="en-US" sz="1800" dirty="0" err="1" smtClean="0">
                          <a:solidFill>
                            <a:schemeClr val="bg1"/>
                          </a:solidFill>
                        </a:rPr>
                        <a:t>파이썬</a:t>
                      </a:r>
                      <a:endParaRPr lang="en-US" altLang="ko-KR" sz="18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dirty="0" smtClean="0">
                        <a:solidFill>
                          <a:schemeClr val="bg1"/>
                        </a:solidFill>
                        <a:latin typeface="Libre Baskerville" pitchFamily="34" charset="0"/>
                        <a:ea typeface="Libre Baskerville" pitchFamily="34" charset="-122"/>
                        <a:cs typeface="Libre Baskerville" pitchFamily="34" charset="-12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err="1" smtClean="0">
                          <a:solidFill>
                            <a:schemeClr val="bg1"/>
                          </a:solidFill>
                          <a:latin typeface="Libre Baskerville" pitchFamily="34" charset="0"/>
                          <a:ea typeface="Libre Baskerville" pitchFamily="34" charset="-122"/>
                          <a:cs typeface="Libre Baskerville" pitchFamily="34" charset="-120"/>
                        </a:rPr>
                        <a:t>matplotlib</a:t>
                      </a:r>
                      <a:endParaRPr lang="en-US" altLang="ko-KR" sz="18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dirty="0" smtClean="0">
                        <a:solidFill>
                          <a:schemeClr val="bg1"/>
                        </a:solidFill>
                        <a:latin typeface="Libre Baskerville" pitchFamily="34" charset="0"/>
                        <a:ea typeface="Libre Baskerville" pitchFamily="34" charset="-122"/>
                        <a:cs typeface="Libre Baskerville" pitchFamily="34" charset="-12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err="1" smtClean="0">
                          <a:solidFill>
                            <a:schemeClr val="bg1"/>
                          </a:solidFill>
                          <a:latin typeface="Libre Baskerville" pitchFamily="34" charset="0"/>
                          <a:ea typeface="Libre Baskerville" pitchFamily="34" charset="-122"/>
                          <a:cs typeface="Libre Baskerville" pitchFamily="34" charset="-120"/>
                        </a:rPr>
                        <a:t>seaborn</a:t>
                      </a:r>
                      <a:endParaRPr lang="en-US" altLang="ko-KR" sz="18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dirty="0" smtClean="0">
                        <a:solidFill>
                          <a:schemeClr val="bg1"/>
                        </a:solidFill>
                        <a:latin typeface="DM Sans" pitchFamily="34" charset="0"/>
                        <a:ea typeface="DM Sans" pitchFamily="34" charset="-122"/>
                        <a:cs typeface="DM Sans" pitchFamily="34" charset="-12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err="1" smtClean="0">
                          <a:solidFill>
                            <a:schemeClr val="bg1"/>
                          </a:solidFill>
                          <a:latin typeface="DM Sans" pitchFamily="34" charset="0"/>
                          <a:ea typeface="DM Sans" pitchFamily="34" charset="-122"/>
                          <a:cs typeface="DM Sans" pitchFamily="34" charset="-120"/>
                        </a:rPr>
                        <a:t>scikit</a:t>
                      </a:r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  <a:latin typeface="DM Sans" pitchFamily="34" charset="0"/>
                          <a:ea typeface="DM Sans" pitchFamily="34" charset="-122"/>
                          <a:cs typeface="DM Sans" pitchFamily="34" charset="-120"/>
                        </a:rPr>
                        <a:t>-learn</a:t>
                      </a:r>
                      <a:endParaRPr lang="en-US" altLang="ko-KR" sz="18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6517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dirty="0" smtClean="0">
                        <a:solidFill>
                          <a:srgbClr val="454240"/>
                        </a:solidFill>
                        <a:latin typeface="DM Sans" pitchFamily="34" charset="0"/>
                        <a:ea typeface="DM Sans" pitchFamily="34" charset="-122"/>
                        <a:cs typeface="DM Sans" pitchFamily="34" charset="-12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rgbClr val="454240"/>
                          </a:solidFill>
                          <a:latin typeface="DM Sans" pitchFamily="34" charset="0"/>
                          <a:ea typeface="DM Sans" pitchFamily="34" charset="-122"/>
                          <a:cs typeface="DM Sans" pitchFamily="34" charset="-120"/>
                        </a:rPr>
                        <a:t>3.11.5</a:t>
                      </a:r>
                      <a:endParaRPr lang="en-US" altLang="ko-KR" sz="1800" dirty="0" smtClean="0"/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dirty="0" smtClean="0">
                        <a:solidFill>
                          <a:srgbClr val="454240"/>
                        </a:solidFill>
                        <a:latin typeface="DM Sans" pitchFamily="34" charset="0"/>
                        <a:ea typeface="DM Sans" pitchFamily="34" charset="-122"/>
                        <a:cs typeface="DM Sans" pitchFamily="34" charset="-12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rgbClr val="454240"/>
                          </a:solidFill>
                          <a:latin typeface="DM Sans" pitchFamily="34" charset="0"/>
                          <a:ea typeface="DM Sans" pitchFamily="34" charset="-122"/>
                          <a:cs typeface="DM Sans" pitchFamily="34" charset="-120"/>
                        </a:rPr>
                        <a:t>3.8.0</a:t>
                      </a:r>
                      <a:endParaRPr lang="en-US" altLang="ko-KR" sz="1800" dirty="0" smtClean="0"/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dirty="0" smtClean="0">
                        <a:solidFill>
                          <a:srgbClr val="454240"/>
                        </a:solidFill>
                        <a:latin typeface="DM Sans" pitchFamily="34" charset="0"/>
                        <a:ea typeface="DM Sans" pitchFamily="34" charset="-122"/>
                        <a:cs typeface="DM Sans" pitchFamily="34" charset="-12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rgbClr val="454240"/>
                          </a:solidFill>
                          <a:latin typeface="DM Sans" pitchFamily="34" charset="0"/>
                          <a:ea typeface="DM Sans" pitchFamily="34" charset="-122"/>
                          <a:cs typeface="DM Sans" pitchFamily="34" charset="-120"/>
                        </a:rPr>
                        <a:t>0.13.0</a:t>
                      </a:r>
                      <a:endParaRPr lang="en-US" altLang="ko-KR" sz="1800" dirty="0" smtClean="0"/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dirty="0" smtClean="0">
                        <a:solidFill>
                          <a:srgbClr val="454240"/>
                        </a:solidFill>
                        <a:latin typeface="DM Sans" pitchFamily="34" charset="0"/>
                        <a:ea typeface="DM Sans" pitchFamily="34" charset="-122"/>
                        <a:cs typeface="DM Sans" pitchFamily="34" charset="-12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rgbClr val="454240"/>
                          </a:solidFill>
                          <a:latin typeface="DM Sans" pitchFamily="34" charset="0"/>
                          <a:ea typeface="DM Sans" pitchFamily="34" charset="-122"/>
                          <a:cs typeface="DM Sans" pitchFamily="34" charset="-120"/>
                        </a:rPr>
                        <a:t>1.3.0</a:t>
                      </a:r>
                      <a:endParaRPr lang="en-US" altLang="ko-KR" sz="1800" dirty="0" smtClean="0"/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 8"/>
          <p:cNvSpPr/>
          <p:nvPr/>
        </p:nvSpPr>
        <p:spPr>
          <a:xfrm>
            <a:off x="10783371" y="4070156"/>
            <a:ext cx="2232065" cy="4443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499"/>
              </a:lnSpc>
              <a:buNone/>
            </a:pPr>
            <a:endParaRPr lang="en-US" sz="2187" dirty="0"/>
          </a:p>
        </p:txBody>
      </p:sp>
      <p:sp>
        <p:nvSpPr>
          <p:cNvPr id="12" name="Text 9"/>
          <p:cNvSpPr/>
          <p:nvPr/>
        </p:nvSpPr>
        <p:spPr>
          <a:xfrm>
            <a:off x="10783371" y="4714404"/>
            <a:ext cx="2232065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1993225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데이터 셋 불러오기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037993" y="3305532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2213610" y="3347204"/>
            <a:ext cx="148709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4"/>
          <p:cNvSpPr/>
          <p:nvPr/>
        </p:nvSpPr>
        <p:spPr>
          <a:xfrm>
            <a:off x="2760107" y="3381851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CSV 파일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2760107" y="3862268"/>
            <a:ext cx="444400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데이터 분석에 필요한 CSV 파일을 불러옵니다.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7426285" y="3305532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7573566" y="3347204"/>
            <a:ext cx="20538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8"/>
          <p:cNvSpPr/>
          <p:nvPr/>
        </p:nvSpPr>
        <p:spPr>
          <a:xfrm>
            <a:off x="8148399" y="3381851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데이터베이스 연결</a:t>
            </a:r>
            <a:endParaRPr lang="en-US" sz="2187" dirty="0"/>
          </a:p>
        </p:txBody>
      </p:sp>
      <p:sp>
        <p:nvSpPr>
          <p:cNvPr id="12" name="Text 9"/>
          <p:cNvSpPr/>
          <p:nvPr/>
        </p:nvSpPr>
        <p:spPr>
          <a:xfrm>
            <a:off x="8148399" y="3862268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데이터 분석을 위해 필요한 데이터베이스에 접속합니다.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2037993" y="496883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2185273" y="5010507"/>
            <a:ext cx="20538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2"/>
          <p:cNvSpPr/>
          <p:nvPr/>
        </p:nvSpPr>
        <p:spPr>
          <a:xfrm>
            <a:off x="2760107" y="5045154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데이터 탐색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2760107" y="5525572"/>
            <a:ext cx="444400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데이터를 탐색하여 분석의 방향을 결정합니다.</a:t>
            </a:r>
            <a:endParaRPr lang="en-US" sz="1750" dirty="0"/>
          </a:p>
        </p:txBody>
      </p:sp>
      <p:sp>
        <p:nvSpPr>
          <p:cNvPr id="17" name="Shape 14"/>
          <p:cNvSpPr/>
          <p:nvPr/>
        </p:nvSpPr>
        <p:spPr>
          <a:xfrm>
            <a:off x="7426285" y="496883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7578685" y="5010507"/>
            <a:ext cx="19502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4</a:t>
            </a:r>
            <a:endParaRPr lang="en-US" sz="2624" dirty="0"/>
          </a:p>
        </p:txBody>
      </p:sp>
      <p:sp>
        <p:nvSpPr>
          <p:cNvPr id="19" name="Text 16"/>
          <p:cNvSpPr/>
          <p:nvPr/>
        </p:nvSpPr>
        <p:spPr>
          <a:xfrm>
            <a:off x="8148399" y="5045154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데이터 정제</a:t>
            </a:r>
            <a:endParaRPr lang="en-US" sz="2187" dirty="0"/>
          </a:p>
        </p:txBody>
      </p:sp>
      <p:sp>
        <p:nvSpPr>
          <p:cNvPr id="20" name="Text 17"/>
          <p:cNvSpPr/>
          <p:nvPr/>
        </p:nvSpPr>
        <p:spPr>
          <a:xfrm>
            <a:off x="8148399" y="5525572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결측치 및 이상치를 처리하여 데이터 품질을 향상시킵니다.</a:t>
            </a:r>
            <a:endParaRPr lang="en-US" sz="17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5935028" y="2664976"/>
            <a:ext cx="786217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정상 상태 = normal (0으로 표현)</a:t>
            </a:r>
            <a:endParaRPr lang="en-US" sz="1750" dirty="0"/>
          </a:p>
        </p:txBody>
      </p:sp>
      <p:sp>
        <p:nvSpPr>
          <p:cNvPr id="9" name="Text 4"/>
          <p:cNvSpPr/>
          <p:nvPr/>
        </p:nvSpPr>
        <p:spPr>
          <a:xfrm>
            <a:off x="5935028" y="3153608"/>
            <a:ext cx="786217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비정상 상태 = error (1로 표현)</a:t>
            </a:r>
            <a:endParaRPr lang="en-US" sz="1750" dirty="0"/>
          </a:p>
        </p:txBody>
      </p:sp>
      <p:sp>
        <p:nvSpPr>
          <p:cNvPr id="12" name="Text 6"/>
          <p:cNvSpPr/>
          <p:nvPr/>
        </p:nvSpPr>
        <p:spPr>
          <a:xfrm>
            <a:off x="5935028" y="4442460"/>
            <a:ext cx="786217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필요없는 변수를 제거합니다.</a:t>
            </a:r>
            <a:endParaRPr lang="en-US" sz="1750" dirty="0"/>
          </a:p>
        </p:txBody>
      </p:sp>
      <p:sp>
        <p:nvSpPr>
          <p:cNvPr id="16" name="직사각형 15"/>
          <p:cNvSpPr/>
          <p:nvPr/>
        </p:nvSpPr>
        <p:spPr>
          <a:xfrm>
            <a:off x="1893798" y="-4763"/>
            <a:ext cx="3527604" cy="82296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 1"/>
          <p:cNvSpPr/>
          <p:nvPr/>
        </p:nvSpPr>
        <p:spPr>
          <a:xfrm>
            <a:off x="4490799" y="934760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데이터 전처리</a:t>
            </a:r>
            <a:endParaRPr lang="en-US" sz="4374" dirty="0"/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0799" y="1962388"/>
            <a:ext cx="1110972" cy="1777484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5935028" y="2184559"/>
            <a:ext cx="312860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모터 진단 데이터 변수 선언</a:t>
            </a:r>
            <a:endParaRPr lang="en-US" sz="2187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0799" y="3739872"/>
            <a:ext cx="1110972" cy="1777484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5935028" y="3962043"/>
            <a:ext cx="323302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필요없는 변수 (Time) 제거</a:t>
            </a:r>
            <a:endParaRPr lang="en-US" sz="2187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90799" y="5517356"/>
            <a:ext cx="1110972" cy="1777484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5935028" y="5739527"/>
            <a:ext cx="631662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Target값과 나머지 피처를 분리후 훈련, 테스트셋 분리</a:t>
            </a:r>
            <a:endParaRPr lang="en-US" sz="2187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1893798" y="-4763"/>
            <a:ext cx="3527604" cy="82296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 1"/>
          <p:cNvSpPr/>
          <p:nvPr/>
        </p:nvSpPr>
        <p:spPr>
          <a:xfrm>
            <a:off x="4490799" y="2016800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모델링</a:t>
            </a:r>
            <a:endParaRPr lang="en-US" sz="4374" dirty="0"/>
          </a:p>
        </p:txBody>
      </p:sp>
      <p:sp>
        <p:nvSpPr>
          <p:cNvPr id="6" name="Shape 2"/>
          <p:cNvSpPr/>
          <p:nvPr/>
        </p:nvSpPr>
        <p:spPr>
          <a:xfrm>
            <a:off x="4490799" y="3044428"/>
            <a:ext cx="4542115" cy="1650802"/>
          </a:xfrm>
          <a:prstGeom prst="roundRect">
            <a:avLst>
              <a:gd name="adj" fmla="val 6057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4720590" y="3274219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모델 선택</a:t>
            </a:r>
            <a:endParaRPr lang="en-US" sz="2187" dirty="0"/>
          </a:p>
        </p:txBody>
      </p:sp>
      <p:sp>
        <p:nvSpPr>
          <p:cNvPr id="8" name="Text 4"/>
          <p:cNvSpPr/>
          <p:nvPr/>
        </p:nvSpPr>
        <p:spPr>
          <a:xfrm>
            <a:off x="4720590" y="3754636"/>
            <a:ext cx="408253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분석 목적에 맞는 적절한 머신 러닝 모델을 선택합니다.</a:t>
            </a:r>
            <a:endParaRPr lang="en-US" sz="1750" dirty="0"/>
          </a:p>
        </p:txBody>
      </p:sp>
      <p:sp>
        <p:nvSpPr>
          <p:cNvPr id="9" name="Shape 5"/>
          <p:cNvSpPr/>
          <p:nvPr/>
        </p:nvSpPr>
        <p:spPr>
          <a:xfrm>
            <a:off x="9255085" y="3044428"/>
            <a:ext cx="4542115" cy="1650802"/>
          </a:xfrm>
          <a:prstGeom prst="roundRect">
            <a:avLst>
              <a:gd name="adj" fmla="val 6057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</p:sp>
      <p:sp>
        <p:nvSpPr>
          <p:cNvPr id="10" name="Text 6"/>
          <p:cNvSpPr/>
          <p:nvPr/>
        </p:nvSpPr>
        <p:spPr>
          <a:xfrm>
            <a:off x="9484876" y="3274219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734"/>
              </a:lnSpc>
            </a:pPr>
            <a:r>
              <a:rPr lang="en-US" altLang="ko-KR" sz="2187" dirty="0" err="1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모델</a:t>
            </a:r>
            <a:r>
              <a:rPr lang="en-US" altLang="ko-KR" sz="2187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 </a:t>
            </a:r>
            <a:r>
              <a:rPr lang="en-US" altLang="ko-KR" sz="2187" dirty="0" err="1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평가</a:t>
            </a:r>
            <a:endParaRPr lang="en-US" sz="2187" dirty="0"/>
          </a:p>
        </p:txBody>
      </p:sp>
      <p:sp>
        <p:nvSpPr>
          <p:cNvPr id="11" name="Text 7"/>
          <p:cNvSpPr/>
          <p:nvPr/>
        </p:nvSpPr>
        <p:spPr>
          <a:xfrm>
            <a:off x="9484876" y="3754636"/>
            <a:ext cx="408253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altLang="ko-KR" sz="1600" dirty="0" err="1" smtClean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모델의</a:t>
            </a:r>
            <a:r>
              <a:rPr lang="en-US" altLang="ko-KR" sz="1600" dirty="0" smtClean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</a:t>
            </a:r>
            <a:r>
              <a:rPr lang="en-US" altLang="ko-KR" sz="1600" dirty="0" err="1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성능을</a:t>
            </a:r>
            <a:r>
              <a:rPr lang="en-US" altLang="ko-KR" sz="160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</a:t>
            </a:r>
            <a:r>
              <a:rPr lang="en-US" altLang="ko-KR" sz="1600" dirty="0" err="1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평가하여</a:t>
            </a:r>
            <a:r>
              <a:rPr lang="en-US" altLang="ko-KR" sz="160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</a:t>
            </a:r>
            <a:r>
              <a:rPr lang="en-US" altLang="ko-KR" sz="1600" dirty="0" err="1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적합성을</a:t>
            </a:r>
            <a:r>
              <a:rPr lang="en-US" altLang="ko-KR" sz="160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</a:t>
            </a:r>
            <a:r>
              <a:rPr lang="en-US" altLang="ko-KR" sz="1600" dirty="0" err="1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검증합니다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</p:txBody>
      </p:sp>
      <p:sp>
        <p:nvSpPr>
          <p:cNvPr id="12" name="Shape 8"/>
          <p:cNvSpPr/>
          <p:nvPr/>
        </p:nvSpPr>
        <p:spPr>
          <a:xfrm>
            <a:off x="4490799" y="4917400"/>
            <a:ext cx="9306401" cy="1295400"/>
          </a:xfrm>
          <a:prstGeom prst="roundRect">
            <a:avLst>
              <a:gd name="adj" fmla="val 7719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</p:sp>
      <p:sp>
        <p:nvSpPr>
          <p:cNvPr id="13" name="Text 9"/>
          <p:cNvSpPr/>
          <p:nvPr/>
        </p:nvSpPr>
        <p:spPr>
          <a:xfrm>
            <a:off x="4720590" y="5147191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734"/>
              </a:lnSpc>
            </a:pPr>
            <a:r>
              <a:rPr lang="ko-KR" altLang="en-US" sz="2187" dirty="0" smtClean="0">
                <a:solidFill>
                  <a:srgbClr val="454240"/>
                </a:solidFill>
                <a:latin typeface="Libre Baskerville" pitchFamily="34" charset="0"/>
              </a:rPr>
              <a:t>변수 </a:t>
            </a:r>
            <a:r>
              <a:rPr lang="ko-KR" altLang="en-US" sz="2187" dirty="0">
                <a:solidFill>
                  <a:srgbClr val="454240"/>
                </a:solidFill>
                <a:latin typeface="Libre Baskerville" pitchFamily="34" charset="0"/>
              </a:rPr>
              <a:t>중요도</a:t>
            </a:r>
            <a:endParaRPr lang="en-US" altLang="ko-KR" sz="2187" dirty="0"/>
          </a:p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14" name="Text 10"/>
          <p:cNvSpPr/>
          <p:nvPr/>
        </p:nvSpPr>
        <p:spPr>
          <a:xfrm>
            <a:off x="4720590" y="5627608"/>
            <a:ext cx="8846820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799"/>
              </a:lnSpc>
            </a:pPr>
            <a:r>
              <a:rPr lang="ko-KR" altLang="en-US" sz="1600" dirty="0" smtClean="0"/>
              <a:t>모델 </a:t>
            </a:r>
            <a:r>
              <a:rPr lang="ko-KR" altLang="en-US" sz="1600" dirty="0"/>
              <a:t>중 성능이 가장 좋은 </a:t>
            </a:r>
            <a:r>
              <a:rPr lang="ko-KR" altLang="en-US" sz="1600" dirty="0" smtClean="0"/>
              <a:t>모델을 찾아 변수 </a:t>
            </a:r>
            <a:r>
              <a:rPr lang="ko-KR" altLang="en-US" sz="1600" dirty="0"/>
              <a:t>중요도를 구합니다</a:t>
            </a:r>
            <a:r>
              <a:rPr lang="en-US" sz="1750" dirty="0" smtClean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.</a:t>
            </a:r>
            <a:endParaRPr lang="en-US" sz="17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3767614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endParaRPr lang="en-US" sz="4374" dirty="0"/>
          </a:p>
        </p:txBody>
      </p:sp>
      <p:sp>
        <p:nvSpPr>
          <p:cNvPr id="7" name="Text 1"/>
          <p:cNvSpPr/>
          <p:nvPr/>
        </p:nvSpPr>
        <p:spPr>
          <a:xfrm>
            <a:off x="2037992" y="1415713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ko-KR" altLang="en-US" sz="4374" dirty="0" smtClean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모델 선택</a:t>
            </a:r>
            <a:endParaRPr lang="en-US" sz="4374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7993" y="3525798"/>
            <a:ext cx="5201007" cy="3865602"/>
          </a:xfrm>
          <a:prstGeom prst="rect">
            <a:avLst/>
          </a:prstGeom>
        </p:spPr>
      </p:pic>
      <p:sp>
        <p:nvSpPr>
          <p:cNvPr id="9" name="Text 1"/>
          <p:cNvSpPr/>
          <p:nvPr/>
        </p:nvSpPr>
        <p:spPr>
          <a:xfrm>
            <a:off x="2037993" y="2609016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ko-KR" altLang="en-US" sz="2400" dirty="0" err="1" smtClean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로지스틱</a:t>
            </a:r>
            <a:r>
              <a:rPr lang="ko-KR" altLang="en-US" sz="2400" dirty="0" smtClean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 회귀 결과</a:t>
            </a:r>
            <a:endParaRPr lang="en-US" sz="24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93452" y="2190024"/>
            <a:ext cx="5925377" cy="52013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405</Words>
  <Application>Microsoft Office PowerPoint</Application>
  <PresentationFormat>사용자 지정</PresentationFormat>
  <Paragraphs>116</Paragraphs>
  <Slides>16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3" baseType="lpstr">
      <vt:lpstr>DM Sans</vt:lpstr>
      <vt:lpstr>Libre Baskerville</vt:lpstr>
      <vt:lpstr>맑은 고딕</vt:lpstr>
      <vt:lpstr>바탕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Microsoft 계정</cp:lastModifiedBy>
  <cp:revision>20</cp:revision>
  <dcterms:created xsi:type="dcterms:W3CDTF">2024-02-20T05:47:40Z</dcterms:created>
  <dcterms:modified xsi:type="dcterms:W3CDTF">2024-02-22T05:19:30Z</dcterms:modified>
</cp:coreProperties>
</file>