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21599525" cy="3024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B4F7"/>
    <a:srgbClr val="624D95"/>
    <a:srgbClr val="A090C6"/>
    <a:srgbClr val="F69A59"/>
    <a:srgbClr val="F19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2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-3053" y="-108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3C5EF51-8989-AFD9-37C1-60FE6A01BC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"/>
            <a:ext cx="21599525" cy="30236897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5B5A119E-1B06-8E09-16DA-6D41E6FBB7C5}"/>
              </a:ext>
            </a:extLst>
          </p:cNvPr>
          <p:cNvGrpSpPr/>
          <p:nvPr userDrawn="1"/>
        </p:nvGrpSpPr>
        <p:grpSpPr>
          <a:xfrm>
            <a:off x="14593949" y="3542633"/>
            <a:ext cx="1594759" cy="2236959"/>
            <a:chOff x="14516100" y="3307501"/>
            <a:chExt cx="1594759" cy="223695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BC3D95-9BD2-DF13-C09F-6FF61635D9A1}"/>
                </a:ext>
              </a:extLst>
            </p:cNvPr>
            <p:cNvSpPr txBox="1"/>
            <p:nvPr/>
          </p:nvSpPr>
          <p:spPr>
            <a:xfrm>
              <a:off x="14589127" y="3307501"/>
              <a:ext cx="1521732" cy="2236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ko-KR" altLang="en-US" sz="2400" b="1" spc="-150" dirty="0">
                  <a:solidFill>
                    <a:srgbClr val="002060"/>
                  </a:solidFill>
                  <a:latin typeface="+mn-ea"/>
                </a:rPr>
                <a:t>교과목명</a:t>
              </a:r>
              <a:endParaRPr lang="en-US" altLang="ko-KR" sz="2400" b="1" spc="-150" dirty="0">
                <a:solidFill>
                  <a:srgbClr val="002060"/>
                </a:solidFill>
                <a:latin typeface="+mn-ea"/>
              </a:endParaRPr>
            </a:p>
            <a:p>
              <a:pPr algn="dist">
                <a:lnSpc>
                  <a:spcPct val="150000"/>
                </a:lnSpc>
              </a:pPr>
              <a:r>
                <a:rPr lang="ko-KR" altLang="en-US" sz="2400" b="1" spc="-150" dirty="0" err="1">
                  <a:solidFill>
                    <a:srgbClr val="002060"/>
                  </a:solidFill>
                  <a:latin typeface="+mn-ea"/>
                </a:rPr>
                <a:t>팀명</a:t>
              </a:r>
              <a:endParaRPr lang="en-US" altLang="ko-KR" sz="2400" b="1" spc="-150" dirty="0">
                <a:solidFill>
                  <a:srgbClr val="002060"/>
                </a:solidFill>
                <a:latin typeface="+mn-ea"/>
              </a:endParaRPr>
            </a:p>
            <a:p>
              <a:pPr algn="dist">
                <a:lnSpc>
                  <a:spcPct val="150000"/>
                </a:lnSpc>
              </a:pPr>
              <a:r>
                <a:rPr lang="ko-KR" altLang="en-US" sz="2400" b="1" spc="-150" dirty="0">
                  <a:solidFill>
                    <a:srgbClr val="002060"/>
                  </a:solidFill>
                  <a:latin typeface="+mn-ea"/>
                </a:rPr>
                <a:t>팀 원</a:t>
              </a:r>
              <a:endParaRPr lang="en-US" altLang="ko-KR" sz="2400" b="1" spc="-150" dirty="0">
                <a:solidFill>
                  <a:srgbClr val="002060"/>
                </a:solidFill>
                <a:latin typeface="+mn-ea"/>
              </a:endParaRPr>
            </a:p>
            <a:p>
              <a:pPr algn="dist">
                <a:lnSpc>
                  <a:spcPct val="150000"/>
                </a:lnSpc>
              </a:pPr>
              <a:r>
                <a:rPr lang="ko-KR" altLang="en-US" sz="2400" b="1" spc="-150" dirty="0">
                  <a:solidFill>
                    <a:srgbClr val="002060"/>
                  </a:solidFill>
                  <a:latin typeface="+mn-ea"/>
                </a:rPr>
                <a:t>지도교수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D93B88A-4434-1376-EDC0-B766F2274C1B}"/>
                </a:ext>
              </a:extLst>
            </p:cNvPr>
            <p:cNvSpPr/>
            <p:nvPr/>
          </p:nvSpPr>
          <p:spPr>
            <a:xfrm>
              <a:off x="14516100" y="3505200"/>
              <a:ext cx="73027" cy="3124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0CAF54F-B9CD-CB59-4686-7279F524FDBC}"/>
                </a:ext>
              </a:extLst>
            </p:cNvPr>
            <p:cNvSpPr/>
            <p:nvPr/>
          </p:nvSpPr>
          <p:spPr>
            <a:xfrm>
              <a:off x="14516100" y="4015319"/>
              <a:ext cx="73027" cy="3124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5196C57-F7AB-6E2B-DB92-ACA09D9A5770}"/>
                </a:ext>
              </a:extLst>
            </p:cNvPr>
            <p:cNvSpPr/>
            <p:nvPr/>
          </p:nvSpPr>
          <p:spPr>
            <a:xfrm>
              <a:off x="14516100" y="4578088"/>
              <a:ext cx="73027" cy="3124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236F905-0DC8-C8E0-13AB-6E0C0F4BE525}"/>
                </a:ext>
              </a:extLst>
            </p:cNvPr>
            <p:cNvSpPr/>
            <p:nvPr/>
          </p:nvSpPr>
          <p:spPr>
            <a:xfrm>
              <a:off x="14516100" y="5140857"/>
              <a:ext cx="73027" cy="31242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래픽 3">
            <a:extLst>
              <a:ext uri="{FF2B5EF4-FFF2-40B4-BE49-F238E27FC236}">
                <a16:creationId xmlns:a16="http://schemas.microsoft.com/office/drawing/2014/main" id="{7EC6D99D-5A84-130C-12BD-A57E6EDB3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8366" y="608845"/>
            <a:ext cx="423773" cy="423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AFE71D-E3D9-293B-F5D8-D5223D64811B}"/>
              </a:ext>
            </a:extLst>
          </p:cNvPr>
          <p:cNvSpPr txBox="1"/>
          <p:nvPr userDrawn="1"/>
        </p:nvSpPr>
        <p:spPr>
          <a:xfrm>
            <a:off x="1670252" y="735104"/>
            <a:ext cx="1281684" cy="59502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3600" b="1" spc="0" dirty="0">
                <a:solidFill>
                  <a:schemeClr val="bg1"/>
                </a:solidFill>
                <a:latin typeface="+mn-ea"/>
              </a:rPr>
              <a:t>2025</a:t>
            </a:r>
            <a:endParaRPr lang="ko-KR" altLang="en-US" sz="3600" b="1" spc="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871087F-1EA7-4358-AAB1-5DD32B9354B5}"/>
              </a:ext>
            </a:extLst>
          </p:cNvPr>
          <p:cNvGrpSpPr/>
          <p:nvPr userDrawn="1"/>
        </p:nvGrpSpPr>
        <p:grpSpPr>
          <a:xfrm>
            <a:off x="1670252" y="1236202"/>
            <a:ext cx="5709639" cy="595027"/>
            <a:chOff x="4215332" y="681316"/>
            <a:chExt cx="5709639" cy="5950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EA3C43-9CB6-9954-8AAC-7BD26DE8E45D}"/>
                </a:ext>
              </a:extLst>
            </p:cNvPr>
            <p:cNvSpPr txBox="1"/>
            <p:nvPr userDrawn="1"/>
          </p:nvSpPr>
          <p:spPr>
            <a:xfrm>
              <a:off x="4215332" y="681316"/>
              <a:ext cx="4341928" cy="59502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ko-KR" sz="3600" b="1" spc="0" dirty="0">
                  <a:solidFill>
                    <a:srgbClr val="D9B4F7"/>
                  </a:solidFill>
                  <a:latin typeface="+mn-ea"/>
                </a:rPr>
                <a:t>C</a:t>
              </a:r>
              <a:r>
                <a:rPr lang="en-US" altLang="ko-KR" sz="3600" b="1" spc="0" dirty="0">
                  <a:solidFill>
                    <a:schemeClr val="bg1"/>
                  </a:solidFill>
                  <a:latin typeface="+mn-ea"/>
                </a:rPr>
                <a:t>A</a:t>
              </a:r>
              <a:r>
                <a:rPr lang="en-US" altLang="ko-KR" sz="3600" b="1" spc="0" dirty="0">
                  <a:solidFill>
                    <a:srgbClr val="D9B4F7"/>
                  </a:solidFill>
                  <a:latin typeface="+mn-ea"/>
                </a:rPr>
                <a:t>P</a:t>
              </a:r>
              <a:r>
                <a:rPr lang="en-US" altLang="ko-KR" sz="3600" b="1" spc="0" dirty="0">
                  <a:solidFill>
                    <a:schemeClr val="bg1"/>
                  </a:solidFill>
                  <a:latin typeface="+mn-ea"/>
                </a:rPr>
                <a:t>S</a:t>
              </a:r>
              <a:r>
                <a:rPr lang="en-US" altLang="ko-KR" sz="3600" b="1" spc="0" dirty="0">
                  <a:solidFill>
                    <a:srgbClr val="D9B4F7"/>
                  </a:solidFill>
                  <a:latin typeface="+mn-ea"/>
                </a:rPr>
                <a:t>T</a:t>
              </a:r>
              <a:r>
                <a:rPr lang="en-US" altLang="ko-KR" sz="3600" b="1" spc="0" dirty="0">
                  <a:solidFill>
                    <a:schemeClr val="bg1"/>
                  </a:solidFill>
                  <a:latin typeface="+mn-ea"/>
                </a:rPr>
                <a:t>O</a:t>
              </a:r>
              <a:r>
                <a:rPr lang="en-US" altLang="ko-KR" sz="3600" b="1" spc="0" dirty="0">
                  <a:solidFill>
                    <a:srgbClr val="D9B4F7"/>
                  </a:solidFill>
                  <a:latin typeface="+mn-ea"/>
                </a:rPr>
                <a:t>N</a:t>
              </a:r>
              <a:r>
                <a:rPr lang="en-US" altLang="ko-KR" sz="3600" b="1" spc="0" dirty="0">
                  <a:solidFill>
                    <a:schemeClr val="bg1"/>
                  </a:solidFill>
                  <a:latin typeface="+mn-ea"/>
                </a:rPr>
                <a:t>E </a:t>
              </a:r>
              <a:r>
                <a:rPr lang="en-US" altLang="ko-KR" sz="3600" b="1" spc="0" dirty="0">
                  <a:solidFill>
                    <a:srgbClr val="D9B4F7"/>
                  </a:solidFill>
                  <a:latin typeface="+mn-ea"/>
                </a:rPr>
                <a:t>D</a:t>
              </a:r>
              <a:r>
                <a:rPr lang="en-US" altLang="ko-KR" sz="3600" b="1" spc="0" dirty="0">
                  <a:solidFill>
                    <a:schemeClr val="bg1"/>
                  </a:solidFill>
                  <a:latin typeface="+mn-ea"/>
                </a:rPr>
                <a:t>E</a:t>
              </a:r>
              <a:r>
                <a:rPr lang="en-US" altLang="ko-KR" sz="3600" b="1" spc="0" dirty="0">
                  <a:solidFill>
                    <a:srgbClr val="D9B4F7"/>
                  </a:solidFill>
                  <a:latin typeface="+mn-ea"/>
                </a:rPr>
                <a:t>S</a:t>
              </a:r>
              <a:r>
                <a:rPr lang="en-US" altLang="ko-KR" sz="3600" b="1" spc="0" dirty="0">
                  <a:solidFill>
                    <a:schemeClr val="bg1"/>
                  </a:solidFill>
                  <a:latin typeface="+mn-ea"/>
                </a:rPr>
                <a:t>I</a:t>
              </a:r>
              <a:r>
                <a:rPr lang="en-US" altLang="ko-KR" sz="3600" b="1" spc="0" dirty="0">
                  <a:solidFill>
                    <a:srgbClr val="D9B4F7"/>
                  </a:solidFill>
                  <a:latin typeface="+mn-ea"/>
                </a:rPr>
                <a:t>G</a:t>
              </a:r>
              <a:r>
                <a:rPr lang="en-US" altLang="ko-KR" sz="3600" b="1" spc="0" dirty="0">
                  <a:solidFill>
                    <a:schemeClr val="bg1"/>
                  </a:solidFill>
                  <a:latin typeface="+mn-ea"/>
                </a:rPr>
                <a:t>N</a:t>
              </a:r>
              <a:endParaRPr lang="ko-KR" altLang="en-US" sz="3600" b="1" spc="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E616C4-6626-3BEF-E635-C313E2574620}"/>
                </a:ext>
              </a:extLst>
            </p:cNvPr>
            <p:cNvSpPr txBox="1"/>
            <p:nvPr userDrawn="1"/>
          </p:nvSpPr>
          <p:spPr>
            <a:xfrm>
              <a:off x="8488680" y="794163"/>
              <a:ext cx="1436291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ko-KR" altLang="en-US" sz="2800" b="1" spc="0" dirty="0">
                  <a:solidFill>
                    <a:schemeClr val="bg1"/>
                  </a:solidFill>
                  <a:latin typeface="+mn-ea"/>
                </a:rPr>
                <a:t>경진대회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062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32">
          <p15:clr>
            <a:srgbClr val="FBAE40"/>
          </p15:clr>
        </p15:guide>
        <p15:guide id="2" pos="1156">
          <p15:clr>
            <a:srgbClr val="FBAE40"/>
          </p15:clr>
        </p15:guide>
        <p15:guide id="3" orient="horz" pos="2131">
          <p15:clr>
            <a:srgbClr val="FBAE40"/>
          </p15:clr>
        </p15:guide>
        <p15:guide id="4" pos="1360">
          <p15:clr>
            <a:srgbClr val="FBAE40"/>
          </p15:clr>
        </p15:guide>
        <p15:guide id="5" pos="6417">
          <p15:clr>
            <a:srgbClr val="FBAE40"/>
          </p15:clr>
        </p15:guide>
        <p15:guide id="6" pos="6622">
          <p15:clr>
            <a:srgbClr val="FBAE40"/>
          </p15:clr>
        </p15:guide>
        <p15:guide id="7" pos="7030">
          <p15:clr>
            <a:srgbClr val="FBAE40"/>
          </p15:clr>
        </p15:guide>
        <p15:guide id="8" pos="7211">
          <p15:clr>
            <a:srgbClr val="FBAE40"/>
          </p15:clr>
        </p15:guide>
        <p15:guide id="9" pos="12269">
          <p15:clr>
            <a:srgbClr val="FBAE40"/>
          </p15:clr>
        </p15:guide>
        <p15:guide id="10" pos="12473">
          <p15:clr>
            <a:srgbClr val="FBAE40"/>
          </p15:clr>
        </p15:guide>
        <p15:guide id="11" orient="horz" pos="17735">
          <p15:clr>
            <a:srgbClr val="FBAE40"/>
          </p15:clr>
        </p15:guide>
        <p15:guide id="12" orient="horz" pos="446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610022"/>
            <a:ext cx="18629590" cy="5845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050077"/>
            <a:ext cx="18629590" cy="1918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B10DE-AFC6-4949-95E6-88F2FE0C6B5E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8028274"/>
            <a:ext cx="7289840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8028274"/>
            <a:ext cx="4859893" cy="16100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C9886-AF1E-45BD-8B2F-085BE947B8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48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B79D91A-3250-C432-186D-4B1F1C3553F8}"/>
              </a:ext>
            </a:extLst>
          </p:cNvPr>
          <p:cNvSpPr txBox="1"/>
          <p:nvPr/>
        </p:nvSpPr>
        <p:spPr>
          <a:xfrm>
            <a:off x="2159792" y="8092526"/>
            <a:ext cx="80279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ko-KR" altLang="en-US" sz="2400" dirty="0">
                <a:latin typeface="+mn-ea"/>
              </a:rPr>
              <a:t>코로나와 같은 전염성 질병으로 인해 </a:t>
            </a:r>
            <a:r>
              <a:rPr lang="ko-KR" altLang="en-US" sz="2400" dirty="0" err="1">
                <a:latin typeface="+mn-ea"/>
              </a:rPr>
              <a:t>비대면</a:t>
            </a:r>
            <a:r>
              <a:rPr lang="ko-KR" altLang="en-US" sz="2400" dirty="0">
                <a:latin typeface="+mn-ea"/>
              </a:rPr>
              <a:t> 강의 수가 증가하였고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온라인</a:t>
            </a:r>
            <a:r>
              <a:rPr lang="en-US" altLang="ko-KR" sz="2400" dirty="0">
                <a:latin typeface="+mn-ea"/>
              </a:rPr>
              <a:t>(zoom) </a:t>
            </a:r>
            <a:r>
              <a:rPr lang="ko-KR" altLang="en-US" sz="2400" dirty="0">
                <a:latin typeface="+mn-ea"/>
              </a:rPr>
              <a:t>강의 또한 증가하였다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이와 같은 수업에서의 문제점은 학생의 카메라가 꺼져 있다면 학생의 현재 수업 태도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출결 또한 확실하게 확인이 되지 않는다는 문제점을 가지고 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이러한 문제점을 해결하기 위한 방법을 모색하던 중 인간 행동 인식</a:t>
            </a:r>
            <a:r>
              <a:rPr lang="en-US" altLang="ko-KR" sz="2400" dirty="0">
                <a:latin typeface="+mn-ea"/>
              </a:rPr>
              <a:t>(HAR) </a:t>
            </a:r>
            <a:r>
              <a:rPr lang="ko-KR" altLang="en-US" sz="2400" dirty="0">
                <a:latin typeface="+mn-ea"/>
              </a:rPr>
              <a:t>시스템에 대해 알게 되었고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무선 통신에서의 채널 상태 정보를 활용한 </a:t>
            </a:r>
            <a:r>
              <a:rPr lang="en-US" altLang="ko-KR" sz="2400" dirty="0">
                <a:latin typeface="+mn-ea"/>
              </a:rPr>
              <a:t>HAR </a:t>
            </a:r>
            <a:r>
              <a:rPr lang="ko-KR" altLang="en-US" sz="2400" dirty="0">
                <a:latin typeface="+mn-ea"/>
              </a:rPr>
              <a:t>시스템을 구현해보고자 한다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이 시스템을 통해 학생의 사생활 보호 문제를 해결하고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교수자들은 더 효율적으로 학생들의 출결을 관리할 수 있으며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온라인</a:t>
            </a:r>
            <a:r>
              <a:rPr lang="en-US" altLang="ko-KR" sz="2400" dirty="0">
                <a:latin typeface="+mn-ea"/>
              </a:rPr>
              <a:t>(zoom) </a:t>
            </a:r>
            <a:r>
              <a:rPr lang="ko-KR" altLang="en-US" sz="2400" dirty="0">
                <a:latin typeface="+mn-ea"/>
              </a:rPr>
              <a:t>수업 운영의 효율성을 극대화 할 수 있다</a:t>
            </a:r>
            <a:r>
              <a:rPr lang="en-US" altLang="ko-KR" sz="2400" dirty="0">
                <a:latin typeface="+mn-ea"/>
              </a:rPr>
              <a:t>.</a:t>
            </a:r>
            <a:r>
              <a:rPr lang="ko-KR" altLang="en-US" sz="2400" dirty="0">
                <a:latin typeface="+mn-ea"/>
              </a:rPr>
              <a:t> 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AE84A13D-7D4F-C2EB-7C8B-72F0E1B7058A}"/>
              </a:ext>
            </a:extLst>
          </p:cNvPr>
          <p:cNvCxnSpPr>
            <a:cxnSpLocks/>
          </p:cNvCxnSpPr>
          <p:nvPr/>
        </p:nvCxnSpPr>
        <p:spPr>
          <a:xfrm>
            <a:off x="1835148" y="16876750"/>
            <a:ext cx="867727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F2ACFE3-A8EB-2C8B-FC73-BCA82A9CB03B}"/>
              </a:ext>
            </a:extLst>
          </p:cNvPr>
          <p:cNvSpPr txBox="1"/>
          <p:nvPr/>
        </p:nvSpPr>
        <p:spPr>
          <a:xfrm>
            <a:off x="2103149" y="18545119"/>
            <a:ext cx="802798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altLang="ko-KR" sz="2400" dirty="0">
                <a:latin typeface="+mn-ea"/>
              </a:rPr>
              <a:t> Raspberry PI </a:t>
            </a:r>
            <a:r>
              <a:rPr lang="ko-KR" altLang="en-US" sz="2400" dirty="0">
                <a:latin typeface="+mn-ea"/>
              </a:rPr>
              <a:t>보드에 </a:t>
            </a:r>
            <a:r>
              <a:rPr lang="en-US" altLang="ko-KR" sz="2400" dirty="0">
                <a:latin typeface="+mn-ea"/>
              </a:rPr>
              <a:t>Wi-Fi</a:t>
            </a:r>
            <a:r>
              <a:rPr lang="ko-KR" altLang="en-US" sz="2400" dirty="0">
                <a:latin typeface="+mn-ea"/>
              </a:rPr>
              <a:t>의 채널 상태 정보</a:t>
            </a:r>
            <a:r>
              <a:rPr lang="en-US" altLang="ko-KR" sz="2400" dirty="0">
                <a:latin typeface="+mn-ea"/>
              </a:rPr>
              <a:t>(Channel State Information, CSI)</a:t>
            </a:r>
            <a:r>
              <a:rPr lang="ko-KR" altLang="en-US" sz="2400" dirty="0">
                <a:latin typeface="+mn-ea"/>
              </a:rPr>
              <a:t>를 모니터링할 수 있는 오픈소스 펌웨어</a:t>
            </a:r>
            <a:r>
              <a:rPr lang="en-US" altLang="ko-KR" sz="2400" dirty="0">
                <a:latin typeface="+mn-ea"/>
              </a:rPr>
              <a:t>(NEXMON)</a:t>
            </a:r>
            <a:r>
              <a:rPr lang="ko-KR" altLang="en-US" sz="2400" dirty="0">
                <a:latin typeface="+mn-ea"/>
              </a:rPr>
              <a:t>을 탑재하여 사용자 행동 인식 시스템</a:t>
            </a:r>
            <a:r>
              <a:rPr lang="en-US" altLang="ko-KR" sz="2400" dirty="0">
                <a:latin typeface="+mn-ea"/>
              </a:rPr>
              <a:t>(Human Activity Recognition, HAR) </a:t>
            </a:r>
            <a:r>
              <a:rPr lang="ko-KR" altLang="en-US" sz="2400" dirty="0">
                <a:latin typeface="+mn-ea"/>
              </a:rPr>
              <a:t>시스템을 개발한다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algn="just">
              <a:spcBef>
                <a:spcPts val="1200"/>
              </a:spcBef>
            </a:pP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본 시스템은 </a:t>
            </a:r>
            <a:r>
              <a:rPr lang="en-US" altLang="ko-KR" sz="2400" dirty="0">
                <a:latin typeface="+mn-ea"/>
              </a:rPr>
              <a:t>Raspberry Pi</a:t>
            </a:r>
            <a:r>
              <a:rPr lang="ko-KR" altLang="en-US" sz="2400" dirty="0">
                <a:latin typeface="+mn-ea"/>
              </a:rPr>
              <a:t>를 사용하여 실시간으로 </a:t>
            </a:r>
            <a:r>
              <a:rPr lang="en-US" altLang="ko-KR" sz="2400" dirty="0">
                <a:latin typeface="+mn-ea"/>
              </a:rPr>
              <a:t>CSI</a:t>
            </a:r>
            <a:r>
              <a:rPr lang="ko-KR" altLang="en-US" sz="2400" dirty="0">
                <a:latin typeface="+mn-ea"/>
              </a:rPr>
              <a:t>를 수집 및 </a:t>
            </a:r>
            <a:r>
              <a:rPr lang="ko-KR" altLang="en-US" sz="2400" dirty="0" err="1">
                <a:latin typeface="+mn-ea"/>
              </a:rPr>
              <a:t>전처리</a:t>
            </a:r>
            <a:r>
              <a:rPr lang="ko-KR" altLang="en-US" sz="2400" dirty="0">
                <a:latin typeface="+mn-ea"/>
              </a:rPr>
              <a:t> 되어 이미지로 모델에 입력된다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학습 된 </a:t>
            </a:r>
            <a:r>
              <a:rPr lang="en-US" altLang="ko-KR" sz="2400" dirty="0">
                <a:latin typeface="+mn-ea"/>
              </a:rPr>
              <a:t>CNN</a:t>
            </a:r>
            <a:r>
              <a:rPr lang="ko-KR" altLang="en-US" sz="2400" dirty="0">
                <a:latin typeface="+mn-ea"/>
              </a:rPr>
              <a:t> 모델을 활용하여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학생의 행동을 </a:t>
            </a:r>
            <a:r>
              <a:rPr lang="en-US" altLang="ko-KR" sz="2400" dirty="0">
                <a:latin typeface="+mn-ea"/>
              </a:rPr>
              <a:t>‘</a:t>
            </a:r>
            <a:r>
              <a:rPr lang="ko-KR" altLang="en-US" sz="2400" dirty="0">
                <a:latin typeface="+mn-ea"/>
              </a:rPr>
              <a:t>공석</a:t>
            </a:r>
            <a:r>
              <a:rPr lang="en-US" altLang="ko-KR" sz="2400" dirty="0">
                <a:latin typeface="+mn-ea"/>
              </a:rPr>
              <a:t>’, ‘</a:t>
            </a:r>
            <a:r>
              <a:rPr lang="ko-KR" altLang="en-US" sz="2400" dirty="0">
                <a:latin typeface="+mn-ea"/>
              </a:rPr>
              <a:t>앉아있음</a:t>
            </a:r>
            <a:r>
              <a:rPr lang="en-US" altLang="ko-KR" sz="2400" dirty="0">
                <a:latin typeface="+mn-ea"/>
              </a:rPr>
              <a:t>‘ </a:t>
            </a:r>
            <a:r>
              <a:rPr lang="ko-KR" altLang="en-US" sz="2400" dirty="0">
                <a:latin typeface="+mn-ea"/>
              </a:rPr>
              <a:t>두 가지 상태로 분류한다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분류된 결과는 교수용 앱에 전송되어 화면에 출력되며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교수는 표시된 결과를 보고 실시간으로 학생들의 출결을 관리한다</a:t>
            </a:r>
            <a:r>
              <a:rPr lang="en-US" altLang="ko-KR" sz="2400" dirty="0">
                <a:latin typeface="+mn-ea"/>
              </a:rPr>
              <a:t>. </a:t>
            </a:r>
            <a:br>
              <a:rPr lang="en-US" altLang="ko-KR" sz="2400" dirty="0">
                <a:latin typeface="+mn-ea"/>
              </a:rPr>
            </a:br>
            <a:r>
              <a:rPr lang="ko-KR" altLang="en-US" sz="2400" dirty="0">
                <a:latin typeface="+mn-ea"/>
              </a:rPr>
              <a:t>출력된 화면의 모습은 그림</a:t>
            </a:r>
            <a:r>
              <a:rPr lang="en-US" altLang="ko-KR" sz="2400" dirty="0">
                <a:latin typeface="+mn-ea"/>
              </a:rPr>
              <a:t>1</a:t>
            </a:r>
            <a:r>
              <a:rPr lang="ko-KR" altLang="en-US" sz="2400" dirty="0">
                <a:latin typeface="+mn-ea"/>
              </a:rPr>
              <a:t>과 같다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algn="just">
              <a:spcBef>
                <a:spcPts val="1200"/>
              </a:spcBef>
            </a:pPr>
            <a:endParaRPr lang="en-US" altLang="ko-KR" sz="2400" dirty="0">
              <a:latin typeface="+mn-ea"/>
            </a:endParaRPr>
          </a:p>
          <a:p>
            <a:pPr algn="just">
              <a:spcBef>
                <a:spcPts val="1200"/>
              </a:spcBef>
            </a:pPr>
            <a:endParaRPr lang="en-US" altLang="ko-KR" sz="2400" dirty="0">
              <a:latin typeface="+mn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2117913-2AA1-2687-2101-CFC008457FCF}"/>
              </a:ext>
            </a:extLst>
          </p:cNvPr>
          <p:cNvCxnSpPr/>
          <p:nvPr/>
        </p:nvCxnSpPr>
        <p:spPr>
          <a:xfrm>
            <a:off x="1833267" y="28550216"/>
            <a:ext cx="867727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B00DB6D1-F54F-79E9-9A8B-2C30EBDB932C}"/>
              </a:ext>
            </a:extLst>
          </p:cNvPr>
          <p:cNvGrpSpPr/>
          <p:nvPr/>
        </p:nvGrpSpPr>
        <p:grpSpPr>
          <a:xfrm>
            <a:off x="1835148" y="7091362"/>
            <a:ext cx="8677277" cy="758547"/>
            <a:chOff x="1835148" y="7091362"/>
            <a:chExt cx="8677277" cy="758547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F27921B-B541-7855-08DF-A63C497FBB33}"/>
                </a:ext>
              </a:extLst>
            </p:cNvPr>
            <p:cNvGrpSpPr/>
            <p:nvPr/>
          </p:nvGrpSpPr>
          <p:grpSpPr>
            <a:xfrm>
              <a:off x="4355872" y="7091362"/>
              <a:ext cx="3635829" cy="280943"/>
              <a:chOff x="4355872" y="7091362"/>
              <a:chExt cx="3635829" cy="280943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70E8F455-253B-4C33-7D3D-4861583B9FC2}"/>
                  </a:ext>
                </a:extLst>
              </p:cNvPr>
              <p:cNvSpPr/>
              <p:nvPr/>
            </p:nvSpPr>
            <p:spPr>
              <a:xfrm>
                <a:off x="4355872" y="7091362"/>
                <a:ext cx="269354" cy="280943"/>
              </a:xfrm>
              <a:custGeom>
                <a:avLst/>
                <a:gdLst>
                  <a:gd name="connsiteX0" fmla="*/ 101155 w 228028"/>
                  <a:gd name="connsiteY0" fmla="*/ 0 h 237839"/>
                  <a:gd name="connsiteX1" fmla="*/ 0 w 228028"/>
                  <a:gd name="connsiteY1" fmla="*/ 237649 h 237839"/>
                  <a:gd name="connsiteX2" fmla="*/ 228029 w 228028"/>
                  <a:gd name="connsiteY2" fmla="*/ 237839 h 23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028" h="237839">
                    <a:moveTo>
                      <a:pt x="101155" y="0"/>
                    </a:moveTo>
                    <a:lnTo>
                      <a:pt x="0" y="237649"/>
                    </a:lnTo>
                    <a:lnTo>
                      <a:pt x="228029" y="237839"/>
                    </a:lnTo>
                    <a:close/>
                  </a:path>
                </a:pathLst>
              </a:custGeom>
              <a:solidFill>
                <a:srgbClr val="624D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DFEE6DB3-5FB2-7111-6D5A-A47356AEE890}"/>
                  </a:ext>
                </a:extLst>
              </p:cNvPr>
              <p:cNvSpPr/>
              <p:nvPr/>
            </p:nvSpPr>
            <p:spPr>
              <a:xfrm>
                <a:off x="7722347" y="7091362"/>
                <a:ext cx="269354" cy="280717"/>
              </a:xfrm>
              <a:custGeom>
                <a:avLst/>
                <a:gdLst>
                  <a:gd name="connsiteX0" fmla="*/ 126873 w 228028"/>
                  <a:gd name="connsiteY0" fmla="*/ 0 h 237648"/>
                  <a:gd name="connsiteX1" fmla="*/ 228029 w 228028"/>
                  <a:gd name="connsiteY1" fmla="*/ 237649 h 237648"/>
                  <a:gd name="connsiteX2" fmla="*/ 0 w 228028"/>
                  <a:gd name="connsiteY2" fmla="*/ 237649 h 237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028" h="237648">
                    <a:moveTo>
                      <a:pt x="126873" y="0"/>
                    </a:moveTo>
                    <a:lnTo>
                      <a:pt x="228029" y="237649"/>
                    </a:lnTo>
                    <a:lnTo>
                      <a:pt x="0" y="237649"/>
                    </a:lnTo>
                    <a:close/>
                  </a:path>
                </a:pathLst>
              </a:custGeom>
              <a:solidFill>
                <a:srgbClr val="624D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29" name="왼쪽 대괄호 28">
              <a:extLst>
                <a:ext uri="{FF2B5EF4-FFF2-40B4-BE49-F238E27FC236}">
                  <a16:creationId xmlns:a16="http://schemas.microsoft.com/office/drawing/2014/main" id="{70A54B4B-78C3-8216-D62E-10384C0F10FD}"/>
                </a:ext>
              </a:extLst>
            </p:cNvPr>
            <p:cNvSpPr/>
            <p:nvPr/>
          </p:nvSpPr>
          <p:spPr>
            <a:xfrm rot="5400000">
              <a:off x="5973626" y="3233601"/>
              <a:ext cx="400321" cy="8677277"/>
            </a:xfrm>
            <a:prstGeom prst="leftBracket">
              <a:avLst>
                <a:gd name="adj" fmla="val 91666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CDAE69AD-35ED-4E66-9790-B1FC8E08E1C1}"/>
                </a:ext>
              </a:extLst>
            </p:cNvPr>
            <p:cNvSpPr/>
            <p:nvPr/>
          </p:nvSpPr>
          <p:spPr>
            <a:xfrm>
              <a:off x="4475135" y="7091362"/>
              <a:ext cx="3393542" cy="758547"/>
            </a:xfrm>
            <a:custGeom>
              <a:avLst/>
              <a:gdLst>
                <a:gd name="connsiteX0" fmla="*/ 2208943 w 2434589"/>
                <a:gd name="connsiteY0" fmla="*/ 576548 h 576548"/>
                <a:gd name="connsiteX1" fmla="*/ 225743 w 2434589"/>
                <a:gd name="connsiteY1" fmla="*/ 576548 h 576548"/>
                <a:gd name="connsiteX2" fmla="*/ 116681 w 2434589"/>
                <a:gd name="connsiteY2" fmla="*/ 488156 h 576548"/>
                <a:gd name="connsiteX3" fmla="*/ 0 w 2434589"/>
                <a:gd name="connsiteY3" fmla="*/ 0 h 576548"/>
                <a:gd name="connsiteX4" fmla="*/ 2434590 w 2434589"/>
                <a:gd name="connsiteY4" fmla="*/ 0 h 576548"/>
                <a:gd name="connsiteX5" fmla="*/ 2318004 w 2434589"/>
                <a:gd name="connsiteY5" fmla="*/ 488156 h 576548"/>
                <a:gd name="connsiteX6" fmla="*/ 2208943 w 2434589"/>
                <a:gd name="connsiteY6" fmla="*/ 576548 h 57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4589" h="576548">
                  <a:moveTo>
                    <a:pt x="2208943" y="576548"/>
                  </a:moveTo>
                  <a:lnTo>
                    <a:pt x="225743" y="576548"/>
                  </a:lnTo>
                  <a:cubicBezTo>
                    <a:pt x="174022" y="576548"/>
                    <a:pt x="129064" y="540068"/>
                    <a:pt x="116681" y="488156"/>
                  </a:cubicBezTo>
                  <a:lnTo>
                    <a:pt x="0" y="0"/>
                  </a:lnTo>
                  <a:lnTo>
                    <a:pt x="2434590" y="0"/>
                  </a:lnTo>
                  <a:lnTo>
                    <a:pt x="2318004" y="488156"/>
                  </a:lnTo>
                  <a:cubicBezTo>
                    <a:pt x="2305622" y="540068"/>
                    <a:pt x="2260569" y="576548"/>
                    <a:pt x="2208943" y="576548"/>
                  </a:cubicBezTo>
                  <a:close/>
                </a:path>
              </a:pathLst>
            </a:custGeom>
            <a:solidFill>
              <a:srgbClr val="65B4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401EF9-E519-E8ED-A16C-5CC01CB2BF20}"/>
                </a:ext>
              </a:extLst>
            </p:cNvPr>
            <p:cNvSpPr txBox="1"/>
            <p:nvPr/>
          </p:nvSpPr>
          <p:spPr>
            <a:xfrm>
              <a:off x="4662580" y="7186200"/>
              <a:ext cx="3036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  <a:latin typeface="+mn-ea"/>
                </a:rPr>
                <a:t>과제 목적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DCE8FD-E59E-9394-1A76-9D7BA18D87E3}"/>
              </a:ext>
            </a:extLst>
          </p:cNvPr>
          <p:cNvGrpSpPr/>
          <p:nvPr/>
        </p:nvGrpSpPr>
        <p:grpSpPr>
          <a:xfrm>
            <a:off x="1835148" y="17599374"/>
            <a:ext cx="8677277" cy="758547"/>
            <a:chOff x="1835148" y="16711883"/>
            <a:chExt cx="8677277" cy="758547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563C32D2-0A2E-B073-9E32-D15F25C322FB}"/>
                </a:ext>
              </a:extLst>
            </p:cNvPr>
            <p:cNvGrpSpPr/>
            <p:nvPr/>
          </p:nvGrpSpPr>
          <p:grpSpPr>
            <a:xfrm>
              <a:off x="4355872" y="16711883"/>
              <a:ext cx="3635829" cy="280943"/>
              <a:chOff x="4355872" y="16711883"/>
              <a:chExt cx="3635829" cy="280943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8A7F8A0C-207B-68C5-9538-4EEDDEDD0088}"/>
                  </a:ext>
                </a:extLst>
              </p:cNvPr>
              <p:cNvSpPr/>
              <p:nvPr/>
            </p:nvSpPr>
            <p:spPr>
              <a:xfrm>
                <a:off x="4355872" y="16711883"/>
                <a:ext cx="269354" cy="280943"/>
              </a:xfrm>
              <a:custGeom>
                <a:avLst/>
                <a:gdLst>
                  <a:gd name="connsiteX0" fmla="*/ 101155 w 228028"/>
                  <a:gd name="connsiteY0" fmla="*/ 0 h 237839"/>
                  <a:gd name="connsiteX1" fmla="*/ 0 w 228028"/>
                  <a:gd name="connsiteY1" fmla="*/ 237649 h 237839"/>
                  <a:gd name="connsiteX2" fmla="*/ 228029 w 228028"/>
                  <a:gd name="connsiteY2" fmla="*/ 237839 h 23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028" h="237839">
                    <a:moveTo>
                      <a:pt x="101155" y="0"/>
                    </a:moveTo>
                    <a:lnTo>
                      <a:pt x="0" y="237649"/>
                    </a:lnTo>
                    <a:lnTo>
                      <a:pt x="228029" y="237839"/>
                    </a:lnTo>
                    <a:close/>
                  </a:path>
                </a:pathLst>
              </a:custGeom>
              <a:solidFill>
                <a:srgbClr val="624D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8A3B2854-90CB-340F-A6B0-8043D394A438}"/>
                  </a:ext>
                </a:extLst>
              </p:cNvPr>
              <p:cNvSpPr/>
              <p:nvPr/>
            </p:nvSpPr>
            <p:spPr>
              <a:xfrm>
                <a:off x="7722347" y="16711883"/>
                <a:ext cx="269354" cy="280717"/>
              </a:xfrm>
              <a:custGeom>
                <a:avLst/>
                <a:gdLst>
                  <a:gd name="connsiteX0" fmla="*/ 126873 w 228028"/>
                  <a:gd name="connsiteY0" fmla="*/ 0 h 237648"/>
                  <a:gd name="connsiteX1" fmla="*/ 228029 w 228028"/>
                  <a:gd name="connsiteY1" fmla="*/ 237649 h 237648"/>
                  <a:gd name="connsiteX2" fmla="*/ 0 w 228028"/>
                  <a:gd name="connsiteY2" fmla="*/ 237649 h 237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028" h="237648">
                    <a:moveTo>
                      <a:pt x="126873" y="0"/>
                    </a:moveTo>
                    <a:lnTo>
                      <a:pt x="228029" y="237649"/>
                    </a:lnTo>
                    <a:lnTo>
                      <a:pt x="0" y="237649"/>
                    </a:lnTo>
                    <a:close/>
                  </a:path>
                </a:pathLst>
              </a:custGeom>
              <a:solidFill>
                <a:srgbClr val="624D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33" name="왼쪽 대괄호 32">
              <a:extLst>
                <a:ext uri="{FF2B5EF4-FFF2-40B4-BE49-F238E27FC236}">
                  <a16:creationId xmlns:a16="http://schemas.microsoft.com/office/drawing/2014/main" id="{967A9F29-8050-2B6F-6611-94F203DC74A0}"/>
                </a:ext>
              </a:extLst>
            </p:cNvPr>
            <p:cNvSpPr/>
            <p:nvPr/>
          </p:nvSpPr>
          <p:spPr>
            <a:xfrm rot="5400000">
              <a:off x="5973626" y="12854122"/>
              <a:ext cx="400321" cy="8677277"/>
            </a:xfrm>
            <a:prstGeom prst="leftBracket">
              <a:avLst>
                <a:gd name="adj" fmla="val 91666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23C8EA5D-57FF-011A-62CF-71EFC9B10298}"/>
                </a:ext>
              </a:extLst>
            </p:cNvPr>
            <p:cNvSpPr/>
            <p:nvPr/>
          </p:nvSpPr>
          <p:spPr>
            <a:xfrm>
              <a:off x="4475135" y="16711883"/>
              <a:ext cx="3393542" cy="758547"/>
            </a:xfrm>
            <a:custGeom>
              <a:avLst/>
              <a:gdLst>
                <a:gd name="connsiteX0" fmla="*/ 2208943 w 2434589"/>
                <a:gd name="connsiteY0" fmla="*/ 576548 h 576548"/>
                <a:gd name="connsiteX1" fmla="*/ 225743 w 2434589"/>
                <a:gd name="connsiteY1" fmla="*/ 576548 h 576548"/>
                <a:gd name="connsiteX2" fmla="*/ 116681 w 2434589"/>
                <a:gd name="connsiteY2" fmla="*/ 488156 h 576548"/>
                <a:gd name="connsiteX3" fmla="*/ 0 w 2434589"/>
                <a:gd name="connsiteY3" fmla="*/ 0 h 576548"/>
                <a:gd name="connsiteX4" fmla="*/ 2434590 w 2434589"/>
                <a:gd name="connsiteY4" fmla="*/ 0 h 576548"/>
                <a:gd name="connsiteX5" fmla="*/ 2318004 w 2434589"/>
                <a:gd name="connsiteY5" fmla="*/ 488156 h 576548"/>
                <a:gd name="connsiteX6" fmla="*/ 2208943 w 2434589"/>
                <a:gd name="connsiteY6" fmla="*/ 576548 h 57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4589" h="576548">
                  <a:moveTo>
                    <a:pt x="2208943" y="576548"/>
                  </a:moveTo>
                  <a:lnTo>
                    <a:pt x="225743" y="576548"/>
                  </a:lnTo>
                  <a:cubicBezTo>
                    <a:pt x="174022" y="576548"/>
                    <a:pt x="129064" y="540068"/>
                    <a:pt x="116681" y="488156"/>
                  </a:cubicBezTo>
                  <a:lnTo>
                    <a:pt x="0" y="0"/>
                  </a:lnTo>
                  <a:lnTo>
                    <a:pt x="2434590" y="0"/>
                  </a:lnTo>
                  <a:lnTo>
                    <a:pt x="2318004" y="488156"/>
                  </a:lnTo>
                  <a:cubicBezTo>
                    <a:pt x="2305622" y="540068"/>
                    <a:pt x="2260569" y="576548"/>
                    <a:pt x="2208943" y="576548"/>
                  </a:cubicBezTo>
                  <a:close/>
                </a:path>
              </a:pathLst>
            </a:custGeom>
            <a:solidFill>
              <a:srgbClr val="65B4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224D1F-F7DE-A9FB-992E-F970FFFA6ACA}"/>
                </a:ext>
              </a:extLst>
            </p:cNvPr>
            <p:cNvSpPr txBox="1"/>
            <p:nvPr/>
          </p:nvSpPr>
          <p:spPr>
            <a:xfrm>
              <a:off x="4662580" y="16805402"/>
              <a:ext cx="30364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  <a:latin typeface="+mn-ea"/>
                </a:rPr>
                <a:t>과제 내용</a:t>
              </a:r>
            </a:p>
          </p:txBody>
        </p:sp>
      </p:grp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8037661-769B-1BC7-73B5-1D5662125DD8}"/>
              </a:ext>
            </a:extLst>
          </p:cNvPr>
          <p:cNvCxnSpPr>
            <a:cxnSpLocks/>
          </p:cNvCxnSpPr>
          <p:nvPr/>
        </p:nvCxnSpPr>
        <p:spPr>
          <a:xfrm>
            <a:off x="11208803" y="19825384"/>
            <a:ext cx="867727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7947C1-77DC-447D-18A4-84CFF87F47E8}"/>
              </a:ext>
            </a:extLst>
          </p:cNvPr>
          <p:cNvSpPr txBox="1"/>
          <p:nvPr/>
        </p:nvSpPr>
        <p:spPr>
          <a:xfrm>
            <a:off x="11533447" y="21162067"/>
            <a:ext cx="80279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기대효과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sz="24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Wi-Fi CSI</a:t>
            </a:r>
            <a:r>
              <a:rPr lang="ko-KR" altLang="en-US" sz="2400" dirty="0">
                <a:latin typeface="+mn-ea"/>
              </a:rPr>
              <a:t>를 기반으로 구현 된 </a:t>
            </a:r>
            <a:r>
              <a:rPr lang="en-US" altLang="ko-KR" sz="2400" dirty="0">
                <a:latin typeface="+mn-ea"/>
              </a:rPr>
              <a:t>HAR </a:t>
            </a:r>
            <a:r>
              <a:rPr lang="ko-KR" altLang="en-US" sz="2400" dirty="0">
                <a:latin typeface="+mn-ea"/>
              </a:rPr>
              <a:t>시스템을 도입함으로써 학생의 실제 출석 여부를 높은 정확도로 판단할 수 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기존의 수동 출결 확인 방식 대신 자동 출결 시스템으로 교수자의 업무 부담을 줄일 수 있다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ko-KR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latin typeface="+mn-ea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D970AC7-7C7C-F6E1-5DE4-3CF649F040CD}"/>
              </a:ext>
            </a:extLst>
          </p:cNvPr>
          <p:cNvCxnSpPr>
            <a:cxnSpLocks/>
          </p:cNvCxnSpPr>
          <p:nvPr/>
        </p:nvCxnSpPr>
        <p:spPr>
          <a:xfrm>
            <a:off x="11208803" y="28559204"/>
            <a:ext cx="867727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2A7F92C8-1802-FBBB-2636-1E50377CFD7F}"/>
              </a:ext>
            </a:extLst>
          </p:cNvPr>
          <p:cNvGrpSpPr/>
          <p:nvPr/>
        </p:nvGrpSpPr>
        <p:grpSpPr>
          <a:xfrm>
            <a:off x="11246150" y="20202673"/>
            <a:ext cx="8677277" cy="758547"/>
            <a:chOff x="11147423" y="12858799"/>
            <a:chExt cx="8677277" cy="758547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75E2183-6D46-3E3A-B5F6-8356CF56E107}"/>
                </a:ext>
              </a:extLst>
            </p:cNvPr>
            <p:cNvGrpSpPr/>
            <p:nvPr/>
          </p:nvGrpSpPr>
          <p:grpSpPr>
            <a:xfrm>
              <a:off x="12753023" y="12863261"/>
              <a:ext cx="5466076" cy="280943"/>
              <a:chOff x="12753023" y="12863261"/>
              <a:chExt cx="5466076" cy="280943"/>
            </a:xfrm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D0E6BE48-7052-66BD-117C-EE407A99E06C}"/>
                  </a:ext>
                </a:extLst>
              </p:cNvPr>
              <p:cNvSpPr/>
              <p:nvPr/>
            </p:nvSpPr>
            <p:spPr>
              <a:xfrm>
                <a:off x="12753023" y="12863261"/>
                <a:ext cx="269354" cy="280943"/>
              </a:xfrm>
              <a:custGeom>
                <a:avLst/>
                <a:gdLst>
                  <a:gd name="connsiteX0" fmla="*/ 101155 w 228028"/>
                  <a:gd name="connsiteY0" fmla="*/ 0 h 237839"/>
                  <a:gd name="connsiteX1" fmla="*/ 0 w 228028"/>
                  <a:gd name="connsiteY1" fmla="*/ 237649 h 237839"/>
                  <a:gd name="connsiteX2" fmla="*/ 228029 w 228028"/>
                  <a:gd name="connsiteY2" fmla="*/ 237839 h 237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028" h="237839">
                    <a:moveTo>
                      <a:pt x="101155" y="0"/>
                    </a:moveTo>
                    <a:lnTo>
                      <a:pt x="0" y="237649"/>
                    </a:lnTo>
                    <a:lnTo>
                      <a:pt x="228029" y="237839"/>
                    </a:lnTo>
                    <a:close/>
                  </a:path>
                </a:pathLst>
              </a:custGeom>
              <a:solidFill>
                <a:srgbClr val="624D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86FE100-21C2-F681-67FA-0E15FE1F0AA6}"/>
                  </a:ext>
                </a:extLst>
              </p:cNvPr>
              <p:cNvSpPr/>
              <p:nvPr/>
            </p:nvSpPr>
            <p:spPr>
              <a:xfrm>
                <a:off x="17949745" y="12863261"/>
                <a:ext cx="269354" cy="280717"/>
              </a:xfrm>
              <a:custGeom>
                <a:avLst/>
                <a:gdLst>
                  <a:gd name="connsiteX0" fmla="*/ 126873 w 228028"/>
                  <a:gd name="connsiteY0" fmla="*/ 0 h 237648"/>
                  <a:gd name="connsiteX1" fmla="*/ 228029 w 228028"/>
                  <a:gd name="connsiteY1" fmla="*/ 237649 h 237648"/>
                  <a:gd name="connsiteX2" fmla="*/ 0 w 228028"/>
                  <a:gd name="connsiteY2" fmla="*/ 237649 h 237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028" h="237648">
                    <a:moveTo>
                      <a:pt x="126873" y="0"/>
                    </a:moveTo>
                    <a:lnTo>
                      <a:pt x="228029" y="237649"/>
                    </a:lnTo>
                    <a:lnTo>
                      <a:pt x="0" y="237649"/>
                    </a:lnTo>
                    <a:close/>
                  </a:path>
                </a:pathLst>
              </a:custGeom>
              <a:solidFill>
                <a:srgbClr val="624D9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5" name="왼쪽 대괄호 14">
              <a:extLst>
                <a:ext uri="{FF2B5EF4-FFF2-40B4-BE49-F238E27FC236}">
                  <a16:creationId xmlns:a16="http://schemas.microsoft.com/office/drawing/2014/main" id="{E26EDA88-F83B-B557-F6BC-51E6D7F1AD86}"/>
                </a:ext>
              </a:extLst>
            </p:cNvPr>
            <p:cNvSpPr/>
            <p:nvPr/>
          </p:nvSpPr>
          <p:spPr>
            <a:xfrm rot="5400000">
              <a:off x="15285901" y="9005500"/>
              <a:ext cx="400321" cy="8677277"/>
            </a:xfrm>
            <a:prstGeom prst="leftBracket">
              <a:avLst>
                <a:gd name="adj" fmla="val 91666"/>
              </a:avLst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그래픽 30">
              <a:extLst>
                <a:ext uri="{FF2B5EF4-FFF2-40B4-BE49-F238E27FC236}">
                  <a16:creationId xmlns:a16="http://schemas.microsoft.com/office/drawing/2014/main" id="{2E13C5D7-82CD-9672-7C86-01123FB0F523}"/>
                </a:ext>
              </a:extLst>
            </p:cNvPr>
            <p:cNvSpPr/>
            <p:nvPr/>
          </p:nvSpPr>
          <p:spPr>
            <a:xfrm>
              <a:off x="12868823" y="12858799"/>
              <a:ext cx="5234476" cy="758547"/>
            </a:xfrm>
            <a:custGeom>
              <a:avLst/>
              <a:gdLst>
                <a:gd name="connsiteX0" fmla="*/ 3692557 w 3918203"/>
                <a:gd name="connsiteY0" fmla="*/ 576548 h 576548"/>
                <a:gd name="connsiteX1" fmla="*/ 225647 w 3918203"/>
                <a:gd name="connsiteY1" fmla="*/ 576548 h 576548"/>
                <a:gd name="connsiteX2" fmla="*/ 116586 w 3918203"/>
                <a:gd name="connsiteY2" fmla="*/ 488156 h 576548"/>
                <a:gd name="connsiteX3" fmla="*/ 0 w 3918203"/>
                <a:gd name="connsiteY3" fmla="*/ 0 h 576548"/>
                <a:gd name="connsiteX4" fmla="*/ 3918204 w 3918203"/>
                <a:gd name="connsiteY4" fmla="*/ 0 h 576548"/>
                <a:gd name="connsiteX5" fmla="*/ 3801618 w 3918203"/>
                <a:gd name="connsiteY5" fmla="*/ 488156 h 576548"/>
                <a:gd name="connsiteX6" fmla="*/ 3692557 w 3918203"/>
                <a:gd name="connsiteY6" fmla="*/ 576548 h 57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18203" h="576548">
                  <a:moveTo>
                    <a:pt x="3692557" y="576548"/>
                  </a:moveTo>
                  <a:lnTo>
                    <a:pt x="225647" y="576548"/>
                  </a:lnTo>
                  <a:cubicBezTo>
                    <a:pt x="173927" y="576548"/>
                    <a:pt x="128969" y="540068"/>
                    <a:pt x="116586" y="488156"/>
                  </a:cubicBezTo>
                  <a:lnTo>
                    <a:pt x="0" y="0"/>
                  </a:lnTo>
                  <a:lnTo>
                    <a:pt x="3918204" y="0"/>
                  </a:lnTo>
                  <a:lnTo>
                    <a:pt x="3801618" y="488156"/>
                  </a:lnTo>
                  <a:cubicBezTo>
                    <a:pt x="3789236" y="540068"/>
                    <a:pt x="3744278" y="576548"/>
                    <a:pt x="3692557" y="576548"/>
                  </a:cubicBezTo>
                  <a:close/>
                </a:path>
              </a:pathLst>
            </a:custGeom>
            <a:solidFill>
              <a:srgbClr val="65B4D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A3EC707-21D5-2F31-71DA-8C1565A6CF83}"/>
                </a:ext>
              </a:extLst>
            </p:cNvPr>
            <p:cNvSpPr txBox="1"/>
            <p:nvPr/>
          </p:nvSpPr>
          <p:spPr>
            <a:xfrm>
              <a:off x="13087892" y="12959320"/>
              <a:ext cx="484654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spc="-100" dirty="0">
                  <a:solidFill>
                    <a:schemeClr val="bg1"/>
                  </a:solidFill>
                  <a:latin typeface="+mn-ea"/>
                </a:rPr>
                <a:t>활용방안 및 기대효과</a:t>
              </a: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3B68FF3C-434D-8E0C-406A-7B5721781D79}"/>
              </a:ext>
            </a:extLst>
          </p:cNvPr>
          <p:cNvSpPr/>
          <p:nvPr/>
        </p:nvSpPr>
        <p:spPr>
          <a:xfrm>
            <a:off x="2471964" y="2565882"/>
            <a:ext cx="847725" cy="847725"/>
          </a:xfrm>
          <a:prstGeom prst="ellipse">
            <a:avLst/>
          </a:prstGeom>
          <a:solidFill>
            <a:srgbClr val="A090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7149A9-3E2E-3F6A-6767-E1745C6557FA}"/>
              </a:ext>
            </a:extLst>
          </p:cNvPr>
          <p:cNvSpPr txBox="1"/>
          <p:nvPr/>
        </p:nvSpPr>
        <p:spPr>
          <a:xfrm>
            <a:off x="2519815" y="2613593"/>
            <a:ext cx="771072" cy="72408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ko-KR" sz="4800" b="1" spc="-150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4800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293C2C-8E71-853C-9BD0-D5ECD08EE497}"/>
              </a:ext>
            </a:extLst>
          </p:cNvPr>
          <p:cNvSpPr txBox="1"/>
          <p:nvPr/>
        </p:nvSpPr>
        <p:spPr>
          <a:xfrm>
            <a:off x="2305108" y="3487497"/>
            <a:ext cx="11410892" cy="255610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7800" b="1" dirty="0">
                <a:solidFill>
                  <a:srgbClr val="002060"/>
                </a:solidFill>
                <a:latin typeface="+mn-ea"/>
              </a:rPr>
              <a:t>Wi-Fi CSI</a:t>
            </a:r>
            <a:r>
              <a:rPr lang="ko-KR" altLang="en-US" sz="7800" b="1" dirty="0">
                <a:solidFill>
                  <a:srgbClr val="002060"/>
                </a:solidFill>
                <a:latin typeface="+mn-ea"/>
              </a:rPr>
              <a:t>를 활용한 </a:t>
            </a:r>
            <a:endParaRPr lang="en-US" altLang="ko-KR" sz="7800" b="1" dirty="0">
              <a:solidFill>
                <a:srgbClr val="002060"/>
              </a:solidFill>
              <a:latin typeface="+mn-ea"/>
            </a:endParaRPr>
          </a:p>
          <a:p>
            <a:r>
              <a:rPr lang="ko-KR" altLang="en-US" sz="7800" b="1" dirty="0">
                <a:solidFill>
                  <a:srgbClr val="002060"/>
                </a:solidFill>
                <a:latin typeface="+mn-ea"/>
              </a:rPr>
              <a:t>온라인 강의 출결 시스템</a:t>
            </a:r>
            <a:endParaRPr lang="en-US" altLang="ko-KR" sz="78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CE5E85C-A2CF-A22E-F31F-863BC1A9112F}"/>
              </a:ext>
            </a:extLst>
          </p:cNvPr>
          <p:cNvSpPr txBox="1"/>
          <p:nvPr/>
        </p:nvSpPr>
        <p:spPr>
          <a:xfrm>
            <a:off x="16171595" y="3551330"/>
            <a:ext cx="4478605" cy="22369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-150" dirty="0">
                <a:latin typeface="+mn-ea"/>
              </a:rPr>
              <a:t>소프트웨어캡스톤디자인 </a:t>
            </a:r>
            <a:endParaRPr lang="en-US" altLang="ko-KR" sz="2400" spc="-15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spc="-150" dirty="0" err="1">
                <a:latin typeface="+mn-ea"/>
              </a:rPr>
              <a:t>슈프림팀</a:t>
            </a:r>
            <a:endParaRPr lang="en-US" altLang="ko-KR" sz="2400" spc="-15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spc="-150" dirty="0" err="1">
                <a:latin typeface="+mn-ea"/>
              </a:rPr>
              <a:t>운석현</a:t>
            </a:r>
            <a:r>
              <a:rPr lang="en-US" altLang="ko-KR" sz="2400" spc="-150" dirty="0">
                <a:latin typeface="+mn-ea"/>
              </a:rPr>
              <a:t>, </a:t>
            </a:r>
            <a:r>
              <a:rPr lang="ko-KR" altLang="en-US" sz="2400" spc="-150" dirty="0">
                <a:latin typeface="+mn-ea"/>
              </a:rPr>
              <a:t>이경민</a:t>
            </a:r>
            <a:r>
              <a:rPr lang="en-US" altLang="ko-KR" sz="2400" spc="-150" dirty="0">
                <a:latin typeface="+mn-ea"/>
              </a:rPr>
              <a:t>, </a:t>
            </a:r>
            <a:r>
              <a:rPr lang="ko-KR" altLang="en-US" sz="2400" spc="-150" dirty="0">
                <a:latin typeface="+mn-ea"/>
              </a:rPr>
              <a:t>박준성</a:t>
            </a:r>
          </a:p>
          <a:p>
            <a:pPr>
              <a:lnSpc>
                <a:spcPct val="150000"/>
              </a:lnSpc>
            </a:pPr>
            <a:r>
              <a:rPr lang="ko-KR" altLang="en-US" sz="2400" spc="-150" dirty="0" err="1">
                <a:latin typeface="+mn-ea"/>
              </a:rPr>
              <a:t>김의직</a:t>
            </a:r>
            <a:endParaRPr lang="ko-KR" altLang="en-US" sz="2400" spc="-15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2400" spc="-150" dirty="0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CF37666-5DAF-D7EA-5AC6-53FBC196BDE7}"/>
              </a:ext>
            </a:extLst>
          </p:cNvPr>
          <p:cNvSpPr/>
          <p:nvPr/>
        </p:nvSpPr>
        <p:spPr>
          <a:xfrm>
            <a:off x="1844675" y="2011680"/>
            <a:ext cx="315117" cy="3884295"/>
          </a:xfrm>
          <a:prstGeom prst="rect">
            <a:avLst/>
          </a:prstGeom>
          <a:solidFill>
            <a:srgbClr val="A090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줌(Zoom)이란? - Cafetalk">
            <a:extLst>
              <a:ext uri="{FF2B5EF4-FFF2-40B4-BE49-F238E27FC236}">
                <a16:creationId xmlns:a16="http://schemas.microsoft.com/office/drawing/2014/main" id="{CF2FD31A-56AE-65F7-CE60-B05C5F62D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298" y="13983168"/>
            <a:ext cx="5234476" cy="24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Raspberry Pi - 나무위키">
            <a:extLst>
              <a:ext uri="{FF2B5EF4-FFF2-40B4-BE49-F238E27FC236}">
                <a16:creationId xmlns:a16="http://schemas.microsoft.com/office/drawing/2014/main" id="{BB1097CE-D423-2865-EA44-8271582657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75250" y="12794837"/>
            <a:ext cx="2476913" cy="247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 descr="라즈베리파이(RaspberryPi)란? - 아두이노와의 차이점, 어원, 특징, 장단점, 스펙 등 : 네이버 블로그">
            <a:extLst>
              <a:ext uri="{FF2B5EF4-FFF2-40B4-BE49-F238E27FC236}">
                <a16:creationId xmlns:a16="http://schemas.microsoft.com/office/drawing/2014/main" id="{A031191B-99D3-E95F-FF44-EF68489E0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592" y="14019255"/>
            <a:ext cx="2134872" cy="213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873518-9F33-14EE-99E7-9FBF1CEC9A84}"/>
              </a:ext>
            </a:extLst>
          </p:cNvPr>
          <p:cNvSpPr txBox="1"/>
          <p:nvPr/>
        </p:nvSpPr>
        <p:spPr>
          <a:xfrm>
            <a:off x="11570794" y="24048424"/>
            <a:ext cx="80279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b="1" dirty="0">
                <a:latin typeface="+mn-ea"/>
              </a:rPr>
              <a:t>활용방안</a:t>
            </a:r>
            <a:endParaRPr lang="en-US" altLang="ko-KR" sz="2400" b="1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ko-KR" sz="24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기업 교육 및 원격 직무 훈련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온라인 교육 플랫폼 등 다양한 분야에 적용 가능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+mn-ea"/>
              </a:rPr>
              <a:t>향후 </a:t>
            </a:r>
            <a:r>
              <a:rPr lang="en-US" altLang="ko-KR" sz="2400" dirty="0">
                <a:latin typeface="+mn-ea"/>
              </a:rPr>
              <a:t>AI </a:t>
            </a:r>
            <a:r>
              <a:rPr lang="ko-KR" altLang="en-US" sz="2400" dirty="0">
                <a:latin typeface="+mn-ea"/>
              </a:rPr>
              <a:t>모델을 더욱 고도화 함으로써 출석 여부 판단을 넘어서</a:t>
            </a:r>
            <a:r>
              <a:rPr lang="en-US" altLang="ko-KR" sz="2400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학습자의 집중도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참여도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수업 중 활동 분석과 같이 보다 더 정교한 학습 행태 분석 기능까지 확장할 수 있을 것으로 기대된다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ko-KR" sz="2400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240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3239F8-4994-D7A2-B634-E695386C3840}"/>
              </a:ext>
            </a:extLst>
          </p:cNvPr>
          <p:cNvSpPr txBox="1"/>
          <p:nvPr/>
        </p:nvSpPr>
        <p:spPr>
          <a:xfrm>
            <a:off x="11858092" y="27434501"/>
            <a:ext cx="8027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“</a:t>
            </a:r>
            <a:r>
              <a:rPr lang="ko-KR" altLang="en-US" sz="2400" dirty="0">
                <a:latin typeface="+mn-ea"/>
              </a:rPr>
              <a:t>보다 더 정확한 온라인 강의 출결 시스템 </a:t>
            </a:r>
            <a:r>
              <a:rPr lang="en-US" altLang="ko-KR" sz="2400" b="1">
                <a:latin typeface="+mn-ea"/>
              </a:rPr>
              <a:t>AttenSense</a:t>
            </a:r>
            <a:r>
              <a:rPr lang="en-US" altLang="ko-KR" sz="2400" dirty="0">
                <a:latin typeface="+mn-ea"/>
              </a:rPr>
              <a:t>”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070D641-154D-263E-2B87-0EF1BDC7B985}"/>
              </a:ext>
            </a:extLst>
          </p:cNvPr>
          <p:cNvGrpSpPr/>
          <p:nvPr/>
        </p:nvGrpSpPr>
        <p:grpSpPr>
          <a:xfrm>
            <a:off x="3537856" y="23443624"/>
            <a:ext cx="5301914" cy="4759784"/>
            <a:chOff x="1360574" y="23664849"/>
            <a:chExt cx="5157732" cy="4681251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BA41CDE7-9D9A-6E1D-3980-468DFF7F8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0574" y="23664849"/>
              <a:ext cx="2761690" cy="4681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2D6909E-3AFE-C6C7-0B50-E9E4E4BFF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6617" y="23673421"/>
              <a:ext cx="2761689" cy="46726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6C52388-3441-514C-6434-E120A28B9429}"/>
              </a:ext>
            </a:extLst>
          </p:cNvPr>
          <p:cNvSpPr txBox="1"/>
          <p:nvPr/>
        </p:nvSpPr>
        <p:spPr>
          <a:xfrm>
            <a:off x="3628601" y="28063869"/>
            <a:ext cx="5301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그림</a:t>
            </a:r>
            <a:r>
              <a:rPr lang="en-US" altLang="ko-KR" sz="2000" dirty="0"/>
              <a:t>1. </a:t>
            </a:r>
            <a:r>
              <a:rPr lang="ko-KR" altLang="en-US" sz="2000" dirty="0"/>
              <a:t>수업 시작 전과 후의 교수용 앱 화면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BF52A8-A266-391A-A08D-A88F0B792884}"/>
              </a:ext>
            </a:extLst>
          </p:cNvPr>
          <p:cNvSpPr txBox="1"/>
          <p:nvPr/>
        </p:nvSpPr>
        <p:spPr>
          <a:xfrm>
            <a:off x="11533447" y="7185395"/>
            <a:ext cx="802798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ko-KR" altLang="en-US" sz="2400" dirty="0">
                <a:latin typeface="+mn-ea"/>
              </a:rPr>
              <a:t>학생 또한 자신의 출석 현황을 알 수 있으며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그 현황을 화면상으로 확인 할 수 있다</a:t>
            </a:r>
            <a:r>
              <a:rPr lang="en-US" altLang="ko-KR" sz="2400" dirty="0">
                <a:latin typeface="+mn-ea"/>
              </a:rPr>
              <a:t>. </a:t>
            </a:r>
            <a:r>
              <a:rPr lang="ko-KR" altLang="en-US" sz="2400" dirty="0">
                <a:latin typeface="+mn-ea"/>
              </a:rPr>
              <a:t>그 결과는 그림</a:t>
            </a:r>
            <a:r>
              <a:rPr lang="en-US" altLang="ko-KR" sz="2400" dirty="0">
                <a:latin typeface="+mn-ea"/>
              </a:rPr>
              <a:t>2</a:t>
            </a:r>
            <a:r>
              <a:rPr lang="ko-KR" altLang="en-US" sz="2400" dirty="0">
                <a:latin typeface="+mn-ea"/>
              </a:rPr>
              <a:t>와 같다</a:t>
            </a:r>
            <a:r>
              <a:rPr lang="en-US" altLang="ko-KR" sz="2400" dirty="0">
                <a:latin typeface="+mn-ea"/>
              </a:rPr>
              <a:t>.</a:t>
            </a:r>
          </a:p>
          <a:p>
            <a:pPr algn="just">
              <a:spcBef>
                <a:spcPts val="1200"/>
              </a:spcBef>
            </a:pPr>
            <a:endParaRPr lang="en-US" altLang="ko-KR" sz="2400" dirty="0">
              <a:latin typeface="+mn-ea"/>
            </a:endParaRPr>
          </a:p>
          <a:p>
            <a:pPr algn="just">
              <a:spcBef>
                <a:spcPts val="1200"/>
              </a:spcBef>
            </a:pPr>
            <a:endParaRPr lang="en-US" altLang="ko-KR" sz="2400" dirty="0">
              <a:latin typeface="+mn-ea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48B008C-F32F-E5CB-3504-4A66AB1A1626}"/>
              </a:ext>
            </a:extLst>
          </p:cNvPr>
          <p:cNvGrpSpPr/>
          <p:nvPr/>
        </p:nvGrpSpPr>
        <p:grpSpPr>
          <a:xfrm>
            <a:off x="12594821" y="8078867"/>
            <a:ext cx="5430183" cy="4854021"/>
            <a:chOff x="8635017" y="23424190"/>
            <a:chExt cx="5430183" cy="4854021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CC9AE042-D5C4-3967-1A1B-BAD98122E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5017" y="23474910"/>
              <a:ext cx="2838891" cy="4803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DAFB77F3-88D3-627F-4D53-175F2350DE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6309" y="23424190"/>
              <a:ext cx="2838891" cy="4803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ABEA0C92-B228-65CC-0FF0-121076E31D1A}"/>
              </a:ext>
            </a:extLst>
          </p:cNvPr>
          <p:cNvSpPr txBox="1"/>
          <p:nvPr/>
        </p:nvSpPr>
        <p:spPr>
          <a:xfrm>
            <a:off x="12782755" y="12677571"/>
            <a:ext cx="5301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그림</a:t>
            </a:r>
            <a:r>
              <a:rPr lang="en-US" altLang="ko-KR" sz="2000" dirty="0"/>
              <a:t>2. </a:t>
            </a:r>
            <a:r>
              <a:rPr lang="ko-KR" altLang="en-US" sz="2000" dirty="0"/>
              <a:t>수업 시작 후와 전의 학생용 앱 화면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64E426F-CDE8-E2D6-A5A7-06D08D515D42}"/>
              </a:ext>
            </a:extLst>
          </p:cNvPr>
          <p:cNvSpPr txBox="1"/>
          <p:nvPr/>
        </p:nvSpPr>
        <p:spPr>
          <a:xfrm>
            <a:off x="11206948" y="13203269"/>
            <a:ext cx="80279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ko-KR" altLang="en-US" sz="2400" dirty="0">
                <a:latin typeface="+mn-ea"/>
              </a:rPr>
              <a:t>또한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교수와 학생 모두 자신이 수업하는 또는 수강하는 수업의 전체 수업 출결 현황을 한눈에 확인할 수 있다</a:t>
            </a:r>
            <a:r>
              <a:rPr lang="en-US" altLang="ko-KR" sz="2400" dirty="0">
                <a:latin typeface="+mn-ea"/>
              </a:rPr>
              <a:t>. </a:t>
            </a:r>
            <a:br>
              <a:rPr lang="en-US" altLang="ko-KR" sz="2400" dirty="0">
                <a:latin typeface="+mn-ea"/>
              </a:rPr>
            </a:br>
            <a:r>
              <a:rPr lang="ko-KR" altLang="en-US" sz="2400" dirty="0">
                <a:latin typeface="+mn-ea"/>
              </a:rPr>
              <a:t>그 결과는 그림</a:t>
            </a:r>
            <a:r>
              <a:rPr lang="en-US" altLang="ko-KR" sz="2400" dirty="0">
                <a:latin typeface="+mn-ea"/>
              </a:rPr>
              <a:t>3</a:t>
            </a:r>
            <a:r>
              <a:rPr lang="ko-KR" altLang="en-US" sz="2400" dirty="0">
                <a:latin typeface="+mn-ea"/>
              </a:rPr>
              <a:t>과 같다</a:t>
            </a:r>
            <a:r>
              <a:rPr lang="en-US" altLang="ko-KR" sz="2400" dirty="0">
                <a:latin typeface="+mn-ea"/>
              </a:rPr>
              <a:t>.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CF7558C-4C30-45A9-3051-D2B811CB6D55}"/>
              </a:ext>
            </a:extLst>
          </p:cNvPr>
          <p:cNvGrpSpPr/>
          <p:nvPr/>
        </p:nvGrpSpPr>
        <p:grpSpPr>
          <a:xfrm>
            <a:off x="12490934" y="14484735"/>
            <a:ext cx="5460016" cy="4845216"/>
            <a:chOff x="12624653" y="12891714"/>
            <a:chExt cx="5460016" cy="4845216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23799758-F4A9-04F5-1DDC-30912F250D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24653" y="12908542"/>
              <a:ext cx="2838891" cy="4803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5207106B-D27D-228D-4712-C9CC4EEB7C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2797" y="12891714"/>
              <a:ext cx="2861872" cy="4845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EC4BE5C2-06EA-640B-477C-87FB296BEAAD}"/>
              </a:ext>
            </a:extLst>
          </p:cNvPr>
          <p:cNvSpPr txBox="1"/>
          <p:nvPr/>
        </p:nvSpPr>
        <p:spPr>
          <a:xfrm>
            <a:off x="12113654" y="19229693"/>
            <a:ext cx="6640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&lt;</a:t>
            </a:r>
            <a:r>
              <a:rPr lang="ko-KR" altLang="en-US" sz="2000" dirty="0"/>
              <a:t>그림</a:t>
            </a:r>
            <a:r>
              <a:rPr lang="en-US" altLang="ko-KR" sz="2000" dirty="0"/>
              <a:t>3. </a:t>
            </a:r>
            <a:r>
              <a:rPr lang="ko-KR" altLang="en-US" sz="2000" dirty="0"/>
              <a:t>수업 출결 현황을 한눈에 볼 수 있는 통계 화면</a:t>
            </a:r>
            <a:r>
              <a:rPr lang="en-US" altLang="ko-KR" sz="2000" dirty="0"/>
              <a:t>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2878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482</TotalTime>
  <Words>418</Words>
  <Application>Microsoft Office PowerPoint</Application>
  <PresentationFormat>사용자 지정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Danny Jackson</dc:creator>
  <cp:lastModifiedBy>woonsuck0916@gmail.com</cp:lastModifiedBy>
  <cp:revision>26</cp:revision>
  <dcterms:created xsi:type="dcterms:W3CDTF">2024-10-09T23:33:43Z</dcterms:created>
  <dcterms:modified xsi:type="dcterms:W3CDTF">2025-05-27T04:12:49Z</dcterms:modified>
</cp:coreProperties>
</file>