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sg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60" y="52"/>
      </p:cViewPr>
      <p:guideLst>
        <p:guide orient="horz" pos="2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6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6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5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180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1A2D-AD2F-49FD-9C20-19E3B287DC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149" y="746105"/>
            <a:ext cx="5255700" cy="5365789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ㅜ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3863" y="1398098"/>
            <a:ext cx="3824272" cy="40618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D8B5F14-0C79-4BD3-AAD1-2FEF73AEB6E8}"/>
              </a:ext>
            </a:extLst>
          </p:cNvPr>
          <p:cNvSpPr txBox="1"/>
          <p:nvPr/>
        </p:nvSpPr>
        <p:spPr>
          <a:xfrm>
            <a:off x="4318228" y="3465805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씨애랑</a:t>
            </a:r>
            <a:r>
              <a:rPr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동아리 소프트웨어 전시회</a:t>
            </a:r>
            <a:endParaRPr lang="en-US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11" name="그림 410">
            <a:extLst>
              <a:ext uri="{FF2B5EF4-FFF2-40B4-BE49-F238E27FC236}">
                <a16:creationId xmlns:a16="http://schemas.microsoft.com/office/drawing/2014/main" id="{EE9EFC6E-B8AD-4C3B-8224-318638BC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10" y="658161"/>
            <a:ext cx="2085013" cy="2078916"/>
          </a:xfrm>
          <a:prstGeom prst="rect">
            <a:avLst/>
          </a:prstGeom>
        </p:spPr>
      </p:pic>
      <p:sp>
        <p:nvSpPr>
          <p:cNvPr id="412" name="TextBox 411">
            <a:extLst>
              <a:ext uri="{FF2B5EF4-FFF2-40B4-BE49-F238E27FC236}">
                <a16:creationId xmlns:a16="http://schemas.microsoft.com/office/drawing/2014/main" id="{C21B0827-84A1-4A1C-B72C-79949149861C}"/>
              </a:ext>
            </a:extLst>
          </p:cNvPr>
          <p:cNvSpPr txBox="1"/>
          <p:nvPr/>
        </p:nvSpPr>
        <p:spPr>
          <a:xfrm>
            <a:off x="5454180" y="3017261"/>
            <a:ext cx="128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CORE TEAM</a:t>
            </a:r>
          </a:p>
        </p:txBody>
      </p: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680950F1-1780-43A1-B1A2-6C65D9BF5C92}"/>
              </a:ext>
            </a:extLst>
          </p:cNvPr>
          <p:cNvCxnSpPr>
            <a:cxnSpLocks/>
          </p:cNvCxnSpPr>
          <p:nvPr/>
        </p:nvCxnSpPr>
        <p:spPr>
          <a:xfrm flipV="1">
            <a:off x="6092792" y="3923081"/>
            <a:ext cx="1723" cy="264174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4AD1CE97-CD1F-4C70-988D-0BFB3120D8A6}"/>
              </a:ext>
            </a:extLst>
          </p:cNvPr>
          <p:cNvSpPr txBox="1"/>
          <p:nvPr/>
        </p:nvSpPr>
        <p:spPr>
          <a:xfrm>
            <a:off x="5338539" y="4312101"/>
            <a:ext cx="1511952" cy="10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소프트웨어융합대학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-20205206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운석현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-20205146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김재형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-20205209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유수경</a:t>
            </a:r>
            <a:endParaRPr lang="en-US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C24A23A2-8718-4D2A-A336-1341B618334C}"/>
              </a:ext>
            </a:extLst>
          </p:cNvPr>
          <p:cNvGrpSpPr/>
          <p:nvPr/>
        </p:nvGrpSpPr>
        <p:grpSpPr>
          <a:xfrm>
            <a:off x="7941162" y="915715"/>
            <a:ext cx="549273" cy="709101"/>
            <a:chOff x="7941162" y="915715"/>
            <a:chExt cx="549273" cy="709101"/>
          </a:xfrm>
        </p:grpSpPr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DC04AF33-F473-470E-A70A-838205FF6298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03332351-0328-4165-8D5F-F6F60C0E9D9B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0DB5B498-3A4E-4C51-A211-FEB2FB590205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D0F773A0-52CB-43F6-8BF4-3E33508BE6EC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AB9D65EF-AD02-441A-802D-8948538D3AAE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D8CACA9-1B16-498D-954B-151E80895AE5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16813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76385" y="2762105"/>
            <a:ext cx="13735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/>
                <a:ea typeface="G마켓 산스 Bold"/>
              </a:rPr>
              <a:t>CHAPTER 0</a:t>
            </a:r>
            <a:r>
              <a:rPr lang="en-US" altLang="ko-KR" sz="16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/>
                <a:ea typeface="G마켓 산스 Bold"/>
              </a:rPr>
              <a:t>5</a:t>
            </a:r>
            <a:endParaRPr lang="en-US" altLang="ko-KR" sz="1600" spc="-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167264"/>
            <a:ext cx="1913949" cy="526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/>
                <a:ea typeface="G마켓 산스 Bold"/>
              </a:rPr>
              <a:t>프로젝트 설명</a:t>
            </a:r>
            <a:endParaRPr lang="ko-KR" altLang="en-US" sz="240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/>
              <a:ea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52160" y="168320"/>
            <a:ext cx="468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0035" y="847305"/>
            <a:ext cx="3850005" cy="598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/>
                <a:ea typeface="G마켓 산스 Bold"/>
              </a:rPr>
              <a:t>프로그래밍 중 핵심 설명</a:t>
            </a:r>
            <a:endParaRPr lang="ko-KR" altLang="en-US" sz="2800" spc="-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971674" y="2033586"/>
            <a:ext cx="5124452" cy="4124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class Gomoku {</a:t>
            </a:r>
            <a:endParaRPr lang="en-US" altLang="en-US" sz="21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857624" y="4043362"/>
            <a:ext cx="2743200" cy="4124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en-US" altLang="ko-KR" sz="21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37860" y="168320"/>
            <a:ext cx="6972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5-1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238124" y="928687"/>
            <a:ext cx="6429376" cy="53082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line = 15;</a:t>
            </a:r>
            <a:endParaRPr lang="en-US" altLang="en-US"/>
          </a:p>
          <a:p>
            <a:pPr>
              <a:defRPr/>
            </a:pPr>
            <a:r>
              <a:rPr lang="en-US" altLang="en-US"/>
              <a:t>  </a:t>
            </a:r>
            <a:endParaRPr lang="en-US" altLang="en-US"/>
          </a:p>
          <a:p>
            <a:pPr>
              <a:defRPr/>
            </a:pPr>
            <a:r>
              <a:rPr lang="en-US" altLang="en-US"/>
              <a:t>  </a:t>
            </a: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board = [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new Array("", "", "", "", "", "", "", "", "", "", "", "", "", "", "")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];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21" name=""/>
          <p:cNvCxnSpPr/>
          <p:nvPr/>
        </p:nvCxnSpPr>
        <p:spPr>
          <a:xfrm>
            <a:off x="1590674" y="1166812"/>
            <a:ext cx="5876925" cy="1714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7296150" y="1119187"/>
            <a:ext cx="1819274" cy="47624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  <a:cs typeface="함초롬돋움"/>
              </a:rPr>
              <a:t>줄 수 설정</a:t>
            </a:r>
            <a:endParaRPr lang="ko-KR" altLang="en-US" sz="1600">
              <a:solidFill>
                <a:srgbClr val="333399"/>
              </a:solidFill>
              <a:cs typeface="함초롬돋움"/>
            </a:endParaRPr>
          </a:p>
        </p:txBody>
      </p:sp>
      <p:sp>
        <p:nvSpPr>
          <p:cNvPr id="25" name=""/>
          <p:cNvSpPr/>
          <p:nvPr/>
        </p:nvSpPr>
        <p:spPr>
          <a:xfrm>
            <a:off x="6591299" y="1985962"/>
            <a:ext cx="301752" cy="3857625"/>
          </a:xfrm>
          <a:prstGeom prst="rightBracket">
            <a:avLst>
              <a:gd name="adj" fmla="val 446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"/>
          <p:cNvCxnSpPr/>
          <p:nvPr/>
        </p:nvCxnSpPr>
        <p:spPr>
          <a:xfrm>
            <a:off x="6886575" y="3824287"/>
            <a:ext cx="2009774" cy="219075"/>
          </a:xfrm>
          <a:prstGeom prst="line">
            <a:avLst/>
          </a:prstGeom>
          <a:noFill/>
          <a:ln w="1270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7" name=""/>
          <p:cNvSpPr/>
          <p:nvPr/>
        </p:nvSpPr>
        <p:spPr>
          <a:xfrm>
            <a:off x="8772523" y="3786187"/>
            <a:ext cx="2628900" cy="476249"/>
          </a:xfrm>
          <a:prstGeom prst="flowChartAlternateProcess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게임판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오목판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 설정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37860" y="168320"/>
            <a:ext cx="6972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5-2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14336" y="1189196"/>
            <a:ext cx="8486778" cy="44796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</a:t>
            </a: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player = "●";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turn({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row,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col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}) 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if (this.board[row][col] != "") 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swal({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icon: "error",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title: "돌 위에 돌을 둘 수 없습니다.",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button: "다시두기"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});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return;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 else 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9" name=""/>
          <p:cNvCxnSpPr>
            <a:endCxn id="21" idx="1"/>
          </p:cNvCxnSpPr>
          <p:nvPr/>
        </p:nvCxnSpPr>
        <p:spPr>
          <a:xfrm>
            <a:off x="2228850" y="1671637"/>
            <a:ext cx="5514976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7743826" y="1471612"/>
            <a:ext cx="1819274" cy="476249"/>
          </a:xfrm>
          <a:prstGeom prst="flowChartAlternateProcess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현재 플레이어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</p:txBody>
      </p:sp>
      <p:sp>
        <p:nvSpPr>
          <p:cNvPr id="22" name=""/>
          <p:cNvSpPr/>
          <p:nvPr/>
        </p:nvSpPr>
        <p:spPr>
          <a:xfrm>
            <a:off x="8296274" y="4243388"/>
            <a:ext cx="3476624" cy="1314449"/>
          </a:xfrm>
          <a:prstGeom prst="flowChartAlternateProcess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만약 바둑판에 돌이 있을 경우 그 위에 돌을 또 두지 못하게 경고 띄우기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</p:txBody>
      </p:sp>
      <p:sp>
        <p:nvSpPr>
          <p:cNvPr id="23" name=""/>
          <p:cNvSpPr/>
          <p:nvPr/>
        </p:nvSpPr>
        <p:spPr>
          <a:xfrm>
            <a:off x="7658100" y="2386012"/>
            <a:ext cx="1466849" cy="476249"/>
          </a:xfrm>
          <a:prstGeom prst="flowChartAlternateProcess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턴 넘기기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</p:txBody>
      </p:sp>
      <p:cxnSp>
        <p:nvCxnSpPr>
          <p:cNvPr id="24" name=""/>
          <p:cNvCxnSpPr>
            <a:stCxn id="28" idx="2"/>
            <a:endCxn id="23" idx="1"/>
          </p:cNvCxnSpPr>
          <p:nvPr/>
        </p:nvCxnSpPr>
        <p:spPr>
          <a:xfrm flipV="1">
            <a:off x="2076449" y="2624136"/>
            <a:ext cx="5581650" cy="1905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25" name=""/>
          <p:cNvCxnSpPr>
            <a:endCxn id="22" idx="1"/>
          </p:cNvCxnSpPr>
          <p:nvPr/>
        </p:nvCxnSpPr>
        <p:spPr>
          <a:xfrm>
            <a:off x="5514974" y="4510087"/>
            <a:ext cx="2781300" cy="390526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7" name=""/>
          <p:cNvSpPr/>
          <p:nvPr/>
        </p:nvSpPr>
        <p:spPr>
          <a:xfrm>
            <a:off x="5162549" y="3429000"/>
            <a:ext cx="352425" cy="2252662"/>
          </a:xfrm>
          <a:prstGeom prst="rightBracket">
            <a:avLst>
              <a:gd name="adj" fmla="val 66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1876424" y="2138362"/>
            <a:ext cx="200025" cy="1009650"/>
          </a:xfrm>
          <a:prstGeom prst="rightBracket">
            <a:avLst>
              <a:gd name="adj" fmla="val 777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37860" y="168320"/>
            <a:ext cx="6972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5-3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80997" y="1053584"/>
            <a:ext cx="6724650" cy="4754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his.board[row][col] = this.player;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this.player = this.player === "●" ? "○" : "●";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document.querySelector(".currentTurn").textContent =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"Current Turn : " + this.player;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}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en-US" altLang="en-US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"/>
          <p:cNvSpPr/>
          <p:nvPr/>
        </p:nvSpPr>
        <p:spPr>
          <a:xfrm>
            <a:off x="7620001" y="719137"/>
            <a:ext cx="4057649" cy="1066800"/>
          </a:xfrm>
          <a:prstGeom prst="flowChartAlternateProcess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돌이 없을 경우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현재 플레이어에 대한 표시를 게임판의 해당 위치에 넣어주기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</p:txBody>
      </p:sp>
      <p:sp>
        <p:nvSpPr>
          <p:cNvPr id="21" name=""/>
          <p:cNvSpPr/>
          <p:nvPr/>
        </p:nvSpPr>
        <p:spPr>
          <a:xfrm>
            <a:off x="7505698" y="2119311"/>
            <a:ext cx="4581521" cy="1457324"/>
          </a:xfrm>
          <a:prstGeom prst="flowChartAlternateProcess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현재 플레이어 변경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현재 플레이어가 ●이면 다음 플레이어가 ○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 현재 플레이어가 ●이 아니면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다음 플레이어는 ●이다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</p:txBody>
      </p:sp>
      <p:sp>
        <p:nvSpPr>
          <p:cNvPr id="22" name=""/>
          <p:cNvSpPr/>
          <p:nvPr/>
        </p:nvSpPr>
        <p:spPr>
          <a:xfrm>
            <a:off x="8229603" y="4643438"/>
            <a:ext cx="2838448" cy="476249"/>
          </a:xfrm>
          <a:prstGeom prst="flowChartAlternateProcess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현재 차례가 누구인지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알려주는 역할을 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cs typeface="함초롬돋움"/>
            </a:endParaRPr>
          </a:p>
        </p:txBody>
      </p:sp>
      <p:cxnSp>
        <p:nvCxnSpPr>
          <p:cNvPr id="23" name=""/>
          <p:cNvCxnSpPr>
            <a:endCxn id="20" idx="1"/>
          </p:cNvCxnSpPr>
          <p:nvPr/>
        </p:nvCxnSpPr>
        <p:spPr>
          <a:xfrm flipV="1">
            <a:off x="4362449" y="1252536"/>
            <a:ext cx="3257552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endCxn id="21" idx="1"/>
          </p:cNvCxnSpPr>
          <p:nvPr/>
        </p:nvCxnSpPr>
        <p:spPr>
          <a:xfrm flipV="1">
            <a:off x="5753099" y="2847973"/>
            <a:ext cx="1752599" cy="8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22" idx="1"/>
          </p:cNvCxnSpPr>
          <p:nvPr/>
        </p:nvCxnSpPr>
        <p:spPr>
          <a:xfrm>
            <a:off x="6410325" y="4872037"/>
            <a:ext cx="1819278" cy="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8334" y="168320"/>
            <a:ext cx="6972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5-4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971674" y="2033586"/>
            <a:ext cx="5124452" cy="4124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checkWinner() {</a:t>
            </a:r>
            <a:endParaRPr lang="en-US" altLang="en-US" sz="21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857624" y="4043362"/>
            <a:ext cx="2743200" cy="4124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en-US" altLang="ko-KR" sz="21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8334" y="168320"/>
            <a:ext cx="6972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5-5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0" y="751998"/>
            <a:ext cx="4324350" cy="53540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500"/>
              <a:t>   </a:t>
            </a: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for (let c = 2; c &lt; this.line - 2; c++) {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</a:t>
            </a:r>
            <a:r>
              <a:rPr lang="en-US" altLang="ko-KR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for (let r = 0; r &lt; this.line; r++) {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if (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this.board[r][c - 2]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this.board[r][c - 1]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this.board[r][c]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this.board[r][c + 1]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this.board[r][c + 2] == "●"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) {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return this.board[r][c];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break;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} else if (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this.board[c - 2][r]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this.board[c - 1][r]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this.board[c][r]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this.board[c + 1][r]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this.board[c + 2][r] == "●"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) {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return this.board[c][r];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break;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}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</a:t>
            </a:r>
            <a:r>
              <a:rPr lang="en-US" altLang="en-US" sz="1500"/>
              <a:t>    </a:t>
            </a:r>
            <a:endParaRPr lang="en-US" altLang="ko-KR" sz="1500"/>
          </a:p>
        </p:txBody>
      </p:sp>
      <p:sp>
        <p:nvSpPr>
          <p:cNvPr id="19" name=""/>
          <p:cNvSpPr txBox="1"/>
          <p:nvPr/>
        </p:nvSpPr>
        <p:spPr>
          <a:xfrm>
            <a:off x="6610350" y="1385887"/>
            <a:ext cx="4867276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3829049" y="652462"/>
            <a:ext cx="131445" cy="2609850"/>
          </a:xfrm>
          <a:prstGeom prst="rightBracket">
            <a:avLst>
              <a:gd name="adj" fmla="val 29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"/>
          <p:cNvCxnSpPr>
            <a:stCxn id="21" idx="2"/>
            <a:endCxn id="23" idx="1"/>
          </p:cNvCxnSpPr>
          <p:nvPr/>
        </p:nvCxnSpPr>
        <p:spPr>
          <a:xfrm flipV="1">
            <a:off x="3960494" y="1881187"/>
            <a:ext cx="2659381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/>
          <p:nvPr/>
        </p:nvSpPr>
        <p:spPr>
          <a:xfrm>
            <a:off x="6619875" y="476250"/>
            <a:ext cx="3810001" cy="280987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흑돌이 가로에 </a:t>
            </a:r>
            <a:r>
              <a:rPr lang="en-US" altLang="ko-KR" sz="1600">
                <a:solidFill>
                  <a:srgbClr val="333399"/>
                </a:solidFill>
              </a:rPr>
              <a:t>5</a:t>
            </a:r>
            <a:r>
              <a:rPr lang="ko-KR" altLang="en-US" sz="1600">
                <a:solidFill>
                  <a:srgbClr val="333399"/>
                </a:solidFill>
              </a:rPr>
              <a:t>개 연속으로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놓여질 때 승리</a:t>
            </a:r>
            <a:r>
              <a:rPr lang="en-US" altLang="ko-KR" sz="1600">
                <a:solidFill>
                  <a:srgbClr val="333399"/>
                </a:solidFill>
              </a:rPr>
              <a:t>.</a:t>
            </a:r>
            <a:endParaRPr lang="en-US" altLang="ko-KR" sz="1600">
              <a:solidFill>
                <a:srgbClr val="333399"/>
              </a:solidFill>
            </a:endParaRPr>
          </a:p>
          <a:p>
            <a:pPr algn="ctr">
              <a:defRPr/>
            </a:pPr>
            <a:endParaRPr lang="en-US" altLang="ko-KR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rgbClr val="333399"/>
                </a:solidFill>
              </a:rPr>
              <a:t>//</a:t>
            </a:r>
            <a:r>
              <a:rPr lang="ko-KR" altLang="en-US" sz="1600">
                <a:solidFill>
                  <a:srgbClr val="333399"/>
                </a:solidFill>
              </a:rPr>
              <a:t>흰돌도 마찬가지로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this.board[r][c - 2]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this.board[r][c - 1] == "○" &amp;</a:t>
            </a:r>
            <a:r>
              <a:rPr lang="en-US" altLang="ko-KR" sz="1600">
                <a:solidFill>
                  <a:srgbClr val="333399"/>
                </a:solidFill>
              </a:rPr>
              <a:t>&amp;</a:t>
            </a:r>
            <a:r>
              <a:rPr lang="ko-KR" altLang="en-US" sz="1600">
                <a:solidFill>
                  <a:srgbClr val="333399"/>
                </a:solidFill>
              </a:rPr>
              <a:t> this.board[r][c]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this.board[r][c + 1]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this.board[r][c + 2] == "○"</a:t>
            </a:r>
            <a:endParaRPr lang="ko-KR" altLang="en-US" sz="1600">
              <a:solidFill>
                <a:srgbClr val="333399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3800474" y="3429000"/>
            <a:ext cx="150495" cy="2752725"/>
          </a:xfrm>
          <a:prstGeom prst="rightBracket">
            <a:avLst>
              <a:gd name="adj" fmla="val 29204"/>
            </a:avLst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238874" y="3981450"/>
            <a:ext cx="4724402" cy="22840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흑돌이 세로에 </a:t>
            </a:r>
            <a:r>
              <a:rPr lang="en-US" altLang="ko-KR" sz="1600">
                <a:solidFill>
                  <a:srgbClr val="333399"/>
                </a:solidFill>
              </a:rPr>
              <a:t>5</a:t>
            </a:r>
            <a:r>
              <a:rPr lang="ko-KR" altLang="en-US" sz="1600">
                <a:solidFill>
                  <a:srgbClr val="333399"/>
                </a:solidFill>
              </a:rPr>
              <a:t>개 연속으로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놓여질 때 승리</a:t>
            </a:r>
            <a:r>
              <a:rPr lang="en-US" altLang="ko-KR" sz="1600">
                <a:solidFill>
                  <a:srgbClr val="333399"/>
                </a:solidFill>
              </a:rPr>
              <a:t>.</a:t>
            </a:r>
            <a:endParaRPr lang="en-US" altLang="ko-KR" sz="1600">
              <a:solidFill>
                <a:srgbClr val="333399"/>
              </a:solidFill>
            </a:endParaRPr>
          </a:p>
          <a:p>
            <a:pPr algn="ctr">
              <a:defRPr/>
            </a:pPr>
            <a:endParaRPr lang="en-US" altLang="ko-KR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rgbClr val="333399"/>
                </a:solidFill>
              </a:rPr>
              <a:t>//</a:t>
            </a:r>
            <a:r>
              <a:rPr lang="ko-KR" altLang="en-US" sz="1600">
                <a:solidFill>
                  <a:srgbClr val="333399"/>
                </a:solidFill>
              </a:rPr>
              <a:t>흰돌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    this.board[c - 2][r]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    this.board[c - 1][r]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this.board[c][r]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     this.board[c + 1][r]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rgbClr val="333399"/>
                </a:solidFill>
              </a:rPr>
              <a:t> </a:t>
            </a:r>
            <a:r>
              <a:rPr lang="ko-KR" altLang="en-US" sz="1600">
                <a:solidFill>
                  <a:srgbClr val="333399"/>
                </a:solidFill>
              </a:rPr>
              <a:t>this.board[c + 2][r] == "○"</a:t>
            </a:r>
            <a:endParaRPr lang="ko-KR" altLang="en-US" sz="1600">
              <a:solidFill>
                <a:srgbClr val="333399"/>
              </a:solidFill>
            </a:endParaRPr>
          </a:p>
        </p:txBody>
      </p:sp>
      <p:cxnSp>
        <p:nvCxnSpPr>
          <p:cNvPr id="26" name=""/>
          <p:cNvCxnSpPr>
            <a:stCxn id="24" idx="2"/>
            <a:endCxn id="25" idx="1"/>
          </p:cNvCxnSpPr>
          <p:nvPr/>
        </p:nvCxnSpPr>
        <p:spPr>
          <a:xfrm>
            <a:off x="3950969" y="4805362"/>
            <a:ext cx="2287904" cy="31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8334" y="168320"/>
            <a:ext cx="6972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5-6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71449" y="638889"/>
            <a:ext cx="5219702" cy="55802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for (let c = 2; c &lt; this.line - 2; c++) {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for (let r = 2; r &lt; this.line - 2; r++) {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if (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 - 2][c - 2]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 - 1][c - 1]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this.board[r][c]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 + 1][c + 1]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 + 2][c + 2] == "●"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) {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return this.board[r][c];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break;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}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if (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 + 2][c - 2]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 + 1][c - 1]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this.board[r][c]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 - 1][c + 1] == "●" &amp;&amp;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this.board[r - 2][c + 2] == "●"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) {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return this.board[r][c];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break;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}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5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en-US" altLang="en-US" sz="15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"/>
          <p:cNvSpPr/>
          <p:nvPr/>
        </p:nvSpPr>
        <p:spPr>
          <a:xfrm>
            <a:off x="4324349" y="500062"/>
            <a:ext cx="152400" cy="2771775"/>
          </a:xfrm>
          <a:prstGeom prst="rightBracket">
            <a:avLst>
              <a:gd name="adj" fmla="val 41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4429125" y="3538538"/>
            <a:ext cx="180975" cy="2905125"/>
          </a:xfrm>
          <a:prstGeom prst="rightBracket">
            <a:avLst>
              <a:gd name="adj" fmla="val 41476"/>
            </a:avLst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143749" y="900111"/>
            <a:ext cx="4114802" cy="20412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흑돌이 대각선 </a:t>
            </a:r>
            <a:r>
              <a:rPr lang="en-US" altLang="ko-KR" sz="1600">
                <a:solidFill>
                  <a:srgbClr val="333399"/>
                </a:solidFill>
              </a:rPr>
              <a:t>(</a:t>
            </a:r>
            <a:r>
              <a:rPr lang="ko-KR" altLang="en-US" sz="1600">
                <a:solidFill>
                  <a:srgbClr val="333399"/>
                </a:solidFill>
              </a:rPr>
              <a:t>좌 </a:t>
            </a:r>
            <a:r>
              <a:rPr lang="en-US" altLang="ko-KR" sz="1600">
                <a:solidFill>
                  <a:srgbClr val="333399"/>
                </a:solidFill>
              </a:rPr>
              <a:t>-&gt;</a:t>
            </a:r>
            <a:r>
              <a:rPr lang="ko-KR" altLang="en-US" sz="1600">
                <a:solidFill>
                  <a:srgbClr val="333399"/>
                </a:solidFill>
              </a:rPr>
              <a:t> 우</a:t>
            </a:r>
            <a:r>
              <a:rPr lang="en-US" altLang="ko-KR" sz="1600">
                <a:solidFill>
                  <a:srgbClr val="333399"/>
                </a:solidFill>
              </a:rPr>
              <a:t>)</a:t>
            </a:r>
            <a:r>
              <a:rPr lang="ko-KR" altLang="en-US" sz="1600">
                <a:solidFill>
                  <a:srgbClr val="333399"/>
                </a:solidFill>
              </a:rPr>
              <a:t> 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연속으로 </a:t>
            </a:r>
            <a:r>
              <a:rPr lang="en-US" altLang="ko-KR" sz="1600">
                <a:solidFill>
                  <a:srgbClr val="333399"/>
                </a:solidFill>
              </a:rPr>
              <a:t>5</a:t>
            </a:r>
            <a:r>
              <a:rPr lang="ko-KR" altLang="en-US" sz="1600">
                <a:solidFill>
                  <a:srgbClr val="333399"/>
                </a:solidFill>
              </a:rPr>
              <a:t>개가 놓여질 때 승리</a:t>
            </a:r>
            <a:r>
              <a:rPr lang="en-US" altLang="ko-KR" sz="1600">
                <a:solidFill>
                  <a:srgbClr val="333399"/>
                </a:solidFill>
              </a:rPr>
              <a:t>.</a:t>
            </a:r>
            <a:endParaRPr lang="en-US" altLang="ko-KR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         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  this.board[r - 2][c - 2]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  this.board[r - 1][c - 1] == "○" &amp;</a:t>
            </a:r>
            <a:r>
              <a:rPr lang="en-US" altLang="ko-KR" sz="1600">
                <a:solidFill>
                  <a:srgbClr val="333399"/>
                </a:solidFill>
              </a:rPr>
              <a:t>&amp;</a:t>
            </a:r>
            <a:endParaRPr lang="en-US" altLang="ko-KR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rgbClr val="333399"/>
                </a:solidFill>
              </a:rPr>
              <a:t>t</a:t>
            </a:r>
            <a:r>
              <a:rPr lang="ko-KR" altLang="en-US" sz="1600">
                <a:solidFill>
                  <a:srgbClr val="333399"/>
                </a:solidFill>
              </a:rPr>
              <a:t>his.board[r][c]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    this.board[r + 1][c + 1] == "○" &amp;&amp;</a:t>
            </a:r>
            <a:endParaRPr lang="ko-KR" altLang="en-US" sz="1600">
              <a:solidFill>
                <a:srgbClr val="333399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333399"/>
                </a:solidFill>
              </a:rPr>
              <a:t>   </a:t>
            </a:r>
            <a:r>
              <a:rPr lang="en-US" altLang="ko-KR" sz="1600">
                <a:solidFill>
                  <a:srgbClr val="333399"/>
                </a:solidFill>
              </a:rPr>
              <a:t>t</a:t>
            </a:r>
            <a:r>
              <a:rPr lang="ko-KR" altLang="en-US" sz="1600">
                <a:solidFill>
                  <a:srgbClr val="333399"/>
                </a:solidFill>
              </a:rPr>
              <a:t>his.board[r + 2][c + 2] == "○"</a:t>
            </a:r>
            <a:endParaRPr lang="ko-KR" altLang="en-US" sz="1600">
              <a:solidFill>
                <a:srgbClr val="333399"/>
              </a:solidFill>
            </a:endParaRPr>
          </a:p>
        </p:txBody>
      </p:sp>
      <p:cxnSp>
        <p:nvCxnSpPr>
          <p:cNvPr id="24" name=""/>
          <p:cNvCxnSpPr>
            <a:stCxn id="21" idx="2"/>
            <a:endCxn id="23" idx="1"/>
          </p:cNvCxnSpPr>
          <p:nvPr/>
        </p:nvCxnSpPr>
        <p:spPr>
          <a:xfrm>
            <a:off x="4476749" y="1885949"/>
            <a:ext cx="2666999" cy="3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7381873" y="3914775"/>
            <a:ext cx="4114802" cy="2036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흑돌이 대각선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우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 좌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연속으로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개가 놓여질 때 승리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        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this.board[r + 2][c - 2] == "○" &amp;&amp;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this.board[r + 1][c - 1] == "○" &amp;&amp;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his.board[r][c] == "○" &amp;&amp;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this.board[r - 1][c + 1] == "○" &amp;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&amp;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this.board[r - 2][c + 2] == "○"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"/>
          <p:cNvCxnSpPr>
            <a:stCxn id="22" idx="2"/>
            <a:endCxn id="26" idx="1"/>
          </p:cNvCxnSpPr>
          <p:nvPr/>
        </p:nvCxnSpPr>
        <p:spPr>
          <a:xfrm flipV="1">
            <a:off x="4610100" y="4932997"/>
            <a:ext cx="2771773" cy="5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8334" y="168320"/>
            <a:ext cx="6972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5-7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257174" y="791289"/>
            <a:ext cx="6762751" cy="52742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const omok = new Gomoku();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const rowEls = document.querySelectorAll(".board__row");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rowEls.forEach((rowEl, rowIndex) =&gt; {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const colEls = rowEl.querySelectorAll(".board__col");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colEls.forEach((colEls, colIndex) =&gt; {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// 각각의 col(오목판의 빈칸)을 클릭할 경우 이벤트 발생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colEls.addEventListener("click", e =&gt; {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omok.turn({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// 이때 인자로 row는 rowIndex를 col은 colIndex를 넘긴다.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row: rowIndex,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col: colIndex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})</a:t>
            </a:r>
            <a:r>
              <a:rPr lang="en-US" altLang="ko-KR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;</a:t>
            </a:r>
            <a:endParaRPr lang="en-US" altLang="ko-KR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draw();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});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});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7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});</a:t>
            </a: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en-US" altLang="en-US" sz="17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143749" y="900112"/>
            <a:ext cx="1762126" cy="3362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생성자 생성하기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"/>
          <p:cNvCxnSpPr>
            <a:endCxn id="19" idx="1"/>
          </p:cNvCxnSpPr>
          <p:nvPr/>
        </p:nvCxnSpPr>
        <p:spPr>
          <a:xfrm>
            <a:off x="3381373" y="976312"/>
            <a:ext cx="3762376" cy="9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448549" y="2776537"/>
            <a:ext cx="3743328" cy="3362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정의해놓은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turn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이라는 메소드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"/>
          <p:cNvCxnSpPr>
            <a:endCxn id="21" idx="1"/>
          </p:cNvCxnSpPr>
          <p:nvPr/>
        </p:nvCxnSpPr>
        <p:spPr>
          <a:xfrm flipV="1">
            <a:off x="2076449" y="2944653"/>
            <a:ext cx="5372100" cy="38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4524374" y="5233987"/>
            <a:ext cx="3810001" cy="3362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화면을 그려낼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draw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라는 메소드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"/>
          <p:cNvCxnSpPr>
            <a:endCxn id="23" idx="1"/>
          </p:cNvCxnSpPr>
          <p:nvPr/>
        </p:nvCxnSpPr>
        <p:spPr>
          <a:xfrm>
            <a:off x="1543049" y="4881562"/>
            <a:ext cx="2981324" cy="52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8334" y="168320"/>
            <a:ext cx="6972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5-8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19075" y="1191339"/>
            <a:ext cx="6657978" cy="4475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function draw() 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omok.board.forEach((rowArr, rowIndex) =&gt; 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const rowEl = rowEls[rowIndex];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const colEls = rowEl.querySelectorAll(".col__grid");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rowArr.forEach((col, colIndex) =&gt; 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if (col == "●") 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colEls[colIndex].classList.add("black");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 else if (col == "○") {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colEls[colIndex].classList.add("white");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});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});</a:t>
            </a:r>
            <a:endParaRPr lang="en-US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067674" y="2009774"/>
            <a:ext cx="2628902" cy="3314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오목판의 배열 순회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5905499" y="1785937"/>
            <a:ext cx="93345" cy="790575"/>
          </a:xfrm>
          <a:prstGeom prst="rightBracket">
            <a:avLst>
              <a:gd name="adj" fmla="val 31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"/>
          <p:cNvCxnSpPr>
            <a:stCxn id="23" idx="2"/>
            <a:endCxn id="22" idx="1"/>
          </p:cNvCxnSpPr>
          <p:nvPr/>
        </p:nvCxnSpPr>
        <p:spPr>
          <a:xfrm flipV="1">
            <a:off x="5998844" y="2175510"/>
            <a:ext cx="2068829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7962900" y="2697479"/>
            <a:ext cx="3248028" cy="5676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각각의 가로줄을 돌면서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세로열의 요소와 인덱스를 확인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"/>
          <p:cNvCxnSpPr>
            <a:endCxn id="26" idx="1"/>
          </p:cNvCxnSpPr>
          <p:nvPr/>
        </p:nvCxnSpPr>
        <p:spPr>
          <a:xfrm flipV="1">
            <a:off x="4352924" y="2981324"/>
            <a:ext cx="3609975" cy="5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7724773" y="3429000"/>
            <a:ext cx="3381378" cy="569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만약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col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●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이면 클래스에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black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이라는 클래스를 더한다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858123" y="4267200"/>
            <a:ext cx="3381378" cy="569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만약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col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○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이면 클래스에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white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라는 클래스를 더한다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4972050" y="3429000"/>
            <a:ext cx="45720" cy="576262"/>
          </a:xfrm>
          <a:prstGeom prst="rightBracket">
            <a:avLst>
              <a:gd name="adj" fmla="val 31083"/>
            </a:avLst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"/>
          <p:cNvSpPr/>
          <p:nvPr/>
        </p:nvSpPr>
        <p:spPr>
          <a:xfrm>
            <a:off x="5029200" y="4267200"/>
            <a:ext cx="45720" cy="576262"/>
          </a:xfrm>
          <a:prstGeom prst="rightBracket">
            <a:avLst>
              <a:gd name="adj" fmla="val 31083"/>
            </a:avLst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"/>
          <p:cNvCxnSpPr>
            <a:stCxn id="30" idx="2"/>
            <a:endCxn id="28" idx="1"/>
          </p:cNvCxnSpPr>
          <p:nvPr/>
        </p:nvCxnSpPr>
        <p:spPr>
          <a:xfrm flipV="1">
            <a:off x="5017770" y="3713797"/>
            <a:ext cx="2707003" cy="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31" idx="2"/>
            <a:endCxn id="29" idx="1"/>
          </p:cNvCxnSpPr>
          <p:nvPr/>
        </p:nvCxnSpPr>
        <p:spPr>
          <a:xfrm flipV="1">
            <a:off x="5074920" y="4551997"/>
            <a:ext cx="2783203" cy="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078084" y="2762105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01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4"/>
            <a:ext cx="2095445" cy="935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역할 분담과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주제 선정 이유</a:t>
            </a:r>
            <a:endParaRPr 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748698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8334" y="168320"/>
            <a:ext cx="6972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</a:t>
            </a: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5-9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61924" y="745211"/>
            <a:ext cx="6044566" cy="308193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const winner = omok.checkWinner();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if (winner) {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// 흑돌이 이겼을때,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if (winner == "●") {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document.querySelector(".currentTurn").textContent = "Game Over";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swal({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icon: "success",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title: "축하드립니다! 흑돌(" + winner + ")의 승리입니다",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button: "다시하기"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}).then(value =&gt; {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window.location.reload();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});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143749" y="900112"/>
            <a:ext cx="1762126" cy="2981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승자 판별 실행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"/>
          <p:cNvCxnSpPr>
            <a:endCxn id="22" idx="1"/>
          </p:cNvCxnSpPr>
          <p:nvPr/>
        </p:nvCxnSpPr>
        <p:spPr>
          <a:xfrm>
            <a:off x="3428999" y="947737"/>
            <a:ext cx="3714749" cy="101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14299" y="4115749"/>
            <a:ext cx="6229350" cy="26450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// 백돌이 이겼을 때</a:t>
            </a:r>
            <a:r>
              <a:rPr lang="en-US" altLang="ko-KR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흑돌이 이겼을 때와 같이 코드를 짜준다</a:t>
            </a:r>
            <a:r>
              <a:rPr lang="en-US" altLang="ko-KR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altLang="ko-KR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 else if (winner == "○"</a:t>
            </a:r>
            <a:r>
              <a:rPr lang="en-US" altLang="ko-KR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) {</a:t>
            </a:r>
            <a:endParaRPr lang="en-US" altLang="ko-KR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document.querySelector(".currentTurn").textContent = "Game Over";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swal({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icon: "success",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title: "축하드립니다! 백돌(" + winner + ")의 승리입니다",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button: "다시하기"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}).then(value =&gt; {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window.location.reload();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});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25" name=""/>
          <p:cNvCxnSpPr>
            <a:endCxn id="27" idx="1"/>
          </p:cNvCxnSpPr>
          <p:nvPr/>
        </p:nvCxnSpPr>
        <p:spPr>
          <a:xfrm flipV="1">
            <a:off x="6200775" y="1673065"/>
            <a:ext cx="2943223" cy="30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9143998" y="1414461"/>
            <a:ext cx="2828928" cy="5172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턴 수를 알려주는 창에서는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game over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라는 텍스트를 띄움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677148" y="2586037"/>
            <a:ext cx="2381252" cy="2981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객체 형식의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alert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를 내보냄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152898" y="3171348"/>
            <a:ext cx="2838452" cy="5153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333399"/>
                </a:solidFill>
                <a:latin typeface="맑은 고딕"/>
                <a:ea typeface="맑은 고딕"/>
                <a:cs typeface="맑은 고딕"/>
              </a:rPr>
              <a:t>버튼을 클릭했을 때 새로 고쳐서 다시 시작상태로 만든다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33339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5391149" y="2386012"/>
            <a:ext cx="76200" cy="681037"/>
          </a:xfrm>
          <a:prstGeom prst="rightBracket">
            <a:avLst>
              <a:gd name="adj" fmla="val 304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"/>
          <p:cNvCxnSpPr>
            <a:stCxn id="30" idx="2"/>
            <a:endCxn id="28" idx="1"/>
          </p:cNvCxnSpPr>
          <p:nvPr/>
        </p:nvCxnSpPr>
        <p:spPr>
          <a:xfrm>
            <a:off x="5467350" y="2726531"/>
            <a:ext cx="2209798" cy="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>
            <a:endCxn id="29" idx="1"/>
          </p:cNvCxnSpPr>
          <p:nvPr/>
        </p:nvCxnSpPr>
        <p:spPr>
          <a:xfrm flipV="1">
            <a:off x="2819399" y="3428999"/>
            <a:ext cx="1333499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"/>
          <p:cNvSpPr txBox="1"/>
          <p:nvPr/>
        </p:nvSpPr>
        <p:spPr>
          <a:xfrm>
            <a:off x="6096000" y="4829175"/>
            <a:ext cx="5686426" cy="1788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// 버튼을 클릭하지 않을 경우에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setTimeout(function () {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// 10초동안 기다렸다가 새로 고쳐서 다시 시작상태로 만든다.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window.location.reload();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}, 10000);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}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en-US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en-US" altLang="en-US" sz="14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66860" y="2762105"/>
            <a:ext cx="13735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/>
                <a:ea typeface="G마켓 산스 Bold"/>
              </a:rPr>
              <a:t>CHAPTER 0</a:t>
            </a:r>
            <a:r>
              <a:rPr lang="en-US" altLang="ko-KR" sz="16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/>
                <a:ea typeface="G마켓 산스 Bold"/>
              </a:rPr>
              <a:t>6</a:t>
            </a:r>
            <a:endParaRPr lang="en-US" altLang="ko-KR" sz="1600" spc="-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4"/>
            <a:ext cx="2256849" cy="523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/>
                <a:ea typeface="G마켓 산스 Bold"/>
              </a:rPr>
              <a:t>프로젝트 후 소감</a:t>
            </a:r>
            <a:endParaRPr lang="ko-KR" altLang="en-US" sz="240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/>
              <a:ea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5833110" y="168320"/>
            <a:ext cx="4686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/>
                <a:ea typeface="G마켓 산스 Bold"/>
              </a:rPr>
              <a:t>06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pic>
        <p:nvPicPr>
          <p:cNvPr id="18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8617" y="1925168"/>
            <a:ext cx="9634766" cy="3007664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1709736" y="2422683"/>
            <a:ext cx="8772528" cy="173783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혼자 오목 게임을 할 수 있도록 인공지능과 함께하는 오목 게임이 목적이었지만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아직 머신러닝과 같은 심화 과목을 공부해보지 못했고</a:t>
            </a:r>
            <a:r>
              <a:rPr lang="en-US" altLang="ko-KR"/>
              <a:t>,</a:t>
            </a:r>
            <a:r>
              <a:rPr lang="ko-KR" altLang="en-US"/>
              <a:t> 어떤 프로그램으로 어떻게 구현해야 할지도 많은 고민을 했습니다</a:t>
            </a:r>
            <a:r>
              <a:rPr lang="en-US" altLang="ko-KR"/>
              <a:t>.</a:t>
            </a:r>
            <a:r>
              <a:rPr lang="ko-KR" altLang="en-US"/>
              <a:t> 준비과정에서 많은 어려움을 겪다가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인공지능과 사람이 아닌 사람과 사람이 둘 수 있는 오목 웹페이지를 구현하게 되었습니다</a:t>
            </a:r>
            <a:r>
              <a:rPr lang="en-US" altLang="ko-KR"/>
              <a:t>.</a:t>
            </a:r>
            <a:r>
              <a:rPr lang="ko-KR" altLang="en-US"/>
              <a:t> 전시회가 끝난 뒤에도 원래 목적이었던 인공지능과의 오목 두기 게임을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구현하기 위해 공부할 예정입니다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7520" y="3202116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0" y="2914888"/>
            <a:ext cx="385950" cy="498254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3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063500" y="1346496"/>
            <a:ext cx="1715534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역할 분담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87D05-DFD4-403A-9AF5-A8F8C46F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83" y="2199603"/>
            <a:ext cx="3529240" cy="3007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ED093-0F57-402A-87BF-9CE21960E5FC}"/>
              </a:ext>
            </a:extLst>
          </p:cNvPr>
          <p:cNvSpPr txBox="1"/>
          <p:nvPr/>
        </p:nvSpPr>
        <p:spPr>
          <a:xfrm>
            <a:off x="1549667" y="2579571"/>
            <a:ext cx="2839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운석현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주제선정 및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 조사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김재형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분석 및 오류 수정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유수경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자료조사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분석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ppt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D4CB8B-AB8A-41EE-81A8-81D10627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530416" y="3535873"/>
            <a:ext cx="68813" cy="711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42FBAE-D620-4DD2-83B2-434739E1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595" y="2692824"/>
            <a:ext cx="67062" cy="670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3619AD-F280-4129-9154-45B056EF4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595" y="4349515"/>
            <a:ext cx="67062" cy="67062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0BD8C11-8A26-4920-9E88-0B9CF7622DF7}"/>
              </a:ext>
            </a:extLst>
          </p:cNvPr>
          <p:cNvCxnSpPr/>
          <p:nvPr/>
        </p:nvCxnSpPr>
        <p:spPr>
          <a:xfrm>
            <a:off x="1530416" y="2003147"/>
            <a:ext cx="278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820C31-0D90-44AA-AFFB-9844DF97DD4B}"/>
              </a:ext>
            </a:extLst>
          </p:cNvPr>
          <p:cNvSpPr txBox="1"/>
          <p:nvPr/>
        </p:nvSpPr>
        <p:spPr>
          <a:xfrm>
            <a:off x="7806087" y="1399909"/>
            <a:ext cx="278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Bold" panose="02000000000000000000"/>
              </a:rPr>
              <a:t>주제 선정 이유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6CF305C-F374-4BA4-BCF5-7E50B14E6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601" y="2003147"/>
            <a:ext cx="2792210" cy="60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0540EA8-0CAE-498A-A538-CACB1CC4A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086" y="2174730"/>
            <a:ext cx="3529240" cy="31180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62C7606-83EE-48A8-A8A5-F948AF85DBE1}"/>
              </a:ext>
            </a:extLst>
          </p:cNvPr>
          <p:cNvSpPr txBox="1"/>
          <p:nvPr/>
        </p:nvSpPr>
        <p:spPr>
          <a:xfrm>
            <a:off x="7635601" y="2464067"/>
            <a:ext cx="2792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휴대폰 오목게임과 같이 컴퓨터로도 쉽게 접근 할 수 있는 컴퓨터 오목게임을 만들고 싶었다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또한 인공지능과 오목을 두며 실력을 기르는 것을 목표로 하여 주제를 선정했다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6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223957" y="2762105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02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4"/>
            <a:ext cx="2294218" cy="935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프로젝트를 위해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사용한 언어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90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6" y="168320"/>
            <a:ext cx="53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318649" y="982711"/>
            <a:ext cx="5554726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무슨 언어를 사용하여 제작했는가</a:t>
            </a: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2A46E88-A6D0-4912-889D-1D2B70195FCE}"/>
              </a:ext>
            </a:extLst>
          </p:cNvPr>
          <p:cNvSpPr/>
          <p:nvPr/>
        </p:nvSpPr>
        <p:spPr>
          <a:xfrm>
            <a:off x="2646398" y="200269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ABD1D19-E1DD-43FD-B530-690014D121D6}"/>
              </a:ext>
            </a:extLst>
          </p:cNvPr>
          <p:cNvSpPr/>
          <p:nvPr/>
        </p:nvSpPr>
        <p:spPr>
          <a:xfrm>
            <a:off x="8596183" y="1980302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A0799C-CDE4-4340-AB5C-C79AEF20D9EF}"/>
              </a:ext>
            </a:extLst>
          </p:cNvPr>
          <p:cNvCxnSpPr>
            <a:cxnSpLocks/>
          </p:cNvCxnSpPr>
          <p:nvPr/>
        </p:nvCxnSpPr>
        <p:spPr>
          <a:xfrm>
            <a:off x="4512280" y="2674947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0D42180-5DD3-4368-AD25-DD81F38F4952}"/>
              </a:ext>
            </a:extLst>
          </p:cNvPr>
          <p:cNvCxnSpPr>
            <a:cxnSpLocks/>
          </p:cNvCxnSpPr>
          <p:nvPr/>
        </p:nvCxnSpPr>
        <p:spPr>
          <a:xfrm>
            <a:off x="8081935" y="2494981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80B09E-230E-4E86-984C-FBB47D1C7059}"/>
              </a:ext>
            </a:extLst>
          </p:cNvPr>
          <p:cNvSpPr txBox="1"/>
          <p:nvPr/>
        </p:nvSpPr>
        <p:spPr>
          <a:xfrm>
            <a:off x="2815434" y="2452498"/>
            <a:ext cx="109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python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7A2B6-86EF-4F2F-BAAB-B7BA430EE363}"/>
              </a:ext>
            </a:extLst>
          </p:cNvPr>
          <p:cNvSpPr txBox="1"/>
          <p:nvPr/>
        </p:nvSpPr>
        <p:spPr>
          <a:xfrm>
            <a:off x="8873375" y="2452498"/>
            <a:ext cx="944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HTML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7F2AF-F7CB-49DB-9C6D-40FF0FD00141}"/>
              </a:ext>
            </a:extLst>
          </p:cNvPr>
          <p:cNvSpPr txBox="1"/>
          <p:nvPr/>
        </p:nvSpPr>
        <p:spPr>
          <a:xfrm>
            <a:off x="5190160" y="2352979"/>
            <a:ext cx="321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python</a:t>
            </a:r>
            <a:r>
              <a:rPr lang="ko-KR" altLang="en-US" sz="1100" dirty="0"/>
              <a:t>에서 </a:t>
            </a:r>
            <a:r>
              <a:rPr lang="en-US" altLang="ko-KR" sz="1100" dirty="0"/>
              <a:t>HTML</a:t>
            </a:r>
            <a:r>
              <a:rPr lang="ko-KR" altLang="en-US" sz="1100" dirty="0"/>
              <a:t>언어로 바꿈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11FE1-0FC2-4763-9D6D-BBC489E38248}"/>
              </a:ext>
            </a:extLst>
          </p:cNvPr>
          <p:cNvSpPr txBox="1"/>
          <p:nvPr/>
        </p:nvSpPr>
        <p:spPr>
          <a:xfrm>
            <a:off x="2646398" y="4193839"/>
            <a:ext cx="750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처음에는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python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언어와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c++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언어를 사용해서 오목을 제작하려 했으나 소스들을 찾고 그 소스들을 공부하고 분석하는 과정이 너무 어려웠다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또한 추가적인 자료가 부족했기에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 쉽게 접근 할 수 있는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HTML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언어를 선택해 오목 프로그램을 만들었다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G마켓 산스 Bold" panose="02000000000000000000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G마켓 산스 Bold" panose="0200000000000000000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936501-BD69-4BF3-BD84-1BFD5384F59E}"/>
              </a:ext>
            </a:extLst>
          </p:cNvPr>
          <p:cNvCxnSpPr/>
          <p:nvPr/>
        </p:nvCxnSpPr>
        <p:spPr>
          <a:xfrm>
            <a:off x="2740750" y="4023360"/>
            <a:ext cx="723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8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223957" y="2762105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4"/>
            <a:ext cx="2294218" cy="935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설명과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87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6535" y="16832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4260415" y="982711"/>
            <a:ext cx="3671198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설명과 특징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139F39-4AD1-4D34-AB87-CDAC1AB1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55" y="2040557"/>
            <a:ext cx="3262966" cy="4066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64B283-E521-4FDA-8287-9E3EACD8D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0" y="2040556"/>
            <a:ext cx="3748416" cy="406687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6CEF22-9159-48CD-B00C-121D934C0BCA}"/>
              </a:ext>
            </a:extLst>
          </p:cNvPr>
          <p:cNvCxnSpPr/>
          <p:nvPr/>
        </p:nvCxnSpPr>
        <p:spPr>
          <a:xfrm>
            <a:off x="4331368" y="3763478"/>
            <a:ext cx="38308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61A2EA-DC55-46D7-8C69-9EF6D8DC0A63}"/>
              </a:ext>
            </a:extLst>
          </p:cNvPr>
          <p:cNvSpPr txBox="1"/>
          <p:nvPr/>
        </p:nvSpPr>
        <p:spPr>
          <a:xfrm>
            <a:off x="4463587" y="3394146"/>
            <a:ext cx="38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초반 계획서의 모습과  실제로 완성된 뒤의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28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223957" y="2762105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04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4"/>
            <a:ext cx="2582758" cy="935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프로젝트를 하면서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어려웠던 점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51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2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494967" y="847305"/>
            <a:ext cx="5202066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프로젝트를 하면서 어려웠던 점</a:t>
            </a: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1716A8-F78C-4353-BD9A-0E7F29CD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9" y="2140787"/>
            <a:ext cx="9960022" cy="2373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252DB9-C477-432B-A1C7-16E34D402EBD}"/>
              </a:ext>
            </a:extLst>
          </p:cNvPr>
          <p:cNvSpPr txBox="1"/>
          <p:nvPr/>
        </p:nvSpPr>
        <p:spPr>
          <a:xfrm>
            <a:off x="1684421" y="2310063"/>
            <a:ext cx="9230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코로나로 인해 팀원들을 만나 활동을 하는 것에 있어서 많은 제약을 받았음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처음 </a:t>
            </a:r>
            <a:r>
              <a:rPr lang="ko-KR" altLang="en-US" dirty="0" err="1">
                <a:solidFill>
                  <a:schemeClr val="bg1"/>
                </a:solidFill>
              </a:rPr>
              <a:t>파이썬으로</a:t>
            </a:r>
            <a:r>
              <a:rPr lang="ko-KR" altLang="en-US" dirty="0">
                <a:solidFill>
                  <a:schemeClr val="bg1"/>
                </a:solidFill>
              </a:rPr>
              <a:t> 프로그램을 구현 하려 했을 때 관련 자료가 없어 시간 낭비를 많이 </a:t>
            </a:r>
            <a:r>
              <a:rPr lang="ko-KR" altLang="en-US" dirty="0" err="1">
                <a:solidFill>
                  <a:schemeClr val="bg1"/>
                </a:solidFill>
              </a:rPr>
              <a:t>했었음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또한 자료와 오픈 소스들을 가져와서 실행해 봐도 오류가 나오는 등 여러 문제들이 발생해서 어려움을 겪음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1234</ep:Words>
  <ep:PresentationFormat>와이드스크린</ep:PresentationFormat>
  <ep:Paragraphs>276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2019-12-06T03:05:34.000</dcterms:created>
  <dc:creator>민병조</dc:creator>
  <cp:lastModifiedBy>tnrud</cp:lastModifiedBy>
  <dcterms:modified xsi:type="dcterms:W3CDTF">2020-11-28T19:25:20.979</dcterms:modified>
  <cp:revision>39</cp:revision>
  <dc:title>PowerPoint 프레젠테이션</dc:title>
  <cp:version/>
</cp:coreProperties>
</file>