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79" r:id="rId6"/>
    <p:sldId id="278" r:id="rId7"/>
    <p:sldId id="259" r:id="rId8"/>
    <p:sldId id="260" r:id="rId9"/>
    <p:sldId id="280" r:id="rId10"/>
    <p:sldId id="266" r:id="rId11"/>
    <p:sldId id="281" r:id="rId12"/>
    <p:sldId id="263" r:id="rId13"/>
    <p:sldId id="282" r:id="rId14"/>
    <p:sldId id="271" r:id="rId15"/>
    <p:sldId id="283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C1BC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82598" autoAdjust="0"/>
  </p:normalViewPr>
  <p:slideViewPr>
    <p:cSldViewPr snapToGrid="0">
      <p:cViewPr varScale="1">
        <p:scale>
          <a:sx n="71" d="100"/>
          <a:sy n="71" d="100"/>
        </p:scale>
        <p:origin x="11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030E-BEB4-4AAC-B7F4-D1135C03F8B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E8AF-2A84-4DD9-B085-EED0534A5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4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데모영상 삽입 또는 링크걸기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5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3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실용적인 측면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주사위</a:t>
            </a:r>
            <a:r>
              <a:rPr lang="en-US" altLang="ko-KR" dirty="0"/>
              <a:t>, </a:t>
            </a:r>
            <a:r>
              <a:rPr lang="ko-KR" altLang="en-US" dirty="0"/>
              <a:t>말이 필요 없이 단순히 이 판으로 게임을 할 수 있다</a:t>
            </a:r>
            <a:endParaRPr lang="en-US" altLang="ko-KR" dirty="0"/>
          </a:p>
          <a:p>
            <a:r>
              <a:rPr lang="ko-KR" altLang="en-US" dirty="0"/>
              <a:t>내가 원하는 벌칙이나 상을 설정할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LCD</a:t>
            </a:r>
            <a:r>
              <a:rPr lang="ko-KR" altLang="en-US" dirty="0"/>
              <a:t>에 정해진 벌칙이 출력되고</a:t>
            </a:r>
            <a:r>
              <a:rPr lang="en-US" altLang="ko-KR" dirty="0"/>
              <a:t>, </a:t>
            </a:r>
            <a:r>
              <a:rPr lang="ko-KR" altLang="en-US" dirty="0"/>
              <a:t>현재 주사위 돌리는 플레이어를 출력함으로 플레이를 도와준다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창의적인 측면</a:t>
            </a:r>
            <a:endParaRPr lang="en-US" altLang="ko-KR" dirty="0"/>
          </a:p>
          <a:p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켜짐으로</a:t>
            </a:r>
            <a:r>
              <a:rPr lang="ko-KR" altLang="en-US" dirty="0"/>
              <a:t> 말판을 설정하였다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주사위대신 랜덤함수로 값을 받아 </a:t>
            </a:r>
            <a:r>
              <a:rPr lang="en-US" altLang="ko-KR" dirty="0"/>
              <a:t>play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key</a:t>
            </a:r>
            <a:r>
              <a:rPr lang="ko-KR" altLang="en-US" dirty="0"/>
              <a:t>를 설정하여 이미 설정 된 </a:t>
            </a:r>
            <a:r>
              <a:rPr lang="en-US" altLang="ko-KR" dirty="0"/>
              <a:t>mission</a:t>
            </a:r>
            <a:r>
              <a:rPr lang="ko-KR" altLang="en-US" dirty="0"/>
              <a:t>들 중 랜덤으로 </a:t>
            </a:r>
            <a:r>
              <a:rPr lang="en-US" altLang="ko-KR" dirty="0"/>
              <a:t>mission</a:t>
            </a:r>
            <a:r>
              <a:rPr lang="ko-KR" altLang="en-US" dirty="0"/>
              <a:t>이 주어지도록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2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실용적인 측면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주사위</a:t>
            </a:r>
            <a:r>
              <a:rPr lang="en-US" altLang="ko-KR" dirty="0"/>
              <a:t>, </a:t>
            </a:r>
            <a:r>
              <a:rPr lang="ko-KR" altLang="en-US" dirty="0"/>
              <a:t>말이 필요 없이 단순히 이 판으로 게임을 할 수 있다</a:t>
            </a:r>
            <a:endParaRPr lang="en-US" altLang="ko-KR" dirty="0"/>
          </a:p>
          <a:p>
            <a:r>
              <a:rPr lang="ko-KR" altLang="en-US" dirty="0"/>
              <a:t>내가 원하는 벌칙이나 상을 설정할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LCD</a:t>
            </a:r>
            <a:r>
              <a:rPr lang="ko-KR" altLang="en-US" dirty="0"/>
              <a:t>에 정해진 벌칙이 출력되고</a:t>
            </a:r>
            <a:r>
              <a:rPr lang="en-US" altLang="ko-KR" dirty="0"/>
              <a:t>, </a:t>
            </a:r>
            <a:r>
              <a:rPr lang="ko-KR" altLang="en-US" dirty="0"/>
              <a:t>현재 주사위 돌리는 플레이어를 출력함으로 플레이를 도와준다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창의적인 측면</a:t>
            </a:r>
            <a:endParaRPr lang="en-US" altLang="ko-KR" dirty="0"/>
          </a:p>
          <a:p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켜짐으로</a:t>
            </a:r>
            <a:r>
              <a:rPr lang="ko-KR" altLang="en-US" dirty="0"/>
              <a:t> 말판을 설정하였다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주사위대신 랜덤함수로 값을 받아 </a:t>
            </a:r>
            <a:r>
              <a:rPr lang="en-US" altLang="ko-KR" dirty="0"/>
              <a:t>play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key</a:t>
            </a:r>
            <a:r>
              <a:rPr lang="ko-KR" altLang="en-US" dirty="0"/>
              <a:t>를 설정하여 이미 설정 된 </a:t>
            </a:r>
            <a:r>
              <a:rPr lang="en-US" altLang="ko-KR" dirty="0"/>
              <a:t>mission</a:t>
            </a:r>
            <a:r>
              <a:rPr lang="ko-KR" altLang="en-US" dirty="0"/>
              <a:t>들 중 랜덤으로 </a:t>
            </a:r>
            <a:r>
              <a:rPr lang="en-US" altLang="ko-KR" dirty="0"/>
              <a:t>mission</a:t>
            </a:r>
            <a:r>
              <a:rPr lang="ko-KR" altLang="en-US" dirty="0"/>
              <a:t>이 주어지도록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우리 작품의 특이점</a:t>
            </a:r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이 말판만 가지고 보드게임을 플레이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정한 미션에 따라 다양한 컨셉의 보드게임이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주사위가 돌아가는 것을 가시적으로 보여주지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노트북이 있어야 실행이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특별히 부각하고자 하는 점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LED</a:t>
            </a:r>
            <a:r>
              <a:rPr lang="ko-KR" altLang="en-US" dirty="0"/>
              <a:t>를 하나씩 </a:t>
            </a:r>
            <a:r>
              <a:rPr lang="ko-KR" altLang="en-US" dirty="0" err="1"/>
              <a:t>아두이노에</a:t>
            </a:r>
            <a:r>
              <a:rPr lang="ko-KR" altLang="en-US" dirty="0"/>
              <a:t> 연결한 것이 아닌 </a:t>
            </a:r>
            <a:r>
              <a:rPr lang="en-US" altLang="ko-KR" dirty="0"/>
              <a:t>shift register</a:t>
            </a:r>
            <a:r>
              <a:rPr lang="ko-KR" altLang="en-US" dirty="0"/>
              <a:t>을 이용하여 한번에 </a:t>
            </a:r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를 제어한다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버튼과 칸에 설정 된 </a:t>
            </a:r>
            <a:r>
              <a:rPr lang="ko-KR" altLang="en-US" dirty="0" err="1"/>
              <a:t>랜덤값에</a:t>
            </a:r>
            <a:r>
              <a:rPr lang="ko-KR" altLang="en-US" dirty="0"/>
              <a:t> 따라 앞 뒤 이동을 잘 보여준다</a:t>
            </a:r>
            <a:r>
              <a:rPr lang="en-US" altLang="ko-KR" dirty="0"/>
              <a:t>. (</a:t>
            </a:r>
            <a:r>
              <a:rPr lang="ko-KR" altLang="en-US" dirty="0" err="1"/>
              <a:t>한칸씩</a:t>
            </a:r>
            <a:r>
              <a:rPr lang="ko-KR" altLang="en-US" dirty="0"/>
              <a:t> 어떻게 이동하는지 보여준다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칸에 미리 </a:t>
            </a:r>
            <a:r>
              <a:rPr lang="ko-KR" altLang="en-US" dirty="0" err="1"/>
              <a:t>써놓은</a:t>
            </a:r>
            <a:r>
              <a:rPr lang="ko-KR" altLang="en-US" dirty="0"/>
              <a:t> 것이 아닌 입력 된 </a:t>
            </a:r>
            <a:r>
              <a:rPr lang="en-US" altLang="ko-KR" dirty="0"/>
              <a:t>mission</a:t>
            </a:r>
            <a:r>
              <a:rPr lang="ko-KR" altLang="en-US" dirty="0"/>
              <a:t>을 </a:t>
            </a:r>
            <a:r>
              <a:rPr lang="en-US" altLang="ko-KR" dirty="0"/>
              <a:t>random</a:t>
            </a:r>
            <a:r>
              <a:rPr lang="ko-KR" altLang="en-US" dirty="0"/>
              <a:t>으로 받으면서 </a:t>
            </a:r>
            <a:r>
              <a:rPr lang="en-US" altLang="ko-KR" dirty="0"/>
              <a:t>LCD</a:t>
            </a:r>
            <a:r>
              <a:rPr lang="ko-KR" altLang="en-US" dirty="0"/>
              <a:t>에 출력하여 알려줌으로써 같은 칸에 도착해도 다른 결과를 출력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무인도</a:t>
            </a:r>
            <a:r>
              <a:rPr lang="en-US" altLang="ko-KR" dirty="0"/>
              <a:t>, </a:t>
            </a:r>
            <a:r>
              <a:rPr lang="ko-KR" altLang="en-US" dirty="0" err="1"/>
              <a:t>랜덤키</a:t>
            </a:r>
            <a:r>
              <a:rPr lang="en-US" altLang="ko-KR" dirty="0"/>
              <a:t>, </a:t>
            </a:r>
            <a:r>
              <a:rPr lang="ko-KR" altLang="en-US" dirty="0"/>
              <a:t>유저설정 등 다양한 </a:t>
            </a:r>
            <a:r>
              <a:rPr lang="en-US" altLang="ko-KR" dirty="0"/>
              <a:t>mission </a:t>
            </a:r>
            <a:r>
              <a:rPr lang="ko-KR" altLang="en-US" dirty="0"/>
              <a:t>설정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우리 작품의 특이점</a:t>
            </a:r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이 말판만 가지고 보드게임을 플레이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정한 미션에 따라 다양한 컨셉의 보드게임이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주사위가 돌아가는 것을 가시적으로 보여주지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노트북이 있어야 실행이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특별히 부각하고자 하는 점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LED</a:t>
            </a:r>
            <a:r>
              <a:rPr lang="ko-KR" altLang="en-US" dirty="0"/>
              <a:t>를 하나씩 </a:t>
            </a:r>
            <a:r>
              <a:rPr lang="ko-KR" altLang="en-US" dirty="0" err="1"/>
              <a:t>아두이노에</a:t>
            </a:r>
            <a:r>
              <a:rPr lang="ko-KR" altLang="en-US" dirty="0"/>
              <a:t> 연결한 것이 아닌 </a:t>
            </a:r>
            <a:r>
              <a:rPr lang="en-US" altLang="ko-KR" dirty="0"/>
              <a:t>shift register</a:t>
            </a:r>
            <a:r>
              <a:rPr lang="ko-KR" altLang="en-US" dirty="0"/>
              <a:t>을 이용하여 한번에 </a:t>
            </a:r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를 제어한다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버튼과 칸에 설정 된 </a:t>
            </a:r>
            <a:r>
              <a:rPr lang="ko-KR" altLang="en-US" dirty="0" err="1"/>
              <a:t>랜덤값에</a:t>
            </a:r>
            <a:r>
              <a:rPr lang="ko-KR" altLang="en-US" dirty="0"/>
              <a:t> 따라 앞 뒤 이동을 잘 보여준다</a:t>
            </a:r>
            <a:r>
              <a:rPr lang="en-US" altLang="ko-KR" dirty="0"/>
              <a:t>. (</a:t>
            </a:r>
            <a:r>
              <a:rPr lang="ko-KR" altLang="en-US" dirty="0" err="1"/>
              <a:t>한칸씩</a:t>
            </a:r>
            <a:r>
              <a:rPr lang="ko-KR" altLang="en-US" dirty="0"/>
              <a:t> 어떻게 이동하는지 보여준다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칸에 미리 </a:t>
            </a:r>
            <a:r>
              <a:rPr lang="ko-KR" altLang="en-US" dirty="0" err="1"/>
              <a:t>써놓은</a:t>
            </a:r>
            <a:r>
              <a:rPr lang="ko-KR" altLang="en-US" dirty="0"/>
              <a:t> 것이 아닌 입력 된 </a:t>
            </a:r>
            <a:r>
              <a:rPr lang="en-US" altLang="ko-KR" dirty="0"/>
              <a:t>mission</a:t>
            </a:r>
            <a:r>
              <a:rPr lang="ko-KR" altLang="en-US" dirty="0"/>
              <a:t>을 </a:t>
            </a:r>
            <a:r>
              <a:rPr lang="en-US" altLang="ko-KR" dirty="0"/>
              <a:t>random</a:t>
            </a:r>
            <a:r>
              <a:rPr lang="ko-KR" altLang="en-US" dirty="0"/>
              <a:t>으로 받으면서 </a:t>
            </a:r>
            <a:r>
              <a:rPr lang="en-US" altLang="ko-KR" dirty="0"/>
              <a:t>LCD</a:t>
            </a:r>
            <a:r>
              <a:rPr lang="ko-KR" altLang="en-US" dirty="0"/>
              <a:t>에 출력하여 알려줌으로써 같은 칸에 도착해도 다른 결과를 출력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무인도</a:t>
            </a:r>
            <a:r>
              <a:rPr lang="en-US" altLang="ko-KR" dirty="0"/>
              <a:t>, </a:t>
            </a:r>
            <a:r>
              <a:rPr lang="ko-KR" altLang="en-US" dirty="0" err="1"/>
              <a:t>랜덤키</a:t>
            </a:r>
            <a:r>
              <a:rPr lang="en-US" altLang="ko-KR" dirty="0"/>
              <a:t>, </a:t>
            </a:r>
            <a:r>
              <a:rPr lang="ko-KR" altLang="en-US" dirty="0"/>
              <a:t>유저설정 등 다양한 </a:t>
            </a:r>
            <a:r>
              <a:rPr lang="en-US" altLang="ko-KR" dirty="0"/>
              <a:t>mission </a:t>
            </a:r>
            <a:r>
              <a:rPr lang="ko-KR" altLang="en-US" dirty="0"/>
              <a:t>설정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8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9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결론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9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AF-2A84-4DD9-B085-EED0534A53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7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2D73-046A-4F88-AE20-1C0576B9E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2CC5F-0541-4345-BEA3-DBE3755F7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E7774-8428-4359-AC51-4C5A7E01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4F92C-330E-46FB-BBB1-C17FB999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FA7F4-D784-4D08-94EB-27F9EF5A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9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AD54-431F-45B3-878D-155BE24A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6BA4E-1715-4FCF-B308-790089A6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4E4BB-7FA4-4128-A288-4D072D5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A3D2F-07FD-49A6-9D94-C337DF2E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2EB2D-F96A-486A-B4D6-85FE7F91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6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6E9F2-F0DB-4212-A0FF-C01D73A96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AD253-78F8-4DDB-ABEB-5526CCACA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3B7CE-D563-4AC1-A349-FB94490B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CF883-A9B2-49FA-94F2-198674FF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37C75-86BC-4C73-82D6-66EA9518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5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8B76-096A-4FB0-8AE5-924CAABE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CA75-410D-4A94-A3AD-CA4EA097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7906E-12AA-4D03-8DFE-3B520C00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0319B-1041-48A7-9934-5B4826A8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4D4AE-A43C-46ED-868C-B48BCCA5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3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7498-05BE-418F-97C6-28C86BB2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4DBA6-16FE-4804-BA85-E2048A57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D3D57-8A21-45F6-9875-EAA01F35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4B0F9-BA43-436F-B663-BD1C13F1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0B083-2135-4DF9-91D9-242A62BF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D505F-F9B1-4BCF-ABA1-CF179AEA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F8FEA-C148-4237-AF77-472432BD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B9A60-4606-4E14-80A7-9DE9C7A1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65038-9091-468E-9D01-4A677A7B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34E6A-25D3-4184-A27E-59EF1ED2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3D565-F5DC-477A-8594-668FE588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C9F4-4597-476A-811D-05FF62ED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5F652-1E4E-414E-8245-993BEB33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57AAE-052E-4333-910A-BAF5FBB6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5FA23A-E5A2-420E-A1E9-17677A3ED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EF166B-5998-43FC-A911-77C7585F2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9DE0E4-D927-424F-A51E-F9D060BE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40B346-34AC-4EEC-B8EF-59C5F841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33B1E6-D584-49BD-AF86-6202F149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4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5085E-6F15-4EC3-B2D9-165A7D2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ADC532-B716-4A64-982E-637609CA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65F80-F78E-4DAF-AC02-33B36087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773126-F680-4E46-8B29-D993272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5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F76B31-83C9-4476-AE36-BDC6B896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7EEECB-2BC7-4E31-8C14-BF2B08CB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C36B4-B885-4520-AC60-61B3EB83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0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88FCD-AD4C-480F-8DE4-13CA3FDB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9A684-F9CD-4D8F-A3F0-568674F2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729F-5DB4-4775-B29D-51F81C2C3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BC2E6-FBBA-43A6-88E9-0938461F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BD4FD-60F6-4F9E-AD7C-AAAB3ED4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15F3C-FB7F-4F4A-82FA-46174579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730AA-602A-440E-9D98-60685377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14CF42-1B60-4917-B805-6E0DCE12F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E35DD-547E-40F3-8C8A-0753D3A5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B6950-98FB-4F3B-B913-63D91690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6A1B5-D3FB-4CF9-9506-A179ED1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17984-8857-42BA-AC8D-32DF57FF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0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B7BF1-45D1-4D8A-8A58-D1627E1B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03049-0CB7-461B-8C20-B9176E61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1BC0-AF24-4ADD-ABDC-DAF253F72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D79D-940D-4872-BAFB-76C16A45102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D2AEF-E73A-4C8D-BB4D-9AF0BCC68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A2693-5A6D-40D9-875D-F419A2F77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461E-A554-41BA-9CDB-10D47923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3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ahag.net/000150-animal-cu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AwbF5eb6gh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18" Type="http://schemas.openxmlformats.org/officeDocument/2006/relationships/image" Target="../media/image31.png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.bin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17" Type="http://schemas.openxmlformats.org/officeDocument/2006/relationships/image" Target="../media/image30.jp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jpg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5" Type="http://schemas.openxmlformats.org/officeDocument/2006/relationships/image" Target="../media/image28.jpg"/><Relationship Id="rId10" Type="http://schemas.openxmlformats.org/officeDocument/2006/relationships/image" Target="../media/image23.jpg"/><Relationship Id="rId19" Type="http://schemas.openxmlformats.org/officeDocument/2006/relationships/oleObject" Target="../embeddings/oleObject1.bin"/><Relationship Id="rId4" Type="http://schemas.openxmlformats.org/officeDocument/2006/relationships/image" Target="../media/image13.png"/><Relationship Id="rId9" Type="http://schemas.openxmlformats.org/officeDocument/2006/relationships/image" Target="../media/image22.jpg"/><Relationship Id="rId14" Type="http://schemas.openxmlformats.org/officeDocument/2006/relationships/image" Target="../media/image27.jpg"/><Relationship Id="rId22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004BD-A1A6-4202-B013-01673F35A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E377F-ECC2-4A10-B999-D5DD69774694}"/>
              </a:ext>
            </a:extLst>
          </p:cNvPr>
          <p:cNvSpPr/>
          <p:nvPr/>
        </p:nvSpPr>
        <p:spPr>
          <a:xfrm>
            <a:off x="1418421" y="1892659"/>
            <a:ext cx="9355154" cy="127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Board Manager</a:t>
            </a:r>
            <a:endParaRPr lang="ko-KR" altLang="en-US" sz="10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94D1F-BA7E-425D-B4C3-5B7420E8C6ED}"/>
              </a:ext>
            </a:extLst>
          </p:cNvPr>
          <p:cNvSpPr/>
          <p:nvPr/>
        </p:nvSpPr>
        <p:spPr>
          <a:xfrm>
            <a:off x="3352147" y="3264412"/>
            <a:ext cx="5487703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(Robotics </a:t>
            </a: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Term-Project)</a:t>
            </a:r>
            <a:endParaRPr lang="ko-KR" altLang="en-US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04D1BD-90F7-4803-A624-262C4992601C}"/>
              </a:ext>
            </a:extLst>
          </p:cNvPr>
          <p:cNvSpPr/>
          <p:nvPr/>
        </p:nvSpPr>
        <p:spPr>
          <a:xfrm>
            <a:off x="7745064" y="4594463"/>
            <a:ext cx="5487703" cy="2107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아노유노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201533650 </a:t>
            </a:r>
            <a:r>
              <a:rPr lang="ko-KR" altLang="en-US" sz="20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송석현</a:t>
            </a:r>
            <a:endParaRPr lang="en-US" altLang="ko-KR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201835434 </a:t>
            </a:r>
            <a:r>
              <a:rPr lang="ko-KR" altLang="en-US" sz="2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김주현</a:t>
            </a:r>
            <a:endParaRPr lang="en-US" altLang="ko-KR" sz="200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201835506 </a:t>
            </a:r>
            <a:r>
              <a:rPr lang="ko-KR" altLang="en-US" sz="2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임동혁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5" name="그래픽 14" descr="음악">
            <a:extLst>
              <a:ext uri="{FF2B5EF4-FFF2-40B4-BE49-F238E27FC236}">
                <a16:creationId xmlns:a16="http://schemas.microsoft.com/office/drawing/2014/main" id="{2A279B0B-2506-423D-8309-3B3571005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2693">
            <a:off x="2997381" y="1414384"/>
            <a:ext cx="353837" cy="363184"/>
          </a:xfrm>
          <a:prstGeom prst="rect">
            <a:avLst/>
          </a:prstGeom>
        </p:spPr>
      </p:pic>
      <p:pic>
        <p:nvPicPr>
          <p:cNvPr id="28" name="그래픽 27" descr="음악">
            <a:extLst>
              <a:ext uri="{FF2B5EF4-FFF2-40B4-BE49-F238E27FC236}">
                <a16:creationId xmlns:a16="http://schemas.microsoft.com/office/drawing/2014/main" id="{088560CF-BB11-4C93-94E7-428EC4802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2693">
            <a:off x="2219358" y="1334679"/>
            <a:ext cx="679804" cy="6977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28AB70F-F17A-4162-9610-5C1DA8686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19" y="3434859"/>
            <a:ext cx="2539682" cy="2539682"/>
          </a:xfrm>
          <a:prstGeom prst="rect">
            <a:avLst/>
          </a:prstGeom>
          <a:noFill/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9027E2-FA96-425A-BA1B-1D9D77B6D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21" y="3007978"/>
            <a:ext cx="1471108" cy="13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7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D357-50AC-4C7E-8F35-B2B818DBB7D0}"/>
              </a:ext>
            </a:extLst>
          </p:cNvPr>
          <p:cNvSpPr/>
          <p:nvPr/>
        </p:nvSpPr>
        <p:spPr>
          <a:xfrm>
            <a:off x="492057" y="2168503"/>
            <a:ext cx="11364687" cy="1301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00206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Adv 1. </a:t>
            </a:r>
            <a:r>
              <a:rPr lang="en-US" altLang="ko-KR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Play just with this board game manager!</a:t>
            </a:r>
            <a:endParaRPr lang="ko-KR" altLang="en-US" sz="4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6F9E10-B5A9-4086-AB9F-26EB46C58360}"/>
              </a:ext>
            </a:extLst>
          </p:cNvPr>
          <p:cNvSpPr/>
          <p:nvPr/>
        </p:nvSpPr>
        <p:spPr>
          <a:xfrm>
            <a:off x="808651" y="4062276"/>
            <a:ext cx="10356981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00206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Adv 2.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Board game can be various </a:t>
            </a:r>
            <a:r>
              <a:rPr lang="en-US" altLang="ko-KR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conceps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BBE0-BED9-4F7C-B3DC-F6B3E7BABC49}"/>
              </a:ext>
            </a:extLst>
          </p:cNvPr>
          <p:cNvSpPr/>
          <p:nvPr/>
        </p:nvSpPr>
        <p:spPr>
          <a:xfrm>
            <a:off x="345393" y="210553"/>
            <a:ext cx="6876500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7. Special points</a:t>
            </a:r>
            <a:endParaRPr lang="ko-KR" altLang="en-US" sz="54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74BAA6-A0F6-458F-92E3-1C1C9D0D2D09}"/>
              </a:ext>
            </a:extLst>
          </p:cNvPr>
          <p:cNvSpPr/>
          <p:nvPr/>
        </p:nvSpPr>
        <p:spPr>
          <a:xfrm>
            <a:off x="808651" y="2420265"/>
            <a:ext cx="7928597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Disadv1.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Dice are not visible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B14008-3423-4E57-B849-686D1CD12237}"/>
              </a:ext>
            </a:extLst>
          </p:cNvPr>
          <p:cNvSpPr/>
          <p:nvPr/>
        </p:nvSpPr>
        <p:spPr>
          <a:xfrm>
            <a:off x="808650" y="4062275"/>
            <a:ext cx="10731500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Disadv2. </a:t>
            </a:r>
            <a:r>
              <a:rPr lang="en-US" altLang="ko-KR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Board Manager </a:t>
            </a:r>
            <a:r>
              <a:rPr lang="en-US" altLang="ko-KR" sz="40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Needs High voltage </a:t>
            </a:r>
            <a:endParaRPr lang="ko-KR" altLang="en-US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2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3" grpId="0"/>
      <p:bldP spid="33" grpId="1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D357-50AC-4C7E-8F35-B2B818DBB7D0}"/>
              </a:ext>
            </a:extLst>
          </p:cNvPr>
          <p:cNvSpPr/>
          <p:nvPr/>
        </p:nvSpPr>
        <p:spPr>
          <a:xfrm>
            <a:off x="413656" y="1312581"/>
            <a:ext cx="11364687" cy="1301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err="1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Spc</a:t>
            </a:r>
            <a:r>
              <a:rPr lang="en-US" altLang="ko-KR" sz="4000" dirty="0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1. </a:t>
            </a:r>
            <a:r>
              <a:rPr lang="en-US" altLang="ko-KR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Control 7 LED at once by Shift Register</a:t>
            </a:r>
            <a:endParaRPr lang="ko-KR" altLang="en-US" sz="4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6F9E10-B5A9-4086-AB9F-26EB46C58360}"/>
              </a:ext>
            </a:extLst>
          </p:cNvPr>
          <p:cNvSpPr/>
          <p:nvPr/>
        </p:nvSpPr>
        <p:spPr>
          <a:xfrm>
            <a:off x="413656" y="2736181"/>
            <a:ext cx="10356981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err="1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Spc</a:t>
            </a:r>
            <a:r>
              <a:rPr lang="en-US" altLang="ko-KR" sz="4000" dirty="0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2.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Random Mission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BBE0-BED9-4F7C-B3DC-F6B3E7BABC49}"/>
              </a:ext>
            </a:extLst>
          </p:cNvPr>
          <p:cNvSpPr/>
          <p:nvPr/>
        </p:nvSpPr>
        <p:spPr>
          <a:xfrm>
            <a:off x="345393" y="210553"/>
            <a:ext cx="6876500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7. Special points</a:t>
            </a:r>
            <a:endParaRPr lang="ko-KR" altLang="en-US" sz="54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FF4A8B-2C69-4094-A3B6-BA808B3F7734}"/>
              </a:ext>
            </a:extLst>
          </p:cNvPr>
          <p:cNvSpPr/>
          <p:nvPr/>
        </p:nvSpPr>
        <p:spPr>
          <a:xfrm>
            <a:off x="413656" y="3677424"/>
            <a:ext cx="11364687" cy="1301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err="1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Spc</a:t>
            </a:r>
            <a:r>
              <a:rPr lang="en-US" altLang="ko-KR" sz="4000" dirty="0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3. </a:t>
            </a:r>
            <a:r>
              <a:rPr lang="en-US" altLang="ko-KR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Print LCD -&gt; </a:t>
            </a:r>
            <a:r>
              <a:rPr lang="en-US" altLang="ko-KR" sz="3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who roll the dice, what mission </a:t>
            </a:r>
            <a:r>
              <a:rPr lang="en-US" altLang="ko-KR" sz="32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etc</a:t>
            </a:r>
            <a:endParaRPr lang="ko-KR" altLang="en-US" sz="4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4A3F0-A91D-4501-854D-7581DA5D8C77}"/>
              </a:ext>
            </a:extLst>
          </p:cNvPr>
          <p:cNvSpPr/>
          <p:nvPr/>
        </p:nvSpPr>
        <p:spPr>
          <a:xfrm>
            <a:off x="413656" y="5101024"/>
            <a:ext cx="10913707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err="1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Spc</a:t>
            </a:r>
            <a:r>
              <a:rPr lang="en-US" altLang="ko-KR" sz="4000" dirty="0">
                <a:solidFill>
                  <a:srgbClr val="FFFF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4.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Various Mission -&gt; </a:t>
            </a: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Island, Random key </a:t>
            </a:r>
            <a:r>
              <a:rPr lang="en-US" altLang="ko-KR" sz="3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etc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2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D357-50AC-4C7E-8F35-B2B818DBB7D0}"/>
              </a:ext>
            </a:extLst>
          </p:cNvPr>
          <p:cNvSpPr/>
          <p:nvPr/>
        </p:nvSpPr>
        <p:spPr>
          <a:xfrm>
            <a:off x="709764" y="1837488"/>
            <a:ext cx="10772471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1 ) Shift Register : expand output digital pins we used shift register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16AE12-865B-41EA-8199-8B01B0604308}"/>
              </a:ext>
            </a:extLst>
          </p:cNvPr>
          <p:cNvSpPr/>
          <p:nvPr/>
        </p:nvSpPr>
        <p:spPr>
          <a:xfrm>
            <a:off x="353849" y="427432"/>
            <a:ext cx="9490238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8. Used Components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FBD8F-FFBE-4034-8375-BB0055F6858E}"/>
              </a:ext>
            </a:extLst>
          </p:cNvPr>
          <p:cNvSpPr/>
          <p:nvPr/>
        </p:nvSpPr>
        <p:spPr>
          <a:xfrm>
            <a:off x="633566" y="3095399"/>
            <a:ext cx="9605657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2 ) LCD : shows current board game's status  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D6399F-1005-43C9-9D87-D62609D3C26F}"/>
              </a:ext>
            </a:extLst>
          </p:cNvPr>
          <p:cNvSpPr/>
          <p:nvPr/>
        </p:nvSpPr>
        <p:spPr>
          <a:xfrm>
            <a:off x="633566" y="4271671"/>
            <a:ext cx="10977257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3 ) Button : setup player's count, the other button is to play board game 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7B034-4EE6-4011-A046-7273613137CF}"/>
              </a:ext>
            </a:extLst>
          </p:cNvPr>
          <p:cNvSpPr/>
          <p:nvPr/>
        </p:nvSpPr>
        <p:spPr>
          <a:xfrm>
            <a:off x="633566" y="5447943"/>
            <a:ext cx="10505769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4 ) LED : marker moves and LED represent each marker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58748-EFB8-4AF4-B0BF-1EC620988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89" y="342900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1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D357-50AC-4C7E-8F35-B2B818DBB7D0}"/>
              </a:ext>
            </a:extLst>
          </p:cNvPr>
          <p:cNvSpPr/>
          <p:nvPr/>
        </p:nvSpPr>
        <p:spPr>
          <a:xfrm>
            <a:off x="709764" y="3243668"/>
            <a:ext cx="10772471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1 ) </a:t>
            </a:r>
            <a:r>
              <a:rPr lang="en-US" altLang="ko-KR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bluetooth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: we can set user defined penalty as </a:t>
            </a:r>
            <a:r>
              <a:rPr lang="en-US" altLang="ko-KR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bluetooth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so it can be more dynamic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2 ) color sensor &amp; DC motor : we can roll the dice </a:t>
            </a:r>
            <a:r>
              <a:rPr lang="en-US" altLang="ko-KR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ourself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and color sensor read the dice's color and set how many blocks to go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16AE12-865B-41EA-8199-8B01B0604308}"/>
              </a:ext>
            </a:extLst>
          </p:cNvPr>
          <p:cNvSpPr/>
          <p:nvPr/>
        </p:nvSpPr>
        <p:spPr>
          <a:xfrm>
            <a:off x="353849" y="427432"/>
            <a:ext cx="9490238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9. </a:t>
            </a:r>
            <a:r>
              <a:rPr lang="en-US" altLang="ko-KR" sz="6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Future Work</a:t>
            </a:r>
            <a:r>
              <a:rPr lang="en-US" altLang="ko-KR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5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A9A3F-CE43-4CBB-81EC-F3ABCA7FAE3E}"/>
              </a:ext>
            </a:extLst>
          </p:cNvPr>
          <p:cNvSpPr/>
          <p:nvPr/>
        </p:nvSpPr>
        <p:spPr>
          <a:xfrm>
            <a:off x="625311" y="609687"/>
            <a:ext cx="9590251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10. Role of Members</a:t>
            </a:r>
            <a:endParaRPr lang="ko-KR" altLang="en-US" sz="6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80874C-78F0-4142-B271-B57EE99292D3}"/>
              </a:ext>
            </a:extLst>
          </p:cNvPr>
          <p:cNvGrpSpPr/>
          <p:nvPr/>
        </p:nvGrpSpPr>
        <p:grpSpPr>
          <a:xfrm>
            <a:off x="1069775" y="2520950"/>
            <a:ext cx="10623787" cy="3727363"/>
            <a:chOff x="1272975" y="2520950"/>
            <a:chExt cx="10296725" cy="37273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F100A7-E237-4FA3-B40C-214AE3D0A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35856" t="17315" r="38537" b="52871"/>
            <a:stretch/>
          </p:blipFill>
          <p:spPr>
            <a:xfrm>
              <a:off x="8789171" y="2520950"/>
              <a:ext cx="2425700" cy="20447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21ED1B-5BE0-4CB5-A97B-2D94C3C9F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70177" t="17870" r="5319" b="52315"/>
            <a:stretch/>
          </p:blipFill>
          <p:spPr>
            <a:xfrm>
              <a:off x="5123972" y="2520950"/>
              <a:ext cx="2368700" cy="20447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F5FF17-67E5-4E4F-B0E6-BAF33FC02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70528" r="68300"/>
            <a:stretch/>
          </p:blipFill>
          <p:spPr>
            <a:xfrm>
              <a:off x="1272975" y="2520950"/>
              <a:ext cx="2740297" cy="20447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56CE49A-2FAB-4D13-88D7-51E25803E19C}"/>
                </a:ext>
              </a:extLst>
            </p:cNvPr>
            <p:cNvSpPr/>
            <p:nvPr/>
          </p:nvSpPr>
          <p:spPr>
            <a:xfrm>
              <a:off x="1406546" y="4565650"/>
              <a:ext cx="3176798" cy="1682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Song Seok Hyun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Electric Circuit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Coding</a:t>
              </a:r>
            </a:p>
            <a:p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=&gt; 34%</a:t>
              </a:r>
              <a:endPara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11931D-4EF7-40CF-B5AC-DB8598624445}"/>
                </a:ext>
              </a:extLst>
            </p:cNvPr>
            <p:cNvSpPr/>
            <p:nvPr/>
          </p:nvSpPr>
          <p:spPr>
            <a:xfrm>
              <a:off x="4938173" y="4565649"/>
              <a:ext cx="2873869" cy="1682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Kim </a:t>
              </a:r>
              <a:r>
                <a:rPr lang="en-US" altLang="ko-KR" sz="28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Joo</a:t>
              </a:r>
              <a:r>
                <a:rPr lang="en-US" altLang="ko-KR" sz="28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Hyun</a:t>
              </a:r>
            </a:p>
            <a:p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- Support Coding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Design</a:t>
              </a:r>
            </a:p>
            <a:p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=&gt; 33%</a:t>
              </a:r>
              <a:endPara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C97619-E251-4204-AD7C-34999FE20825}"/>
                </a:ext>
              </a:extLst>
            </p:cNvPr>
            <p:cNvSpPr/>
            <p:nvPr/>
          </p:nvSpPr>
          <p:spPr>
            <a:xfrm>
              <a:off x="8603372" y="4565649"/>
              <a:ext cx="2966328" cy="1682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Lim Dong Hyuk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Total Program Coding</a:t>
              </a:r>
            </a:p>
            <a:p>
              <a:r>
                <a:rPr lang="en-US" altLang="ko-KR" sz="20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=&gt; 33%</a:t>
              </a:r>
              <a:endPara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20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8D901C-D9BB-4CC1-AC7B-9CC1C5D61154}"/>
              </a:ext>
            </a:extLst>
          </p:cNvPr>
          <p:cNvSpPr/>
          <p:nvPr/>
        </p:nvSpPr>
        <p:spPr>
          <a:xfrm>
            <a:off x="319087" y="185737"/>
            <a:ext cx="11372850" cy="637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#include &lt;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LiquidCrystal.h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frequency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byte led[12] = { 2,4,8,16,32,64,128,2,4,8,16,32 }; // to turn on each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latch1 = 40;//RED LED 1~7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clock1 = 39;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data1 = 41;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latch2 = 43;//RED LED 8~12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clock2 = 42;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data2 = 44;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latch3 = 46; //BLUE LED 1~7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clock3 = 45;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data3 = 47;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latch4 = 31; //BLUE LED 8~12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clock4 = 30;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data4 = 32;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latch5 = 34; //GREEN LED 1~7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clock5 = 33;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data5 = 35;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latch6 = 37; //GREEN LED 8~12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clock6 = 36;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const int data6 = 38;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color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r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g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b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 0;// RED marker’s previous location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 0;// GREEN marker’s previous location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 0;// BLUE marker’s previous location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0; // RED marker’s island location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0; // GREEN marker’s island location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0; // BLUE marker’s island location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char *board[12];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start_button</a:t>
            </a:r>
            <a:r>
              <a:rPr lang="en-US" altLang="ko-KR" dirty="0">
                <a:solidFill>
                  <a:sysClr val="windowText" lastClr="000000"/>
                </a:solidFill>
              </a:rPr>
              <a:t> = 2; // start button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go_button</a:t>
            </a:r>
            <a:r>
              <a:rPr lang="en-US" altLang="ko-KR" dirty="0">
                <a:solidFill>
                  <a:sysClr val="windowText" lastClr="000000"/>
                </a:solidFill>
              </a:rPr>
              <a:t> = 3; // dice rolling button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flag = 0; // to check it is adding player or subtracting player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= 0; //to check how many players to play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RS = 14;// for LED’s variable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EN = 15;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D4 = 16;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D5 = 17;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D6 = 18;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D7 = 19;// till here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0; // current RED marker’s location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0; // current GREEN marker’s location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0; // current BLUE marker’s location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int ran = 0; // random value’s variable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(int bulb) {//to turn on Red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(bulb &lt; 7) { // because shift register support 7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outpin</a:t>
            </a:r>
            <a:r>
              <a:rPr lang="en-US" altLang="ko-KR" dirty="0">
                <a:solidFill>
                  <a:sysClr val="windowText" lastClr="000000"/>
                </a:solidFill>
              </a:rPr>
              <a:t> so we have to distinguish which register to work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led[bulb]);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Serial.println</a:t>
            </a:r>
            <a:r>
              <a:rPr lang="en-US" altLang="ko-KR" dirty="0">
                <a:solidFill>
                  <a:sysClr val="windowText" lastClr="000000"/>
                </a:solidFill>
              </a:rPr>
              <a:t>(led[bulb]);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{ // second RED register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led[bulb]);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(int bulb) { to turn on BLUE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(bulb &lt;7)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led[bulb]);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led[bulb]);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(int bulb) {to turn on Green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(bulb &lt; 7)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led[bulb]);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led[bulb]);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(int bulb) {to turn off RED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(bulb &lt; 7)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(int bulb) {to turn off BLUE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(bulb &lt; 7)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(int bulb) {// to turn off Green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(bulb &lt; 7)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LiquidCrystal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lcd</a:t>
            </a:r>
            <a:r>
              <a:rPr lang="en-US" altLang="ko-KR" dirty="0">
                <a:solidFill>
                  <a:sysClr val="windowText" lastClr="000000"/>
                </a:solidFill>
              </a:rPr>
              <a:t>(14, 15, 16, 17, 18, 19);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char *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[6]; //Random key variable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char *user[5]; //user defined things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setup()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OUTPUT); // to use shift register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(clock1,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(clock2,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(clock3,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(clock4,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(clock5,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(clock6, OUTPUT);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pinMode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OUTPUT); // till here shift register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Serial.begin</a:t>
            </a:r>
            <a:r>
              <a:rPr lang="en-US" altLang="ko-KR" dirty="0">
                <a:solidFill>
                  <a:sysClr val="windowText" lastClr="000000"/>
                </a:solidFill>
              </a:rPr>
              <a:t>(9600);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lcd.begin</a:t>
            </a:r>
            <a:r>
              <a:rPr lang="en-US" altLang="ko-KR" dirty="0">
                <a:solidFill>
                  <a:sysClr val="windowText" lastClr="000000"/>
                </a:solidFill>
              </a:rPr>
              <a:t>(16, 2);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[0] = "go to island"; // random key penalty list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[1] = "go to start";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[2] = "go two forward";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[3] = "go one forward";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[4] = "go two backward";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[5] = "go one backward"; // till here random key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board[0] = "start!";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board[6] = "island...";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user[0] = "user Text 1"; // user defined penalty value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user[1] = "user Text 2";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user[2] = "user Text 3";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user[3] = "user Text 4";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user[4] = "user Text 5"; // till here user defined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 // to turn on all LEDs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 // till here turn on all LEDs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(1)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digitalRead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start_button</a:t>
            </a:r>
            <a:r>
              <a:rPr lang="en-US" altLang="ko-KR" dirty="0">
                <a:solidFill>
                  <a:sysClr val="windowText" lastClr="000000"/>
                </a:solidFill>
              </a:rPr>
              <a:t>) == HIGH) // when we press start button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&lt; 3 &amp;&amp; flag == 0)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++; // add start count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 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(flag == 1 &amp;&amp;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&gt;1) // if flag is –1, then we subtract players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== 3 &amp;&amp; flag == 0) // if we have three players, we make flags to minus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flag = 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== 1 &amp;&amp; flag == 1) // if we have only player and flag is –1, then makes flags to plus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flag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== 1) // if start count is 1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 // turn off all the LEDS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 // till here turn of all LEDs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 // turn on first Red LED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("1P"); // LCD prints “1p”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== 2) // if start count is 2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 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(0); // turn on not only Red but also Green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("2P"); // LCD prints “2p”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== 3) // if start count is 3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(0); // turn on all first LED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("3P"); // LCD shows “3p”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 close 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digitalRead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go_button</a:t>
            </a:r>
            <a:r>
              <a:rPr lang="en-US" altLang="ko-KR" dirty="0">
                <a:solidFill>
                  <a:sysClr val="windowText" lastClr="000000"/>
                </a:solidFill>
              </a:rPr>
              <a:t>) == HIGH) // if start button pressed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str(board[0]);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 // start Board Game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while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setup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void loop() { // start board game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(1) 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(1) 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&gt;= 1)//1p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 = 0;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digitalRead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go_button</a:t>
            </a:r>
            <a:r>
              <a:rPr lang="en-US" altLang="ko-KR" dirty="0">
                <a:solidFill>
                  <a:sysClr val="windowText" lastClr="000000"/>
                </a:solidFill>
              </a:rPr>
              <a:t>) != HIGH) // if we press dice button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color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color = random(6) + 1;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("1P roll");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if(roll dice)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 = r + color;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(r);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 move forward");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+ color;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 // turn off red LED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 // red wins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(0);// turn on first RED LED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("red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delay(3000);// Winning event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HIGH);// till here turn on RED LED in order and at last turn on all Red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if(win and exit)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 // if it is not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finisehd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 // turn on RED LED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 (turn on led)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 island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r_island</a:t>
            </a:r>
            <a:r>
              <a:rPr lang="en-US" altLang="ko-KR" dirty="0">
                <a:solidFill>
                  <a:sysClr val="windowText" lastClr="000000"/>
                </a:solidFill>
              </a:rPr>
              <a:t>--; // does island’s rest time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r_island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 time rest"); // LCD prints how many island rest time left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island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 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6) // if user visits island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== 0) // if it is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fisrt</a:t>
            </a:r>
            <a:r>
              <a:rPr lang="en-US" altLang="ko-KR" dirty="0">
                <a:solidFill>
                  <a:sysClr val="windowText" lastClr="000000"/>
                </a:solidFill>
              </a:rPr>
              <a:t> visit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2; // island left 2 times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("2 time rest");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6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1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3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5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8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10) // if user visits user defined penalty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0;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random(5);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str(user[ran]);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 // LCD prints user defined penalty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1,3,5,8,10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// if user visits random key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0;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random(6); // select random key as random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[ran]);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("Random key!");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(ran == 0) // if random 0 visits islands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2;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6;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 ran0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1) // if random 1, visits start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ran1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2) // if random 2, go forward 2 block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+ 2;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 // if random makes it finishes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- 1);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("red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2 blocks)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ran2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3) // if random 3, go forward 1 block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+ 1;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- 1);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("red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1 block)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ran3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4) // if random 4, go back 2 blocks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- 2;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("red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back 2 blocks)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ran4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// if random 5, go back 1 block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 - 1;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("red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turnRed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back 1 block)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ran5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 close else 2,4,7,9,11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1P(red)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(1) // same as RED but color is green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&gt;= 2)//2p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g = 0;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digitalRead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go_button</a:t>
            </a:r>
            <a:r>
              <a:rPr lang="en-US" altLang="ko-KR" dirty="0">
                <a:solidFill>
                  <a:sysClr val="windowText" lastClr="000000"/>
                </a:solidFill>
              </a:rPr>
              <a:t>) != HIGH)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color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color = random(6) + 1;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("2P roll");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if(roll dice)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g = g + color;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(g);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 move forward");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+ color;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("green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if(win and exit)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for(turn up led)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 island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g_island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g_island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 time rest");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island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 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6)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2;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("2 time rest");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 close else if 6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1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3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5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8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10)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random(5);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str(user[ran]);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1,3,5,8,10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random(6);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[ran]);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("Random key!");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(ran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2;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6;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1)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ran1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2)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+ 2;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("green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2 blocks)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ran2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3)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+ 1;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("green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1 block)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ran3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4)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- 2;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back 2 blocks)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ran4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 - 1;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turnGreen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back 1 block)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ran5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 close else 2,4,7,9,11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2P(green)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(1) // same as RED but color is Blue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start_count</a:t>
            </a:r>
            <a:r>
              <a:rPr lang="en-US" altLang="ko-KR" dirty="0">
                <a:solidFill>
                  <a:sysClr val="windowText" lastClr="000000"/>
                </a:solidFill>
              </a:rPr>
              <a:t> &gt;= 3)//3p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 = 0;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while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digitalRead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go_button</a:t>
            </a:r>
            <a:r>
              <a:rPr lang="en-US" altLang="ko-KR" dirty="0">
                <a:solidFill>
                  <a:sysClr val="windowText" lastClr="000000"/>
                </a:solidFill>
              </a:rPr>
              <a:t>) != HIGH)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color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color = random(6) + 1;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("3P roll");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if(roll dice)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 = b + color;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(b);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 move forward");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+ color;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("blue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}// close if(win and exit)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for(turn up led)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}//close if (island)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b_island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b_island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 time rest");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else(island)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 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6)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2;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str(board[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("2 time rest");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6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1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3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5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8 ||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== 10)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0;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random(5);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str(user[ran]);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1,3,5,8,10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ran = random(6);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String str(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random_key</a:t>
            </a:r>
            <a:r>
              <a:rPr lang="en-US" altLang="ko-KR" dirty="0">
                <a:solidFill>
                  <a:sysClr val="windowText" lastClr="000000"/>
                </a:solidFill>
              </a:rPr>
              <a:t>[ran]);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("Random key!");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lcd.setCursor</a:t>
            </a:r>
            <a:r>
              <a:rPr lang="en-US" altLang="ko-KR" dirty="0">
                <a:solidFill>
                  <a:sysClr val="windowText" lastClr="000000"/>
                </a:solidFill>
              </a:rPr>
              <a:t>(0,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(str);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(ran == 0)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b_island</a:t>
            </a:r>
            <a:r>
              <a:rPr lang="en-US" altLang="ko-KR" dirty="0">
                <a:solidFill>
                  <a:sysClr val="windowText" lastClr="000000"/>
                </a:solidFill>
              </a:rPr>
              <a:t> = 2;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6;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 ran0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1)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0;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ran1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2)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+ 2;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- 1);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("blue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2 blocks)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ran2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3)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+ 1;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&lt;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++;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== 12)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lcd.clear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lcd.print</a:t>
            </a:r>
            <a:r>
              <a:rPr lang="en-US" altLang="ko-KR" dirty="0">
                <a:solidFill>
                  <a:sysClr val="windowText" lastClr="000000"/>
                </a:solidFill>
              </a:rPr>
              <a:t>("blue win!!");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delay(3000);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(data1, clock1,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(latch1,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(data2, clock2,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(latch2,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(data5, clock5,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(latch5,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(data6, clock6, MSBFIRST, 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(latch6,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(int p = 0; p&lt;12; p++)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delay(500);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(p);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(data3, clock3,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(latch3, HIGH);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LOW);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shiftOut</a:t>
            </a:r>
            <a:r>
              <a:rPr lang="en-US" altLang="ko-KR" dirty="0">
                <a:solidFill>
                  <a:sysClr val="windowText" lastClr="000000"/>
                </a:solidFill>
              </a:rPr>
              <a:t>(data4, clock4, MSBFIRST, 255);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digitalWrite</a:t>
            </a:r>
            <a:r>
              <a:rPr lang="en-US" altLang="ko-KR" dirty="0">
                <a:solidFill>
                  <a:sysClr val="windowText" lastClr="000000"/>
                </a:solidFill>
              </a:rPr>
              <a:t>(latch4, HIGH);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exit(1);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if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!= 12)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back 1 block)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if ran3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 if (ran == 4)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- 2;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for(go back 2 blocks)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}//close else if ran4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else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 - 1;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for 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b_num</a:t>
            </a:r>
            <a:r>
              <a:rPr lang="en-US" altLang="ko-KR" dirty="0">
                <a:solidFill>
                  <a:sysClr val="windowText" lastClr="000000"/>
                </a:solidFill>
              </a:rPr>
              <a:t>; ) {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offBlue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--;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delay(800);</a:t>
            </a:r>
          </a:p>
          <a:p>
            <a:pPr fontAlgn="base"/>
            <a:r>
              <a:rPr lang="en-US" altLang="ko-KR" dirty="0" err="1">
                <a:solidFill>
                  <a:sysClr val="windowText" lastClr="000000"/>
                </a:solidFill>
              </a:rPr>
              <a:t>turnBlue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b_pre</a:t>
            </a:r>
            <a:r>
              <a:rPr lang="en-US" altLang="ko-KR" dirty="0">
                <a:solidFill>
                  <a:sysClr val="windowText" lastClr="000000"/>
                </a:solidFill>
              </a:rPr>
              <a:t>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}//close for(go back 1 block)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delay(1000);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else ran5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 close else 2,4,7,9,11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if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break;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3P(blue) 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}//close all while</a:t>
            </a:r>
          </a:p>
          <a:p>
            <a:pPr fontAlgn="base"/>
            <a:r>
              <a:rPr lang="en-US" altLang="ko-KR" dirty="0">
                <a:solidFill>
                  <a:sysClr val="windowText" lastClr="000000"/>
                </a:solidFill>
              </a:rPr>
              <a:t>} //close loop</a:t>
            </a:r>
          </a:p>
        </p:txBody>
      </p:sp>
    </p:spTree>
    <p:extLst>
      <p:ext uri="{BB962C8B-B14F-4D97-AF65-F5344CB8AC3E}">
        <p14:creationId xmlns:p14="http://schemas.microsoft.com/office/powerpoint/2010/main" val="317324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A9A3F-CE43-4CBB-81EC-F3ABCA7FAE3E}"/>
              </a:ext>
            </a:extLst>
          </p:cNvPr>
          <p:cNvSpPr/>
          <p:nvPr/>
        </p:nvSpPr>
        <p:spPr>
          <a:xfrm>
            <a:off x="4426703" y="2463822"/>
            <a:ext cx="3338594" cy="1930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Q&amp;A</a:t>
            </a:r>
            <a:endParaRPr lang="ko-KR" altLang="en-US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42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A9A3F-CE43-4CBB-81EC-F3ABCA7FAE3E}"/>
              </a:ext>
            </a:extLst>
          </p:cNvPr>
          <p:cNvSpPr/>
          <p:nvPr/>
        </p:nvSpPr>
        <p:spPr>
          <a:xfrm>
            <a:off x="2356603" y="2019343"/>
            <a:ext cx="7478794" cy="281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Thank You</a:t>
            </a:r>
            <a:endParaRPr lang="ko-KR" altLang="en-US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83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144379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5ADA84-AC52-407F-B329-6C11CE944A1F}"/>
              </a:ext>
            </a:extLst>
          </p:cNvPr>
          <p:cNvSpPr/>
          <p:nvPr/>
        </p:nvSpPr>
        <p:spPr>
          <a:xfrm>
            <a:off x="625313" y="609687"/>
            <a:ext cx="2777160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Index</a:t>
            </a:r>
            <a:endParaRPr lang="ko-KR" altLang="en-US" sz="72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556AA-CA93-48FC-B258-E4F9031310F0}"/>
              </a:ext>
            </a:extLst>
          </p:cNvPr>
          <p:cNvSpPr/>
          <p:nvPr/>
        </p:nvSpPr>
        <p:spPr>
          <a:xfrm>
            <a:off x="1082687" y="1612228"/>
            <a:ext cx="5157692" cy="464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Motivation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Main Goal</a:t>
            </a:r>
          </a:p>
          <a:p>
            <a:pPr>
              <a:lnSpc>
                <a:spcPct val="150000"/>
              </a:lnSpc>
            </a:pPr>
            <a:r>
              <a:rPr lang="en-US" altLang="ko-KR" sz="36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Demo Video</a:t>
            </a:r>
          </a:p>
          <a:p>
            <a:pPr>
              <a:lnSpc>
                <a:spcPct val="150000"/>
              </a:lnSpc>
            </a:pPr>
            <a:r>
              <a:rPr lang="en-US" altLang="ko-KR" sz="36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System Architecture</a:t>
            </a:r>
          </a:p>
          <a:p>
            <a:pPr>
              <a:lnSpc>
                <a:spcPct val="150000"/>
              </a:lnSpc>
            </a:pPr>
            <a:r>
              <a:rPr lang="en-US" altLang="ko-KR" sz="36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Sketch Code</a:t>
            </a:r>
            <a:endParaRPr lang="en-US" altLang="ko-KR" sz="3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5925B-768C-4EE9-8A85-7BE4A9A47C11}"/>
              </a:ext>
            </a:extLst>
          </p:cNvPr>
          <p:cNvSpPr/>
          <p:nvPr/>
        </p:nvSpPr>
        <p:spPr>
          <a:xfrm>
            <a:off x="6488876" y="1612228"/>
            <a:ext cx="5157692" cy="464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6. Value of System 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7. Special Point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8. Used Components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9. Future Work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10. Member Role</a:t>
            </a:r>
          </a:p>
        </p:txBody>
      </p:sp>
    </p:spTree>
    <p:extLst>
      <p:ext uri="{BB962C8B-B14F-4D97-AF65-F5344CB8AC3E}">
        <p14:creationId xmlns:p14="http://schemas.microsoft.com/office/powerpoint/2010/main" val="238240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5ADA84-AC52-407F-B329-6C11CE944A1F}"/>
              </a:ext>
            </a:extLst>
          </p:cNvPr>
          <p:cNvSpPr/>
          <p:nvPr/>
        </p:nvSpPr>
        <p:spPr>
          <a:xfrm>
            <a:off x="625312" y="609687"/>
            <a:ext cx="5470688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Motivation</a:t>
            </a:r>
            <a:endParaRPr lang="ko-KR" altLang="en-US" sz="66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1F993-F4AF-405D-9DE2-F6A2110B7FF1}"/>
              </a:ext>
            </a:extLst>
          </p:cNvPr>
          <p:cNvSpPr/>
          <p:nvPr/>
        </p:nvSpPr>
        <p:spPr>
          <a:xfrm>
            <a:off x="5336629" y="4559769"/>
            <a:ext cx="5051588" cy="504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Roll the Dice!!</a:t>
            </a:r>
            <a:endParaRPr lang="ko-KR" altLang="en-US" sz="32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48B0C0-3685-4855-869B-CAE85D614F0B}"/>
              </a:ext>
            </a:extLst>
          </p:cNvPr>
          <p:cNvGrpSpPr/>
          <p:nvPr/>
        </p:nvGrpSpPr>
        <p:grpSpPr>
          <a:xfrm>
            <a:off x="3303091" y="766883"/>
            <a:ext cx="8497997" cy="5280967"/>
            <a:chOff x="5069391" y="733130"/>
            <a:chExt cx="8497997" cy="5280967"/>
          </a:xfrm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A60A9DCF-2BD3-4608-BA8B-8147DB773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9391" y="4010509"/>
              <a:ext cx="2003588" cy="2003588"/>
            </a:xfrm>
            <a:prstGeom prst="rect">
              <a:avLst/>
            </a:prstGeom>
          </p:spPr>
        </p:pic>
        <p:sp>
          <p:nvSpPr>
            <p:cNvPr id="24" name="생각 풍선: 구름 모양 23">
              <a:extLst>
                <a:ext uri="{FF2B5EF4-FFF2-40B4-BE49-F238E27FC236}">
                  <a16:creationId xmlns:a16="http://schemas.microsoft.com/office/drawing/2014/main" id="{771684E8-F9D2-4ACD-93E1-3CBC0422CD5D}"/>
                </a:ext>
              </a:extLst>
            </p:cNvPr>
            <p:cNvSpPr/>
            <p:nvPr/>
          </p:nvSpPr>
          <p:spPr>
            <a:xfrm>
              <a:off x="6933293" y="733130"/>
              <a:ext cx="6634095" cy="3307812"/>
            </a:xfrm>
            <a:prstGeom prst="cloudCallout">
              <a:avLst>
                <a:gd name="adj1" fmla="val -51598"/>
                <a:gd name="adj2" fmla="val 609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91F76F5-4A6A-4AE4-8340-C4494AAF3552}"/>
                </a:ext>
              </a:extLst>
            </p:cNvPr>
            <p:cNvSpPr/>
            <p:nvPr/>
          </p:nvSpPr>
          <p:spPr>
            <a:xfrm rot="19631096">
              <a:off x="5169869" y="3617675"/>
              <a:ext cx="841537" cy="798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??</a:t>
              </a:r>
              <a:endParaRPr lang="ko-KR" altLang="en-US" sz="5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6BE6BC-8395-4AF2-885C-634B3592B54A}"/>
              </a:ext>
            </a:extLst>
          </p:cNvPr>
          <p:cNvSpPr/>
          <p:nvPr/>
        </p:nvSpPr>
        <p:spPr>
          <a:xfrm>
            <a:off x="5166993" y="1510785"/>
            <a:ext cx="6793323" cy="160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Too Dizzy </a:t>
            </a:r>
            <a:r>
              <a:rPr lang="en-US" altLang="ko-KR" sz="600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to play Board Game!!</a:t>
            </a:r>
            <a:endParaRPr lang="ko-KR" altLang="en-US" sz="6000" dirty="0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D91D1A-262E-49AF-B9F5-49767A5A93CD}"/>
              </a:ext>
            </a:extLst>
          </p:cNvPr>
          <p:cNvSpPr/>
          <p:nvPr/>
        </p:nvSpPr>
        <p:spPr>
          <a:xfrm>
            <a:off x="6427279" y="4950686"/>
            <a:ext cx="5051588" cy="504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What is the mission??</a:t>
            </a:r>
            <a:endParaRPr lang="ko-KR" altLang="en-US" sz="32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1931E1-140A-4EF3-A027-B0ABB1B6D16E}"/>
              </a:ext>
            </a:extLst>
          </p:cNvPr>
          <p:cNvSpPr/>
          <p:nvPr/>
        </p:nvSpPr>
        <p:spPr>
          <a:xfrm>
            <a:off x="5714146" y="4709306"/>
            <a:ext cx="5051588" cy="504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Moving the marker!!</a:t>
            </a:r>
            <a:endParaRPr lang="ko-KR" altLang="en-US" sz="32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BD419A-7574-4EFF-9328-DF071A9F8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788" y="1502464"/>
            <a:ext cx="1926503" cy="1792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82E7C7-3387-4650-BB60-8E1FE682B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t="13530" r="11290" b="12353"/>
          <a:stretch/>
        </p:blipFill>
        <p:spPr>
          <a:xfrm>
            <a:off x="7348541" y="1240291"/>
            <a:ext cx="2546507" cy="2365686"/>
          </a:xfrm>
          <a:prstGeom prst="rect">
            <a:avLst/>
          </a:prstGeom>
        </p:spPr>
      </p:pic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AB7B2674-B530-40EF-9CDF-5E43D43A1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29" y="1376706"/>
            <a:ext cx="2186452" cy="21864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AAC348-3BD4-47F1-B593-16EF1C89D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13" y="1020473"/>
            <a:ext cx="2539682" cy="253968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2C2E49-1BE5-4E8F-9DB0-906ED38C45C8}"/>
              </a:ext>
            </a:extLst>
          </p:cNvPr>
          <p:cNvSpPr/>
          <p:nvPr/>
        </p:nvSpPr>
        <p:spPr>
          <a:xfrm>
            <a:off x="1880865" y="5813510"/>
            <a:ext cx="9092828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b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 want to play Board Game!!</a:t>
            </a:r>
            <a:endParaRPr lang="ko-KR" altLang="en-US" sz="54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9" grpId="0"/>
      <p:bldP spid="18" grpId="0"/>
      <p:bldP spid="18" grpId="1"/>
      <p:bldP spid="27" grpId="0"/>
      <p:bldP spid="27" grpId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7155BF-BCDD-4C54-844E-EB4092120B22}"/>
              </a:ext>
            </a:extLst>
          </p:cNvPr>
          <p:cNvSpPr/>
          <p:nvPr/>
        </p:nvSpPr>
        <p:spPr>
          <a:xfrm>
            <a:off x="625312" y="450663"/>
            <a:ext cx="7690942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Main </a:t>
            </a:r>
            <a:r>
              <a:rPr lang="en-US" altLang="ko-KR" sz="7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Goal</a:t>
            </a:r>
            <a:endParaRPr lang="ko-KR" altLang="en-US" sz="7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E7D62-D09A-4DBE-A2B9-CB5277BC27B3}"/>
              </a:ext>
            </a:extLst>
          </p:cNvPr>
          <p:cNvSpPr/>
          <p:nvPr/>
        </p:nvSpPr>
        <p:spPr>
          <a:xfrm>
            <a:off x="341533" y="1608084"/>
            <a:ext cx="3773268" cy="5023560"/>
          </a:xfrm>
          <a:prstGeom prst="rect">
            <a:avLst/>
          </a:prstGeom>
          <a:solidFill>
            <a:srgbClr val="2AC1BC"/>
          </a:solidFill>
          <a:ln w="50800" cap="rnd">
            <a:solidFill>
              <a:schemeClr val="bg1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F14E55-CA64-4C72-A1DB-A015AD448C7D}"/>
              </a:ext>
            </a:extLst>
          </p:cNvPr>
          <p:cNvSpPr/>
          <p:nvPr/>
        </p:nvSpPr>
        <p:spPr>
          <a:xfrm>
            <a:off x="4398470" y="1561348"/>
            <a:ext cx="3634115" cy="5070296"/>
          </a:xfrm>
          <a:prstGeom prst="rect">
            <a:avLst/>
          </a:prstGeom>
          <a:solidFill>
            <a:srgbClr val="2AC1BC"/>
          </a:solidFill>
          <a:ln w="50800" cap="rnd">
            <a:solidFill>
              <a:schemeClr val="bg1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F82A2E-5412-4D71-9131-05133B8C68DD}"/>
              </a:ext>
            </a:extLst>
          </p:cNvPr>
          <p:cNvSpPr/>
          <p:nvPr/>
        </p:nvSpPr>
        <p:spPr>
          <a:xfrm>
            <a:off x="662058" y="2409983"/>
            <a:ext cx="3132218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Automatic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Board Game </a:t>
            </a:r>
            <a:endParaRPr lang="ko-KR" altLang="en-US" sz="40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AE7B0A-B872-41B6-A4D1-0BC4CA24953A}"/>
              </a:ext>
            </a:extLst>
          </p:cNvPr>
          <p:cNvSpPr/>
          <p:nvPr/>
        </p:nvSpPr>
        <p:spPr>
          <a:xfrm>
            <a:off x="8316254" y="1561348"/>
            <a:ext cx="3634115" cy="5070296"/>
          </a:xfrm>
          <a:prstGeom prst="rect">
            <a:avLst/>
          </a:prstGeom>
          <a:solidFill>
            <a:srgbClr val="2AC1BC"/>
          </a:solidFill>
          <a:ln w="50800" cap="rnd">
            <a:solidFill>
              <a:schemeClr val="bg1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AC43D2-0D58-44CE-87ED-CB1C121F91C7}"/>
              </a:ext>
            </a:extLst>
          </p:cNvPr>
          <p:cNvSpPr/>
          <p:nvPr/>
        </p:nvSpPr>
        <p:spPr>
          <a:xfrm>
            <a:off x="4649418" y="2409983"/>
            <a:ext cx="3132218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Our Own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Board Game</a:t>
            </a:r>
            <a:endParaRPr lang="ko-KR" altLang="en-US" sz="40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7E9B7AD-031B-4DF0-8CC2-55C4D854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06" y="3780110"/>
            <a:ext cx="2851534" cy="285153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B1AA88D-273D-4F18-B9D2-43B437560AA3}"/>
              </a:ext>
            </a:extLst>
          </p:cNvPr>
          <p:cNvSpPr txBox="1"/>
          <p:nvPr/>
        </p:nvSpPr>
        <p:spPr>
          <a:xfrm>
            <a:off x="9004355" y="4376454"/>
            <a:ext cx="1749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latin typeface="Aharoni" panose="02010803020104030203" pitchFamily="2" charset="-79"/>
                <a:cs typeface="Aharoni" panose="02010803020104030203" pitchFamily="2" charset="-79"/>
              </a:rPr>
              <a:t>LCD</a:t>
            </a:r>
            <a:endParaRPr lang="ko-KR" altLang="en-US" sz="48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6417A98-B7EC-437E-9589-7FBB660E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50" y="4320379"/>
            <a:ext cx="964949" cy="96494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7A79324-6978-43E9-976D-BEA5977AE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08" y="3912372"/>
            <a:ext cx="1995028" cy="1995028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48A5B5-5058-4B81-9BE3-C90D0C62BC65}"/>
              </a:ext>
            </a:extLst>
          </p:cNvPr>
          <p:cNvSpPr/>
          <p:nvPr/>
        </p:nvSpPr>
        <p:spPr>
          <a:xfrm>
            <a:off x="8567202" y="2409983"/>
            <a:ext cx="3132218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Digital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Board Game</a:t>
            </a:r>
            <a:endParaRPr lang="ko-KR" altLang="en-US" sz="40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EF014EC-8828-421A-BFAD-EB2D5D02B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75" y="3694934"/>
            <a:ext cx="2429903" cy="24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3" grpId="0"/>
      <p:bldP spid="52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A9A3F-CE43-4CBB-81EC-F3ABCA7FAE3E}"/>
              </a:ext>
            </a:extLst>
          </p:cNvPr>
          <p:cNvSpPr/>
          <p:nvPr/>
        </p:nvSpPr>
        <p:spPr>
          <a:xfrm>
            <a:off x="625312" y="609687"/>
            <a:ext cx="5971431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Demo Video</a:t>
            </a:r>
            <a:endParaRPr lang="ko-KR" altLang="en-US" sz="7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7C78A-E8AD-4E4B-8364-F28F3E44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" y="3685178"/>
            <a:ext cx="2366083" cy="2944221"/>
          </a:xfrm>
          <a:prstGeom prst="rect">
            <a:avLst/>
          </a:prstGeom>
        </p:spPr>
      </p:pic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97D61AAD-6560-4074-8C87-7ABD18BF470C}"/>
              </a:ext>
            </a:extLst>
          </p:cNvPr>
          <p:cNvSpPr/>
          <p:nvPr/>
        </p:nvSpPr>
        <p:spPr>
          <a:xfrm>
            <a:off x="3301061" y="1966159"/>
            <a:ext cx="7143395" cy="2166731"/>
          </a:xfrm>
          <a:prstGeom prst="cloudCallout">
            <a:avLst>
              <a:gd name="adj1" fmla="val -64565"/>
              <a:gd name="adj2" fmla="val 72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hlinkClick r:id="rId4"/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4"/>
              </a:rPr>
              <a:t>https://youtu.be/AwbF5eb6ghg</a:t>
            </a:r>
            <a:endParaRPr lang="en-US" altLang="ko-KR"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57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7155BF-BCDD-4C54-844E-EB4092120B22}"/>
              </a:ext>
            </a:extLst>
          </p:cNvPr>
          <p:cNvSpPr/>
          <p:nvPr/>
        </p:nvSpPr>
        <p:spPr>
          <a:xfrm>
            <a:off x="462916" y="360791"/>
            <a:ext cx="9096641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660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System 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E7D62-D09A-4DBE-A2B9-CB5277BC27B3}"/>
              </a:ext>
            </a:extLst>
          </p:cNvPr>
          <p:cNvSpPr/>
          <p:nvPr/>
        </p:nvSpPr>
        <p:spPr>
          <a:xfrm>
            <a:off x="781838" y="1876766"/>
            <a:ext cx="4751817" cy="4181919"/>
          </a:xfrm>
          <a:prstGeom prst="rect">
            <a:avLst/>
          </a:prstGeom>
          <a:solidFill>
            <a:srgbClr val="2AC1BC"/>
          </a:solidFill>
          <a:ln w="50800" cap="rnd">
            <a:solidFill>
              <a:schemeClr val="bg1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2A4434-F89E-4CBD-B9B8-E95DD798A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3202"/>
          <a:stretch/>
        </p:blipFill>
        <p:spPr>
          <a:xfrm>
            <a:off x="1373800" y="2316298"/>
            <a:ext cx="3491243" cy="408237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F14E55-CA64-4C72-A1DB-A015AD448C7D}"/>
              </a:ext>
            </a:extLst>
          </p:cNvPr>
          <p:cNvSpPr/>
          <p:nvPr/>
        </p:nvSpPr>
        <p:spPr>
          <a:xfrm>
            <a:off x="6557652" y="1876765"/>
            <a:ext cx="4657270" cy="4181919"/>
          </a:xfrm>
          <a:prstGeom prst="rect">
            <a:avLst/>
          </a:prstGeom>
          <a:solidFill>
            <a:srgbClr val="2AC1BC"/>
          </a:solidFill>
          <a:ln w="50800" cap="rnd">
            <a:solidFill>
              <a:schemeClr val="bg1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05D51-6017-4762-BC7B-660A25111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35" y="2304131"/>
            <a:ext cx="2851622" cy="285162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3E3C9D-49F0-4223-AF22-AEC1D8635057}"/>
              </a:ext>
            </a:extLst>
          </p:cNvPr>
          <p:cNvSpPr/>
          <p:nvPr/>
        </p:nvSpPr>
        <p:spPr>
          <a:xfrm>
            <a:off x="1717064" y="4824409"/>
            <a:ext cx="4422280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How many players??</a:t>
            </a:r>
            <a:endParaRPr lang="ko-KR" altLang="en-US" sz="24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493542-5654-4A26-925B-666D18BCC56E}"/>
              </a:ext>
            </a:extLst>
          </p:cNvPr>
          <p:cNvSpPr/>
          <p:nvPr/>
        </p:nvSpPr>
        <p:spPr>
          <a:xfrm>
            <a:off x="1063838" y="4824409"/>
            <a:ext cx="4422280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How many blocks? Go Marker!!</a:t>
            </a:r>
            <a:endParaRPr lang="ko-KR" altLang="en-US" sz="24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58410A-E1EB-4A5D-9BFA-DC6A74483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36" y="2326679"/>
            <a:ext cx="3339787" cy="33397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A1DE36-880F-4836-9D66-A5F65542B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670" y="2346725"/>
            <a:ext cx="686687" cy="686687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6243C1-D0E2-43F2-9D6D-6C577A301FA0}"/>
              </a:ext>
            </a:extLst>
          </p:cNvPr>
          <p:cNvCxnSpPr>
            <a:cxnSpLocks/>
          </p:cNvCxnSpPr>
          <p:nvPr/>
        </p:nvCxnSpPr>
        <p:spPr>
          <a:xfrm>
            <a:off x="9721953" y="2245085"/>
            <a:ext cx="216673" cy="19000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41B654-1F5F-46B8-9D2C-E22315DB24EA}"/>
              </a:ext>
            </a:extLst>
          </p:cNvPr>
          <p:cNvCxnSpPr>
            <a:cxnSpLocks/>
          </p:cNvCxnSpPr>
          <p:nvPr/>
        </p:nvCxnSpPr>
        <p:spPr>
          <a:xfrm>
            <a:off x="10146013" y="2093647"/>
            <a:ext cx="0" cy="244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4851A7E-942F-4336-94B8-D98DCCA4AFE2}"/>
              </a:ext>
            </a:extLst>
          </p:cNvPr>
          <p:cNvCxnSpPr>
            <a:cxnSpLocks/>
          </p:cNvCxnSpPr>
          <p:nvPr/>
        </p:nvCxnSpPr>
        <p:spPr>
          <a:xfrm flipH="1">
            <a:off x="10307325" y="2245085"/>
            <a:ext cx="216673" cy="19000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273EA9-42FA-4EFE-AF36-75A1B1781272}"/>
              </a:ext>
            </a:extLst>
          </p:cNvPr>
          <p:cNvSpPr/>
          <p:nvPr/>
        </p:nvSpPr>
        <p:spPr>
          <a:xfrm>
            <a:off x="6766927" y="4802944"/>
            <a:ext cx="4422280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Turn on the LED!!</a:t>
            </a:r>
            <a:endParaRPr lang="ko-KR" altLang="en-US" sz="24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F82A2E-5412-4D71-9131-05133B8C68DD}"/>
              </a:ext>
            </a:extLst>
          </p:cNvPr>
          <p:cNvSpPr/>
          <p:nvPr/>
        </p:nvSpPr>
        <p:spPr>
          <a:xfrm>
            <a:off x="946606" y="4858907"/>
            <a:ext cx="4422280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 want to START Board Game!!</a:t>
            </a:r>
            <a:endParaRPr lang="ko-KR" altLang="en-US" sz="24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D6D6F1-0F34-493E-994E-0ECF210F3329}"/>
              </a:ext>
            </a:extLst>
          </p:cNvPr>
          <p:cNvSpPr/>
          <p:nvPr/>
        </p:nvSpPr>
        <p:spPr>
          <a:xfrm>
            <a:off x="6821224" y="4792450"/>
            <a:ext cx="4422280" cy="86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Press the Button!!</a:t>
            </a:r>
            <a:endParaRPr lang="ko-KR" altLang="en-US" sz="2400" b="1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8" grpId="1"/>
      <p:bldP spid="61" grpId="0"/>
      <p:bldP spid="43" grpId="0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A9A3F-CE43-4CBB-81EC-F3ABCA7FAE3E}"/>
              </a:ext>
            </a:extLst>
          </p:cNvPr>
          <p:cNvSpPr/>
          <p:nvPr/>
        </p:nvSpPr>
        <p:spPr>
          <a:xfrm>
            <a:off x="625312" y="609687"/>
            <a:ext cx="6670010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2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5. Sketch Code</a:t>
            </a:r>
            <a:endParaRPr lang="ko-KR" altLang="en-US" sz="7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7C78A-E8AD-4E4B-8364-F28F3E440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" y="3685178"/>
            <a:ext cx="2366083" cy="2944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874B6A-6100-4888-82E6-F7E06BD38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280" y="63998"/>
            <a:ext cx="11910060" cy="5173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702021-7CBE-4F04-8A1E-63BBFED1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250" y="357565"/>
            <a:ext cx="12192000" cy="48868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9250C5-A1DA-4062-A0CA-ED6ECC3FA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430" y="348758"/>
            <a:ext cx="12024360" cy="52044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740573-0760-48FC-A8A6-D54D6CFB3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390" y="517808"/>
            <a:ext cx="12146280" cy="5166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84896-2A12-48DC-A038-E52B1D128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0" y="625898"/>
            <a:ext cx="11483340" cy="52501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FB6089-0064-4FE2-B9C7-2855F5419B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" y="791138"/>
            <a:ext cx="11826240" cy="5219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A74DA8-FA43-4E3C-99A7-A8CF87E59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0" y="914468"/>
            <a:ext cx="11780520" cy="52730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543322-343C-42AC-8062-F0428950D9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0" y="1113998"/>
            <a:ext cx="11993880" cy="51739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00DFD44-9F7B-4472-B135-FBC2DCD9E5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0" y="1225898"/>
            <a:ext cx="12001500" cy="52501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5A046D6-1104-436B-A315-728C61C1B9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0" y="1413998"/>
            <a:ext cx="11559540" cy="51739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2F639A8-44A2-4486-BD97-53BC823CF1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0" y="1483988"/>
            <a:ext cx="11788140" cy="5334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C65126F-C89C-42CB-AEAF-418B381E3F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0" y="1706069"/>
            <a:ext cx="12192000" cy="51898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90EBACF-3343-4C65-84BA-3FDB30594F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30" y="3685178"/>
            <a:ext cx="3901440" cy="1531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DF5F6-5E29-4A55-97DC-92F9127325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1512" y="757237"/>
            <a:ext cx="10848975" cy="5343525"/>
          </a:xfrm>
          <a:prstGeom prst="rect">
            <a:avLst/>
          </a:prstGeom>
        </p:spPr>
      </p:pic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E63FE0E-86F1-4022-A28E-F440EDF42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92187"/>
              </p:ext>
            </p:extLst>
          </p:nvPr>
        </p:nvGraphicFramePr>
        <p:xfrm>
          <a:off x="1819286" y="962165"/>
          <a:ext cx="9494838" cy="600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비트맵 이미지" r:id="rId19" imgW="9494640" imgH="6004440" progId="Paint.Picture">
                  <p:embed/>
                </p:oleObj>
              </mc:Choice>
              <mc:Fallback>
                <p:oleObj name="비트맵 이미지" r:id="rId19" imgW="949464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19286" y="962165"/>
                        <a:ext cx="9494838" cy="600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FBAF270-A471-4CC0-984B-6FEC92FDC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30062"/>
              </p:ext>
            </p:extLst>
          </p:nvPr>
        </p:nvGraphicFramePr>
        <p:xfrm>
          <a:off x="5849852" y="2642084"/>
          <a:ext cx="3154363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비트맵 이미지" r:id="rId21" imgW="3154680" imgH="5006520" progId="Paint.Picture">
                  <p:embed/>
                </p:oleObj>
              </mc:Choice>
              <mc:Fallback>
                <p:oleObj name="비트맵 이미지" r:id="rId21" imgW="3154680" imgH="5006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49852" y="2642084"/>
                        <a:ext cx="3154363" cy="500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3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D357-50AC-4C7E-8F35-B2B818DBB7D0}"/>
              </a:ext>
            </a:extLst>
          </p:cNvPr>
          <p:cNvSpPr/>
          <p:nvPr/>
        </p:nvSpPr>
        <p:spPr>
          <a:xfrm>
            <a:off x="936525" y="3599218"/>
            <a:ext cx="10318949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1 ) Practical aspects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Play without Dice and Marker</a:t>
            </a:r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LCD Print the Mission and Help Playing</a:t>
            </a:r>
          </a:p>
          <a:p>
            <a:pPr>
              <a:lnSpc>
                <a:spcPct val="200000"/>
              </a:lnSpc>
            </a:pP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6F9E10-B5A9-4086-AB9F-26EB46C58360}"/>
              </a:ext>
            </a:extLst>
          </p:cNvPr>
          <p:cNvSpPr/>
          <p:nvPr/>
        </p:nvSpPr>
        <p:spPr>
          <a:xfrm>
            <a:off x="718020" y="2286888"/>
            <a:ext cx="9458022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BBE0-BED9-4F7C-B3DC-F6B3E7BABC49}"/>
              </a:ext>
            </a:extLst>
          </p:cNvPr>
          <p:cNvSpPr/>
          <p:nvPr/>
        </p:nvSpPr>
        <p:spPr>
          <a:xfrm>
            <a:off x="434202" y="514235"/>
            <a:ext cx="8697592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6. Value of System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5B1EF0-4ED8-4756-8E84-5E5079DE60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D357-50AC-4C7E-8F35-B2B818DBB7D0}"/>
              </a:ext>
            </a:extLst>
          </p:cNvPr>
          <p:cNvSpPr/>
          <p:nvPr/>
        </p:nvSpPr>
        <p:spPr>
          <a:xfrm>
            <a:off x="936525" y="3773018"/>
            <a:ext cx="10318949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2 ) </a:t>
            </a:r>
            <a:r>
              <a:rPr lang="en-US" altLang="ko-KR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Creative aspects</a:t>
            </a:r>
          </a:p>
          <a:p>
            <a:pPr>
              <a:lnSpc>
                <a:spcPct val="150000"/>
              </a:lnSpc>
            </a:pPr>
            <a:endParaRPr lang="en-US" altLang="ko-KR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Move Marker by LED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ko-KR" sz="40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4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Random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Mission is Printed and Performed</a:t>
            </a:r>
          </a:p>
          <a:p>
            <a:pPr>
              <a:lnSpc>
                <a:spcPct val="150000"/>
              </a:lnSpc>
            </a:pP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6F9E10-B5A9-4086-AB9F-26EB46C58360}"/>
              </a:ext>
            </a:extLst>
          </p:cNvPr>
          <p:cNvSpPr/>
          <p:nvPr/>
        </p:nvSpPr>
        <p:spPr>
          <a:xfrm>
            <a:off x="718020" y="2286888"/>
            <a:ext cx="9458022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DBBE0-BED9-4F7C-B3DC-F6B3E7BABC49}"/>
              </a:ext>
            </a:extLst>
          </p:cNvPr>
          <p:cNvSpPr/>
          <p:nvPr/>
        </p:nvSpPr>
        <p:spPr>
          <a:xfrm>
            <a:off x="289823" y="250873"/>
            <a:ext cx="8697592" cy="798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6. Value of System</a:t>
            </a:r>
            <a:endParaRPr lang="ko-KR" altLang="en-US" sz="4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3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1683</TotalTime>
  <Words>9257</Words>
  <Application>Microsoft Office PowerPoint</Application>
  <PresentationFormat>와이드스크린</PresentationFormat>
  <Paragraphs>1417</Paragraphs>
  <Slides>17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배달의민족 한나체 Pro</vt:lpstr>
      <vt:lpstr>Aharoni</vt:lpstr>
      <vt:lpstr>Arial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형규 최</dc:creator>
  <cp:lastModifiedBy>석현 송</cp:lastModifiedBy>
  <cp:revision>90</cp:revision>
  <dcterms:created xsi:type="dcterms:W3CDTF">2018-12-10T10:42:40Z</dcterms:created>
  <dcterms:modified xsi:type="dcterms:W3CDTF">2018-12-14T06:43:44Z</dcterms:modified>
</cp:coreProperties>
</file>