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8C066-91A0-4CBF-A38E-22B946F23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C50343-7959-4D92-BE77-010C091CF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0F257B-D13B-4F49-BA8E-E2136BB5D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0EA64-1560-42BA-9E2E-DBF99A106024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CA1731-ACFB-4BBC-A70D-FD6A97BD0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80A509-93FD-429F-8874-C954B8159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9787B-B117-49A2-A64F-C2595B0EF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26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1387B-61C9-4378-8EBF-615182BE3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E7FB62-C4D5-4079-A11A-0DA79E130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D997C-477D-4306-8AC6-7852842DF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0EA64-1560-42BA-9E2E-DBF99A106024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263384-A836-4DB7-93D8-2E8F4F1E8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4A3DD9-767F-4754-81D2-40F418F39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9787B-B117-49A2-A64F-C2595B0EF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507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CDE3D1-7BBD-43FA-9A23-B709DB9251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9DC277-8F51-4625-B834-06271AAD2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BD354A-EADB-4B20-9964-8D7DA8008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0EA64-1560-42BA-9E2E-DBF99A106024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6A2F9E-9CF7-4A70-9E48-21CF08C6B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75DA86-0322-449B-B1F9-7645630DE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9787B-B117-49A2-A64F-C2595B0EF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376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965ED-E54A-46D4-9873-F8B7AC0BC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2E940D-CD0A-44C0-9DB8-5775480DC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578A66-CE73-4D0B-A9B8-0B6B98E69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0EA64-1560-42BA-9E2E-DBF99A106024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0BC24D-E1BF-449F-93A1-CAA8831F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98EAD8-63C7-453C-AAD3-11DE52E54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9787B-B117-49A2-A64F-C2595B0EF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218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306498-2395-4ABE-8AE1-82FD90998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9E7E1B-4391-43BF-AC54-6670BF88D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7A897-2E23-423D-BFA8-6A1871421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0EA64-1560-42BA-9E2E-DBF99A106024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74379B-041D-4148-BFE7-BA56E087E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FB24B0-873D-4423-A8A5-EB71C4F1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9787B-B117-49A2-A64F-C2595B0EF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14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E3D9EA-A396-4A29-8DA1-4B2D39C63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B41DD-13BC-486D-83C5-530BAF6F2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ABC7CA-B012-4C7D-9AA3-C55679ED8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3F5099-B30D-4FF6-8FDE-AB62A85C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0EA64-1560-42BA-9E2E-DBF99A106024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C33C3E-C5EB-44F2-8937-44B6712B6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57BB17-B06C-4D8D-98F1-FD2CC1B1F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9787B-B117-49A2-A64F-C2595B0EF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046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22CA4-2AEB-4D9E-9DAB-38F445098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178AF-A96F-4FD2-93FD-15BB9A264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E29D31-9691-4FA2-98F2-D6F02B64E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87F7C4-A650-4DD2-93AF-DF32FA301A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200E27-CC37-4DFF-BF3D-68D167F2E1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527975-01AE-4640-BF26-53891CE14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0EA64-1560-42BA-9E2E-DBF99A106024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258612-A98E-4B59-BFBC-340539DF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31029A-47FB-4FCD-BE25-53B4351DD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9787B-B117-49A2-A64F-C2595B0EF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11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7B036-A4C1-4409-8F47-F8B79972A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84C285-509E-4A71-A489-01EAF961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0EA64-1560-42BA-9E2E-DBF99A106024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847AD9-F8EA-4F81-AAD5-59D587D78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3D96AA-D9FB-48C3-BB3D-5DC20A75A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9787B-B117-49A2-A64F-C2595B0EF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253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8510ED-B465-43E3-BB93-DB8E6E3AA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0EA64-1560-42BA-9E2E-DBF99A106024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3E6C80-9AB9-49A0-8B11-61C53ED84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5C089C-3878-4808-A0F3-0FE0AC43A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9787B-B117-49A2-A64F-C2595B0EF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306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1913B-DF19-47E6-8494-E4961BE43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12CE0F-D5AE-4811-87AD-1B52FA0C6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354932-0BEA-4313-BD26-7EDED6879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C06D8C-9AC6-4DC2-A6DF-A5389C703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0EA64-1560-42BA-9E2E-DBF99A106024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77D9A9-74BE-4E73-B57C-BB69238C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64EF0C-5632-43DA-8E22-CA0AF0796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9787B-B117-49A2-A64F-C2595B0EF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502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B2DFA8-0219-4C00-A6BC-49959AC11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01C7BB-C82C-4C68-9DEA-2E2D1674DC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1C8070-29B0-4339-9CAE-5C0D806D0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8D61B8-B19A-4F98-AA18-7E389E15B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0EA64-1560-42BA-9E2E-DBF99A106024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D5F2EA-8090-4B6F-8E18-3367436A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391636-4102-428C-8753-B2945C19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9787B-B117-49A2-A64F-C2595B0EF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747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72C5DC-2FE9-4F4F-B7DE-D9800E2FD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58DD6D-5A85-40AF-BE92-A07EECB75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D8282B-76AE-424D-85B2-9326C3D6A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0EA64-1560-42BA-9E2E-DBF99A106024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97565D-3159-4A31-9E0B-D44B7FCBA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7E0725-BA23-4DB8-B343-CD39F9FD4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9787B-B117-49A2-A64F-C2595B0EF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39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9C6D4-5CF4-4178-8597-58250DD54F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H2002 </a:t>
            </a:r>
            <a:r>
              <a:rPr lang="ko-KR" altLang="en-US" dirty="0"/>
              <a:t>친구 추천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E86889-6DA7-4DC9-8547-86A37F12AC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938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F2C12310-B792-48A3-8A66-BB2E0ABF6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recommend() </a:t>
            </a:r>
            <a:r>
              <a:rPr lang="ko-KR" altLang="en-US" sz="4000" dirty="0"/>
              <a:t>나와 친구가 아닌 사람 찾기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내용 개체 틀 5">
                <a:extLst>
                  <a:ext uri="{FF2B5EF4-FFF2-40B4-BE49-F238E27FC236}">
                    <a16:creationId xmlns:a16="http://schemas.microsoft.com/office/drawing/2014/main" id="{60FE9ABE-EECC-4FAE-B5D2-7C079C3B98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int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</a:t>
                </a:r>
                <a:r>
                  <a:rPr lang="en-US" altLang="ko-KR" b="0" dirty="0" err="1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is_friends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[MAX_SIZE + </a:t>
                </a:r>
                <a:r>
                  <a:rPr lang="en-US" altLang="ko-KR" b="0" dirty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1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];</a:t>
                </a:r>
              </a:p>
              <a:p>
                <a:pPr marL="0" indent="0">
                  <a:buNone/>
                </a:pPr>
                <a:b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</a:br>
                <a:r>
                  <a:rPr lang="en-US" altLang="ko-KR" b="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int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yes = </a:t>
                </a:r>
                <a:r>
                  <a:rPr lang="en-US" altLang="ko-KR" b="0" dirty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1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;</a:t>
                </a:r>
              </a:p>
              <a:p>
                <a:pPr marL="0" indent="0">
                  <a:buNone/>
                </a:pPr>
                <a:b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</a:br>
                <a:r>
                  <a:rPr lang="en-US" altLang="ko-KR" b="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int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</a:t>
                </a:r>
                <a:r>
                  <a:rPr lang="en-US" altLang="ko-KR" b="0" dirty="0">
                    <a:solidFill>
                      <a:srgbClr val="795E26"/>
                    </a:solidFill>
                    <a:effectLst/>
                    <a:latin typeface="Consolas" panose="020B0609020204030204" pitchFamily="49" charset="0"/>
                  </a:rPr>
                  <a:t>recommend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altLang="ko-KR" b="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int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</a:t>
                </a:r>
                <a:r>
                  <a:rPr lang="en-US" altLang="ko-KR" b="0" dirty="0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id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, </a:t>
                </a:r>
                <a:r>
                  <a:rPr lang="en-US" altLang="ko-KR" b="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int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</a:t>
                </a:r>
                <a:r>
                  <a:rPr lang="en-US" altLang="ko-KR" b="0" dirty="0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list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[MAXL]) {</a:t>
                </a:r>
              </a:p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</a:t>
                </a:r>
                <a:r>
                  <a:rPr lang="en-US" altLang="ko-KR" b="0" dirty="0" err="1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is_friends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[id] = yes;</a:t>
                </a:r>
              </a:p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</a:t>
                </a:r>
                <a:r>
                  <a:rPr lang="en-US" altLang="ko-KR" b="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AdjlistNode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*current = </a:t>
                </a:r>
                <a:r>
                  <a:rPr lang="en-US" altLang="ko-KR" b="0" dirty="0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graph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-&gt;</a:t>
                </a:r>
                <a:r>
                  <a:rPr lang="en-US" altLang="ko-KR" b="0" dirty="0" err="1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adjListArr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[id].</a:t>
                </a:r>
                <a:r>
                  <a:rPr lang="en-US" altLang="ko-KR" b="0" dirty="0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head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</a:t>
                </a:r>
                <a:r>
                  <a:rPr lang="en-US" altLang="ko-KR" b="0" dirty="0">
                    <a:solidFill>
                      <a:srgbClr val="AF00DB"/>
                    </a:solidFill>
                    <a:effectLst/>
                    <a:latin typeface="Consolas" panose="020B0609020204030204" pitchFamily="49" charset="0"/>
                  </a:rPr>
                  <a:t>while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(current) { </a:t>
                </a:r>
                <a:r>
                  <a:rPr lang="en-US" altLang="ko-KR" b="1" dirty="0">
                    <a:solidFill>
                      <a:srgbClr val="008000"/>
                    </a:solidFill>
                    <a:effectLst/>
                    <a:latin typeface="Consolas" panose="020B0609020204030204" pitchFamily="49" charset="0"/>
                  </a:rPr>
                  <a:t>//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008000"/>
                        </a:solidFill>
                        <a:effectLst/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b="1" i="1" smtClean="0">
                        <a:solidFill>
                          <a:srgbClr val="008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solidFill>
                          <a:srgbClr val="008000"/>
                        </a:solidFill>
                        <a:effectLst/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ko-KR" b="1" i="1" smtClean="0">
                        <a:solidFill>
                          <a:srgbClr val="00800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    </a:t>
                </a:r>
                <a:r>
                  <a:rPr lang="en-US" altLang="ko-KR" b="0" dirty="0" err="1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is_friends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[</a:t>
                </a:r>
                <a:r>
                  <a:rPr lang="en-US" altLang="ko-KR" b="0" dirty="0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current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-&gt;</a:t>
                </a:r>
                <a:r>
                  <a:rPr lang="en-US" altLang="ko-KR" b="0" dirty="0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vertex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] = yes;</a:t>
                </a:r>
              </a:p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    current = </a:t>
                </a:r>
                <a:r>
                  <a:rPr lang="en-US" altLang="ko-KR" b="0" dirty="0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current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-&gt;</a:t>
                </a:r>
                <a:r>
                  <a:rPr lang="en-US" altLang="ko-KR" b="0" dirty="0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next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}</a:t>
                </a:r>
              </a:p>
            </p:txBody>
          </p:sp>
        </mc:Choice>
        <mc:Fallback>
          <p:sp>
            <p:nvSpPr>
              <p:cNvPr id="6" name="내용 개체 틀 5">
                <a:extLst>
                  <a:ext uri="{FF2B5EF4-FFF2-40B4-BE49-F238E27FC236}">
                    <a16:creationId xmlns:a16="http://schemas.microsoft.com/office/drawing/2014/main" id="{60FE9ABE-EECC-4FAE-B5D2-7C079C3B98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6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348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29925-0902-48F8-8554-81A4F6A64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recommend() </a:t>
            </a:r>
            <a:r>
              <a:rPr lang="ko-KR" altLang="en-US" dirty="0"/>
              <a:t>나와 친구가 아닌 사람의 공통 친구 찾기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B4598B3-80C5-4B16-8B7E-C9AFBD8E3D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</a:t>
                </a:r>
                <a:r>
                  <a:rPr lang="en-US" altLang="ko-KR" b="0" dirty="0">
                    <a:solidFill>
                      <a:srgbClr val="AF00DB"/>
                    </a:solidFill>
                    <a:effectLst/>
                    <a:latin typeface="Consolas" panose="020B0609020204030204" pitchFamily="49" charset="0"/>
                  </a:rPr>
                  <a:t>for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(</a:t>
                </a:r>
                <a:r>
                  <a:rPr lang="en-US" altLang="ko-KR" b="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int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</a:t>
                </a:r>
                <a:r>
                  <a:rPr lang="en-US" altLang="ko-KR" b="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i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= </a:t>
                </a:r>
                <a:r>
                  <a:rPr lang="en-US" altLang="ko-KR" b="0" dirty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1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; </a:t>
                </a:r>
                <a:r>
                  <a:rPr lang="en-US" altLang="ko-KR" b="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i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&lt;= n; ++</a:t>
                </a:r>
                <a:r>
                  <a:rPr lang="en-US" altLang="ko-KR" b="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i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) {</a:t>
                </a:r>
                <a:r>
                  <a:rPr lang="en-US" altLang="ko-KR" b="1" dirty="0">
                    <a:solidFill>
                      <a:srgbClr val="008000"/>
                    </a:solidFill>
                    <a:effectLst/>
                    <a:latin typeface="Consolas" panose="020B0609020204030204" pitchFamily="49" charset="0"/>
                  </a:rPr>
                  <a:t>//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008000"/>
                        </a:solidFill>
                        <a:effectLst/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b="1" i="1" smtClean="0">
                        <a:solidFill>
                          <a:srgbClr val="008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solidFill>
                          <a:srgbClr val="008000"/>
                        </a:solidFill>
                        <a:effectLst/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ko-KR" b="1" i="1" smtClean="0">
                        <a:solidFill>
                          <a:srgbClr val="00800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    </a:t>
                </a:r>
                <a:r>
                  <a:rPr lang="en-US" altLang="ko-KR" b="0" dirty="0">
                    <a:solidFill>
                      <a:srgbClr val="AF00DB"/>
                    </a:solidFill>
                    <a:effectLst/>
                    <a:latin typeface="Consolas" panose="020B0609020204030204" pitchFamily="49" charset="0"/>
                  </a:rPr>
                  <a:t>if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(</a:t>
                </a:r>
                <a:r>
                  <a:rPr lang="en-US" altLang="ko-KR" b="0" dirty="0" err="1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is_friends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[</a:t>
                </a:r>
                <a:r>
                  <a:rPr lang="en-US" altLang="ko-KR" b="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i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] != yes) {</a:t>
                </a:r>
              </a:p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        current = </a:t>
                </a:r>
                <a:r>
                  <a:rPr lang="en-US" altLang="ko-KR" b="0" dirty="0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graph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-&gt;</a:t>
                </a:r>
                <a:r>
                  <a:rPr lang="en-US" altLang="ko-KR" b="0" dirty="0" err="1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adjListArr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[</a:t>
                </a:r>
                <a:r>
                  <a:rPr lang="en-US" altLang="ko-KR" b="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i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].</a:t>
                </a:r>
                <a:r>
                  <a:rPr lang="en-US" altLang="ko-KR" b="0" dirty="0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head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        </a:t>
                </a:r>
                <a:r>
                  <a:rPr lang="en-US" altLang="ko-KR" b="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int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</a:t>
                </a:r>
                <a:r>
                  <a:rPr lang="en-US" altLang="ko-KR" b="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common_friend_count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= </a:t>
                </a:r>
                <a:r>
                  <a:rPr lang="en-US" altLang="ko-KR" b="0" dirty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0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        </a:t>
                </a:r>
                <a:r>
                  <a:rPr lang="en-US" altLang="ko-KR" b="0" dirty="0">
                    <a:solidFill>
                      <a:srgbClr val="AF00DB"/>
                    </a:solidFill>
                    <a:effectLst/>
                    <a:latin typeface="Consolas" panose="020B0609020204030204" pitchFamily="49" charset="0"/>
                  </a:rPr>
                  <a:t>while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(current) {</a:t>
                </a:r>
                <a:r>
                  <a:rPr lang="en-US" altLang="ko-KR" b="1" dirty="0">
                    <a:solidFill>
                      <a:srgbClr val="008000"/>
                    </a:solidFill>
                    <a:effectLst/>
                    <a:latin typeface="Consolas" panose="020B0609020204030204" pitchFamily="49" charset="0"/>
                  </a:rPr>
                  <a:t>//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008000"/>
                        </a:solidFill>
                        <a:effectLst/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b="1" i="1" smtClean="0">
                        <a:solidFill>
                          <a:srgbClr val="008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solidFill>
                          <a:srgbClr val="008000"/>
                        </a:solidFill>
                        <a:effectLst/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ko-KR" b="1" i="1" smtClean="0">
                        <a:solidFill>
                          <a:srgbClr val="00800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            </a:t>
                </a:r>
                <a:r>
                  <a:rPr lang="en-US" altLang="ko-KR" b="0" dirty="0">
                    <a:solidFill>
                      <a:srgbClr val="AF00DB"/>
                    </a:solidFill>
                    <a:effectLst/>
                    <a:latin typeface="Consolas" panose="020B0609020204030204" pitchFamily="49" charset="0"/>
                  </a:rPr>
                  <a:t>if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(</a:t>
                </a:r>
                <a:r>
                  <a:rPr lang="en-US" altLang="ko-KR" b="0" dirty="0" err="1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is_friends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[</a:t>
                </a:r>
                <a:r>
                  <a:rPr lang="en-US" altLang="ko-KR" b="0" dirty="0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current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-&gt;</a:t>
                </a:r>
                <a:r>
                  <a:rPr lang="en-US" altLang="ko-KR" b="0" dirty="0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vertex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] == yes) {</a:t>
                </a:r>
              </a:p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                ++</a:t>
                </a:r>
                <a:r>
                  <a:rPr lang="en-US" altLang="ko-KR" b="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common_friend_count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            }</a:t>
                </a:r>
              </a:p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            current = </a:t>
                </a:r>
                <a:r>
                  <a:rPr lang="en-US" altLang="ko-KR" b="0" dirty="0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current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-&gt;</a:t>
                </a:r>
                <a:r>
                  <a:rPr lang="en-US" altLang="ko-KR" b="0" dirty="0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next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        }</a:t>
                </a:r>
              </a:p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        </a:t>
                </a:r>
                <a:r>
                  <a:rPr lang="en-US" altLang="ko-KR" b="0" dirty="0">
                    <a:solidFill>
                      <a:srgbClr val="AF00DB"/>
                    </a:solidFill>
                    <a:effectLst/>
                    <a:latin typeface="Consolas" panose="020B0609020204030204" pitchFamily="49" charset="0"/>
                  </a:rPr>
                  <a:t>if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(</a:t>
                </a:r>
                <a:r>
                  <a:rPr lang="en-US" altLang="ko-KR" b="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common_friend_count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!= </a:t>
                </a:r>
                <a:r>
                  <a:rPr lang="en-US" altLang="ko-KR" b="0" dirty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0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) {</a:t>
                </a:r>
              </a:p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            </a:t>
                </a:r>
                <a:r>
                  <a:rPr lang="en-US" altLang="ko-KR" b="0" dirty="0" err="1">
                    <a:solidFill>
                      <a:srgbClr val="795E26"/>
                    </a:solidFill>
                    <a:effectLst/>
                    <a:latin typeface="Consolas" panose="020B0609020204030204" pitchFamily="49" charset="0"/>
                  </a:rPr>
                  <a:t>heapPush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({</a:t>
                </a:r>
                <a:r>
                  <a:rPr lang="en-US" altLang="ko-KR" b="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i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, </a:t>
                </a:r>
                <a:r>
                  <a:rPr lang="en-US" altLang="ko-KR" b="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common_friend_count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});</a:t>
                </a:r>
                <a:r>
                  <a:rPr lang="en-US" altLang="ko-KR" b="1" dirty="0">
                    <a:solidFill>
                      <a:srgbClr val="008000"/>
                    </a:solidFill>
                    <a:effectLst/>
                    <a:latin typeface="Consolas" panose="020B0609020204030204" pitchFamily="49" charset="0"/>
                  </a:rPr>
                  <a:t> //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008000"/>
                        </a:solidFill>
                        <a:effectLst/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b="1" i="1" smtClean="0">
                        <a:solidFill>
                          <a:srgbClr val="008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solidFill>
                          <a:srgbClr val="008000"/>
                        </a:solidFill>
                        <a:effectLst/>
                        <a:latin typeface="Cambria Math" panose="02040503050406030204" pitchFamily="18" charset="0"/>
                      </a:rPr>
                      <m:t>𝒍𝒈</m:t>
                    </m:r>
                    <m:r>
                      <a:rPr lang="en-US" altLang="ko-KR" b="1" i="1" smtClean="0">
                        <a:solidFill>
                          <a:srgbClr val="008000"/>
                        </a:solidFill>
                        <a:effectLst/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ko-KR" b="1" i="1" smtClean="0">
                        <a:solidFill>
                          <a:srgbClr val="00800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        }</a:t>
                </a:r>
              </a:p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    }</a:t>
                </a:r>
              </a:p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}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B4598B3-80C5-4B16-8B7E-C9AFBD8E3D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5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5881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BCD7EB-0F75-4350-801C-C881967C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recommend() </a:t>
            </a:r>
            <a:r>
              <a:rPr lang="ko-KR" altLang="en-US" dirty="0"/>
              <a:t>결과 반환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B241B8-758D-41F4-B163-FEB58C81C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 =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heapSize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MAXL ? MAXL :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heapSize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pair s{};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r; ++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heapPop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(&amp;s);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heapSize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 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heapPop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(&amp;s);</a:t>
            </a:r>
            <a:r>
              <a:rPr lang="en-US" altLang="ko-KR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++yes;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r;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5252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파란색, 하얀색, 대형, 앉아있는이(가) 표시된 사진&#10;&#10;자동 생성된 설명">
            <a:extLst>
              <a:ext uri="{FF2B5EF4-FFF2-40B4-BE49-F238E27FC236}">
                <a16:creationId xmlns:a16="http://schemas.microsoft.com/office/drawing/2014/main" id="{C95BA8AF-EE9F-4E5E-9BF9-C1755B848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" b="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CE45B2D-2C2E-4543-91FF-D09F3D023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문제 읽기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624418-C448-4F09-8E05-3204DB91E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/>
              <a:t>사용자에게 친구를 추천하는 원칙은 다음과 같다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en-US" altLang="ko-KR"/>
              <a:t>ⓐ </a:t>
            </a:r>
            <a:r>
              <a:rPr lang="ko-KR" altLang="en-US"/>
              <a:t>친구를 추천하고자 하는 사용자의 친구 목록과 친구가 아닌 다른 사용자의 친구 목록을 비교하여 함께 아는 친구의 수를 계산한다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en-US" altLang="ko-KR"/>
              <a:t>(</a:t>
            </a:r>
            <a:r>
              <a:rPr lang="ko-KR" altLang="en-US"/>
              <a:t>사용자 </a:t>
            </a:r>
            <a:r>
              <a:rPr lang="en-US" altLang="ko-KR"/>
              <a:t>A</a:t>
            </a:r>
            <a:r>
              <a:rPr lang="ko-KR" altLang="en-US"/>
              <a:t>와 사용자 </a:t>
            </a:r>
            <a:r>
              <a:rPr lang="en-US" altLang="ko-KR"/>
              <a:t>C</a:t>
            </a:r>
            <a:r>
              <a:rPr lang="ko-KR" altLang="en-US"/>
              <a:t>가 친구이고 사용자 </a:t>
            </a:r>
            <a:r>
              <a:rPr lang="en-US" altLang="ko-KR"/>
              <a:t>B</a:t>
            </a:r>
            <a:r>
              <a:rPr lang="ko-KR" altLang="en-US"/>
              <a:t>와 사용자 </a:t>
            </a:r>
            <a:r>
              <a:rPr lang="en-US" altLang="ko-KR"/>
              <a:t>C</a:t>
            </a:r>
            <a:r>
              <a:rPr lang="ko-KR" altLang="en-US"/>
              <a:t>가 친구이면 사용자 </a:t>
            </a:r>
            <a:r>
              <a:rPr lang="en-US" altLang="ko-KR"/>
              <a:t>C</a:t>
            </a:r>
            <a:r>
              <a:rPr lang="ko-KR" altLang="en-US"/>
              <a:t>는 사용자 </a:t>
            </a:r>
            <a:r>
              <a:rPr lang="en-US" altLang="ko-KR"/>
              <a:t>A</a:t>
            </a:r>
            <a:r>
              <a:rPr lang="ko-KR" altLang="en-US"/>
              <a:t>와 사용자 </a:t>
            </a:r>
            <a:r>
              <a:rPr lang="en-US" altLang="ko-KR"/>
              <a:t>B</a:t>
            </a:r>
            <a:r>
              <a:rPr lang="ko-KR" altLang="en-US"/>
              <a:t>의 함께 아는 친구이다</a:t>
            </a:r>
            <a:r>
              <a:rPr lang="en-US" altLang="ko-KR"/>
              <a:t>.)</a:t>
            </a:r>
          </a:p>
          <a:p>
            <a:pPr marL="0" indent="0">
              <a:buNone/>
            </a:pPr>
            <a:r>
              <a:rPr lang="en-US" altLang="ko-KR"/>
              <a:t>ⓑ </a:t>
            </a:r>
            <a:r>
              <a:rPr lang="ko-KR" altLang="en-US"/>
              <a:t>함께 아는 친구의 수가 가장 많은 순서로 최대 </a:t>
            </a:r>
            <a:r>
              <a:rPr lang="en-US" altLang="ko-KR"/>
              <a:t>5 </a:t>
            </a:r>
            <a:r>
              <a:rPr lang="ko-KR" altLang="en-US"/>
              <a:t>명을 추천한다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en-US" altLang="ko-KR"/>
              <a:t>ⓒ ⓑ </a:t>
            </a:r>
            <a:r>
              <a:rPr lang="ko-KR" altLang="en-US"/>
              <a:t>과정에서 함께 아는 친구의 수가 같은 경우 사용자 </a:t>
            </a:r>
            <a:r>
              <a:rPr lang="en-US" altLang="ko-KR"/>
              <a:t>ID</a:t>
            </a:r>
            <a:r>
              <a:rPr lang="ko-KR" altLang="en-US"/>
              <a:t>가 작은 값을 가지는 사용자를 우선한다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en-US" altLang="ko-KR"/>
              <a:t>ⓓ </a:t>
            </a:r>
            <a:r>
              <a:rPr lang="ko-KR" altLang="en-US"/>
              <a:t>친구를 추천하고자 하는 사용자와 함께 아는 친구가 없는 사용자는 친구 추천에서 제외한다</a:t>
            </a:r>
            <a:r>
              <a:rPr lang="en-US" altLang="ko-KR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9779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F948E-AEA3-41DD-9817-5F866DA91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읽기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6769B2-7B38-4E3F-BBC7-9DC6F0FAA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spcAft>
                <a:spcPts val="1000"/>
              </a:spcAft>
              <a:buFont typeface="+mj-lt"/>
              <a:buAutoNum type="arabicPeriod"/>
            </a:pPr>
            <a:r>
              <a:rPr lang="ko-KR" altLang="en-US" sz="1800" dirty="0">
                <a:effectLst/>
              </a:rPr>
              <a:t>사용자의 수 </a:t>
            </a:r>
            <a:r>
              <a:rPr lang="en-US" altLang="ko-KR" sz="1800" dirty="0">
                <a:effectLst/>
              </a:rPr>
              <a:t>N </a:t>
            </a:r>
            <a:r>
              <a:rPr lang="ko-KR" altLang="en-US" sz="1800" dirty="0">
                <a:effectLst/>
              </a:rPr>
              <a:t>는 </a:t>
            </a:r>
            <a:r>
              <a:rPr lang="en-US" altLang="ko-KR" sz="1800" dirty="0">
                <a:effectLst/>
              </a:rPr>
              <a:t>8 </a:t>
            </a:r>
            <a:r>
              <a:rPr lang="ko-KR" altLang="en-US" sz="1800" dirty="0">
                <a:effectLst/>
              </a:rPr>
              <a:t>이상 </a:t>
            </a:r>
            <a:r>
              <a:rPr lang="en-US" altLang="ko-KR" sz="1800" dirty="0">
                <a:effectLst/>
              </a:rPr>
              <a:t>10,000 </a:t>
            </a:r>
            <a:r>
              <a:rPr lang="ko-KR" altLang="en-US" sz="1800" dirty="0">
                <a:effectLst/>
              </a:rPr>
              <a:t>이하이다</a:t>
            </a:r>
            <a:r>
              <a:rPr lang="en-US" altLang="ko-KR" sz="1800" dirty="0">
                <a:effectLst/>
              </a:rPr>
              <a:t>. (8 ≤</a:t>
            </a:r>
            <a:r>
              <a:rPr lang="ko-KR" altLang="en-US" sz="1800" b="1" dirty="0">
                <a:effectLst/>
              </a:rPr>
              <a:t> </a:t>
            </a:r>
            <a:r>
              <a:rPr lang="en-US" altLang="ko-KR" sz="1800" dirty="0">
                <a:effectLst/>
              </a:rPr>
              <a:t>N ≤ 10,000)</a:t>
            </a:r>
          </a:p>
          <a:p>
            <a:pPr marL="342900" indent="-342900" algn="l">
              <a:spcAft>
                <a:spcPts val="1000"/>
              </a:spcAft>
              <a:buFont typeface="+mj-lt"/>
              <a:buAutoNum type="arabicPeriod"/>
            </a:pPr>
            <a:r>
              <a:rPr lang="ko-KR" altLang="en-US" sz="1800" dirty="0">
                <a:effectLst/>
              </a:rPr>
              <a:t>사용자 </a:t>
            </a:r>
            <a:r>
              <a:rPr lang="en-US" altLang="ko-KR" sz="1800" dirty="0">
                <a:effectLst/>
              </a:rPr>
              <a:t>ID</a:t>
            </a:r>
            <a:r>
              <a:rPr lang="ko-KR" altLang="en-US" sz="1800" dirty="0">
                <a:effectLst/>
              </a:rPr>
              <a:t>는 </a:t>
            </a:r>
            <a:r>
              <a:rPr lang="en-US" altLang="ko-KR" sz="1800" dirty="0">
                <a:effectLst/>
              </a:rPr>
              <a:t>1 </a:t>
            </a:r>
            <a:r>
              <a:rPr lang="ko-KR" altLang="en-US" sz="1800" dirty="0">
                <a:effectLst/>
              </a:rPr>
              <a:t>이상 </a:t>
            </a:r>
            <a:r>
              <a:rPr lang="en-US" altLang="ko-KR" sz="1800" dirty="0">
                <a:effectLst/>
              </a:rPr>
              <a:t>N </a:t>
            </a:r>
            <a:r>
              <a:rPr lang="ko-KR" altLang="en-US" sz="1800" dirty="0">
                <a:effectLst/>
              </a:rPr>
              <a:t>이하의 정수이다</a:t>
            </a:r>
            <a:r>
              <a:rPr lang="en-US" altLang="ko-KR" sz="1800" dirty="0">
                <a:effectLst/>
              </a:rPr>
              <a:t>. (1 ≤</a:t>
            </a:r>
            <a:r>
              <a:rPr lang="ko-KR" altLang="en-US" sz="1800" b="1" dirty="0">
                <a:effectLst/>
              </a:rPr>
              <a:t> </a:t>
            </a:r>
            <a:r>
              <a:rPr lang="ko-KR" altLang="en-US" sz="1800" dirty="0">
                <a:effectLst/>
              </a:rPr>
              <a:t>사용자 </a:t>
            </a:r>
            <a:r>
              <a:rPr lang="en-US" altLang="ko-KR" sz="1800" dirty="0">
                <a:effectLst/>
              </a:rPr>
              <a:t>ID ≤ N)</a:t>
            </a:r>
          </a:p>
          <a:p>
            <a:pPr marL="342900" indent="-342900" algn="l">
              <a:spcAft>
                <a:spcPts val="1000"/>
              </a:spcAft>
              <a:buFont typeface="+mj-lt"/>
              <a:buAutoNum type="arabicPeriod"/>
            </a:pPr>
            <a:r>
              <a:rPr lang="en-US" altLang="ko-KR" sz="1800" dirty="0"/>
              <a:t>a</a:t>
            </a:r>
            <a:r>
              <a:rPr lang="en-US" altLang="ko-KR" sz="1800" dirty="0">
                <a:effectLst/>
              </a:rPr>
              <a:t>dd() </a:t>
            </a:r>
            <a:r>
              <a:rPr lang="ko-KR" altLang="en-US" sz="1800" dirty="0">
                <a:effectLst/>
              </a:rPr>
              <a:t>함수 호출 시</a:t>
            </a:r>
            <a:r>
              <a:rPr lang="en-US" altLang="ko-KR" sz="1800" dirty="0">
                <a:effectLst/>
              </a:rPr>
              <a:t>, </a:t>
            </a:r>
            <a:r>
              <a:rPr lang="ko-KR" altLang="en-US" sz="1800" dirty="0">
                <a:effectLst/>
              </a:rPr>
              <a:t>서로 친구가 될 친구의 수 </a:t>
            </a:r>
            <a:r>
              <a:rPr lang="en-US" altLang="ko-KR" sz="1800" dirty="0">
                <a:effectLst/>
              </a:rPr>
              <a:t>F</a:t>
            </a:r>
            <a:r>
              <a:rPr lang="ko-KR" altLang="en-US" sz="1800" dirty="0">
                <a:effectLst/>
              </a:rPr>
              <a:t>는 </a:t>
            </a:r>
            <a:r>
              <a:rPr lang="en-US" altLang="ko-KR" sz="1800" dirty="0">
                <a:effectLst/>
              </a:rPr>
              <a:t>1 </a:t>
            </a:r>
            <a:r>
              <a:rPr lang="ko-KR" altLang="en-US" sz="1800" dirty="0">
                <a:effectLst/>
              </a:rPr>
              <a:t>이상 </a:t>
            </a:r>
            <a:r>
              <a:rPr lang="en-US" altLang="ko-KR" sz="1800" dirty="0">
                <a:effectLst/>
              </a:rPr>
              <a:t>10 </a:t>
            </a:r>
            <a:r>
              <a:rPr lang="ko-KR" altLang="en-US" sz="1800" dirty="0">
                <a:effectLst/>
              </a:rPr>
              <a:t>이하이다</a:t>
            </a:r>
            <a:r>
              <a:rPr lang="en-US" altLang="ko-KR" sz="1800" dirty="0">
                <a:effectLst/>
              </a:rPr>
              <a:t>.</a:t>
            </a:r>
          </a:p>
          <a:p>
            <a:pPr marL="342900" indent="-342900" algn="l">
              <a:spcAft>
                <a:spcPts val="1000"/>
              </a:spcAft>
              <a:buFont typeface="+mj-lt"/>
              <a:buAutoNum type="arabicPeriod"/>
            </a:pPr>
            <a:r>
              <a:rPr lang="ko-KR" altLang="en-US" sz="1800" dirty="0">
                <a:effectLst/>
              </a:rPr>
              <a:t>각 테스트 케이스에서 전체 함수 호출 횟수는 </a:t>
            </a:r>
            <a:r>
              <a:rPr lang="en-US" altLang="ko-KR" sz="1800" dirty="0">
                <a:effectLst/>
              </a:rPr>
              <a:t>50,000 </a:t>
            </a:r>
            <a:r>
              <a:rPr lang="ko-KR" altLang="en-US" sz="1800" dirty="0">
                <a:effectLst/>
              </a:rPr>
              <a:t>이하이다</a:t>
            </a:r>
            <a:r>
              <a:rPr lang="en-US" altLang="ko-KR" sz="1800" dirty="0">
                <a:effectLst/>
              </a:rPr>
              <a:t>.</a:t>
            </a:r>
          </a:p>
          <a:p>
            <a:pPr marL="342900" indent="-342900" algn="l">
              <a:spcAft>
                <a:spcPts val="1000"/>
              </a:spcAft>
              <a:buFont typeface="+mj-lt"/>
              <a:buAutoNum type="arabicPeriod"/>
            </a:pPr>
            <a:r>
              <a:rPr lang="ko-KR" altLang="en-US" sz="1800" dirty="0">
                <a:effectLst/>
              </a:rPr>
              <a:t>각 테스트 케이스에서 </a:t>
            </a:r>
            <a:r>
              <a:rPr lang="en-US" altLang="ko-KR" sz="1800" dirty="0">
                <a:effectLst/>
              </a:rPr>
              <a:t>recommend() </a:t>
            </a:r>
            <a:r>
              <a:rPr lang="ko-KR" altLang="en-US" sz="1800" dirty="0">
                <a:effectLst/>
              </a:rPr>
              <a:t>함수 호출 횟수는 </a:t>
            </a:r>
            <a:r>
              <a:rPr lang="en-US" altLang="ko-KR" sz="1800" dirty="0">
                <a:effectLst/>
              </a:rPr>
              <a:t>40 </a:t>
            </a:r>
            <a:r>
              <a:rPr lang="ko-KR" altLang="en-US" sz="1800" dirty="0">
                <a:effectLst/>
              </a:rPr>
              <a:t>이하이다</a:t>
            </a:r>
            <a:r>
              <a:rPr lang="en-US" altLang="ko-KR" sz="1800" dirty="0">
                <a:effectLst/>
              </a:rPr>
              <a:t>.</a:t>
            </a:r>
          </a:p>
          <a:p>
            <a:pPr marL="342900" indent="-342900" algn="l">
              <a:spcAft>
                <a:spcPts val="1000"/>
              </a:spcAft>
              <a:buFont typeface="+mj-lt"/>
              <a:buAutoNum type="arabicPeriod"/>
            </a:pPr>
            <a:r>
              <a:rPr lang="ko-KR" altLang="en-US" sz="1800" b="1" dirty="0">
                <a:effectLst/>
              </a:rPr>
              <a:t>본 문제는 </a:t>
            </a:r>
            <a:r>
              <a:rPr lang="en-US" altLang="ko-KR" sz="1800" b="1" dirty="0">
                <a:effectLst/>
              </a:rPr>
              <a:t>Heap</a:t>
            </a:r>
            <a:r>
              <a:rPr lang="ko-KR" altLang="en-US" sz="1800" b="1" dirty="0">
                <a:effectLst/>
              </a:rPr>
              <a:t>과 </a:t>
            </a:r>
            <a:r>
              <a:rPr lang="en-US" altLang="ko-KR" sz="1800" b="1" dirty="0">
                <a:effectLst/>
              </a:rPr>
              <a:t>Global </a:t>
            </a:r>
            <a:r>
              <a:rPr lang="ko-KR" altLang="en-US" sz="1800" b="1" dirty="0">
                <a:effectLst/>
              </a:rPr>
              <a:t>메모리를 합해 최대 </a:t>
            </a:r>
            <a:r>
              <a:rPr lang="en-US" altLang="ko-KR" sz="1800" b="1" dirty="0">
                <a:effectLst/>
              </a:rPr>
              <a:t>95M</a:t>
            </a:r>
            <a:r>
              <a:rPr lang="ko-KR" altLang="en-US" sz="1800" b="1" dirty="0">
                <a:effectLst/>
              </a:rPr>
              <a:t>까지 사용 가능하다</a:t>
            </a:r>
            <a:r>
              <a:rPr lang="en-US" altLang="ko-KR" sz="1800" b="1" dirty="0">
                <a:effectLst/>
              </a:rPr>
              <a:t>.</a:t>
            </a:r>
            <a:r>
              <a:rPr lang="ko-KR" altLang="en-US" sz="1800" dirty="0">
                <a:effectLst/>
              </a:rPr>
              <a:t> </a:t>
            </a:r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2525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FABCA-6EB5-4AFF-861F-2B54DEE22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표 5">
                <a:extLst>
                  <a:ext uri="{FF2B5EF4-FFF2-40B4-BE49-F238E27FC236}">
                    <a16:creationId xmlns:a16="http://schemas.microsoft.com/office/drawing/2014/main" id="{F3F88AA7-3161-48F7-A876-5EED97A6BD7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1097360"/>
                  </p:ext>
                </p:extLst>
              </p:nvPr>
            </p:nvGraphicFramePr>
            <p:xfrm>
              <a:off x="838200" y="1825625"/>
              <a:ext cx="10512000" cy="22251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6000">
                      <a:extLst>
                        <a:ext uri="{9D8B030D-6E8A-4147-A177-3AD203B41FA5}">
                          <a16:colId xmlns:a16="http://schemas.microsoft.com/office/drawing/2014/main" val="293566340"/>
                        </a:ext>
                      </a:extLst>
                    </a:gridCol>
                    <a:gridCol w="2628000">
                      <a:extLst>
                        <a:ext uri="{9D8B030D-6E8A-4147-A177-3AD203B41FA5}">
                          <a16:colId xmlns:a16="http://schemas.microsoft.com/office/drawing/2014/main" val="1457679333"/>
                        </a:ext>
                      </a:extLst>
                    </a:gridCol>
                    <a:gridCol w="2628000">
                      <a:extLst>
                        <a:ext uri="{9D8B030D-6E8A-4147-A177-3AD203B41FA5}">
                          <a16:colId xmlns:a16="http://schemas.microsoft.com/office/drawing/2014/main" val="12901098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인접 행렬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인접 리스트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75774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공간 복잡도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lang="en-US" altLang="ko-KR" dirty="0"/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oMath>
                          </a14:m>
                          <a:r>
                            <a:rPr lang="en-US" altLang="ko-KR" dirty="0"/>
                            <a:t>: </a:t>
                          </a:r>
                          <a:r>
                            <a:rPr lang="ko-KR" altLang="en-US" dirty="0"/>
                            <a:t>간선의 수</a:t>
                          </a:r>
                          <a:r>
                            <a:rPr lang="en-US" altLang="ko-KR" dirty="0"/>
                            <a:t>)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4489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err="1"/>
                            <a:t>init</a:t>
                          </a:r>
                          <a:r>
                            <a:rPr lang="en-US" altLang="ko-KR" dirty="0"/>
                            <a:t>() </a:t>
                          </a:r>
                          <a:r>
                            <a:rPr lang="ko-KR" altLang="en-US" dirty="0"/>
                            <a:t>시간 복잡도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51571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add() </a:t>
                          </a:r>
                          <a:r>
                            <a:rPr lang="ko-KR" altLang="en-US" dirty="0"/>
                            <a:t>시간 복잡도 </a:t>
                          </a:r>
                          <a:r>
                            <a:rPr lang="en-US" altLang="ko-KR" dirty="0"/>
                            <a:t>(</a:t>
                          </a:r>
                          <a:r>
                            <a:rPr lang="ko-KR" altLang="en-US" dirty="0"/>
                            <a:t>한 명의 친구를 추가하는 시간</a:t>
                          </a:r>
                          <a:r>
                            <a:rPr lang="en-US" altLang="ko-KR" dirty="0"/>
                            <a:t>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12750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del() </a:t>
                          </a:r>
                          <a:r>
                            <a:rPr lang="ko-KR" altLang="en-US" dirty="0"/>
                            <a:t>시간 복잡도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dirty="0" smtClean="0"/>
                                  <m:t> 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dirty="0"/>
                                  <m:t>: </m:t>
                                </m:r>
                                <m:r>
                                  <a:rPr lang="ko-KR" altLang="en-US" i="1" dirty="0">
                                    <a:latin typeface="Cambria Math" panose="02040503050406030204" pitchFamily="18" charset="0"/>
                                  </a:rPr>
                                  <m:t>친구의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b="0" i="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ko-KR" altLang="en-US" dirty="0"/>
                                  <m:t>수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dirty="0"/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22637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recommend() </a:t>
                          </a:r>
                          <a:r>
                            <a:rPr lang="ko-KR" altLang="en-US" dirty="0"/>
                            <a:t>시간 복잡도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𝑙𝑔𝑁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28602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표 5">
                <a:extLst>
                  <a:ext uri="{FF2B5EF4-FFF2-40B4-BE49-F238E27FC236}">
                    <a16:creationId xmlns:a16="http://schemas.microsoft.com/office/drawing/2014/main" id="{F3F88AA7-3161-48F7-A876-5EED97A6BD7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1097360"/>
                  </p:ext>
                </p:extLst>
              </p:nvPr>
            </p:nvGraphicFramePr>
            <p:xfrm>
              <a:off x="838200" y="1825625"/>
              <a:ext cx="10512000" cy="22251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6000">
                      <a:extLst>
                        <a:ext uri="{9D8B030D-6E8A-4147-A177-3AD203B41FA5}">
                          <a16:colId xmlns:a16="http://schemas.microsoft.com/office/drawing/2014/main" val="293566340"/>
                        </a:ext>
                      </a:extLst>
                    </a:gridCol>
                    <a:gridCol w="2628000">
                      <a:extLst>
                        <a:ext uri="{9D8B030D-6E8A-4147-A177-3AD203B41FA5}">
                          <a16:colId xmlns:a16="http://schemas.microsoft.com/office/drawing/2014/main" val="1457679333"/>
                        </a:ext>
                      </a:extLst>
                    </a:gridCol>
                    <a:gridCol w="2628000">
                      <a:extLst>
                        <a:ext uri="{9D8B030D-6E8A-4147-A177-3AD203B41FA5}">
                          <a16:colId xmlns:a16="http://schemas.microsoft.com/office/drawing/2014/main" val="12901098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인접 행렬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인접 리스트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75774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공간 복잡도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464" t="-108197" r="-10116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464" t="-108197" r="-1160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4489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err="1"/>
                            <a:t>init</a:t>
                          </a:r>
                          <a:r>
                            <a:rPr lang="en-US" altLang="ko-KR" dirty="0"/>
                            <a:t>() </a:t>
                          </a:r>
                          <a:r>
                            <a:rPr lang="ko-KR" altLang="en-US" dirty="0"/>
                            <a:t>시간 복잡도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464" t="-208197" r="-10116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464" t="-208197" r="-1160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51571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add() </a:t>
                          </a:r>
                          <a:r>
                            <a:rPr lang="ko-KR" altLang="en-US" dirty="0"/>
                            <a:t>시간 복잡도 </a:t>
                          </a:r>
                          <a:r>
                            <a:rPr lang="en-US" altLang="ko-KR" dirty="0"/>
                            <a:t>(</a:t>
                          </a:r>
                          <a:r>
                            <a:rPr lang="ko-KR" altLang="en-US" dirty="0"/>
                            <a:t>한 명의 친구를 추가하는 시간</a:t>
                          </a:r>
                          <a:r>
                            <a:rPr lang="en-US" altLang="ko-KR" dirty="0"/>
                            <a:t>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464" t="-308197" r="-10116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464" t="-308197" r="-1160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1275018"/>
                      </a:ext>
                    </a:extLst>
                  </a:tr>
                  <a:tr h="37090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del() </a:t>
                          </a:r>
                          <a:r>
                            <a:rPr lang="ko-KR" altLang="en-US" dirty="0"/>
                            <a:t>시간 복잡도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464" t="-408197" r="-10116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464" t="-408197" r="-1160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2637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recommend() </a:t>
                          </a:r>
                          <a:r>
                            <a:rPr lang="ko-KR" altLang="en-US" dirty="0"/>
                            <a:t>시간 복잡도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464" t="-508197" r="-10116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464" t="-508197" r="-1160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2860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2756C9A-9FF0-4EA1-ABD3-B2D117903CE1}"/>
                  </a:ext>
                </a:extLst>
              </p:cNvPr>
              <p:cNvSpPr txBox="1"/>
              <p:nvPr/>
            </p:nvSpPr>
            <p:spPr>
              <a:xfrm>
                <a:off x="838199" y="4050729"/>
                <a:ext cx="10515597" cy="15938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800" dirty="0">
                    <a:effectLst/>
                  </a:rPr>
                  <a:t>각 테스트 케이스에서 전체 함수 호출 횟수는 </a:t>
                </a:r>
                <a:r>
                  <a:rPr lang="en-US" altLang="ko-KR" sz="1800" dirty="0">
                    <a:effectLst/>
                  </a:rPr>
                  <a:t>50,000 </a:t>
                </a:r>
                <a:r>
                  <a:rPr lang="ko-KR" altLang="en-US" sz="1800" dirty="0">
                    <a:effectLst/>
                  </a:rPr>
                  <a:t>이하이다</a:t>
                </a:r>
                <a:r>
                  <a:rPr lang="en-US" altLang="ko-KR" sz="1800" dirty="0">
                    <a:effectLst/>
                  </a:rPr>
                  <a:t>. </a:t>
                </a:r>
                <a14:m>
                  <m:oMath xmlns:m="http://schemas.openxmlformats.org/officeDocument/2006/math">
                    <m:r>
                      <a:rPr lang="en-US" altLang="ko-KR" sz="1800" b="0" i="0" smtClean="0">
                        <a:effectLst/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altLang="ko-KR" sz="1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effectLst/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1800" b="0" i="1" smtClean="0">
                            <a:effectLst/>
                            <a:latin typeface="Cambria Math" panose="02040503050406030204" pitchFamily="18" charset="0"/>
                          </a:rPr>
                          <m:t>≤50,000</m:t>
                        </m:r>
                      </m:e>
                    </m:d>
                  </m:oMath>
                </a14:m>
                <a:endParaRPr lang="en-US" altLang="ko-KR" sz="1800" b="0" dirty="0">
                  <a:effectLst/>
                </a:endParaRPr>
              </a:p>
              <a:p>
                <a:endParaRPr lang="en-US" altLang="ko-KR" sz="1800" dirty="0">
                  <a:effectLst/>
                </a:endParaRPr>
              </a:p>
              <a:p>
                <a:r>
                  <a:rPr lang="ko-KR" altLang="en-US" sz="1800" dirty="0">
                    <a:effectLst/>
                  </a:rPr>
                  <a:t>사용자의 수 </a:t>
                </a:r>
                <a:r>
                  <a:rPr lang="en-US" altLang="ko-KR" sz="1800" dirty="0">
                    <a:effectLst/>
                  </a:rPr>
                  <a:t>N </a:t>
                </a:r>
                <a:r>
                  <a:rPr lang="ko-KR" altLang="en-US" sz="1800" dirty="0">
                    <a:effectLst/>
                  </a:rPr>
                  <a:t>는 </a:t>
                </a:r>
                <a:r>
                  <a:rPr lang="en-US" altLang="ko-KR" sz="1800" dirty="0">
                    <a:effectLst/>
                  </a:rPr>
                  <a:t>8 </a:t>
                </a:r>
                <a:r>
                  <a:rPr lang="ko-KR" altLang="en-US" sz="1800" dirty="0">
                    <a:effectLst/>
                  </a:rPr>
                  <a:t>이상 </a:t>
                </a:r>
                <a:r>
                  <a:rPr lang="en-US" altLang="ko-KR" sz="1800" dirty="0">
                    <a:effectLst/>
                  </a:rPr>
                  <a:t>10,000 </a:t>
                </a:r>
                <a:r>
                  <a:rPr lang="ko-KR" altLang="en-US" sz="1800" dirty="0">
                    <a:effectLst/>
                  </a:rPr>
                  <a:t>이하이다</a:t>
                </a:r>
                <a:r>
                  <a:rPr lang="en-US" altLang="ko-KR" sz="1800" dirty="0">
                    <a:effectLst/>
                  </a:rPr>
                  <a:t>. (8 ≤</a:t>
                </a:r>
                <a:r>
                  <a:rPr lang="ko-KR" altLang="en-US" sz="1800" b="1" dirty="0">
                    <a:effectLst/>
                  </a:rPr>
                  <a:t> </a:t>
                </a:r>
                <a:r>
                  <a:rPr lang="en-US" altLang="ko-KR" sz="1800" dirty="0">
                    <a:effectLst/>
                  </a:rPr>
                  <a:t>N ≤ 10,000)</a:t>
                </a:r>
                <a:endParaRPr lang="en-US" altLang="ko-KR" b="1" dirty="0"/>
              </a:p>
              <a:p>
                <a:r>
                  <a:rPr lang="ko-KR" altLang="en-US" b="1" dirty="0"/>
                  <a:t>본 문제는 </a:t>
                </a:r>
                <a:r>
                  <a:rPr lang="en-US" altLang="ko-KR" b="1" dirty="0"/>
                  <a:t>Heap</a:t>
                </a:r>
                <a:r>
                  <a:rPr lang="ko-KR" altLang="en-US" b="1" dirty="0"/>
                  <a:t>과 </a:t>
                </a:r>
                <a:r>
                  <a:rPr lang="en-US" altLang="ko-KR" b="1" dirty="0"/>
                  <a:t>Global </a:t>
                </a:r>
                <a:r>
                  <a:rPr lang="ko-KR" altLang="en-US" b="1" dirty="0"/>
                  <a:t>메모리를 합해 최대 </a:t>
                </a:r>
                <a:r>
                  <a:rPr lang="en-US" altLang="ko-KR" b="1" dirty="0"/>
                  <a:t>95M</a:t>
                </a:r>
                <a:r>
                  <a:rPr lang="ko-KR" altLang="en-US" b="1" dirty="0"/>
                  <a:t>까지 사용 가능하다</a:t>
                </a:r>
                <a:r>
                  <a:rPr lang="en-US" altLang="ko-KR" b="1" dirty="0"/>
                  <a:t>. </a:t>
                </a:r>
              </a:p>
              <a:p>
                <a:r>
                  <a:rPr lang="ko-KR" altLang="en-US" dirty="0"/>
                  <a:t>인접 행렬 메모리 사용량</a:t>
                </a:r>
                <a:r>
                  <a:rPr lang="en-US" altLang="ko-KR" dirty="0"/>
                  <a:t>(M):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10000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10000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1024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×1024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=95.37</m:t>
                    </m:r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2756C9A-9FF0-4EA1-ABD3-B2D117903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4050729"/>
                <a:ext cx="10515597" cy="1593898"/>
              </a:xfrm>
              <a:prstGeom prst="rect">
                <a:avLst/>
              </a:prstGeom>
              <a:blipFill>
                <a:blip r:embed="rId3"/>
                <a:stretch>
                  <a:fillRect l="-464" t="-1908" b="-7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8574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0B054-BB1C-4D91-9A97-AFA4DD5CF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</a:t>
            </a:r>
            <a:r>
              <a:rPr lang="en-US" altLang="ko-KR" dirty="0" err="1"/>
              <a:t>createGraph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48E8D85-B963-46B7-B657-8F1554D51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createGraph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Graph *graph = (Graph *) 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(Graph));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num_vertices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n;</a:t>
            </a:r>
          </a:p>
          <a:p>
            <a:pPr marL="0" indent="0">
              <a:buNone/>
            </a:pPr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adjListArr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AdjList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*) 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(n + 1)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AdjList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n;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adjListArr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adjListArr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tail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adjListArr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num_members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graph;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7558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FDCAD-5C0F-49FD-846A-268F2834E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Heapsort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4556A6-FF34-4048-A506-CC0BF82F7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pair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id;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count;</a:t>
            </a:r>
          </a:p>
          <a:p>
            <a:pPr marL="0" indent="0">
              <a:buNone/>
            </a:pPr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operator&lt;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pair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 </a:t>
            </a:r>
            <a:r>
              <a:rPr lang="en-US" altLang="ko-KR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내림차순 정렬</a:t>
            </a:r>
            <a:endParaRPr lang="en-US" altLang="ko-KR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(count != 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count &gt; 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id &lt; 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MAX_SIZE 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pair 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heap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[MAX_SIZE];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heapSize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885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AC3228-CDFF-47AE-BF14-CEC873B50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init</a:t>
            </a:r>
            <a:r>
              <a:rPr lang="en-US" altLang="ko-KR" dirty="0"/>
              <a:t>()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D62A7A1-7DC0-4801-85C5-A863518B13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Graph *graph;</a:t>
                </a:r>
              </a:p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int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n;</a:t>
                </a:r>
              </a:p>
              <a:p>
                <a:pPr marL="0" indent="0">
                  <a:buNone/>
                </a:pPr>
                <a:b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</a:br>
                <a:r>
                  <a:rPr lang="en-US" altLang="ko-KR" b="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void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</a:t>
                </a:r>
                <a:r>
                  <a:rPr lang="en-US" altLang="ko-KR" b="0" dirty="0" err="1">
                    <a:solidFill>
                      <a:srgbClr val="795E26"/>
                    </a:solidFill>
                    <a:effectLst/>
                    <a:latin typeface="Consolas" panose="020B0609020204030204" pitchFamily="49" charset="0"/>
                  </a:rPr>
                  <a:t>init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altLang="ko-KR" b="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int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</a:t>
                </a:r>
                <a:r>
                  <a:rPr lang="en-US" altLang="ko-KR" b="0" dirty="0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N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) {</a:t>
                </a:r>
              </a:p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n = N;</a:t>
                </a:r>
              </a:p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graph = </a:t>
                </a:r>
                <a:r>
                  <a:rPr lang="en-US" altLang="ko-KR" b="0" dirty="0" err="1">
                    <a:solidFill>
                      <a:srgbClr val="795E26"/>
                    </a:solidFill>
                    <a:effectLst/>
                    <a:latin typeface="Consolas" panose="020B0609020204030204" pitchFamily="49" charset="0"/>
                  </a:rPr>
                  <a:t>createGraph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(N);</a:t>
                </a:r>
                <a:r>
                  <a:rPr lang="en-US" altLang="ko-KR" b="0" dirty="0">
                    <a:solidFill>
                      <a:srgbClr val="008000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ko-KR" b="1" dirty="0">
                    <a:solidFill>
                      <a:srgbClr val="008000"/>
                    </a:solidFill>
                    <a:effectLst/>
                    <a:latin typeface="Consolas" panose="020B0609020204030204" pitchFamily="49" charset="0"/>
                  </a:rPr>
                  <a:t>//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008000"/>
                        </a:solidFill>
                        <a:effectLst/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b="1" i="1" smtClean="0">
                        <a:solidFill>
                          <a:srgbClr val="008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solidFill>
                          <a:srgbClr val="008000"/>
                        </a:solidFill>
                        <a:effectLst/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ko-KR" b="1" i="1" smtClean="0">
                        <a:solidFill>
                          <a:srgbClr val="00800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1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}</a:t>
                </a:r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D62A7A1-7DC0-4801-85C5-A863518B13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5628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CC6BD-5EEF-4ACA-A3CA-2782ECE8F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add()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21E1514-A08A-4C2C-A6E9-E6ACD91756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void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</a:t>
                </a:r>
                <a:r>
                  <a:rPr lang="en-US" altLang="ko-KR" b="0" dirty="0">
                    <a:solidFill>
                      <a:srgbClr val="795E26"/>
                    </a:solidFill>
                    <a:effectLst/>
                    <a:latin typeface="Consolas" panose="020B0609020204030204" pitchFamily="49" charset="0"/>
                  </a:rPr>
                  <a:t>add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altLang="ko-KR" b="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int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</a:t>
                </a:r>
                <a:r>
                  <a:rPr lang="en-US" altLang="ko-KR" b="0" dirty="0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id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, </a:t>
                </a:r>
                <a:r>
                  <a:rPr lang="en-US" altLang="ko-KR" b="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int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</a:t>
                </a:r>
                <a:r>
                  <a:rPr lang="en-US" altLang="ko-KR" b="0" dirty="0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F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, </a:t>
                </a:r>
                <a:r>
                  <a:rPr lang="en-US" altLang="ko-KR" b="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int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</a:t>
                </a:r>
                <a:r>
                  <a:rPr lang="en-US" altLang="ko-KR" b="0" dirty="0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ids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[MAXF]) {</a:t>
                </a:r>
              </a:p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</a:t>
                </a:r>
                <a:r>
                  <a:rPr lang="en-US" altLang="ko-KR" b="0" dirty="0">
                    <a:solidFill>
                      <a:srgbClr val="AF00DB"/>
                    </a:solidFill>
                    <a:effectLst/>
                    <a:latin typeface="Consolas" panose="020B0609020204030204" pitchFamily="49" charset="0"/>
                  </a:rPr>
                  <a:t>for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(</a:t>
                </a:r>
                <a:r>
                  <a:rPr lang="en-US" altLang="ko-KR" b="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int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</a:t>
                </a:r>
                <a:r>
                  <a:rPr lang="en-US" altLang="ko-KR" b="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i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= </a:t>
                </a:r>
                <a:r>
                  <a:rPr lang="en-US" altLang="ko-KR" b="0" dirty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0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; </a:t>
                </a:r>
                <a:r>
                  <a:rPr lang="en-US" altLang="ko-KR" b="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i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&lt; F; ++</a:t>
                </a:r>
                <a:r>
                  <a:rPr lang="en-US" altLang="ko-KR" b="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i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) { </a:t>
                </a:r>
                <a:r>
                  <a:rPr lang="en-US" altLang="ko-KR" b="1" dirty="0">
                    <a:solidFill>
                      <a:srgbClr val="008000"/>
                    </a:solidFill>
                    <a:effectLst/>
                    <a:latin typeface="Consolas" panose="020B0609020204030204" pitchFamily="49" charset="0"/>
                  </a:rPr>
                  <a:t>//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008000"/>
                        </a:solidFill>
                        <a:effectLst/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b="1" i="1" smtClean="0">
                        <a:solidFill>
                          <a:srgbClr val="008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solidFill>
                          <a:srgbClr val="008000"/>
                        </a:solidFill>
                        <a:effectLst/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ko-KR" b="1" i="1" smtClean="0">
                        <a:solidFill>
                          <a:srgbClr val="00800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1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    </a:t>
                </a:r>
                <a:r>
                  <a:rPr lang="en-US" altLang="ko-KR" b="0" dirty="0" err="1">
                    <a:solidFill>
                      <a:srgbClr val="795E26"/>
                    </a:solidFill>
                    <a:effectLst/>
                    <a:latin typeface="Consolas" panose="020B0609020204030204" pitchFamily="49" charset="0"/>
                  </a:rPr>
                  <a:t>addEdge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(graph, id, </a:t>
                </a:r>
                <a:r>
                  <a:rPr lang="en-US" altLang="ko-KR" b="0" dirty="0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ids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[</a:t>
                </a:r>
                <a:r>
                  <a:rPr lang="en-US" altLang="ko-KR" b="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i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]);</a:t>
                </a:r>
              </a:p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}</a:t>
                </a:r>
              </a:p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}</a:t>
                </a:r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21E1514-A08A-4C2C-A6E9-E6ACD91756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5114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13357-ACEB-487E-A855-4092D9C07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del()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E99C09B-4CB4-4427-ADF9-B3E9802A520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40000" lnSpcReduction="20000"/>
              </a:bodyPr>
              <a:lstStyle/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</a:t>
                </a:r>
                <a:r>
                  <a:rPr lang="en-US" altLang="ko-KR" b="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AdjlistNode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*previous = </a:t>
                </a:r>
                <a:r>
                  <a:rPr lang="en-US" altLang="ko-KR" b="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NULL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</a:t>
                </a:r>
                <a:r>
                  <a:rPr lang="en-US" altLang="ko-KR" b="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AdjlistNode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*current = </a:t>
                </a:r>
                <a:r>
                  <a:rPr lang="en-US" altLang="ko-KR" b="0" dirty="0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graph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-&gt;</a:t>
                </a:r>
                <a:r>
                  <a:rPr lang="en-US" altLang="ko-KR" b="0" dirty="0" err="1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adjListArr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[id1].</a:t>
                </a:r>
                <a:r>
                  <a:rPr lang="en-US" altLang="ko-KR" b="0" dirty="0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head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</a:t>
                </a:r>
                <a:r>
                  <a:rPr lang="en-US" altLang="ko-KR" b="0" dirty="0">
                    <a:solidFill>
                      <a:srgbClr val="AF00DB"/>
                    </a:solidFill>
                    <a:effectLst/>
                    <a:latin typeface="Consolas" panose="020B0609020204030204" pitchFamily="49" charset="0"/>
                  </a:rPr>
                  <a:t>while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(current) { </a:t>
                </a:r>
                <a:r>
                  <a:rPr lang="en-US" altLang="ko-KR" b="1" dirty="0">
                    <a:solidFill>
                      <a:srgbClr val="008000"/>
                    </a:solidFill>
                    <a:effectLst/>
                    <a:latin typeface="Consolas" panose="020B0609020204030204" pitchFamily="49" charset="0"/>
                  </a:rPr>
                  <a:t>//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008000"/>
                        </a:solidFill>
                        <a:effectLst/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b="1" i="1" smtClean="0">
                        <a:solidFill>
                          <a:srgbClr val="008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solidFill>
                          <a:srgbClr val="008000"/>
                        </a:solidFill>
                        <a:effectLst/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ko-KR" b="1" i="1" smtClean="0">
                        <a:solidFill>
                          <a:srgbClr val="00800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1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    </a:t>
                </a:r>
                <a:r>
                  <a:rPr lang="en-US" altLang="ko-KR" b="0" dirty="0">
                    <a:solidFill>
                      <a:srgbClr val="AF00DB"/>
                    </a:solidFill>
                    <a:effectLst/>
                    <a:latin typeface="Consolas" panose="020B0609020204030204" pitchFamily="49" charset="0"/>
                  </a:rPr>
                  <a:t>if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(</a:t>
                </a:r>
                <a:r>
                  <a:rPr lang="en-US" altLang="ko-KR" b="0" dirty="0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current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-&gt;</a:t>
                </a:r>
                <a:r>
                  <a:rPr lang="en-US" altLang="ko-KR" b="0" dirty="0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vertex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== id2) {</a:t>
                </a:r>
              </a:p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        </a:t>
                </a:r>
                <a:r>
                  <a:rPr lang="en-US" altLang="ko-KR" b="0" dirty="0">
                    <a:solidFill>
                      <a:srgbClr val="AF00DB"/>
                    </a:solidFill>
                    <a:effectLst/>
                    <a:latin typeface="Consolas" panose="020B0609020204030204" pitchFamily="49" charset="0"/>
                  </a:rPr>
                  <a:t>if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(</a:t>
                </a:r>
                <a:r>
                  <a:rPr lang="en-US" altLang="ko-KR" b="0" dirty="0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graph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-&gt;</a:t>
                </a:r>
                <a:r>
                  <a:rPr lang="en-US" altLang="ko-KR" b="0" dirty="0" err="1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adjListArr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[id1].</a:t>
                </a:r>
                <a:r>
                  <a:rPr lang="en-US" altLang="ko-KR" b="0" dirty="0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head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== current) {</a:t>
                </a:r>
              </a:p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            </a:t>
                </a:r>
                <a:r>
                  <a:rPr lang="en-US" altLang="ko-KR" b="0" dirty="0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graph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-&gt;</a:t>
                </a:r>
                <a:r>
                  <a:rPr lang="en-US" altLang="ko-KR" b="0" dirty="0" err="1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adjListArr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[id1].</a:t>
                </a:r>
                <a:r>
                  <a:rPr lang="en-US" altLang="ko-KR" b="0" dirty="0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head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= </a:t>
                </a:r>
                <a:r>
                  <a:rPr lang="en-US" altLang="ko-KR" b="0" dirty="0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current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-&gt;</a:t>
                </a:r>
                <a:r>
                  <a:rPr lang="en-US" altLang="ko-KR" b="0" dirty="0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next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        } </a:t>
                </a:r>
                <a:r>
                  <a:rPr lang="en-US" altLang="ko-KR" b="0" dirty="0">
                    <a:solidFill>
                      <a:srgbClr val="AF00DB"/>
                    </a:solidFill>
                    <a:effectLst/>
                    <a:latin typeface="Consolas" panose="020B0609020204030204" pitchFamily="49" charset="0"/>
                  </a:rPr>
                  <a:t>else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{</a:t>
                </a:r>
              </a:p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            </a:t>
                </a:r>
                <a:r>
                  <a:rPr lang="en-US" altLang="ko-KR" b="0" dirty="0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previous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-&gt;</a:t>
                </a:r>
                <a:r>
                  <a:rPr lang="en-US" altLang="ko-KR" b="0" dirty="0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next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= </a:t>
                </a:r>
                <a:r>
                  <a:rPr lang="en-US" altLang="ko-KR" b="0" dirty="0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current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-&gt;</a:t>
                </a:r>
                <a:r>
                  <a:rPr lang="en-US" altLang="ko-KR" b="0" dirty="0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next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        }</a:t>
                </a:r>
              </a:p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        </a:t>
                </a:r>
                <a:r>
                  <a:rPr lang="en-US" altLang="ko-KR" b="0" dirty="0">
                    <a:solidFill>
                      <a:srgbClr val="AF00DB"/>
                    </a:solidFill>
                    <a:effectLst/>
                    <a:latin typeface="Consolas" panose="020B0609020204030204" pitchFamily="49" charset="0"/>
                  </a:rPr>
                  <a:t>if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(</a:t>
                </a:r>
                <a:r>
                  <a:rPr lang="en-US" altLang="ko-KR" b="0" dirty="0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graph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-&gt;</a:t>
                </a:r>
                <a:r>
                  <a:rPr lang="en-US" altLang="ko-KR" b="0" dirty="0" err="1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adjListArr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[id1].</a:t>
                </a:r>
                <a:r>
                  <a:rPr lang="en-US" altLang="ko-KR" b="0" dirty="0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tail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== current) {</a:t>
                </a:r>
              </a:p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            </a:t>
                </a:r>
                <a:r>
                  <a:rPr lang="en-US" altLang="ko-KR" b="0" dirty="0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graph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-&gt;</a:t>
                </a:r>
                <a:r>
                  <a:rPr lang="en-US" altLang="ko-KR" b="0" dirty="0" err="1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adjListArr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[id1].</a:t>
                </a:r>
                <a:r>
                  <a:rPr lang="en-US" altLang="ko-KR" b="0" dirty="0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tail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= previous;</a:t>
                </a:r>
              </a:p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        }</a:t>
                </a:r>
              </a:p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        </a:t>
                </a:r>
                <a:r>
                  <a:rPr lang="en-US" altLang="ko-KR" b="0" dirty="0">
                    <a:solidFill>
                      <a:srgbClr val="AF00DB"/>
                    </a:solidFill>
                    <a:effectLst/>
                    <a:latin typeface="Consolas" panose="020B0609020204030204" pitchFamily="49" charset="0"/>
                  </a:rPr>
                  <a:t>break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    }</a:t>
                </a:r>
              </a:p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    previous = current;</a:t>
                </a:r>
              </a:p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    current = </a:t>
                </a:r>
                <a:r>
                  <a:rPr lang="en-US" altLang="ko-KR" b="0" dirty="0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current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-&gt;</a:t>
                </a:r>
                <a:r>
                  <a:rPr lang="en-US" altLang="ko-KR" b="0" dirty="0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next</a:t>
                </a: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altLang="ko-KR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}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E99C09B-4CB4-4427-ADF9-B3E9802A52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t="-11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EFD344-73F0-4840-8040-D05A2818D9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19900" dirty="0"/>
              <a:t>X2</a:t>
            </a:r>
            <a:endParaRPr lang="ko-KR" altLang="en-US" sz="19900" dirty="0"/>
          </a:p>
        </p:txBody>
      </p:sp>
    </p:spTree>
    <p:extLst>
      <p:ext uri="{BB962C8B-B14F-4D97-AF65-F5344CB8AC3E}">
        <p14:creationId xmlns:p14="http://schemas.microsoft.com/office/powerpoint/2010/main" val="4114303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1526</Words>
  <Application>Microsoft Office PowerPoint</Application>
  <PresentationFormat>와이드스크린</PresentationFormat>
  <Paragraphs>133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Cambria Math</vt:lpstr>
      <vt:lpstr>Consolas</vt:lpstr>
      <vt:lpstr>Office 테마</vt:lpstr>
      <vt:lpstr>H2002 친구 추천</vt:lpstr>
      <vt:lpstr>문제 읽기</vt:lpstr>
      <vt:lpstr>문제 읽기</vt:lpstr>
      <vt:lpstr>그래프</vt:lpstr>
      <vt:lpstr>그래프 createGraph()</vt:lpstr>
      <vt:lpstr>Heapsort</vt:lpstr>
      <vt:lpstr>init()</vt:lpstr>
      <vt:lpstr>add()</vt:lpstr>
      <vt:lpstr>del()</vt:lpstr>
      <vt:lpstr>recommend() 나와 친구가 아닌 사람 찾기</vt:lpstr>
      <vt:lpstr>recommend() 나와 친구가 아닌 사람의 공통 친구 찾기</vt:lpstr>
      <vt:lpstr>recommend() 결과 반환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H2002 친구 추천</dc:title>
  <dc:creator>Seok Jeongeum</dc:creator>
  <cp:lastModifiedBy>Seok Jeongeum</cp:lastModifiedBy>
  <cp:revision>2</cp:revision>
  <dcterms:created xsi:type="dcterms:W3CDTF">2020-06-19T11:14:30Z</dcterms:created>
  <dcterms:modified xsi:type="dcterms:W3CDTF">2020-06-19T13:19:25Z</dcterms:modified>
</cp:coreProperties>
</file>