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7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323232"/>
    <a:srgbClr val="000000"/>
    <a:srgbClr val="FFFFFF"/>
    <a:srgbClr val="646464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4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2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2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1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0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1C2B4-AC80-4897-A5F6-09C0A58F33AC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8245-60B5-4CC3-A8E3-D4756AFB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3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015" y="199505"/>
            <a:ext cx="472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ERS, Engineering Requirement Specification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8393" y="1072342"/>
            <a:ext cx="4929447" cy="31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Window Application UI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8393" y="1388226"/>
            <a:ext cx="4929447" cy="39485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5" y="1715538"/>
            <a:ext cx="1932152" cy="1717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65949" y="3433155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4452" y="343315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81431" y="1715538"/>
            <a:ext cx="1932152" cy="171761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81062" y="4613564"/>
            <a:ext cx="822960" cy="537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094291" y="4613564"/>
            <a:ext cx="822960" cy="537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307520" y="4613564"/>
            <a:ext cx="822960" cy="537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Func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520748" y="4613564"/>
            <a:ext cx="822960" cy="537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14211" y="2161307"/>
            <a:ext cx="2086494" cy="1271848"/>
          </a:xfrm>
          <a:prstGeom prst="roundRect">
            <a:avLst>
              <a:gd name="adj" fmla="val 2192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C/C++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상속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</a:rPr>
              <a:t>다형성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969433" y="3461663"/>
            <a:ext cx="2086494" cy="1271848"/>
          </a:xfrm>
          <a:prstGeom prst="roundRect">
            <a:avLst>
              <a:gd name="adj" fmla="val 544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DllProject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OpenCV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969433" y="4762019"/>
            <a:ext cx="2086494" cy="1271848"/>
          </a:xfrm>
          <a:prstGeom prst="roundRect">
            <a:avLst>
              <a:gd name="adj" fmla="val 544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DllProject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UserRawCode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6" idx="1"/>
            <a:endCxn id="17" idx="1"/>
          </p:cNvCxnSpPr>
          <p:nvPr/>
        </p:nvCxnSpPr>
        <p:spPr>
          <a:xfrm rot="10800000" flipH="1" flipV="1">
            <a:off x="7714211" y="2797231"/>
            <a:ext cx="1255222" cy="1300356"/>
          </a:xfrm>
          <a:prstGeom prst="bentConnector3">
            <a:avLst>
              <a:gd name="adj1" fmla="val -182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6" idx="1"/>
            <a:endCxn id="18" idx="1"/>
          </p:cNvCxnSpPr>
          <p:nvPr/>
        </p:nvCxnSpPr>
        <p:spPr>
          <a:xfrm rot="10800000" flipH="1" flipV="1">
            <a:off x="7714211" y="2797231"/>
            <a:ext cx="1255222" cy="2600712"/>
          </a:xfrm>
          <a:prstGeom prst="bentConnector3">
            <a:avLst>
              <a:gd name="adj1" fmla="val -1821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6" idx="0"/>
          </p:cNvCxnSpPr>
          <p:nvPr/>
        </p:nvCxnSpPr>
        <p:spPr>
          <a:xfrm flipH="1" flipV="1">
            <a:off x="5577840" y="1388225"/>
            <a:ext cx="3179618" cy="773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</p:cNvCxnSpPr>
          <p:nvPr/>
        </p:nvCxnSpPr>
        <p:spPr>
          <a:xfrm flipH="1">
            <a:off x="5577840" y="3433155"/>
            <a:ext cx="3179618" cy="190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456515" y="2614351"/>
            <a:ext cx="365760" cy="3657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969433" y="344356"/>
            <a:ext cx="3133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ko-KR" altLang="en-US" dirty="0" err="1" smtClean="0"/>
              <a:t>Module</a:t>
            </a:r>
            <a:r>
              <a:rPr lang="ko-KR" altLang="en-US" dirty="0" smtClean="0"/>
              <a:t>...</a:t>
            </a:r>
            <a:r>
              <a:rPr lang="ko-KR" altLang="en-US" dirty="0" err="1" smtClean="0"/>
              <a:t>Libarary</a:t>
            </a:r>
            <a:r>
              <a:rPr lang="ko-KR" altLang="en-US" dirty="0" smtClean="0"/>
              <a:t>/DLL</a:t>
            </a:r>
          </a:p>
          <a:p>
            <a:r>
              <a:rPr lang="ko-KR" altLang="en-US" dirty="0" smtClean="0"/>
              <a:t>	{ C/C++ }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51251" y="5397943"/>
            <a:ext cx="530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MFC</a:t>
            </a:r>
            <a:br>
              <a:rPr lang="en-US" altLang="ko-KR" dirty="0" smtClean="0"/>
            </a:br>
            <a:r>
              <a:rPr lang="en-US" altLang="ko-KR" dirty="0"/>
              <a:t>Microsoft Windows </a:t>
            </a:r>
            <a:r>
              <a:rPr lang="ko-KR" altLang="en-US" dirty="0"/>
              <a:t>운영체제 환경에서 작동하는 </a:t>
            </a:r>
            <a:endParaRPr lang="en-US" altLang="ko-KR" dirty="0" smtClean="0"/>
          </a:p>
          <a:p>
            <a:r>
              <a:rPr lang="en-US" altLang="ko-KR" dirty="0" smtClean="0"/>
              <a:t>GUI </a:t>
            </a:r>
            <a:r>
              <a:rPr lang="ko-KR" altLang="en-US" dirty="0"/>
              <a:t>응용프로그램을 개발하기 위한 </a:t>
            </a:r>
            <a:r>
              <a:rPr lang="en-US" altLang="ko-KR" dirty="0"/>
              <a:t>C++ </a:t>
            </a:r>
            <a:r>
              <a:rPr lang="ko-KR" altLang="en-US" dirty="0"/>
              <a:t>언어 </a:t>
            </a:r>
            <a:endParaRPr lang="en-US" altLang="ko-KR" dirty="0" smtClean="0"/>
          </a:p>
          <a:p>
            <a:r>
              <a:rPr lang="ko-KR" altLang="en-US" dirty="0" smtClean="0"/>
              <a:t>기반의 </a:t>
            </a:r>
            <a:r>
              <a:rPr lang="en-US" altLang="ko-KR" dirty="0"/>
              <a:t>GUI </a:t>
            </a:r>
            <a:r>
              <a:rPr lang="ko-KR" altLang="en-US" dirty="0"/>
              <a:t>라이브러리로</a:t>
            </a:r>
            <a:r>
              <a:rPr lang="en-US" altLang="ko-KR" dirty="0"/>
              <a:t>, 1992</a:t>
            </a:r>
            <a:r>
              <a:rPr lang="ko-KR" altLang="en-US" dirty="0"/>
              <a:t>년 발표되었다</a:t>
            </a:r>
          </a:p>
        </p:txBody>
      </p:sp>
    </p:spTree>
    <p:extLst>
      <p:ext uri="{BB962C8B-B14F-4D97-AF65-F5344CB8AC3E}">
        <p14:creationId xmlns:p14="http://schemas.microsoft.com/office/powerpoint/2010/main" val="220938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9688">
            <a:off x="591828" y="435270"/>
            <a:ext cx="3809524" cy="380952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H="1">
            <a:off x="2369128" y="872836"/>
            <a:ext cx="507077" cy="3092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78335" y="315883"/>
            <a:ext cx="39099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 = a*X + b</a:t>
            </a:r>
          </a:p>
          <a:p>
            <a:endParaRPr lang="en-US" altLang="ko-KR" dirty="0"/>
          </a:p>
          <a:p>
            <a:r>
              <a:rPr lang="en-US" altLang="ko-KR" dirty="0" smtClean="0"/>
              <a:t>a , b </a:t>
            </a:r>
            <a:r>
              <a:rPr lang="ko-KR" altLang="en-US" dirty="0" smtClean="0"/>
              <a:t>구해 주세요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: LMS (least mean square)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954385" y="4347556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34051" y="4557780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321829" y="3310871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221103" y="3852948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996659" y="2841042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15182" y="3855194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90721" y="3089550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78499" y="4775283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970091" y="2993575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385728" y="1613662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878701" y="533008"/>
            <a:ext cx="224444" cy="22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3000895" y="533008"/>
            <a:ext cx="7980218" cy="5651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0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8146" y="465515"/>
            <a:ext cx="4098174" cy="40981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28553" y="1645922"/>
            <a:ext cx="1737360" cy="1737360"/>
          </a:xfrm>
          <a:prstGeom prst="rect">
            <a:avLst/>
          </a:prstGeom>
          <a:gradFill flip="none" rotWithShape="1">
            <a:gsLst>
              <a:gs pos="67450">
                <a:schemeClr val="accent6"/>
              </a:gs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2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52855" y="465515"/>
            <a:ext cx="4098174" cy="40981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433262" y="1645922"/>
            <a:ext cx="1737360" cy="1737360"/>
          </a:xfrm>
          <a:prstGeom prst="rect">
            <a:avLst/>
          </a:prstGeom>
          <a:gradFill flip="none" rotWithShape="1">
            <a:gsLst>
              <a:gs pos="67450">
                <a:schemeClr val="accent6"/>
              </a:gs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2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290386" y="1503046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038504" y="1503046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90386" y="3240408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038504" y="3240408"/>
            <a:ext cx="285750" cy="28575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192982" y="1645922"/>
            <a:ext cx="578773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192982" y="3370733"/>
            <a:ext cx="57877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70622" y="310181"/>
            <a:ext cx="0" cy="520479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433262" y="310181"/>
            <a:ext cx="0" cy="52047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433262" y="1645922"/>
            <a:ext cx="1737360" cy="1737360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192982" y="4731488"/>
            <a:ext cx="3858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1). </a:t>
            </a:r>
            <a:r>
              <a:rPr lang="ko-KR" altLang="en-US" dirty="0" smtClean="0"/>
              <a:t>선을 구한다 </a:t>
            </a:r>
            <a:r>
              <a:rPr lang="en-US" altLang="ko-KR" dirty="0" smtClean="0"/>
              <a:t>{</a:t>
            </a:r>
            <a:r>
              <a:rPr lang="en-US" altLang="ko-KR" dirty="0" err="1" smtClean="0"/>
              <a:t>top.btm.left.right</a:t>
            </a:r>
            <a:r>
              <a:rPr lang="en-US" altLang="ko-KR" dirty="0" smtClean="0"/>
              <a:t>}4</a:t>
            </a:r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교차점을 구한다 </a:t>
            </a:r>
            <a:r>
              <a:rPr lang="en-US" altLang="ko-KR" dirty="0" err="1" smtClean="0"/>
              <a:t>pt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)4</a:t>
            </a:r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사각</a:t>
            </a:r>
            <a:r>
              <a:rPr lang="en-US" altLang="ko-KR" dirty="0" smtClean="0"/>
              <a:t>Draw(line, rectangle)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6841375" y="207818"/>
            <a:ext cx="2244436" cy="14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816436" y="191193"/>
            <a:ext cx="1616826" cy="76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064774" y="5171768"/>
            <a:ext cx="1229032" cy="122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1120877" y="5171768"/>
            <a:ext cx="943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120877" y="4326194"/>
            <a:ext cx="0" cy="84557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120877" y="4257368"/>
            <a:ext cx="943897" cy="9144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119224" y="4257368"/>
            <a:ext cx="2172930" cy="21305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999691" y="3991361"/>
            <a:ext cx="2206605" cy="24094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5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265" y="432619"/>
            <a:ext cx="680147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-- </a:t>
            </a:r>
            <a:r>
              <a:rPr lang="ko-KR" altLang="en-US" dirty="0" err="1" smtClean="0"/>
              <a:t>특징값</a:t>
            </a:r>
            <a:r>
              <a:rPr lang="en-US" altLang="ko-KR" dirty="0" smtClean="0"/>
              <a:t>….</a:t>
            </a:r>
            <a:r>
              <a:rPr lang="ko-KR" altLang="en-US" dirty="0" smtClean="0"/>
              <a:t>고유한 성질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… Area, </a:t>
            </a:r>
            <a:r>
              <a:rPr lang="ko-KR" altLang="en-US" dirty="0" smtClean="0"/>
              <a:t>면적</a:t>
            </a:r>
            <a:r>
              <a:rPr lang="en-US" altLang="ko-KR" dirty="0" smtClean="0"/>
              <a:t>… pixel </a:t>
            </a:r>
            <a:r>
              <a:rPr lang="ko-KR" altLang="en-US" dirty="0" smtClean="0"/>
              <a:t>총 개수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적분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총개수</a:t>
            </a:r>
            <a:r>
              <a:rPr lang="en-US" altLang="ko-KR" dirty="0" smtClean="0"/>
              <a:t>…pixel value 1:{1x1}/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둘레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무게 중심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코너점의</a:t>
            </a:r>
            <a:r>
              <a:rPr lang="ko-KR" altLang="en-US" dirty="0" smtClean="0"/>
              <a:t> 형태 정보를 이용한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추출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  00</a:t>
            </a:r>
            <a:r>
              <a:rPr lang="en-US" altLang="ko-KR" dirty="0">
                <a:solidFill>
                  <a:srgbClr val="FF0000"/>
                </a:solidFill>
              </a:rPr>
              <a:t>000</a:t>
            </a:r>
            <a:r>
              <a:rPr lang="en-US" altLang="ko-KR" dirty="0" smtClean="0"/>
              <a:t>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00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en-US" altLang="ko-KR" b="1" dirty="0" smtClean="0">
                <a:solidFill>
                  <a:srgbClr val="00B0F0"/>
                </a:solidFill>
              </a:rPr>
              <a:t>1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en-US" altLang="ko-KR" dirty="0" smtClean="0"/>
              <a:t>1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00</a:t>
            </a:r>
            <a:r>
              <a:rPr lang="en-US" altLang="ko-KR" dirty="0" smtClean="0">
                <a:solidFill>
                  <a:srgbClr val="FF0000"/>
                </a:solidFill>
              </a:rPr>
              <a:t>011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17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981" y="1395567"/>
            <a:ext cx="3695700" cy="369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6522" y="2038350"/>
            <a:ext cx="806246" cy="806246"/>
          </a:xfrm>
          <a:prstGeom prst="ellipse">
            <a:avLst/>
          </a:prstGeom>
          <a:solidFill>
            <a:srgbClr val="C8C8C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92309" y="2441473"/>
            <a:ext cx="983226" cy="983226"/>
          </a:xfrm>
          <a:prstGeom prst="rect">
            <a:avLst/>
          </a:prstGeom>
          <a:solidFill>
            <a:srgbClr val="646464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1421374" y="3564808"/>
            <a:ext cx="870155" cy="1029929"/>
          </a:xfrm>
          <a:prstGeom prst="triangle">
            <a:avLst/>
          </a:prstGeom>
          <a:solidFill>
            <a:srgbClr val="96969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45907" y="1444729"/>
            <a:ext cx="806246" cy="806246"/>
          </a:xfrm>
          <a:prstGeom prst="ellipse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57417" y="2933086"/>
            <a:ext cx="983226" cy="98322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09236" y="844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밝기정보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9236" y="1663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9236" y="32434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09236" y="49066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</a:t>
            </a:r>
            <a:endParaRPr lang="ko-KR" altLang="en-US" dirty="0"/>
          </a:p>
        </p:txBody>
      </p:sp>
      <p:sp>
        <p:nvSpPr>
          <p:cNvPr id="18" name="이등변 삼각형 17"/>
          <p:cNvSpPr/>
          <p:nvPr/>
        </p:nvSpPr>
        <p:spPr>
          <a:xfrm>
            <a:off x="4770488" y="4479208"/>
            <a:ext cx="870155" cy="1029929"/>
          </a:xfrm>
          <a:prstGeom prst="triangl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62950" y="1395567"/>
            <a:ext cx="3695700" cy="369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122491" y="2038350"/>
            <a:ext cx="806246" cy="806246"/>
          </a:xfrm>
          <a:prstGeom prst="ellipse">
            <a:avLst/>
          </a:prstGeom>
          <a:solidFill>
            <a:srgbClr val="C8C8C8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688278" y="2441473"/>
            <a:ext cx="983226" cy="983226"/>
          </a:xfrm>
          <a:prstGeom prst="rect">
            <a:avLst/>
          </a:prstGeom>
          <a:solidFill>
            <a:srgbClr val="646464"/>
          </a:solidFill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9717343" y="3564808"/>
            <a:ext cx="870155" cy="1029929"/>
          </a:xfrm>
          <a:prstGeom prst="triangle">
            <a:avLst/>
          </a:prstGeom>
          <a:solidFill>
            <a:srgbClr val="969696"/>
          </a:solidFill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3378" y="337517"/>
            <a:ext cx="898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findcontour</a:t>
            </a:r>
            <a:r>
              <a:rPr lang="ko-KR" altLang="en-US" dirty="0" smtClean="0"/>
              <a:t>함수를 이용하여 각 도형의 윤곽선의 색을 칠하고 그 영상을 </a:t>
            </a:r>
            <a:r>
              <a:rPr lang="ko-KR" altLang="en-US" dirty="0" err="1" smtClean="0"/>
              <a:t>출력하시오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61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6981" y="1395567"/>
            <a:ext cx="3695700" cy="369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26522" y="2038350"/>
            <a:ext cx="806246" cy="80624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92309" y="2441473"/>
            <a:ext cx="983226" cy="983226"/>
          </a:xfrm>
          <a:prstGeom prst="rect">
            <a:avLst/>
          </a:prstGeom>
          <a:solidFill>
            <a:srgbClr val="92D05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1421374" y="3564808"/>
            <a:ext cx="870155" cy="1029929"/>
          </a:xfrm>
          <a:prstGeom prst="triangle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3378" y="337517"/>
            <a:ext cx="820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findcontour</a:t>
            </a:r>
            <a:r>
              <a:rPr lang="ko-KR" altLang="en-US" dirty="0" smtClean="0"/>
              <a:t>함수를 이용하여 각 도형의 </a:t>
            </a:r>
            <a:r>
              <a:rPr lang="ko-KR" altLang="en-US" dirty="0" smtClean="0"/>
              <a:t>형태를 추출하는 이미지를 저장하시오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4796012" y="1451287"/>
            <a:ext cx="806246" cy="806246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07189" y="2656354"/>
            <a:ext cx="983226" cy="983226"/>
          </a:xfrm>
          <a:prstGeom prst="rect">
            <a:avLst/>
          </a:prstGeom>
          <a:solidFill>
            <a:srgbClr val="92D05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4763724" y="4038401"/>
            <a:ext cx="870155" cy="1029929"/>
          </a:xfrm>
          <a:prstGeom prst="triangle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83665" y="1279189"/>
            <a:ext cx="1562313" cy="1562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04752" y="1550918"/>
            <a:ext cx="340831" cy="34083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298210" y="1279189"/>
            <a:ext cx="1562313" cy="1562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281215" y="1721333"/>
            <a:ext cx="415647" cy="415647"/>
          </a:xfrm>
          <a:prstGeom prst="rect">
            <a:avLst/>
          </a:prstGeom>
          <a:solidFill>
            <a:srgbClr val="92D05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783665" y="3645424"/>
            <a:ext cx="1562313" cy="1562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>
            <a:off x="7392856" y="4553365"/>
            <a:ext cx="367848" cy="435390"/>
          </a:xfrm>
          <a:prstGeom prst="triangle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328983" y="3645424"/>
            <a:ext cx="1562313" cy="1562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311988" y="4087568"/>
            <a:ext cx="415647" cy="415647"/>
          </a:xfrm>
          <a:prstGeom prst="rect">
            <a:avLst/>
          </a:prstGeom>
          <a:solidFill>
            <a:srgbClr val="92D05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9938174" y="4553365"/>
            <a:ext cx="367848" cy="435390"/>
          </a:xfrm>
          <a:prstGeom prst="triangle">
            <a:avLst/>
          </a:prstGeom>
          <a:solidFill>
            <a:srgbClr val="00B0F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34923" y="287413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빨강영역만</a:t>
            </a:r>
            <a:r>
              <a:rPr lang="ko-KR" altLang="en-US" dirty="0" smtClean="0"/>
              <a:t> 추출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169015" y="287413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초록영역만</a:t>
            </a:r>
            <a:r>
              <a:rPr lang="ko-KR" altLang="en-US" dirty="0" smtClean="0"/>
              <a:t> 추출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00135" y="524036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파랑영역만</a:t>
            </a:r>
            <a:r>
              <a:rPr lang="ko-KR" altLang="en-US" dirty="0" smtClean="0"/>
              <a:t> 추출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180974" y="524036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초록 영역만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943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971" y="359818"/>
            <a:ext cx="81628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InspMethod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       (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    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반환형      </a:t>
            </a:r>
            <a:r>
              <a:rPr lang="ko-KR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함수명</a:t>
            </a: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 매개변수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dirty="0" smtClean="0">
                <a:latin typeface="Consolas" panose="020B0609020204030204" pitchFamily="49" charset="0"/>
              </a:rPr>
              <a:t>함수 </a:t>
            </a:r>
            <a:r>
              <a:rPr lang="en-US" altLang="ko-KR" dirty="0" err="1" smtClean="0">
                <a:latin typeface="Consolas" panose="020B0609020204030204" pitchFamily="49" charset="0"/>
              </a:rPr>
              <a:t>inspmethod</a:t>
            </a:r>
            <a:r>
              <a:rPr lang="en-US" altLang="ko-KR" dirty="0" smtClean="0">
                <a:latin typeface="Consolas" panose="020B0609020204030204" pitchFamily="49" charset="0"/>
              </a:rPr>
              <a:t> … </a:t>
            </a:r>
            <a:r>
              <a:rPr lang="ko-KR" altLang="en-US" dirty="0" smtClean="0">
                <a:latin typeface="Consolas" panose="020B0609020204030204" pitchFamily="49" charset="0"/>
              </a:rPr>
              <a:t>사용자 정의에 의해서 함수 틀 정의합니다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0560" y="23756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InspMethod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mInsps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{ {"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src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", 10}, { "GPU", 15 }, { "RAM", 20 } };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1483" y="50428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f = 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mInsps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OnInspFindShape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//auto f =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mInsps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["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OnInspFindCircle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"];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//auto f =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mInsps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["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OnInspFindFaceID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"];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auto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ret = f(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COpenCVAppGUIDlg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OnInspFindShapes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982" y="3375827"/>
            <a:ext cx="127711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mInsps.insert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make_pair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OnInspFindcontourSample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&amp;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COpenCVAppGUIDlg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CallInspFindcontourSample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mInsps.insert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make_pair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OnInspFindShape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COpenCVAppGUIDlg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CallInspFindShape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25338" y="249382"/>
            <a:ext cx="2211186" cy="931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3599411" y="1180407"/>
            <a:ext cx="731520" cy="1195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951613" y="1739421"/>
            <a:ext cx="763385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CallInspFindcontourSample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lpUserData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5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7" y="675294"/>
            <a:ext cx="3695238" cy="36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839586"/>
            <a:ext cx="5144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빨강색 원형을 어떻게 다 가져올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Color -&gt; Gray -&gt; ?? -&gt; Objects… -&gt;Decision…?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766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104518"/>
            <a:ext cx="11526859" cy="36771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2570" y="3871943"/>
            <a:ext cx="67921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[1] </a:t>
            </a:r>
            <a:r>
              <a:rPr lang="ko-KR" altLang="en-US" dirty="0" err="1"/>
              <a:t>area</a:t>
            </a:r>
            <a:r>
              <a:rPr lang="ko-KR" altLang="en-US" dirty="0"/>
              <a:t> = 4785.000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339.279 </a:t>
            </a:r>
            <a:r>
              <a:rPr lang="ko-KR" altLang="en-US" dirty="0" err="1"/>
              <a:t>circularity</a:t>
            </a:r>
            <a:r>
              <a:rPr lang="ko-KR" altLang="en-US" dirty="0"/>
              <a:t> = 0.522</a:t>
            </a:r>
          </a:p>
          <a:p>
            <a:r>
              <a:rPr lang="ko-KR" altLang="en-US" dirty="0"/>
              <a:t>[2] </a:t>
            </a:r>
            <a:r>
              <a:rPr lang="ko-KR" altLang="en-US" dirty="0" err="1"/>
              <a:t>area</a:t>
            </a:r>
            <a:r>
              <a:rPr lang="ko-KR" altLang="en-US" dirty="0"/>
              <a:t> = 1681.000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164.000 </a:t>
            </a:r>
            <a:r>
              <a:rPr lang="ko-KR" altLang="en-US" dirty="0" err="1"/>
              <a:t>circularity</a:t>
            </a:r>
            <a:r>
              <a:rPr lang="ko-KR" altLang="en-US" dirty="0"/>
              <a:t> = 0.785</a:t>
            </a:r>
          </a:p>
          <a:p>
            <a:r>
              <a:rPr lang="ko-KR" altLang="en-US" dirty="0"/>
              <a:t>[3] </a:t>
            </a:r>
            <a:r>
              <a:rPr lang="ko-KR" altLang="en-US" dirty="0" err="1"/>
              <a:t>area</a:t>
            </a:r>
            <a:r>
              <a:rPr lang="ko-KR" altLang="en-US" dirty="0"/>
              <a:t> = 1526.000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145.539 </a:t>
            </a:r>
            <a:r>
              <a:rPr lang="ko-KR" altLang="en-US" dirty="0" err="1"/>
              <a:t>circularity</a:t>
            </a:r>
            <a:r>
              <a:rPr lang="ko-KR" altLang="en-US" dirty="0"/>
              <a:t> = 0.905</a:t>
            </a:r>
          </a:p>
          <a:p>
            <a:r>
              <a:rPr lang="ko-KR" altLang="en-US" dirty="0"/>
              <a:t>[4] </a:t>
            </a:r>
            <a:r>
              <a:rPr lang="ko-KR" altLang="en-US" dirty="0" err="1"/>
              <a:t>area</a:t>
            </a:r>
            <a:r>
              <a:rPr lang="ko-KR" altLang="en-US" dirty="0"/>
              <a:t> = 10506.000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410.000 </a:t>
            </a:r>
            <a:r>
              <a:rPr lang="ko-KR" altLang="en-US" dirty="0" err="1"/>
              <a:t>circularity</a:t>
            </a:r>
            <a:r>
              <a:rPr lang="ko-KR" altLang="en-US" dirty="0"/>
              <a:t> = 0.785</a:t>
            </a:r>
          </a:p>
          <a:p>
            <a:r>
              <a:rPr lang="ko-KR" altLang="en-US" dirty="0"/>
              <a:t>[5] </a:t>
            </a:r>
            <a:r>
              <a:rPr lang="ko-KR" altLang="en-US" dirty="0" err="1"/>
              <a:t>area</a:t>
            </a:r>
            <a:r>
              <a:rPr lang="ko-KR" altLang="en-US" dirty="0"/>
              <a:t> = 5586.000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279.764 </a:t>
            </a:r>
            <a:r>
              <a:rPr lang="ko-KR" altLang="en-US" dirty="0" err="1"/>
              <a:t>circularity</a:t>
            </a:r>
            <a:r>
              <a:rPr lang="ko-KR" altLang="en-US" dirty="0"/>
              <a:t> = 0.897</a:t>
            </a:r>
          </a:p>
          <a:p>
            <a:r>
              <a:rPr lang="ko-KR" altLang="en-US" dirty="0"/>
              <a:t>[6] </a:t>
            </a:r>
            <a:r>
              <a:rPr lang="ko-KR" altLang="en-US" dirty="0" err="1"/>
              <a:t>area</a:t>
            </a:r>
            <a:r>
              <a:rPr lang="ko-KR" altLang="en-US" dirty="0"/>
              <a:t> = 983.000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143.397 </a:t>
            </a:r>
            <a:r>
              <a:rPr lang="ko-KR" altLang="en-US" dirty="0" err="1"/>
              <a:t>circularity</a:t>
            </a:r>
            <a:r>
              <a:rPr lang="ko-KR" altLang="en-US" dirty="0"/>
              <a:t> = 0.601</a:t>
            </a:r>
          </a:p>
          <a:p>
            <a:r>
              <a:rPr lang="ko-KR" altLang="en-US" dirty="0"/>
              <a:t>[7] </a:t>
            </a:r>
            <a:r>
              <a:rPr lang="ko-KR" altLang="en-US" dirty="0" err="1"/>
              <a:t>area</a:t>
            </a:r>
            <a:r>
              <a:rPr lang="ko-KR" altLang="en-US" dirty="0"/>
              <a:t> = 415.000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75.598 </a:t>
            </a:r>
            <a:r>
              <a:rPr lang="ko-KR" altLang="en-US" dirty="0" err="1"/>
              <a:t>circularity</a:t>
            </a:r>
            <a:r>
              <a:rPr lang="ko-KR" altLang="en-US" dirty="0"/>
              <a:t> = 0.913</a:t>
            </a:r>
          </a:p>
          <a:p>
            <a:r>
              <a:rPr lang="ko-KR" altLang="en-US" dirty="0"/>
              <a:t>[8] </a:t>
            </a:r>
            <a:r>
              <a:rPr lang="ko-KR" altLang="en-US" dirty="0" err="1"/>
              <a:t>area</a:t>
            </a:r>
            <a:r>
              <a:rPr lang="ko-KR" altLang="en-US" dirty="0"/>
              <a:t> = 1371.000 </a:t>
            </a:r>
            <a:r>
              <a:rPr lang="en-US" altLang="ko-KR" dirty="0"/>
              <a:t>perimeter</a:t>
            </a:r>
            <a:r>
              <a:rPr lang="ko-KR" altLang="en-US" dirty="0" smtClean="0"/>
              <a:t> </a:t>
            </a:r>
            <a:r>
              <a:rPr lang="ko-KR" altLang="en-US" dirty="0"/>
              <a:t>= 170.711 </a:t>
            </a:r>
            <a:r>
              <a:rPr lang="ko-KR" altLang="en-US" dirty="0" err="1"/>
              <a:t>circularity</a:t>
            </a:r>
            <a:r>
              <a:rPr lang="ko-KR" altLang="en-US" dirty="0"/>
              <a:t> = 0.591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3871943"/>
            <a:ext cx="4133850" cy="1905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691" y="1063189"/>
            <a:ext cx="2929284" cy="17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5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7" y="675294"/>
            <a:ext cx="3695238" cy="3695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839586"/>
            <a:ext cx="5144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빨강색 원형을 어떻게 다 가져올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Color -&gt; Gray -&gt; ?? -&gt; Objects… -&gt;Decision…?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5544588" y="2410691"/>
            <a:ext cx="2818015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접근방법을 정하자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01788" y="3039161"/>
            <a:ext cx="442237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 -&gt; Color </a:t>
            </a:r>
            <a:r>
              <a:rPr lang="en-US" altLang="ko-KR" dirty="0"/>
              <a:t>… feature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01788" y="3680959"/>
            <a:ext cx="4422372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 -&gt; Gray … feature?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142" y="5012575"/>
            <a:ext cx="5144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빨강색 원형을 어떻게 다 가져올 수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파랑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초록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Color -&gt; Gray -&gt; ?? -&gt; Objects… -&gt;Decision…?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369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923" y="6248045"/>
            <a:ext cx="1164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https://www.geeksforgeeks.org/find-circles-and-ellipses-in-an-image-using-opencv-python/</a:t>
            </a:r>
          </a:p>
        </p:txBody>
      </p:sp>
      <p:pic>
        <p:nvPicPr>
          <p:cNvPr id="2050" name="Picture 2" descr="https://media.geeksforgeeks.org/wp-content/uploads/20190503200527/simple_blob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6" y="397933"/>
            <a:ext cx="11448939" cy="52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6267" y="21326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14588" y="21326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285066" y="213267"/>
            <a:ext cx="0" cy="587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51466" y="213267"/>
            <a:ext cx="0" cy="587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998200" y="230200"/>
            <a:ext cx="0" cy="587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222066" y="230200"/>
            <a:ext cx="0" cy="5874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11387" y="230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98989" y="230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0.65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08268" y="230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0.7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95870" y="230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0.8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57926" y="230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18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/>
          <p:cNvSpPr/>
          <p:nvPr/>
        </p:nvSpPr>
        <p:spPr>
          <a:xfrm>
            <a:off x="5517240" y="1704132"/>
            <a:ext cx="1813560" cy="1514523"/>
          </a:xfrm>
          <a:prstGeom prst="roundRect">
            <a:avLst>
              <a:gd name="adj" fmla="val 92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사각형: 둥근 모서리 4"/>
          <p:cNvSpPr/>
          <p:nvPr/>
        </p:nvSpPr>
        <p:spPr>
          <a:xfrm>
            <a:off x="5013198" y="1572768"/>
            <a:ext cx="2657856" cy="2930652"/>
          </a:xfrm>
          <a:prstGeom prst="roundRect">
            <a:avLst>
              <a:gd name="adj" fmla="val 5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5420183" y="1928090"/>
            <a:ext cx="1813560" cy="1514523"/>
          </a:xfrm>
          <a:prstGeom prst="roundRect">
            <a:avLst>
              <a:gd name="adj" fmla="val 92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사각형: 둥근 모서리 6"/>
          <p:cNvSpPr/>
          <p:nvPr/>
        </p:nvSpPr>
        <p:spPr>
          <a:xfrm>
            <a:off x="5340350" y="2146299"/>
            <a:ext cx="1813560" cy="1514523"/>
          </a:xfrm>
          <a:prstGeom prst="roundRect">
            <a:avLst>
              <a:gd name="adj" fmla="val 92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5340350" y="2863218"/>
            <a:ext cx="1330960" cy="797604"/>
          </a:xfrm>
          <a:prstGeom prst="roundRect">
            <a:avLst>
              <a:gd name="adj" fmla="val 188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Inspection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5013198" y="4224020"/>
            <a:ext cx="2657856" cy="2794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Platform Runtime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55178" y="2222960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tool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605649" y="2335212"/>
            <a:ext cx="268605" cy="198120"/>
            <a:chOff x="5766435" y="1601152"/>
            <a:chExt cx="268605" cy="198120"/>
          </a:xfrm>
        </p:grpSpPr>
        <p:sp>
          <p:nvSpPr>
            <p:cNvPr id="12" name="순서도: 지연 11"/>
            <p:cNvSpPr/>
            <p:nvPr/>
          </p:nvSpPr>
          <p:spPr>
            <a:xfrm>
              <a:off x="5836920" y="1601152"/>
              <a:ext cx="198120" cy="198120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5"/>
            <p:cNvSpPr/>
            <p:nvPr/>
          </p:nvSpPr>
          <p:spPr>
            <a:xfrm>
              <a:off x="5766435" y="1636395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6"/>
            <p:cNvSpPr/>
            <p:nvPr/>
          </p:nvSpPr>
          <p:spPr>
            <a:xfrm>
              <a:off x="5766435" y="1718310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2"/>
          <p:cNvSpPr/>
          <p:nvPr/>
        </p:nvSpPr>
        <p:spPr>
          <a:xfrm>
            <a:off x="9882497" y="2263733"/>
            <a:ext cx="563880" cy="341078"/>
          </a:xfrm>
          <a:prstGeom prst="roundRect">
            <a:avLst>
              <a:gd name="adj" fmla="val 24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Serial</a:t>
            </a:r>
          </a:p>
          <a:p>
            <a:pPr algn="ctr"/>
            <a:r>
              <a:rPr lang="en-US" altLang="ko-KR" sz="1000" dirty="0"/>
              <a:t>Com</a:t>
            </a:r>
            <a:endParaRPr lang="ko-KR" altLang="en-US" sz="1000" dirty="0"/>
          </a:p>
        </p:txBody>
      </p:sp>
      <p:cxnSp>
        <p:nvCxnSpPr>
          <p:cNvPr id="16" name="직선 연결선 15"/>
          <p:cNvCxnSpPr>
            <a:cxnSpLocks/>
            <a:stCxn id="12" idx="3"/>
            <a:endCxn id="15" idx="1"/>
          </p:cNvCxnSpPr>
          <p:nvPr/>
        </p:nvCxnSpPr>
        <p:spPr>
          <a:xfrm>
            <a:off x="7874254" y="2434272"/>
            <a:ext cx="200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7605649" y="2863218"/>
            <a:ext cx="268605" cy="198120"/>
            <a:chOff x="5766435" y="1601152"/>
            <a:chExt cx="268605" cy="198120"/>
          </a:xfrm>
        </p:grpSpPr>
        <p:sp>
          <p:nvSpPr>
            <p:cNvPr id="18" name="순서도: 지연 17"/>
            <p:cNvSpPr/>
            <p:nvPr/>
          </p:nvSpPr>
          <p:spPr>
            <a:xfrm>
              <a:off x="5836920" y="1601152"/>
              <a:ext cx="198120" cy="198120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9"/>
            <p:cNvSpPr/>
            <p:nvPr/>
          </p:nvSpPr>
          <p:spPr>
            <a:xfrm>
              <a:off x="5766435" y="1636395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20"/>
            <p:cNvSpPr/>
            <p:nvPr/>
          </p:nvSpPr>
          <p:spPr>
            <a:xfrm>
              <a:off x="5766435" y="1718310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1"/>
          <p:cNvSpPr/>
          <p:nvPr/>
        </p:nvSpPr>
        <p:spPr>
          <a:xfrm>
            <a:off x="9882497" y="2791739"/>
            <a:ext cx="563880" cy="341078"/>
          </a:xfrm>
          <a:prstGeom prst="roundRect">
            <a:avLst>
              <a:gd name="adj" fmla="val 24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TCP/IP</a:t>
            </a:r>
          </a:p>
          <a:p>
            <a:pPr algn="ctr"/>
            <a:r>
              <a:rPr lang="en-US" altLang="ko-KR" sz="1000" dirty="0"/>
              <a:t>Com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9555178" y="2750966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tool</a:t>
            </a:r>
            <a:endParaRPr lang="ko-KR" altLang="en-US" sz="1000" dirty="0"/>
          </a:p>
        </p:txBody>
      </p:sp>
      <p:cxnSp>
        <p:nvCxnSpPr>
          <p:cNvPr id="23" name="직선 연결선 22"/>
          <p:cNvCxnSpPr>
            <a:cxnSpLocks/>
            <a:stCxn id="18" idx="3"/>
            <a:endCxn id="21" idx="1"/>
          </p:cNvCxnSpPr>
          <p:nvPr/>
        </p:nvCxnSpPr>
        <p:spPr>
          <a:xfrm>
            <a:off x="7874254" y="2962278"/>
            <a:ext cx="200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7605649" y="3391224"/>
            <a:ext cx="268605" cy="198120"/>
            <a:chOff x="5766435" y="1601152"/>
            <a:chExt cx="268605" cy="198120"/>
          </a:xfrm>
        </p:grpSpPr>
        <p:sp>
          <p:nvSpPr>
            <p:cNvPr id="25" name="순서도: 지연 24"/>
            <p:cNvSpPr/>
            <p:nvPr/>
          </p:nvSpPr>
          <p:spPr>
            <a:xfrm>
              <a:off x="5836920" y="1601152"/>
              <a:ext cx="198120" cy="198120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6"/>
            <p:cNvSpPr/>
            <p:nvPr/>
          </p:nvSpPr>
          <p:spPr>
            <a:xfrm>
              <a:off x="5766435" y="1636395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7"/>
            <p:cNvSpPr/>
            <p:nvPr/>
          </p:nvSpPr>
          <p:spPr>
            <a:xfrm>
              <a:off x="5766435" y="1718310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사각형: 둥근 모서리 28"/>
          <p:cNvSpPr/>
          <p:nvPr/>
        </p:nvSpPr>
        <p:spPr>
          <a:xfrm>
            <a:off x="9882497" y="3319745"/>
            <a:ext cx="563880" cy="341078"/>
          </a:xfrm>
          <a:prstGeom prst="roundRect">
            <a:avLst>
              <a:gd name="adj" fmla="val 24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Image</a:t>
            </a:r>
          </a:p>
          <a:p>
            <a:pPr algn="ctr"/>
            <a:r>
              <a:rPr lang="en-US" altLang="ko-KR" sz="1000" dirty="0"/>
              <a:t>Stream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9555178" y="327897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tool</a:t>
            </a:r>
            <a:endParaRPr lang="ko-KR" altLang="en-US" sz="1000" dirty="0"/>
          </a:p>
        </p:txBody>
      </p:sp>
      <p:cxnSp>
        <p:nvCxnSpPr>
          <p:cNvPr id="30" name="직선 연결선 29"/>
          <p:cNvCxnSpPr>
            <a:cxnSpLocks/>
            <a:stCxn id="25" idx="3"/>
            <a:endCxn id="28" idx="1"/>
          </p:cNvCxnSpPr>
          <p:nvPr/>
        </p:nvCxnSpPr>
        <p:spPr>
          <a:xfrm>
            <a:off x="7874254" y="3490284"/>
            <a:ext cx="2008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523887" y="1943100"/>
            <a:ext cx="391160" cy="228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Stream Media</a:t>
            </a:r>
            <a:endParaRPr lang="ko-KR" altLang="en-US" dirty="0"/>
          </a:p>
        </p:txBody>
      </p:sp>
      <p:sp>
        <p:nvSpPr>
          <p:cNvPr id="32" name="사각형: 둥근 모서리 32"/>
          <p:cNvSpPr/>
          <p:nvPr/>
        </p:nvSpPr>
        <p:spPr>
          <a:xfrm>
            <a:off x="6138164" y="3411532"/>
            <a:ext cx="523748" cy="249290"/>
          </a:xfrm>
          <a:prstGeom prst="roundRect">
            <a:avLst>
              <a:gd name="adj" fmla="val 462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40350" y="3685559"/>
            <a:ext cx="273685" cy="5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ko-KR" sz="800" dirty="0"/>
              <a:t>Open CV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5667502" y="3685559"/>
            <a:ext cx="273685" cy="5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ko-KR" sz="800" dirty="0"/>
              <a:t>Parallel</a:t>
            </a:r>
            <a:endParaRPr lang="ko-KR" altLang="en-US" sz="800" dirty="0"/>
          </a:p>
        </p:txBody>
      </p:sp>
      <p:grpSp>
        <p:nvGrpSpPr>
          <p:cNvPr id="35" name="그룹 34"/>
          <p:cNvGrpSpPr/>
          <p:nvPr/>
        </p:nvGrpSpPr>
        <p:grpSpPr>
          <a:xfrm rot="10800000">
            <a:off x="4809998" y="2335212"/>
            <a:ext cx="268605" cy="198120"/>
            <a:chOff x="5766435" y="1601152"/>
            <a:chExt cx="268605" cy="198120"/>
          </a:xfrm>
        </p:grpSpPr>
        <p:sp>
          <p:nvSpPr>
            <p:cNvPr id="36" name="순서도: 지연 35"/>
            <p:cNvSpPr/>
            <p:nvPr/>
          </p:nvSpPr>
          <p:spPr>
            <a:xfrm>
              <a:off x="5836920" y="1601152"/>
              <a:ext cx="198120" cy="198120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7"/>
            <p:cNvSpPr/>
            <p:nvPr/>
          </p:nvSpPr>
          <p:spPr>
            <a:xfrm>
              <a:off x="5766435" y="1636395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8"/>
            <p:cNvSpPr/>
            <p:nvPr/>
          </p:nvSpPr>
          <p:spPr>
            <a:xfrm>
              <a:off x="5766435" y="1718310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사각형: 둥근 모서리 39"/>
          <p:cNvSpPr/>
          <p:nvPr/>
        </p:nvSpPr>
        <p:spPr>
          <a:xfrm>
            <a:off x="2387165" y="2263733"/>
            <a:ext cx="563880" cy="341078"/>
          </a:xfrm>
          <a:prstGeom prst="roundRect">
            <a:avLst>
              <a:gd name="adj" fmla="val 2443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OIS</a:t>
            </a:r>
            <a:endParaRPr lang="ko-KR" altLang="en-US" sz="1000" dirty="0"/>
          </a:p>
        </p:txBody>
      </p:sp>
      <p:cxnSp>
        <p:nvCxnSpPr>
          <p:cNvPr id="40" name="직선 연결선 39"/>
          <p:cNvCxnSpPr>
            <a:cxnSpLocks/>
            <a:stCxn id="36" idx="3"/>
            <a:endCxn id="39" idx="3"/>
          </p:cNvCxnSpPr>
          <p:nvPr/>
        </p:nvCxnSpPr>
        <p:spPr>
          <a:xfrm flipH="1">
            <a:off x="2951045" y="2434272"/>
            <a:ext cx="1858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 rot="10800000">
            <a:off x="4809998" y="2751972"/>
            <a:ext cx="268605" cy="198120"/>
            <a:chOff x="5766435" y="1601152"/>
            <a:chExt cx="268605" cy="198120"/>
          </a:xfrm>
        </p:grpSpPr>
        <p:sp>
          <p:nvSpPr>
            <p:cNvPr id="42" name="순서도: 지연 41"/>
            <p:cNvSpPr/>
            <p:nvPr/>
          </p:nvSpPr>
          <p:spPr>
            <a:xfrm>
              <a:off x="5836920" y="1601152"/>
              <a:ext cx="198120" cy="198120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3"/>
            <p:cNvSpPr/>
            <p:nvPr/>
          </p:nvSpPr>
          <p:spPr>
            <a:xfrm>
              <a:off x="5766435" y="1636395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4"/>
            <p:cNvSpPr/>
            <p:nvPr/>
          </p:nvSpPr>
          <p:spPr>
            <a:xfrm>
              <a:off x="5766435" y="1718310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사각형: 둥근 모서리 45"/>
          <p:cNvSpPr/>
          <p:nvPr/>
        </p:nvSpPr>
        <p:spPr>
          <a:xfrm>
            <a:off x="2387165" y="2680493"/>
            <a:ext cx="563880" cy="341078"/>
          </a:xfrm>
          <a:prstGeom prst="roundRect">
            <a:avLst>
              <a:gd name="adj" fmla="val 2443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VCM</a:t>
            </a:r>
            <a:endParaRPr lang="ko-KR" altLang="en-US" sz="1000" dirty="0"/>
          </a:p>
        </p:txBody>
      </p:sp>
      <p:cxnSp>
        <p:nvCxnSpPr>
          <p:cNvPr id="46" name="직선 연결선 45"/>
          <p:cNvCxnSpPr>
            <a:cxnSpLocks/>
            <a:stCxn id="42" idx="3"/>
            <a:endCxn id="45" idx="3"/>
          </p:cNvCxnSpPr>
          <p:nvPr/>
        </p:nvCxnSpPr>
        <p:spPr>
          <a:xfrm flipH="1">
            <a:off x="2951045" y="2851032"/>
            <a:ext cx="1858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10800000">
            <a:off x="4809998" y="3166966"/>
            <a:ext cx="268605" cy="198120"/>
            <a:chOff x="5766435" y="1601152"/>
            <a:chExt cx="268605" cy="198120"/>
          </a:xfrm>
        </p:grpSpPr>
        <p:sp>
          <p:nvSpPr>
            <p:cNvPr id="48" name="순서도: 지연 47"/>
            <p:cNvSpPr/>
            <p:nvPr/>
          </p:nvSpPr>
          <p:spPr>
            <a:xfrm>
              <a:off x="5836920" y="1601152"/>
              <a:ext cx="198120" cy="198120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9"/>
            <p:cNvSpPr/>
            <p:nvPr/>
          </p:nvSpPr>
          <p:spPr>
            <a:xfrm>
              <a:off x="5766435" y="1636395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0"/>
            <p:cNvSpPr/>
            <p:nvPr/>
          </p:nvSpPr>
          <p:spPr>
            <a:xfrm>
              <a:off x="5766435" y="1718310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사각형: 둥근 모서리 51"/>
          <p:cNvSpPr/>
          <p:nvPr/>
        </p:nvSpPr>
        <p:spPr>
          <a:xfrm>
            <a:off x="2387165" y="3095487"/>
            <a:ext cx="563880" cy="341078"/>
          </a:xfrm>
          <a:prstGeom prst="roundRect">
            <a:avLst>
              <a:gd name="adj" fmla="val 2443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EEPROM</a:t>
            </a:r>
            <a:endParaRPr lang="ko-KR" altLang="en-US" sz="1000" dirty="0"/>
          </a:p>
        </p:txBody>
      </p:sp>
      <p:cxnSp>
        <p:nvCxnSpPr>
          <p:cNvPr id="52" name="직선 연결선 51"/>
          <p:cNvCxnSpPr>
            <a:cxnSpLocks/>
            <a:stCxn id="48" idx="3"/>
            <a:endCxn id="51" idx="3"/>
          </p:cNvCxnSpPr>
          <p:nvPr/>
        </p:nvCxnSpPr>
        <p:spPr>
          <a:xfrm flipH="1">
            <a:off x="2951045" y="3266026"/>
            <a:ext cx="1858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10800000">
            <a:off x="4809998" y="3582906"/>
            <a:ext cx="268605" cy="198120"/>
            <a:chOff x="5766435" y="1601152"/>
            <a:chExt cx="268605" cy="198120"/>
          </a:xfrm>
        </p:grpSpPr>
        <p:sp>
          <p:nvSpPr>
            <p:cNvPr id="54" name="순서도: 지연 53"/>
            <p:cNvSpPr/>
            <p:nvPr/>
          </p:nvSpPr>
          <p:spPr>
            <a:xfrm>
              <a:off x="5836920" y="1601152"/>
              <a:ext cx="198120" cy="198120"/>
            </a:xfrm>
            <a:prstGeom prst="flowChartDelay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5"/>
            <p:cNvSpPr/>
            <p:nvPr/>
          </p:nvSpPr>
          <p:spPr>
            <a:xfrm>
              <a:off x="5766435" y="1636395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6"/>
            <p:cNvSpPr/>
            <p:nvPr/>
          </p:nvSpPr>
          <p:spPr>
            <a:xfrm>
              <a:off x="5766435" y="1718310"/>
              <a:ext cx="99060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사각형: 둥근 모서리 57"/>
          <p:cNvSpPr/>
          <p:nvPr/>
        </p:nvSpPr>
        <p:spPr>
          <a:xfrm>
            <a:off x="2387165" y="3511427"/>
            <a:ext cx="563880" cy="341078"/>
          </a:xfrm>
          <a:prstGeom prst="roundRect">
            <a:avLst>
              <a:gd name="adj" fmla="val 2443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/>
              <a:t>NVM</a:t>
            </a:r>
            <a:endParaRPr lang="ko-KR" altLang="en-US" sz="1000" dirty="0"/>
          </a:p>
        </p:txBody>
      </p:sp>
      <p:cxnSp>
        <p:nvCxnSpPr>
          <p:cNvPr id="58" name="직선 연결선 57"/>
          <p:cNvCxnSpPr>
            <a:cxnSpLocks/>
            <a:stCxn id="54" idx="3"/>
            <a:endCxn id="57" idx="3"/>
          </p:cNvCxnSpPr>
          <p:nvPr/>
        </p:nvCxnSpPr>
        <p:spPr>
          <a:xfrm flipH="1">
            <a:off x="2951045" y="3681966"/>
            <a:ext cx="1858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210253" y="3685559"/>
            <a:ext cx="273685" cy="5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ko-KR" sz="800" dirty="0"/>
              <a:t>Spec.xml</a:t>
            </a:r>
            <a:endParaRPr lang="ko-KR" altLang="en-US" sz="800" dirty="0"/>
          </a:p>
        </p:txBody>
      </p:sp>
      <p:sp>
        <p:nvSpPr>
          <p:cNvPr id="60" name="직사각형 59"/>
          <p:cNvSpPr/>
          <p:nvPr/>
        </p:nvSpPr>
        <p:spPr>
          <a:xfrm>
            <a:off x="6525069" y="3685559"/>
            <a:ext cx="273685" cy="5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ko-KR" sz="800" dirty="0"/>
              <a:t>Config.xml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6839885" y="3685559"/>
            <a:ext cx="273685" cy="5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ko-KR" sz="800" dirty="0"/>
              <a:t>Msg.txt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 rot="10800000">
            <a:off x="1904782" y="1943100"/>
            <a:ext cx="391160" cy="2280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Device &amp; Storage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903821" y="222991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ctrl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903821" y="263862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ctrl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903821" y="306133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ctrl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2903821" y="346939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ctrl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 rot="5400000">
            <a:off x="6144006" y="3504870"/>
            <a:ext cx="391160" cy="26629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OMV Platform</a:t>
            </a:r>
            <a:endParaRPr lang="ko-KR" altLang="en-US" dirty="0"/>
          </a:p>
        </p:txBody>
      </p:sp>
      <p:sp>
        <p:nvSpPr>
          <p:cNvPr id="68" name="사각형: 둥근 모서리 68"/>
          <p:cNvSpPr/>
          <p:nvPr/>
        </p:nvSpPr>
        <p:spPr>
          <a:xfrm>
            <a:off x="5352161" y="3406596"/>
            <a:ext cx="523748" cy="249290"/>
          </a:xfrm>
          <a:prstGeom prst="roundRect">
            <a:avLst>
              <a:gd name="adj" fmla="val 462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ISP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16548" y="2166626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IOISControl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3816548" y="2602205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IVCMControl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3816548" y="3022773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IEEPROM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16548" y="3432579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INVM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8124991" y="216662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/>
              <a:t>ISerialComm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8301321" y="268722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/>
              <a:t>INetwork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080107" y="3239278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/>
              <a:t>ISensorImage</a:t>
            </a:r>
            <a:endParaRPr lang="ko-KR" altLang="en-US" sz="1000" dirty="0"/>
          </a:p>
        </p:txBody>
      </p:sp>
      <p:sp>
        <p:nvSpPr>
          <p:cNvPr id="76" name="사각형: 둥근 모서리 76"/>
          <p:cNvSpPr/>
          <p:nvPr/>
        </p:nvSpPr>
        <p:spPr>
          <a:xfrm>
            <a:off x="5932735" y="2147016"/>
            <a:ext cx="523748" cy="249290"/>
          </a:xfrm>
          <a:prstGeom prst="roundRect">
            <a:avLst>
              <a:gd name="adj" fmla="val 462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사각형: 둥근 모서리 77"/>
          <p:cNvSpPr/>
          <p:nvPr/>
        </p:nvSpPr>
        <p:spPr>
          <a:xfrm>
            <a:off x="6461563" y="2147016"/>
            <a:ext cx="523748" cy="249290"/>
          </a:xfrm>
          <a:prstGeom prst="roundRect">
            <a:avLst>
              <a:gd name="adj" fmla="val 462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6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80" y="1779847"/>
            <a:ext cx="11885920" cy="11602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5784" y="342900"/>
            <a:ext cx="1069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/>
              <a:t>area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2692181" y="481399"/>
            <a:ext cx="24278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perimeter</a:t>
            </a:r>
            <a:endParaRPr lang="ko-KR" altLang="en-US" sz="4000" dirty="0"/>
          </a:p>
        </p:txBody>
      </p:sp>
      <p:pic>
        <p:nvPicPr>
          <p:cNvPr id="3076" name="Picture 4" descr="https://media.geeksforgeeks.org/wp-content/uploads/20190503200452/simple_blo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2730540"/>
            <a:ext cx="4124325" cy="23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5000" y="5772835"/>
            <a:ext cx="1070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https://docs.opencv.org/3.4/d8/d23/classcv_1_1Moments.html</a:t>
            </a:r>
          </a:p>
        </p:txBody>
      </p:sp>
    </p:spTree>
    <p:extLst>
      <p:ext uri="{BB962C8B-B14F-4D97-AF65-F5344CB8AC3E}">
        <p14:creationId xmlns:p14="http://schemas.microsoft.com/office/powerpoint/2010/main" val="67728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60400"/>
            <a:ext cx="368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Moment …    0   0   … from m00</a:t>
            </a:r>
          </a:p>
          <a:p>
            <a:r>
              <a:rPr lang="en-US" altLang="ko-KR" dirty="0" smtClean="0"/>
              <a:t>M[x][y]        m10,, m01, 20, 02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 rot="20480916">
            <a:off x="2032000" y="2705100"/>
            <a:ext cx="3924300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970020" y="3116580"/>
            <a:ext cx="38176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970020" y="1447800"/>
            <a:ext cx="0" cy="1668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485900" y="4663440"/>
            <a:ext cx="547116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485900" y="1306731"/>
            <a:ext cx="0" cy="33567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</p:cNvCxnSpPr>
          <p:nvPr/>
        </p:nvCxnSpPr>
        <p:spPr>
          <a:xfrm flipH="1">
            <a:off x="2118360" y="3745364"/>
            <a:ext cx="16688" cy="91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5" idx="6"/>
          </p:cNvCxnSpPr>
          <p:nvPr/>
        </p:nvCxnSpPr>
        <p:spPr>
          <a:xfrm flipH="1">
            <a:off x="5844540" y="2490336"/>
            <a:ext cx="8712" cy="217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7"/>
          </p:cNvCxnSpPr>
          <p:nvPr/>
        </p:nvCxnSpPr>
        <p:spPr>
          <a:xfrm flipH="1" flipV="1">
            <a:off x="1485900" y="2362200"/>
            <a:ext cx="3729495" cy="3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463040" y="3867391"/>
            <a:ext cx="1309866" cy="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2125980" y="2468880"/>
            <a:ext cx="220980" cy="1295400"/>
          </a:xfrm>
          <a:custGeom>
            <a:avLst/>
            <a:gdLst>
              <a:gd name="connsiteX0" fmla="*/ 30480 w 220980"/>
              <a:gd name="connsiteY0" fmla="*/ 0 h 1295400"/>
              <a:gd name="connsiteX1" fmla="*/ 38100 w 220980"/>
              <a:gd name="connsiteY1" fmla="*/ 60960 h 1295400"/>
              <a:gd name="connsiteX2" fmla="*/ 45720 w 220980"/>
              <a:gd name="connsiteY2" fmla="*/ 129540 h 1295400"/>
              <a:gd name="connsiteX3" fmla="*/ 76200 w 220980"/>
              <a:gd name="connsiteY3" fmla="*/ 190500 h 1295400"/>
              <a:gd name="connsiteX4" fmla="*/ 99060 w 220980"/>
              <a:gd name="connsiteY4" fmla="*/ 243840 h 1295400"/>
              <a:gd name="connsiteX5" fmla="*/ 121920 w 220980"/>
              <a:gd name="connsiteY5" fmla="*/ 327660 h 1295400"/>
              <a:gd name="connsiteX6" fmla="*/ 129540 w 220980"/>
              <a:gd name="connsiteY6" fmla="*/ 358140 h 1295400"/>
              <a:gd name="connsiteX7" fmla="*/ 144780 w 220980"/>
              <a:gd name="connsiteY7" fmla="*/ 403860 h 1295400"/>
              <a:gd name="connsiteX8" fmla="*/ 152400 w 220980"/>
              <a:gd name="connsiteY8" fmla="*/ 426720 h 1295400"/>
              <a:gd name="connsiteX9" fmla="*/ 182880 w 220980"/>
              <a:gd name="connsiteY9" fmla="*/ 472440 h 1295400"/>
              <a:gd name="connsiteX10" fmla="*/ 220980 w 220980"/>
              <a:gd name="connsiteY10" fmla="*/ 525780 h 1295400"/>
              <a:gd name="connsiteX11" fmla="*/ 213360 w 220980"/>
              <a:gd name="connsiteY11" fmla="*/ 754380 h 1295400"/>
              <a:gd name="connsiteX12" fmla="*/ 198120 w 220980"/>
              <a:gd name="connsiteY12" fmla="*/ 800100 h 1295400"/>
              <a:gd name="connsiteX13" fmla="*/ 182880 w 220980"/>
              <a:gd name="connsiteY13" fmla="*/ 822960 h 1295400"/>
              <a:gd name="connsiteX14" fmla="*/ 160020 w 220980"/>
              <a:gd name="connsiteY14" fmla="*/ 899160 h 1295400"/>
              <a:gd name="connsiteX15" fmla="*/ 137160 w 220980"/>
              <a:gd name="connsiteY15" fmla="*/ 914400 h 1295400"/>
              <a:gd name="connsiteX16" fmla="*/ 114300 w 220980"/>
              <a:gd name="connsiteY16" fmla="*/ 960120 h 1295400"/>
              <a:gd name="connsiteX17" fmla="*/ 91440 w 220980"/>
              <a:gd name="connsiteY17" fmla="*/ 1036320 h 1295400"/>
              <a:gd name="connsiteX18" fmla="*/ 60960 w 220980"/>
              <a:gd name="connsiteY18" fmla="*/ 1089660 h 1295400"/>
              <a:gd name="connsiteX19" fmla="*/ 30480 w 220980"/>
              <a:gd name="connsiteY19" fmla="*/ 1135380 h 1295400"/>
              <a:gd name="connsiteX20" fmla="*/ 0 w 220980"/>
              <a:gd name="connsiteY20" fmla="*/ 1203960 h 1295400"/>
              <a:gd name="connsiteX21" fmla="*/ 0 w 220980"/>
              <a:gd name="connsiteY21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0980" h="1295400">
                <a:moveTo>
                  <a:pt x="30480" y="0"/>
                </a:moveTo>
                <a:cubicBezTo>
                  <a:pt x="33020" y="20320"/>
                  <a:pt x="35707" y="40622"/>
                  <a:pt x="38100" y="60960"/>
                </a:cubicBezTo>
                <a:cubicBezTo>
                  <a:pt x="40787" y="83803"/>
                  <a:pt x="39230" y="107474"/>
                  <a:pt x="45720" y="129540"/>
                </a:cubicBezTo>
                <a:cubicBezTo>
                  <a:pt x="52130" y="151335"/>
                  <a:pt x="70690" y="168460"/>
                  <a:pt x="76200" y="190500"/>
                </a:cubicBezTo>
                <a:cubicBezTo>
                  <a:pt x="86041" y="229865"/>
                  <a:pt x="78011" y="212266"/>
                  <a:pt x="99060" y="243840"/>
                </a:cubicBezTo>
                <a:cubicBezTo>
                  <a:pt x="116295" y="312781"/>
                  <a:pt x="94744" y="228016"/>
                  <a:pt x="121920" y="327660"/>
                </a:cubicBezTo>
                <a:cubicBezTo>
                  <a:pt x="124676" y="337764"/>
                  <a:pt x="126531" y="348109"/>
                  <a:pt x="129540" y="358140"/>
                </a:cubicBezTo>
                <a:cubicBezTo>
                  <a:pt x="134156" y="373527"/>
                  <a:pt x="139700" y="388620"/>
                  <a:pt x="144780" y="403860"/>
                </a:cubicBezTo>
                <a:cubicBezTo>
                  <a:pt x="147320" y="411480"/>
                  <a:pt x="147945" y="420037"/>
                  <a:pt x="152400" y="426720"/>
                </a:cubicBezTo>
                <a:cubicBezTo>
                  <a:pt x="162560" y="441960"/>
                  <a:pt x="171890" y="457787"/>
                  <a:pt x="182880" y="472440"/>
                </a:cubicBezTo>
                <a:cubicBezTo>
                  <a:pt x="211235" y="510246"/>
                  <a:pt x="198695" y="492353"/>
                  <a:pt x="220980" y="525780"/>
                </a:cubicBezTo>
                <a:cubicBezTo>
                  <a:pt x="218440" y="601980"/>
                  <a:pt x="219692" y="678401"/>
                  <a:pt x="213360" y="754380"/>
                </a:cubicBezTo>
                <a:cubicBezTo>
                  <a:pt x="212026" y="770389"/>
                  <a:pt x="207031" y="786734"/>
                  <a:pt x="198120" y="800100"/>
                </a:cubicBezTo>
                <a:lnTo>
                  <a:pt x="182880" y="822960"/>
                </a:lnTo>
                <a:cubicBezTo>
                  <a:pt x="179830" y="835161"/>
                  <a:pt x="165586" y="895450"/>
                  <a:pt x="160020" y="899160"/>
                </a:cubicBezTo>
                <a:lnTo>
                  <a:pt x="137160" y="914400"/>
                </a:lnTo>
                <a:cubicBezTo>
                  <a:pt x="105051" y="1010726"/>
                  <a:pt x="158615" y="856719"/>
                  <a:pt x="114300" y="960120"/>
                </a:cubicBezTo>
                <a:cubicBezTo>
                  <a:pt x="101521" y="989937"/>
                  <a:pt x="111929" y="1005587"/>
                  <a:pt x="91440" y="1036320"/>
                </a:cubicBezTo>
                <a:cubicBezTo>
                  <a:pt x="38721" y="1115398"/>
                  <a:pt x="118967" y="992982"/>
                  <a:pt x="60960" y="1089660"/>
                </a:cubicBezTo>
                <a:cubicBezTo>
                  <a:pt x="51536" y="1105366"/>
                  <a:pt x="40640" y="1120140"/>
                  <a:pt x="30480" y="1135380"/>
                </a:cubicBezTo>
                <a:cubicBezTo>
                  <a:pt x="16668" y="1156098"/>
                  <a:pt x="0" y="1176756"/>
                  <a:pt x="0" y="1203960"/>
                </a:cubicBezTo>
                <a:lnTo>
                  <a:pt x="0" y="1295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202180" y="4229100"/>
            <a:ext cx="3589020" cy="343418"/>
          </a:xfrm>
          <a:custGeom>
            <a:avLst/>
            <a:gdLst>
              <a:gd name="connsiteX0" fmla="*/ 0 w 3589020"/>
              <a:gd name="connsiteY0" fmla="*/ 335280 h 343418"/>
              <a:gd name="connsiteX1" fmla="*/ 160020 w 3589020"/>
              <a:gd name="connsiteY1" fmla="*/ 327660 h 343418"/>
              <a:gd name="connsiteX2" fmla="*/ 236220 w 3589020"/>
              <a:gd name="connsiteY2" fmla="*/ 304800 h 343418"/>
              <a:gd name="connsiteX3" fmla="*/ 266700 w 3589020"/>
              <a:gd name="connsiteY3" fmla="*/ 289560 h 343418"/>
              <a:gd name="connsiteX4" fmla="*/ 327660 w 3589020"/>
              <a:gd name="connsiteY4" fmla="*/ 274320 h 343418"/>
              <a:gd name="connsiteX5" fmla="*/ 350520 w 3589020"/>
              <a:gd name="connsiteY5" fmla="*/ 266700 h 343418"/>
              <a:gd name="connsiteX6" fmla="*/ 411480 w 3589020"/>
              <a:gd name="connsiteY6" fmla="*/ 251460 h 343418"/>
              <a:gd name="connsiteX7" fmla="*/ 480060 w 3589020"/>
              <a:gd name="connsiteY7" fmla="*/ 236220 h 343418"/>
              <a:gd name="connsiteX8" fmla="*/ 525780 w 3589020"/>
              <a:gd name="connsiteY8" fmla="*/ 205740 h 343418"/>
              <a:gd name="connsiteX9" fmla="*/ 594360 w 3589020"/>
              <a:gd name="connsiteY9" fmla="*/ 190500 h 343418"/>
              <a:gd name="connsiteX10" fmla="*/ 640080 w 3589020"/>
              <a:gd name="connsiteY10" fmla="*/ 175260 h 343418"/>
              <a:gd name="connsiteX11" fmla="*/ 701040 w 3589020"/>
              <a:gd name="connsiteY11" fmla="*/ 152400 h 343418"/>
              <a:gd name="connsiteX12" fmla="*/ 739140 w 3589020"/>
              <a:gd name="connsiteY12" fmla="*/ 144780 h 343418"/>
              <a:gd name="connsiteX13" fmla="*/ 762000 w 3589020"/>
              <a:gd name="connsiteY13" fmla="*/ 137160 h 343418"/>
              <a:gd name="connsiteX14" fmla="*/ 807720 w 3589020"/>
              <a:gd name="connsiteY14" fmla="*/ 106680 h 343418"/>
              <a:gd name="connsiteX15" fmla="*/ 861060 w 3589020"/>
              <a:gd name="connsiteY15" fmla="*/ 91440 h 343418"/>
              <a:gd name="connsiteX16" fmla="*/ 891540 w 3589020"/>
              <a:gd name="connsiteY16" fmla="*/ 76200 h 343418"/>
              <a:gd name="connsiteX17" fmla="*/ 952500 w 3589020"/>
              <a:gd name="connsiteY17" fmla="*/ 60960 h 343418"/>
              <a:gd name="connsiteX18" fmla="*/ 975360 w 3589020"/>
              <a:gd name="connsiteY18" fmla="*/ 53340 h 343418"/>
              <a:gd name="connsiteX19" fmla="*/ 1303020 w 3589020"/>
              <a:gd name="connsiteY19" fmla="*/ 38100 h 343418"/>
              <a:gd name="connsiteX20" fmla="*/ 1508760 w 3589020"/>
              <a:gd name="connsiteY20" fmla="*/ 30480 h 343418"/>
              <a:gd name="connsiteX21" fmla="*/ 1607820 w 3589020"/>
              <a:gd name="connsiteY21" fmla="*/ 22860 h 343418"/>
              <a:gd name="connsiteX22" fmla="*/ 1737360 w 3589020"/>
              <a:gd name="connsiteY22" fmla="*/ 15240 h 343418"/>
              <a:gd name="connsiteX23" fmla="*/ 1760220 w 3589020"/>
              <a:gd name="connsiteY23" fmla="*/ 7620 h 343418"/>
              <a:gd name="connsiteX24" fmla="*/ 2133600 w 3589020"/>
              <a:gd name="connsiteY24" fmla="*/ 0 h 343418"/>
              <a:gd name="connsiteX25" fmla="*/ 2293620 w 3589020"/>
              <a:gd name="connsiteY25" fmla="*/ 7620 h 343418"/>
              <a:gd name="connsiteX26" fmla="*/ 2537460 w 3589020"/>
              <a:gd name="connsiteY26" fmla="*/ 15240 h 343418"/>
              <a:gd name="connsiteX27" fmla="*/ 2613660 w 3589020"/>
              <a:gd name="connsiteY27" fmla="*/ 30480 h 343418"/>
              <a:gd name="connsiteX28" fmla="*/ 2750820 w 3589020"/>
              <a:gd name="connsiteY28" fmla="*/ 45720 h 343418"/>
              <a:gd name="connsiteX29" fmla="*/ 2804160 w 3589020"/>
              <a:gd name="connsiteY29" fmla="*/ 68580 h 343418"/>
              <a:gd name="connsiteX30" fmla="*/ 2827020 w 3589020"/>
              <a:gd name="connsiteY30" fmla="*/ 83820 h 343418"/>
              <a:gd name="connsiteX31" fmla="*/ 2857500 w 3589020"/>
              <a:gd name="connsiteY31" fmla="*/ 91440 h 343418"/>
              <a:gd name="connsiteX32" fmla="*/ 2918460 w 3589020"/>
              <a:gd name="connsiteY32" fmla="*/ 114300 h 343418"/>
              <a:gd name="connsiteX33" fmla="*/ 2941320 w 3589020"/>
              <a:gd name="connsiteY33" fmla="*/ 121920 h 343418"/>
              <a:gd name="connsiteX34" fmla="*/ 2987040 w 3589020"/>
              <a:gd name="connsiteY34" fmla="*/ 129540 h 343418"/>
              <a:gd name="connsiteX35" fmla="*/ 3055620 w 3589020"/>
              <a:gd name="connsiteY35" fmla="*/ 152400 h 343418"/>
              <a:gd name="connsiteX36" fmla="*/ 3078480 w 3589020"/>
              <a:gd name="connsiteY36" fmla="*/ 160020 h 343418"/>
              <a:gd name="connsiteX37" fmla="*/ 3101340 w 3589020"/>
              <a:gd name="connsiteY37" fmla="*/ 167640 h 343418"/>
              <a:gd name="connsiteX38" fmla="*/ 3162300 w 3589020"/>
              <a:gd name="connsiteY38" fmla="*/ 205740 h 343418"/>
              <a:gd name="connsiteX39" fmla="*/ 3185160 w 3589020"/>
              <a:gd name="connsiteY39" fmla="*/ 220980 h 343418"/>
              <a:gd name="connsiteX40" fmla="*/ 3208020 w 3589020"/>
              <a:gd name="connsiteY40" fmla="*/ 228600 h 343418"/>
              <a:gd name="connsiteX41" fmla="*/ 3230880 w 3589020"/>
              <a:gd name="connsiteY41" fmla="*/ 243840 h 343418"/>
              <a:gd name="connsiteX42" fmla="*/ 3276600 w 3589020"/>
              <a:gd name="connsiteY42" fmla="*/ 259080 h 343418"/>
              <a:gd name="connsiteX43" fmla="*/ 3299460 w 3589020"/>
              <a:gd name="connsiteY43" fmla="*/ 266700 h 343418"/>
              <a:gd name="connsiteX44" fmla="*/ 3329940 w 3589020"/>
              <a:gd name="connsiteY44" fmla="*/ 281940 h 343418"/>
              <a:gd name="connsiteX45" fmla="*/ 3421380 w 3589020"/>
              <a:gd name="connsiteY45" fmla="*/ 304800 h 343418"/>
              <a:gd name="connsiteX46" fmla="*/ 3451860 w 3589020"/>
              <a:gd name="connsiteY46" fmla="*/ 312420 h 343418"/>
              <a:gd name="connsiteX47" fmla="*/ 3474720 w 3589020"/>
              <a:gd name="connsiteY47" fmla="*/ 320040 h 343418"/>
              <a:gd name="connsiteX48" fmla="*/ 3497580 w 3589020"/>
              <a:gd name="connsiteY48" fmla="*/ 335280 h 343418"/>
              <a:gd name="connsiteX49" fmla="*/ 3589020 w 3589020"/>
              <a:gd name="connsiteY49" fmla="*/ 342900 h 34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589020" h="343418">
                <a:moveTo>
                  <a:pt x="0" y="335280"/>
                </a:moveTo>
                <a:cubicBezTo>
                  <a:pt x="53340" y="332740"/>
                  <a:pt x="106790" y="331918"/>
                  <a:pt x="160020" y="327660"/>
                </a:cubicBezTo>
                <a:cubicBezTo>
                  <a:pt x="173042" y="326618"/>
                  <a:pt x="231251" y="307285"/>
                  <a:pt x="236220" y="304800"/>
                </a:cubicBezTo>
                <a:cubicBezTo>
                  <a:pt x="246380" y="299720"/>
                  <a:pt x="255924" y="293152"/>
                  <a:pt x="266700" y="289560"/>
                </a:cubicBezTo>
                <a:cubicBezTo>
                  <a:pt x="286571" y="282936"/>
                  <a:pt x="307789" y="280944"/>
                  <a:pt x="327660" y="274320"/>
                </a:cubicBezTo>
                <a:cubicBezTo>
                  <a:pt x="335280" y="271780"/>
                  <a:pt x="342771" y="268813"/>
                  <a:pt x="350520" y="266700"/>
                </a:cubicBezTo>
                <a:cubicBezTo>
                  <a:pt x="370727" y="261189"/>
                  <a:pt x="391609" y="258084"/>
                  <a:pt x="411480" y="251460"/>
                </a:cubicBezTo>
                <a:cubicBezTo>
                  <a:pt x="448997" y="238954"/>
                  <a:pt x="426417" y="245160"/>
                  <a:pt x="480060" y="236220"/>
                </a:cubicBezTo>
                <a:cubicBezTo>
                  <a:pt x="495300" y="226060"/>
                  <a:pt x="507819" y="209332"/>
                  <a:pt x="525780" y="205740"/>
                </a:cubicBezTo>
                <a:cubicBezTo>
                  <a:pt x="547533" y="201389"/>
                  <a:pt x="572838" y="196957"/>
                  <a:pt x="594360" y="190500"/>
                </a:cubicBezTo>
                <a:cubicBezTo>
                  <a:pt x="609747" y="185884"/>
                  <a:pt x="625165" y="181226"/>
                  <a:pt x="640080" y="175260"/>
                </a:cubicBezTo>
                <a:cubicBezTo>
                  <a:pt x="651734" y="170599"/>
                  <a:pt x="685113" y="156382"/>
                  <a:pt x="701040" y="152400"/>
                </a:cubicBezTo>
                <a:cubicBezTo>
                  <a:pt x="713605" y="149259"/>
                  <a:pt x="726575" y="147921"/>
                  <a:pt x="739140" y="144780"/>
                </a:cubicBezTo>
                <a:cubicBezTo>
                  <a:pt x="746932" y="142832"/>
                  <a:pt x="754979" y="141061"/>
                  <a:pt x="762000" y="137160"/>
                </a:cubicBezTo>
                <a:cubicBezTo>
                  <a:pt x="778011" y="128265"/>
                  <a:pt x="789951" y="111122"/>
                  <a:pt x="807720" y="106680"/>
                </a:cubicBezTo>
                <a:cubicBezTo>
                  <a:pt x="823187" y="102813"/>
                  <a:pt x="845756" y="97999"/>
                  <a:pt x="861060" y="91440"/>
                </a:cubicBezTo>
                <a:cubicBezTo>
                  <a:pt x="871501" y="86965"/>
                  <a:pt x="880764" y="79792"/>
                  <a:pt x="891540" y="76200"/>
                </a:cubicBezTo>
                <a:cubicBezTo>
                  <a:pt x="911411" y="69576"/>
                  <a:pt x="932629" y="67584"/>
                  <a:pt x="952500" y="60960"/>
                </a:cubicBezTo>
                <a:cubicBezTo>
                  <a:pt x="960120" y="58420"/>
                  <a:pt x="967437" y="54660"/>
                  <a:pt x="975360" y="53340"/>
                </a:cubicBezTo>
                <a:cubicBezTo>
                  <a:pt x="1067611" y="37965"/>
                  <a:pt x="1254583" y="39688"/>
                  <a:pt x="1303020" y="38100"/>
                </a:cubicBezTo>
                <a:lnTo>
                  <a:pt x="1508760" y="30480"/>
                </a:lnTo>
                <a:lnTo>
                  <a:pt x="1607820" y="22860"/>
                </a:lnTo>
                <a:cubicBezTo>
                  <a:pt x="1650979" y="19983"/>
                  <a:pt x="1694320" y="19544"/>
                  <a:pt x="1737360" y="15240"/>
                </a:cubicBezTo>
                <a:cubicBezTo>
                  <a:pt x="1745352" y="14441"/>
                  <a:pt x="1752194" y="7929"/>
                  <a:pt x="1760220" y="7620"/>
                </a:cubicBezTo>
                <a:cubicBezTo>
                  <a:pt x="1884614" y="2836"/>
                  <a:pt x="2009140" y="2540"/>
                  <a:pt x="2133600" y="0"/>
                </a:cubicBezTo>
                <a:lnTo>
                  <a:pt x="2293620" y="7620"/>
                </a:lnTo>
                <a:cubicBezTo>
                  <a:pt x="2374882" y="10686"/>
                  <a:pt x="2456347" y="9446"/>
                  <a:pt x="2537460" y="15240"/>
                </a:cubicBezTo>
                <a:cubicBezTo>
                  <a:pt x="2563297" y="17086"/>
                  <a:pt x="2588109" y="26222"/>
                  <a:pt x="2613660" y="30480"/>
                </a:cubicBezTo>
                <a:cubicBezTo>
                  <a:pt x="2689549" y="43128"/>
                  <a:pt x="2643983" y="36817"/>
                  <a:pt x="2750820" y="45720"/>
                </a:cubicBezTo>
                <a:cubicBezTo>
                  <a:pt x="2776467" y="54269"/>
                  <a:pt x="2777795" y="53514"/>
                  <a:pt x="2804160" y="68580"/>
                </a:cubicBezTo>
                <a:cubicBezTo>
                  <a:pt x="2812111" y="73124"/>
                  <a:pt x="2818602" y="80212"/>
                  <a:pt x="2827020" y="83820"/>
                </a:cubicBezTo>
                <a:cubicBezTo>
                  <a:pt x="2836646" y="87945"/>
                  <a:pt x="2847430" y="88563"/>
                  <a:pt x="2857500" y="91440"/>
                </a:cubicBezTo>
                <a:cubicBezTo>
                  <a:pt x="2881714" y="98358"/>
                  <a:pt x="2892694" y="104638"/>
                  <a:pt x="2918460" y="114300"/>
                </a:cubicBezTo>
                <a:cubicBezTo>
                  <a:pt x="2925981" y="117120"/>
                  <a:pt x="2933479" y="120178"/>
                  <a:pt x="2941320" y="121920"/>
                </a:cubicBezTo>
                <a:cubicBezTo>
                  <a:pt x="2956402" y="125272"/>
                  <a:pt x="2972051" y="125793"/>
                  <a:pt x="2987040" y="129540"/>
                </a:cubicBezTo>
                <a:lnTo>
                  <a:pt x="3055620" y="152400"/>
                </a:lnTo>
                <a:lnTo>
                  <a:pt x="3078480" y="160020"/>
                </a:lnTo>
                <a:lnTo>
                  <a:pt x="3101340" y="167640"/>
                </a:lnTo>
                <a:cubicBezTo>
                  <a:pt x="3159618" y="211349"/>
                  <a:pt x="3103725" y="172269"/>
                  <a:pt x="3162300" y="205740"/>
                </a:cubicBezTo>
                <a:cubicBezTo>
                  <a:pt x="3170251" y="210284"/>
                  <a:pt x="3176969" y="216884"/>
                  <a:pt x="3185160" y="220980"/>
                </a:cubicBezTo>
                <a:cubicBezTo>
                  <a:pt x="3192344" y="224572"/>
                  <a:pt x="3200836" y="225008"/>
                  <a:pt x="3208020" y="228600"/>
                </a:cubicBezTo>
                <a:cubicBezTo>
                  <a:pt x="3216211" y="232696"/>
                  <a:pt x="3222511" y="240121"/>
                  <a:pt x="3230880" y="243840"/>
                </a:cubicBezTo>
                <a:cubicBezTo>
                  <a:pt x="3245560" y="250364"/>
                  <a:pt x="3261360" y="254000"/>
                  <a:pt x="3276600" y="259080"/>
                </a:cubicBezTo>
                <a:cubicBezTo>
                  <a:pt x="3284220" y="261620"/>
                  <a:pt x="3292276" y="263108"/>
                  <a:pt x="3299460" y="266700"/>
                </a:cubicBezTo>
                <a:cubicBezTo>
                  <a:pt x="3309620" y="271780"/>
                  <a:pt x="3319164" y="278348"/>
                  <a:pt x="3329940" y="281940"/>
                </a:cubicBezTo>
                <a:lnTo>
                  <a:pt x="3421380" y="304800"/>
                </a:lnTo>
                <a:cubicBezTo>
                  <a:pt x="3431540" y="307340"/>
                  <a:pt x="3441925" y="309108"/>
                  <a:pt x="3451860" y="312420"/>
                </a:cubicBezTo>
                <a:cubicBezTo>
                  <a:pt x="3459480" y="314960"/>
                  <a:pt x="3467536" y="316448"/>
                  <a:pt x="3474720" y="320040"/>
                </a:cubicBezTo>
                <a:cubicBezTo>
                  <a:pt x="3482911" y="324136"/>
                  <a:pt x="3489005" y="332064"/>
                  <a:pt x="3497580" y="335280"/>
                </a:cubicBezTo>
                <a:cubicBezTo>
                  <a:pt x="3527199" y="346387"/>
                  <a:pt x="3558307" y="342900"/>
                  <a:pt x="3589020" y="342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162160" y="3008842"/>
            <a:ext cx="247665" cy="172508"/>
          </a:xfrm>
          <a:custGeom>
            <a:avLst/>
            <a:gdLst>
              <a:gd name="connsiteX0" fmla="*/ 219090 w 247665"/>
              <a:gd name="connsiteY0" fmla="*/ 15346 h 172508"/>
              <a:gd name="connsiteX1" fmla="*/ 195278 w 247665"/>
              <a:gd name="connsiteY1" fmla="*/ 5821 h 172508"/>
              <a:gd name="connsiteX2" fmla="*/ 14303 w 247665"/>
              <a:gd name="connsiteY2" fmla="*/ 5821 h 172508"/>
              <a:gd name="connsiteX3" fmla="*/ 15 w 247665"/>
              <a:gd name="connsiteY3" fmla="*/ 34396 h 172508"/>
              <a:gd name="connsiteX4" fmla="*/ 4778 w 247665"/>
              <a:gd name="connsiteY4" fmla="*/ 115358 h 172508"/>
              <a:gd name="connsiteX5" fmla="*/ 19065 w 247665"/>
              <a:gd name="connsiteY5" fmla="*/ 129646 h 172508"/>
              <a:gd name="connsiteX6" fmla="*/ 28590 w 247665"/>
              <a:gd name="connsiteY6" fmla="*/ 143933 h 172508"/>
              <a:gd name="connsiteX7" fmla="*/ 76215 w 247665"/>
              <a:gd name="connsiteY7" fmla="*/ 172508 h 172508"/>
              <a:gd name="connsiteX8" fmla="*/ 152415 w 247665"/>
              <a:gd name="connsiteY8" fmla="*/ 167746 h 172508"/>
              <a:gd name="connsiteX9" fmla="*/ 171465 w 247665"/>
              <a:gd name="connsiteY9" fmla="*/ 143933 h 172508"/>
              <a:gd name="connsiteX10" fmla="*/ 190515 w 247665"/>
              <a:gd name="connsiteY10" fmla="*/ 115358 h 172508"/>
              <a:gd name="connsiteX11" fmla="*/ 204803 w 247665"/>
              <a:gd name="connsiteY11" fmla="*/ 110596 h 172508"/>
              <a:gd name="connsiteX12" fmla="*/ 223853 w 247665"/>
              <a:gd name="connsiteY12" fmla="*/ 101071 h 172508"/>
              <a:gd name="connsiteX13" fmla="*/ 242903 w 247665"/>
              <a:gd name="connsiteY13" fmla="*/ 96308 h 172508"/>
              <a:gd name="connsiteX14" fmla="*/ 247665 w 247665"/>
              <a:gd name="connsiteY14" fmla="*/ 77258 h 172508"/>
              <a:gd name="connsiteX15" fmla="*/ 228615 w 247665"/>
              <a:gd name="connsiteY15" fmla="*/ 48683 h 172508"/>
              <a:gd name="connsiteX16" fmla="*/ 219090 w 247665"/>
              <a:gd name="connsiteY16" fmla="*/ 15346 h 17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65" h="172508">
                <a:moveTo>
                  <a:pt x="219090" y="15346"/>
                </a:moveTo>
                <a:cubicBezTo>
                  <a:pt x="213534" y="8202"/>
                  <a:pt x="203572" y="7894"/>
                  <a:pt x="195278" y="5821"/>
                </a:cubicBezTo>
                <a:cubicBezTo>
                  <a:pt x="144352" y="-6911"/>
                  <a:pt x="36507" y="5105"/>
                  <a:pt x="14303" y="5821"/>
                </a:cubicBezTo>
                <a:cubicBezTo>
                  <a:pt x="9487" y="13045"/>
                  <a:pt x="15" y="24537"/>
                  <a:pt x="15" y="34396"/>
                </a:cubicBezTo>
                <a:cubicBezTo>
                  <a:pt x="15" y="61430"/>
                  <a:pt x="-524" y="88849"/>
                  <a:pt x="4778" y="115358"/>
                </a:cubicBezTo>
                <a:cubicBezTo>
                  <a:pt x="6099" y="121962"/>
                  <a:pt x="14753" y="124472"/>
                  <a:pt x="19065" y="129646"/>
                </a:cubicBezTo>
                <a:cubicBezTo>
                  <a:pt x="22729" y="134043"/>
                  <a:pt x="24282" y="140164"/>
                  <a:pt x="28590" y="143933"/>
                </a:cubicBezTo>
                <a:cubicBezTo>
                  <a:pt x="43916" y="157343"/>
                  <a:pt x="58806" y="163804"/>
                  <a:pt x="76215" y="172508"/>
                </a:cubicBezTo>
                <a:cubicBezTo>
                  <a:pt x="101615" y="170921"/>
                  <a:pt x="127277" y="171715"/>
                  <a:pt x="152415" y="167746"/>
                </a:cubicBezTo>
                <a:cubicBezTo>
                  <a:pt x="170637" y="164869"/>
                  <a:pt x="165107" y="155378"/>
                  <a:pt x="171465" y="143933"/>
                </a:cubicBezTo>
                <a:cubicBezTo>
                  <a:pt x="177024" y="133926"/>
                  <a:pt x="179655" y="118978"/>
                  <a:pt x="190515" y="115358"/>
                </a:cubicBezTo>
                <a:cubicBezTo>
                  <a:pt x="195278" y="113771"/>
                  <a:pt x="200189" y="112573"/>
                  <a:pt x="204803" y="110596"/>
                </a:cubicBezTo>
                <a:cubicBezTo>
                  <a:pt x="211329" y="107799"/>
                  <a:pt x="217206" y="103564"/>
                  <a:pt x="223853" y="101071"/>
                </a:cubicBezTo>
                <a:cubicBezTo>
                  <a:pt x="229982" y="98773"/>
                  <a:pt x="236553" y="97896"/>
                  <a:pt x="242903" y="96308"/>
                </a:cubicBezTo>
                <a:cubicBezTo>
                  <a:pt x="244490" y="89958"/>
                  <a:pt x="247665" y="83803"/>
                  <a:pt x="247665" y="77258"/>
                </a:cubicBezTo>
                <a:cubicBezTo>
                  <a:pt x="247665" y="63473"/>
                  <a:pt x="237206" y="57274"/>
                  <a:pt x="228615" y="48683"/>
                </a:cubicBezTo>
                <a:cubicBezTo>
                  <a:pt x="223351" y="32890"/>
                  <a:pt x="224646" y="22490"/>
                  <a:pt x="219090" y="1534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3871351" y="4121598"/>
            <a:ext cx="262677" cy="197990"/>
          </a:xfrm>
          <a:custGeom>
            <a:avLst/>
            <a:gdLst>
              <a:gd name="connsiteX0" fmla="*/ 262499 w 262677"/>
              <a:gd name="connsiteY0" fmla="*/ 50352 h 197990"/>
              <a:gd name="connsiteX1" fmla="*/ 248212 w 262677"/>
              <a:gd name="connsiteY1" fmla="*/ 26540 h 197990"/>
              <a:gd name="connsiteX2" fmla="*/ 233924 w 262677"/>
              <a:gd name="connsiteY2" fmla="*/ 21777 h 197990"/>
              <a:gd name="connsiteX3" fmla="*/ 210112 w 262677"/>
              <a:gd name="connsiteY3" fmla="*/ 17015 h 197990"/>
              <a:gd name="connsiteX4" fmla="*/ 191062 w 262677"/>
              <a:gd name="connsiteY4" fmla="*/ 7490 h 197990"/>
              <a:gd name="connsiteX5" fmla="*/ 76762 w 262677"/>
              <a:gd name="connsiteY5" fmla="*/ 7490 h 197990"/>
              <a:gd name="connsiteX6" fmla="*/ 57712 w 262677"/>
              <a:gd name="connsiteY6" fmla="*/ 17015 h 197990"/>
              <a:gd name="connsiteX7" fmla="*/ 43424 w 262677"/>
              <a:gd name="connsiteY7" fmla="*/ 21777 h 197990"/>
              <a:gd name="connsiteX8" fmla="*/ 24374 w 262677"/>
              <a:gd name="connsiteY8" fmla="*/ 50352 h 197990"/>
              <a:gd name="connsiteX9" fmla="*/ 10087 w 262677"/>
              <a:gd name="connsiteY9" fmla="*/ 64640 h 197990"/>
              <a:gd name="connsiteX10" fmla="*/ 5324 w 262677"/>
              <a:gd name="connsiteY10" fmla="*/ 174177 h 197990"/>
              <a:gd name="connsiteX11" fmla="*/ 10087 w 262677"/>
              <a:gd name="connsiteY11" fmla="*/ 188465 h 197990"/>
              <a:gd name="connsiteX12" fmla="*/ 24374 w 262677"/>
              <a:gd name="connsiteY12" fmla="*/ 197990 h 197990"/>
              <a:gd name="connsiteX13" fmla="*/ 181537 w 262677"/>
              <a:gd name="connsiteY13" fmla="*/ 188465 h 197990"/>
              <a:gd name="connsiteX14" fmla="*/ 195824 w 262677"/>
              <a:gd name="connsiteY14" fmla="*/ 183702 h 197990"/>
              <a:gd name="connsiteX15" fmla="*/ 214874 w 262677"/>
              <a:gd name="connsiteY15" fmla="*/ 155127 h 197990"/>
              <a:gd name="connsiteX16" fmla="*/ 238687 w 262677"/>
              <a:gd name="connsiteY16" fmla="*/ 117027 h 197990"/>
              <a:gd name="connsiteX17" fmla="*/ 262499 w 262677"/>
              <a:gd name="connsiteY17" fmla="*/ 50352 h 19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2677" h="197990">
                <a:moveTo>
                  <a:pt x="262499" y="50352"/>
                </a:moveTo>
                <a:cubicBezTo>
                  <a:pt x="264086" y="35271"/>
                  <a:pt x="254757" y="33085"/>
                  <a:pt x="248212" y="26540"/>
                </a:cubicBezTo>
                <a:cubicBezTo>
                  <a:pt x="244662" y="22990"/>
                  <a:pt x="238794" y="22995"/>
                  <a:pt x="233924" y="21777"/>
                </a:cubicBezTo>
                <a:cubicBezTo>
                  <a:pt x="226071" y="19814"/>
                  <a:pt x="218049" y="18602"/>
                  <a:pt x="210112" y="17015"/>
                </a:cubicBezTo>
                <a:cubicBezTo>
                  <a:pt x="203762" y="13840"/>
                  <a:pt x="197587" y="10287"/>
                  <a:pt x="191062" y="7490"/>
                </a:cubicBezTo>
                <a:cubicBezTo>
                  <a:pt x="154300" y="-8265"/>
                  <a:pt x="120705" y="5397"/>
                  <a:pt x="76762" y="7490"/>
                </a:cubicBezTo>
                <a:cubicBezTo>
                  <a:pt x="70412" y="10665"/>
                  <a:pt x="64238" y="14218"/>
                  <a:pt x="57712" y="17015"/>
                </a:cubicBezTo>
                <a:cubicBezTo>
                  <a:pt x="53098" y="18992"/>
                  <a:pt x="46974" y="18227"/>
                  <a:pt x="43424" y="21777"/>
                </a:cubicBezTo>
                <a:cubicBezTo>
                  <a:pt x="35329" y="29872"/>
                  <a:pt x="32468" y="42257"/>
                  <a:pt x="24374" y="50352"/>
                </a:cubicBezTo>
                <a:lnTo>
                  <a:pt x="10087" y="64640"/>
                </a:lnTo>
                <a:cubicBezTo>
                  <a:pt x="-1691" y="123529"/>
                  <a:pt x="-2989" y="107671"/>
                  <a:pt x="5324" y="174177"/>
                </a:cubicBezTo>
                <a:cubicBezTo>
                  <a:pt x="5947" y="179159"/>
                  <a:pt x="6951" y="184545"/>
                  <a:pt x="10087" y="188465"/>
                </a:cubicBezTo>
                <a:cubicBezTo>
                  <a:pt x="13663" y="192934"/>
                  <a:pt x="19612" y="194815"/>
                  <a:pt x="24374" y="197990"/>
                </a:cubicBezTo>
                <a:cubicBezTo>
                  <a:pt x="79320" y="196027"/>
                  <a:pt x="129851" y="201387"/>
                  <a:pt x="181537" y="188465"/>
                </a:cubicBezTo>
                <a:cubicBezTo>
                  <a:pt x="186407" y="187247"/>
                  <a:pt x="191062" y="185290"/>
                  <a:pt x="195824" y="183702"/>
                </a:cubicBezTo>
                <a:cubicBezTo>
                  <a:pt x="202174" y="174177"/>
                  <a:pt x="209754" y="165366"/>
                  <a:pt x="214874" y="155127"/>
                </a:cubicBezTo>
                <a:cubicBezTo>
                  <a:pt x="227949" y="128977"/>
                  <a:pt x="220139" y="141757"/>
                  <a:pt x="238687" y="117027"/>
                </a:cubicBezTo>
                <a:cubicBezTo>
                  <a:pt x="246873" y="76091"/>
                  <a:pt x="260912" y="65433"/>
                  <a:pt x="262499" y="50352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26" idx="10"/>
          </p:cNvCxnSpPr>
          <p:nvPr/>
        </p:nvCxnSpPr>
        <p:spPr>
          <a:xfrm flipV="1">
            <a:off x="2352675" y="3095096"/>
            <a:ext cx="1641475" cy="29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3965575" y="3116445"/>
            <a:ext cx="28575" cy="1012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181619" y="3724394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M00…Center of Gravity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239204" y="3322795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M10…x</a:t>
            </a:r>
            <a:r>
              <a:rPr lang="ko-KR" altLang="en-US" dirty="0" smtClean="0"/>
              <a:t>축 데이터 치우침 양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40457" y="1806203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M01…y</a:t>
            </a:r>
            <a:r>
              <a:rPr lang="ko-KR" altLang="en-US" dirty="0" smtClean="0"/>
              <a:t>축 데이터 치우침 양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8046573" y="1447800"/>
            <a:ext cx="503067" cy="50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075273" y="1447800"/>
            <a:ext cx="1089807" cy="50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8046573" y="205740"/>
            <a:ext cx="503067" cy="957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44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6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9991" y="843101"/>
            <a:ext cx="9051065" cy="55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5400" dirty="0" smtClean="0"/>
              <a:t>ID: 329 461 7822</a:t>
            </a:r>
          </a:p>
          <a:p>
            <a:pPr marL="0" indent="0">
              <a:buNone/>
            </a:pPr>
            <a:r>
              <a:rPr lang="ko-KR" altLang="en-US" sz="5400" dirty="0" smtClean="0"/>
              <a:t>암호</a:t>
            </a:r>
            <a:r>
              <a:rPr lang="en-US" altLang="ko-KR" sz="5400" dirty="0" smtClean="0"/>
              <a:t>: ENHaY0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5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700644"/>
            <a:ext cx="53941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KCCI shared folder</a:t>
            </a:r>
          </a:p>
          <a:p>
            <a:r>
              <a:rPr lang="en-US" altLang="ko-KR" dirty="0" smtClean="0"/>
              <a:t>Commit &gt;&gt;</a:t>
            </a:r>
          </a:p>
          <a:p>
            <a:r>
              <a:rPr lang="en-US" altLang="ko-KR" dirty="0" smtClean="0"/>
              <a:t>Platform Open Source : Updated</a:t>
            </a:r>
          </a:p>
          <a:p>
            <a:r>
              <a:rPr lang="en-US" altLang="ko-KR" dirty="0"/>
              <a:t>OpenCVAppGUIDlg.cpp</a:t>
            </a:r>
          </a:p>
          <a:p>
            <a:r>
              <a:rPr lang="en-US" altLang="ko-KR" dirty="0" err="1" smtClean="0"/>
              <a:t>OpenCVAppGUIDlg.h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Update display using OpenCV470 window handle</a:t>
            </a:r>
          </a:p>
          <a:p>
            <a:r>
              <a:rPr lang="en-US" altLang="ko-KR" dirty="0" smtClean="0"/>
              <a:t>Scaled display image buffer</a:t>
            </a:r>
          </a:p>
          <a:p>
            <a:endParaRPr lang="en-US" altLang="ko-KR" dirty="0" smtClean="0"/>
          </a:p>
          <a:p>
            <a:r>
              <a:rPr lang="en-US" altLang="ko-KR" dirty="0"/>
              <a:t>Platform </a:t>
            </a:r>
            <a:r>
              <a:rPr lang="en-US" altLang="ko-KR" dirty="0" smtClean="0"/>
              <a:t>Resource </a:t>
            </a:r>
            <a:r>
              <a:rPr lang="en-US" altLang="ko-KR" dirty="0"/>
              <a:t>Source : </a:t>
            </a:r>
            <a:r>
              <a:rPr lang="en-US" altLang="ko-KR" dirty="0" smtClean="0"/>
              <a:t>Added</a:t>
            </a:r>
            <a:endParaRPr lang="en-US" altLang="ko-KR" dirty="0"/>
          </a:p>
          <a:p>
            <a:r>
              <a:rPr lang="en-US" altLang="ko-KR" dirty="0" smtClean="0"/>
              <a:t> … </a:t>
            </a:r>
            <a:r>
              <a:rPr lang="en-US" altLang="ko-KR" dirty="0" err="1" smtClean="0"/>
              <a:t>OpenCVAppGUI</a:t>
            </a:r>
            <a:r>
              <a:rPr lang="en-US" altLang="ko-KR" dirty="0" smtClean="0"/>
              <a:t>\Build\x64\images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… test samples for OpenCV470 </a:t>
            </a:r>
            <a:r>
              <a:rPr lang="en-US" altLang="ko-KR" dirty="0" err="1" smtClean="0"/>
              <a:t>algoritms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13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423443"/>
            <a:ext cx="8373644" cy="6011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18360" y="1501140"/>
            <a:ext cx="3893820" cy="3787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19498" y="1030778"/>
            <a:ext cx="335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Picture </a:t>
            </a:r>
            <a:r>
              <a:rPr lang="en-US" altLang="ko-KR" dirty="0" err="1" smtClean="0"/>
              <a:t>Contorl</a:t>
            </a:r>
            <a:r>
              <a:rPr lang="en-US" altLang="ko-KR" dirty="0" smtClean="0"/>
              <a:t> :: Frame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22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385337"/>
            <a:ext cx="8364117" cy="6087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87880" y="1455420"/>
            <a:ext cx="3893820" cy="3802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7880" y="1455420"/>
            <a:ext cx="3893820" cy="265938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042660" y="145542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68540" y="1333500"/>
            <a:ext cx="242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 buffer :: Green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042660" y="423672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68540" y="4114800"/>
            <a:ext cx="243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Image Window :: 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0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868" y="875788"/>
            <a:ext cx="78445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KCCI shared folder</a:t>
            </a:r>
          </a:p>
          <a:p>
            <a:r>
              <a:rPr lang="en-US" altLang="ko-KR" dirty="0" smtClean="0"/>
              <a:t>Commit &gt;&gt;</a:t>
            </a:r>
          </a:p>
          <a:p>
            <a:r>
              <a:rPr lang="en-US" altLang="ko-KR" dirty="0" smtClean="0"/>
              <a:t>Platform Open Source : Updated</a:t>
            </a:r>
          </a:p>
          <a:p>
            <a:r>
              <a:rPr lang="en-US" altLang="ko-KR" dirty="0"/>
              <a:t>OpenCVAppGUIDlg.cpp</a:t>
            </a:r>
          </a:p>
          <a:p>
            <a:r>
              <a:rPr lang="en-US" altLang="ko-KR" dirty="0" err="1" smtClean="0"/>
              <a:t>OpenCVAppGUIDlg.h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Update C++ to STL with </a:t>
            </a:r>
            <a:r>
              <a:rPr lang="en-US" altLang="ko-KR" dirty="0" err="1" smtClean="0"/>
              <a:t>multibuffer</a:t>
            </a:r>
            <a:r>
              <a:rPr lang="en-US" altLang="ko-KR" dirty="0" smtClean="0"/>
              <a:t>, map&lt;</a:t>
            </a:r>
            <a:r>
              <a:rPr lang="en-US" altLang="ko-KR" dirty="0" err="1" smtClean="0"/>
              <a:t>id,cv</a:t>
            </a:r>
            <a:r>
              <a:rPr lang="en-US" altLang="ko-KR" dirty="0" smtClean="0"/>
              <a:t>::Mat&gt; for </a:t>
            </a:r>
            <a:r>
              <a:rPr lang="en-US" altLang="ko-KR" dirty="0" err="1" smtClean="0"/>
              <a:t>eImgSrcColor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eImgSrcGray</a:t>
            </a:r>
            <a:r>
              <a:rPr lang="en-US" altLang="ko-KR" dirty="0"/>
              <a:t>, </a:t>
            </a:r>
            <a:r>
              <a:rPr lang="en-US" altLang="ko-KR" dirty="0" err="1"/>
              <a:t>eImgDebugGray</a:t>
            </a:r>
            <a:r>
              <a:rPr lang="en-US" altLang="ko-KR" dirty="0"/>
              <a:t>, </a:t>
            </a:r>
            <a:r>
              <a:rPr lang="en-US" altLang="ko-KR" dirty="0" err="1" smtClean="0"/>
              <a:t>eImgDrawColor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Map ?     {key., value}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source / color, gray  …. Draw / color … debug … /gray</a:t>
            </a:r>
          </a:p>
          <a:p>
            <a:r>
              <a:rPr lang="en-US" altLang="ko-KR" dirty="0" smtClean="0"/>
              <a:t>Key …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…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{}</a:t>
            </a:r>
          </a:p>
          <a:p>
            <a:r>
              <a:rPr lang="en-US" altLang="ko-KR" dirty="0" smtClean="0"/>
              <a:t>Value … cv::Mat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5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96" y="163813"/>
            <a:ext cx="11707859" cy="395342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9759143" y="399011"/>
            <a:ext cx="58189" cy="33832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868786" y="399011"/>
            <a:ext cx="58189" cy="33832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72990" y="399011"/>
            <a:ext cx="1753985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72990" y="3782291"/>
            <a:ext cx="1753985" cy="5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172990" y="4447309"/>
            <a:ext cx="3391592" cy="407324"/>
            <a:chOff x="4172990" y="4447309"/>
            <a:chExt cx="3391592" cy="407324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4172990" y="4854633"/>
              <a:ext cx="175398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926975" y="4447309"/>
              <a:ext cx="0" cy="4073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926975" y="4447309"/>
              <a:ext cx="163760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172990" y="1064029"/>
            <a:ext cx="3391592" cy="407324"/>
            <a:chOff x="4172990" y="4447309"/>
            <a:chExt cx="3391592" cy="40732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172990" y="4854633"/>
              <a:ext cx="175398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926975" y="4447309"/>
              <a:ext cx="0" cy="4073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926975" y="4447309"/>
              <a:ext cx="163760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131427" y="2967643"/>
            <a:ext cx="3391592" cy="407324"/>
            <a:chOff x="4172990" y="4447309"/>
            <a:chExt cx="3391592" cy="407324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4172990" y="4854633"/>
              <a:ext cx="175398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926975" y="4447309"/>
              <a:ext cx="0" cy="40732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926975" y="4447309"/>
              <a:ext cx="163760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112625" y="4686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12625" y="41296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255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172990" y="504652"/>
            <a:ext cx="3391592" cy="1390650"/>
            <a:chOff x="4172990" y="504652"/>
            <a:chExt cx="3391592" cy="1390650"/>
          </a:xfrm>
        </p:grpSpPr>
        <p:cxnSp>
          <p:nvCxnSpPr>
            <p:cNvPr id="25" name="직선 화살표 연결선 24"/>
            <p:cNvCxnSpPr/>
            <p:nvPr/>
          </p:nvCxnSpPr>
          <p:spPr>
            <a:xfrm>
              <a:off x="4172990" y="1895302"/>
              <a:ext cx="149629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72990" y="504652"/>
              <a:ext cx="149629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4210051" y="517052"/>
              <a:ext cx="3354531" cy="12498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29"/>
          <p:cNvSpPr/>
          <p:nvPr/>
        </p:nvSpPr>
        <p:spPr>
          <a:xfrm>
            <a:off x="4172990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81498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12866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83724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92232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323600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698729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07237" y="4038285"/>
            <a:ext cx="45719" cy="8607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38605" y="4686591"/>
            <a:ext cx="45719" cy="860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4172990" y="4641850"/>
            <a:ext cx="3548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23304" y="45329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 rot="5400000">
            <a:off x="1267345" y="451831"/>
            <a:ext cx="1496290" cy="1390650"/>
            <a:chOff x="4172990" y="504652"/>
            <a:chExt cx="1496290" cy="1390650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4172990" y="1895302"/>
              <a:ext cx="149629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4172990" y="504652"/>
              <a:ext cx="149629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rot="16200000" flipV="1">
              <a:off x="4867718" y="984116"/>
              <a:ext cx="212476" cy="1390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 rot="16200000">
            <a:off x="1259898" y="2338821"/>
            <a:ext cx="1496290" cy="1390650"/>
            <a:chOff x="4172990" y="504652"/>
            <a:chExt cx="1496290" cy="1390650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4172990" y="1895302"/>
              <a:ext cx="149629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4172990" y="504652"/>
              <a:ext cx="149629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rot="5400000">
              <a:off x="4779479" y="177981"/>
              <a:ext cx="256694" cy="13566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3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704</Words>
  <Application>Microsoft Office PowerPoint</Application>
  <PresentationFormat>와이드스크린</PresentationFormat>
  <Paragraphs>183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돋움체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</dc:creator>
  <cp:lastModifiedBy>KCCI</cp:lastModifiedBy>
  <cp:revision>36</cp:revision>
  <dcterms:created xsi:type="dcterms:W3CDTF">2023-04-12T02:09:23Z</dcterms:created>
  <dcterms:modified xsi:type="dcterms:W3CDTF">2023-04-17T04:21:34Z</dcterms:modified>
</cp:coreProperties>
</file>