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60"/>
  </p:normalViewPr>
  <p:slideViewPr>
    <p:cSldViewPr snapToGrid="0">
      <p:cViewPr>
        <p:scale>
          <a:sx n="75" d="100"/>
          <a:sy n="75" d="100"/>
        </p:scale>
        <p:origin x="34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22444"/>
              </p:ext>
            </p:extLst>
          </p:nvPr>
        </p:nvGraphicFramePr>
        <p:xfrm>
          <a:off x="7643828" y="2763210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2275" y="384766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6991" y="4340341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 smtClean="0"/>
              <a:t>LB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87</a:t>
            </a:r>
            <a:r>
              <a:rPr lang="en-US" altLang="ko-KR" sz="2000" dirty="0" smtClean="0"/>
              <a:t>654321) : ffffff87 (sign-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LH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8765</a:t>
            </a:r>
            <a:r>
              <a:rPr lang="en-US" altLang="ko-KR" sz="2000" dirty="0" smtClean="0"/>
              <a:t>4321) : ffff8765 (sign-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LW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87654321</a:t>
            </a:r>
            <a:r>
              <a:rPr lang="en-US" altLang="ko-KR" sz="2000" dirty="0" smtClean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LBU</a:t>
            </a:r>
            <a:r>
              <a:rPr lang="en-US" altLang="ko-KR" sz="2000" dirty="0" smtClean="0"/>
              <a:t>(876543</a:t>
            </a:r>
            <a:r>
              <a:rPr lang="en-US" altLang="ko-KR" sz="2000" dirty="0" smtClean="0">
                <a:solidFill>
                  <a:srgbClr val="FF0000"/>
                </a:solidFill>
              </a:rPr>
              <a:t>21</a:t>
            </a:r>
            <a:r>
              <a:rPr lang="en-US" altLang="ko-KR" sz="2000" dirty="0" smtClean="0"/>
              <a:t>) : 00000021 (zero-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LHU</a:t>
            </a:r>
            <a:r>
              <a:rPr lang="en-US" altLang="ko-KR" sz="2000" dirty="0" smtClean="0"/>
              <a:t>(8765</a:t>
            </a:r>
            <a:r>
              <a:rPr lang="en-US" altLang="ko-KR" sz="2000" dirty="0" smtClean="0">
                <a:solidFill>
                  <a:srgbClr val="FF0000"/>
                </a:solidFill>
              </a:rPr>
              <a:t>4321</a:t>
            </a:r>
            <a:r>
              <a:rPr lang="en-US" altLang="ko-KR" sz="2000" dirty="0" smtClean="0"/>
              <a:t>) : 00004321 (zero-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14973"/>
              </p:ext>
            </p:extLst>
          </p:nvPr>
        </p:nvGraphicFramePr>
        <p:xfrm>
          <a:off x="7785937" y="2488750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8003075" y="4328121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56613" y="476976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ADDI</a:t>
            </a:r>
            <a:r>
              <a:rPr lang="en-US" altLang="ko-KR" dirty="0" smtClean="0"/>
              <a:t> : 6 + 16 = </a:t>
            </a:r>
            <a:r>
              <a:rPr lang="en-US" altLang="ko-KR" dirty="0" smtClean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SLTI</a:t>
            </a:r>
            <a:r>
              <a:rPr lang="en-US" altLang="ko-KR" dirty="0" smtClean="0"/>
              <a:t> : -16 &lt; 16 = </a:t>
            </a:r>
            <a:r>
              <a:rPr lang="en-US" altLang="ko-KR" dirty="0" smtClean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SLTIU</a:t>
            </a:r>
            <a:r>
              <a:rPr lang="en-US" altLang="ko-KR" dirty="0" smtClean="0"/>
              <a:t> : -16 &lt; 16 = </a:t>
            </a:r>
            <a:r>
              <a:rPr lang="en-US" altLang="ko-KR" dirty="0" smtClean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XORI</a:t>
            </a:r>
            <a:r>
              <a:rPr lang="en-US" altLang="ko-KR" dirty="0" smtClean="0"/>
              <a:t> : 110 ^ 101 = </a:t>
            </a:r>
            <a:r>
              <a:rPr lang="en-US" altLang="ko-KR" dirty="0" smtClean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ORI</a:t>
            </a:r>
            <a:r>
              <a:rPr lang="en-US" altLang="ko-KR" dirty="0" smtClean="0"/>
              <a:t> : 110 | 101 = </a:t>
            </a:r>
            <a:r>
              <a:rPr lang="en-US" altLang="ko-KR" dirty="0" smtClean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ANDI</a:t>
            </a:r>
            <a:r>
              <a:rPr lang="en-US" altLang="ko-KR" dirty="0" smtClean="0"/>
              <a:t> : 110 &amp; 101 = </a:t>
            </a:r>
            <a:r>
              <a:rPr lang="en-US" altLang="ko-KR" dirty="0" smtClean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6116"/>
              </p:ext>
            </p:extLst>
          </p:nvPr>
        </p:nvGraphicFramePr>
        <p:xfrm>
          <a:off x="7774176" y="2774500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525490" y="4052437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530974" y="4459116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BEQ</a:t>
            </a:r>
            <a:r>
              <a:rPr lang="en-US" altLang="ko-KR" dirty="0" smtClean="0"/>
              <a:t> : 2 == 2 </a:t>
            </a:r>
            <a:r>
              <a:rPr lang="ko-KR" altLang="en-US" dirty="0" smtClean="0"/>
              <a:t>→ </a:t>
            </a:r>
            <a:r>
              <a:rPr lang="en-US" altLang="ko-KR" dirty="0" smtClean="0">
                <a:solidFill>
                  <a:srgbClr val="FF0000"/>
                </a:solidFill>
              </a:rPr>
              <a:t>PC += 8 </a:t>
            </a:r>
            <a:r>
              <a:rPr lang="en-US" altLang="ko-KR" dirty="0" smtClean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BNE</a:t>
            </a:r>
            <a:r>
              <a:rPr lang="en-US" altLang="ko-KR" dirty="0" smtClean="0"/>
              <a:t> : 2 != 2 </a:t>
            </a:r>
            <a:r>
              <a:rPr lang="ko-KR" altLang="en-US" dirty="0"/>
              <a:t>→ 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BLT</a:t>
            </a:r>
            <a:r>
              <a:rPr lang="en-US" altLang="ko-KR" dirty="0" smtClean="0"/>
              <a:t> : -1 &lt; 1 </a:t>
            </a:r>
            <a:r>
              <a:rPr lang="ko-KR" altLang="en-US" dirty="0" smtClean="0"/>
              <a:t>→ </a:t>
            </a:r>
            <a:r>
              <a:rPr lang="en-US" altLang="ko-KR" dirty="0" smtClean="0">
                <a:solidFill>
                  <a:srgbClr val="FF0000"/>
                </a:solidFill>
              </a:rPr>
              <a:t>PC += 8 </a:t>
            </a:r>
            <a:r>
              <a:rPr lang="en-US" altLang="ko-KR" dirty="0" smtClean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BGE</a:t>
            </a:r>
            <a:r>
              <a:rPr lang="en-US" altLang="ko-KR" dirty="0" smtClean="0"/>
              <a:t> : -1 &gt;=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BLTU</a:t>
            </a:r>
            <a:r>
              <a:rPr lang="en-US" altLang="ko-KR" dirty="0" smtClean="0"/>
              <a:t> : -1 &lt;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BGEU</a:t>
            </a:r>
            <a:r>
              <a:rPr lang="en-US" altLang="ko-KR" dirty="0" smtClean="0"/>
              <a:t> : -1 &gt;= 1 </a:t>
            </a:r>
            <a:r>
              <a:rPr lang="ko-KR" altLang="en-US" dirty="0" smtClean="0"/>
              <a:t>→ </a:t>
            </a:r>
            <a:r>
              <a:rPr lang="en-US" altLang="ko-KR" dirty="0" smtClean="0">
                <a:solidFill>
                  <a:srgbClr val="FF0000"/>
                </a:solidFill>
              </a:rPr>
              <a:t>PC += 8 </a:t>
            </a:r>
            <a:r>
              <a:rPr lang="en-US" altLang="ko-KR" dirty="0" smtClean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80003"/>
              </p:ext>
            </p:extLst>
          </p:nvPr>
        </p:nvGraphicFramePr>
        <p:xfrm>
          <a:off x="8241880" y="3106281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322340" y="437771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631377" y="3601212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717569" y="3970927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make large </a:t>
            </a:r>
            <a:r>
              <a:rPr lang="en-US" altLang="ko-KR" dirty="0" err="1" smtClean="0"/>
              <a:t>imm</a:t>
            </a:r>
            <a:r>
              <a:rPr lang="en-US" altLang="ko-KR" dirty="0"/>
              <a:t> </a:t>
            </a:r>
            <a:r>
              <a:rPr lang="en-US" altLang="ko-KR" dirty="0" smtClean="0"/>
              <a:t>in the register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AD1FA77-5BBE-459C-9F60-802DDB562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96287"/>
              </p:ext>
            </p:extLst>
          </p:nvPr>
        </p:nvGraphicFramePr>
        <p:xfrm>
          <a:off x="8241880" y="3106281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631377" y="3601212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858245" y="3970927"/>
            <a:ext cx="340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relative address calculation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322340" y="437771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LUI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64 &lt;&lt; 12 = 262144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AUIPC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18393"/>
              </p:ext>
            </p:extLst>
          </p:nvPr>
        </p:nvGraphicFramePr>
        <p:xfrm>
          <a:off x="8117950" y="3155500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07422"/>
              </p:ext>
            </p:extLst>
          </p:nvPr>
        </p:nvGraphicFramePr>
        <p:xfrm>
          <a:off x="8117949" y="3346000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372960" y="3670454"/>
            <a:ext cx="44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Unconditional jump + store return values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242062" y="442157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724970" y="4025585"/>
            <a:ext cx="16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002949C-F91F-4760-A916-C080311A5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60332"/>
              </p:ext>
            </p:extLst>
          </p:nvPr>
        </p:nvGraphicFramePr>
        <p:xfrm>
          <a:off x="8117950" y="3155500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423C67A-3E3C-4EBF-9684-590CCA3C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13330"/>
              </p:ext>
            </p:extLst>
          </p:nvPr>
        </p:nvGraphicFramePr>
        <p:xfrm>
          <a:off x="8117949" y="3346000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ADC51818-F79C-4C7C-AC78-5B496B8E63FA}"/>
              </a:ext>
            </a:extLst>
          </p:cNvPr>
          <p:cNvSpPr txBox="1"/>
          <p:nvPr/>
        </p:nvSpPr>
        <p:spPr>
          <a:xfrm>
            <a:off x="7372960" y="3670454"/>
            <a:ext cx="44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Unconditional jump + store return values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37638E-59FF-4AA8-AC13-15D67091AE02}"/>
              </a:ext>
            </a:extLst>
          </p:cNvPr>
          <p:cNvSpPr txBox="1"/>
          <p:nvPr/>
        </p:nvSpPr>
        <p:spPr>
          <a:xfrm>
            <a:off x="7907706" y="4039786"/>
            <a:ext cx="44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return, Dynamic jump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B4A6B7-EE45-4D59-8D89-EFC033AFAA98}"/>
              </a:ext>
            </a:extLst>
          </p:cNvPr>
          <p:cNvSpPr txBox="1"/>
          <p:nvPr/>
        </p:nvSpPr>
        <p:spPr>
          <a:xfrm>
            <a:off x="8242062" y="442157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JAL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JALR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121109"/>
            <a:ext cx="8602275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1684830" y="4325937"/>
            <a:ext cx="882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3200" b="1" dirty="0"/>
              <a:t>}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Sorting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3200" b="1" dirty="0"/>
              <a:t>}</a:t>
            </a:r>
            <a:endParaRPr lang="ko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46702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4198620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4220051" y="535868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4477226" y="5613868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4736783" y="5837865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5008245" y="6074327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8240678" y="6074326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94EB1-FE90-47B7-8100-1A5B0FCFE8AA}"/>
              </a:ext>
            </a:extLst>
          </p:cNvPr>
          <p:cNvSpPr/>
          <p:nvPr/>
        </p:nvSpPr>
        <p:spPr>
          <a:xfrm>
            <a:off x="9083641" y="5837865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F8FC4D-7C27-43ED-8D6F-DF74BC61C480}"/>
              </a:ext>
            </a:extLst>
          </p:cNvPr>
          <p:cNvSpPr/>
          <p:nvPr/>
        </p:nvSpPr>
        <p:spPr>
          <a:xfrm>
            <a:off x="9666253" y="5614012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E93E0-E390-48FA-9EEC-B26018C7A98B}"/>
              </a:ext>
            </a:extLst>
          </p:cNvPr>
          <p:cNvSpPr/>
          <p:nvPr/>
        </p:nvSpPr>
        <p:spPr>
          <a:xfrm>
            <a:off x="10002803" y="5358681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D0DAF4-EEA8-46A7-8E0F-E9EF7727C1B1}"/>
              </a:ext>
            </a:extLst>
          </p:cNvPr>
          <p:cNvSpPr/>
          <p:nvPr/>
        </p:nvSpPr>
        <p:spPr>
          <a:xfrm>
            <a:off x="9980578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6184900" y="608171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7866062" y="585842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E7903C-2BBC-4115-82E8-33C399D3FCF4}"/>
              </a:ext>
            </a:extLst>
          </p:cNvPr>
          <p:cNvCxnSpPr/>
          <p:nvPr/>
        </p:nvCxnSpPr>
        <p:spPr>
          <a:xfrm flipV="1">
            <a:off x="9042400" y="5613868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5529A-3295-45F9-97ED-FD59952F5E2A}"/>
              </a:ext>
            </a:extLst>
          </p:cNvPr>
          <p:cNvCxnSpPr/>
          <p:nvPr/>
        </p:nvCxnSpPr>
        <p:spPr>
          <a:xfrm flipV="1">
            <a:off x="9704353" y="538090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FA6C34-9B3B-4E38-A631-3DEA93B97A0C}"/>
              </a:ext>
            </a:extLst>
          </p:cNvPr>
          <p:cNvCxnSpPr/>
          <p:nvPr/>
        </p:nvCxnSpPr>
        <p:spPr>
          <a:xfrm flipV="1">
            <a:off x="9666253" y="5142781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5960737" y="2471032"/>
            <a:ext cx="4940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t0, -36(s0)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91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t1, -32(s0)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[1]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92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t2, -28(s0)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93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t3, -24(s0)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[3]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94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t4, -20(s0)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95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Inenfficient</a:t>
            </a:r>
            <a:r>
              <a:rPr lang="en-US" altLang="ko-KR" sz="2400" b="1" dirty="0"/>
              <a:t> 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</a:t>
            </a:r>
            <a:r>
              <a:rPr lang="en-US" altLang="ko-KR" sz="2400" dirty="0" smtClean="0"/>
              <a:t>address </a:t>
            </a:r>
            <a:r>
              <a:rPr lang="en-US" altLang="ko-KR" sz="2400" dirty="0"/>
              <a:t>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60672"/>
              </p:ext>
            </p:extLst>
          </p:nvPr>
        </p:nvGraphicFramePr>
        <p:xfrm>
          <a:off x="7767866" y="2492248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726835" y="4580736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228053" y="507132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169649-E47A-4AA8-B95C-2519C6E0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29" y="4076091"/>
            <a:ext cx="3024383" cy="2064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29055"/>
              </p:ext>
            </p:extLst>
          </p:nvPr>
        </p:nvGraphicFramePr>
        <p:xfrm>
          <a:off x="8120895" y="2953886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710710" y="3689800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206466" y="4155706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1404</Words>
  <Application>Microsoft Office PowerPoint</Application>
  <PresentationFormat>와이드스크린</PresentationFormat>
  <Paragraphs>392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413</cp:revision>
  <dcterms:created xsi:type="dcterms:W3CDTF">2025-09-27T03:20:18Z</dcterms:created>
  <dcterms:modified xsi:type="dcterms:W3CDTF">2025-09-30T06:00:07Z</dcterms:modified>
</cp:coreProperties>
</file>