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9"/>
  </p:notesMasterIdLst>
  <p:sldIdLst>
    <p:sldId id="343" r:id="rId3"/>
    <p:sldId id="375" r:id="rId4"/>
    <p:sldId id="373" r:id="rId5"/>
    <p:sldId id="376" r:id="rId6"/>
    <p:sldId id="378" r:id="rId7"/>
    <p:sldId id="34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세호" initials="이" lastIdx="1" clrIdx="0">
    <p:extLst>
      <p:ext uri="{19B8F6BF-5375-455C-9EA6-DF929625EA0E}">
        <p15:presenceInfo xmlns:p15="http://schemas.microsoft.com/office/powerpoint/2012/main" userId="이세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B6D53B"/>
    <a:srgbClr val="EEFCD4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6529" autoAdjust="0"/>
  </p:normalViewPr>
  <p:slideViewPr>
    <p:cSldViewPr snapToGrid="0">
      <p:cViewPr varScale="1">
        <p:scale>
          <a:sx n="65" d="100"/>
          <a:sy n="65" d="100"/>
        </p:scale>
        <p:origin x="13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30CE6-CC9A-4866-82BD-D7B5E5537F6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CC55F-5FDC-4AA9-9F53-C247F80DE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70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6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3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9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53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SRM, MDL, MAP </a:t>
            </a:r>
            <a:r>
              <a:rPr lang="ko-KR" altLang="en-US" dirty="0"/>
              <a:t>설명은 넘어가자</a:t>
            </a:r>
            <a:r>
              <a:rPr lang="en-US" altLang="ko-KR" dirty="0"/>
              <a:t>… </a:t>
            </a:r>
            <a:r>
              <a:rPr lang="ko-KR" altLang="en-US" dirty="0"/>
              <a:t>정보이론에 대한 이해가 필요</a:t>
            </a:r>
            <a:r>
              <a:rPr lang="en-US" altLang="ko-KR" dirty="0"/>
              <a:t>;;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60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6CC55F-5FDC-4AA9-9F53-C247F80DE1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5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5DD32-434B-477C-A663-A4501FF5E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AEF6CB-76C8-4341-903B-A5838D489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CEEE9-8781-42A1-8AAA-D9CC75A9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5AF0-B60E-4404-84D8-6D3A34D3CDF8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D06D6-4A56-4C81-B99B-A9F91EE3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B8273-5982-4B1F-985A-544B1494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5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5BD9B-A094-4559-8149-7FF7BEC9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129DF4-0ADD-43CB-BCAE-96F82D272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31255-EEC7-4D4F-9BFC-0EE02C5D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2EA90-55BD-4E77-A6AC-AFBB087BAA90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6D0C-1C79-4F3A-B928-F24BC7ED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2B6CE-9FB5-4235-A766-F6E5DD27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50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830159-0F25-4805-83B4-13AADEB51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0FC4AA-9C57-494F-B6BE-9C0A42764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0696D-007E-41BF-B865-D76A89818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961D-A562-413F-9AC9-821051CC76B4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ABBB1-5D02-4B57-9AB2-8082F5C0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80061-A50C-4673-AAF2-6CC833B2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300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DD30-938C-433D-AF74-51BCD713DA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46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200B-04ED-4211-919A-1299F6E7318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19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7AED-F0A6-4D7F-A8E1-E16C5495A9C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4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1260-F341-4650-8531-BB187805469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0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1ACD-157C-4FF6-8210-2DFCC81DBF1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20C1-7A11-4601-9729-B3B85F6986E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17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0CD8-3AC6-471A-9EE8-607FBFA3E52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25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2921-7DCA-4C4B-BE2D-BA2F313FB2A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8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F5FAA-EC2A-4A1B-B83D-12E88185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F0267-0BA4-4385-B544-4674F91E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E0246-D809-44BF-95C0-849F3B00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860C-3D89-418B-B004-D99C9737056B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549DE-8869-4A4C-AFBA-3B4B20DF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68F69-D04B-43E2-95C8-25974E59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86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F313-FBB4-4E95-8697-6C0FFBD514D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879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3585-95CC-4233-95E2-D91408BA813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27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383BF-0C8F-490C-B16C-6A2D8F6F8E3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7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A286B-BD99-47B9-B20B-6CE896CD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DE8E2-7FA3-4A18-BEBD-A24F75513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4BFD5-349A-4327-A03D-5388731C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D06C-9749-461C-9C58-90287441121A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9DCA7-68E9-43C1-91BF-8D8CED7A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5328C-832F-4B60-BB6A-9E4B4D8C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7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0AF81-5C63-4C95-8D21-FD58242D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9DEB9-EB24-4857-9C24-794CE58EF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B8D533-0ED4-4D54-86DF-14407E3A6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D6AD23-DF8D-4AD1-8CA0-3C169CB1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630A-CC56-419C-9A9E-2869BA42BA5B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BCAC44-079F-45D7-9089-5394F577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8D04F8-77C8-4B6C-BA43-C8AB9F8E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0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F35B8-FD7B-4728-96F1-E51CEC1E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F4F0C-C42E-488E-BF97-FA3F73BB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A9B4A-926C-4363-BBCE-5BD69E64C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B20C74-E044-4DF9-81FD-2D95A6AE9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E9731E-D208-4059-9697-36C8C9071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BA6D6A-6C7A-495B-B453-66F5D609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A253-B2B4-427D-BEB5-A212888996DA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591F95-9D70-4BE4-BA17-59902D31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D73FDA-9426-4F51-B9B8-3A2F00F7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9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A7D51-6F22-4E94-B111-D1ACA97B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0127CC-C64E-4840-A744-7D266731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FB12-D6CE-4314-82CF-9EFE3ACF8C7C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DBB9B5-9E30-451B-9BD3-191F702B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CAC074-023E-4E78-8163-69359C5B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8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A5068C-3A81-4897-9035-73C37704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4441-00B3-421B-ADD7-BC4E1F5FD8A4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157A18-AD32-4076-B70D-5FDC2FAD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1DDCA4-E29B-4EEC-A02F-1F20FEC9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5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8728D-B977-43E1-AD4F-1ABD0EF0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E177D-12E0-4D7A-833C-4348FD68E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877E4B-0500-4172-87CA-CA120F647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B89D1D-E902-4527-ABC6-A1436BB4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A67D-649A-4D22-8423-F7D8B684DB99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63B07-44DB-4E4F-9A6A-F95FBCA2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8FE3C-4100-4523-B1BB-6D2022B6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1ECC6-3392-4E05-97A1-F202E23A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06F34A-D17B-4F36-BE51-F17009464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5A9C8-029D-4814-A3BE-253DFDBE7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D83253-2DEC-4800-9F02-ECD1D625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09B6-3F6F-4F61-8BEB-C2066F9D6EEF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F043F-E2B0-4B8D-8A0B-076002D8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993FA-1373-4ED7-9A32-E426758D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5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681D28-A353-43C9-B9E3-6B4240A5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F0F671-B5B8-4E65-BEE0-4BC0304F6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14056-A658-44EF-AFE2-BFD7E7D1B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03CF5-9F7C-462F-9F98-D4AE6E44E135}" type="datetime1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37846-6F36-4168-B38C-9CD764DFC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3EED0-871A-4D7B-AA56-A85322662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9AB1-EDB0-4A1D-B250-55B6CF7157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66B25-FE42-4652-91C9-864EAEDBA08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2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3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4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26565" y="275253"/>
            <a:ext cx="10717438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Machine</a:t>
            </a:r>
            <a:r>
              <a:rPr kumimoji="0" lang="ko-KR" altLang="en-US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Learning</a:t>
            </a:r>
            <a:r>
              <a:rPr kumimoji="0" lang="ko-KR" altLang="en-US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Study </a:t>
            </a: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- Part2. Attention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2" y="1845734"/>
            <a:ext cx="10222618" cy="4023360"/>
          </a:xfrm>
        </p:spPr>
        <p:txBody>
          <a:bodyPr>
            <a:normAutofit/>
          </a:bodyPr>
          <a:lstStyle/>
          <a:p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E53579-F097-4CCE-82F4-138C78A8E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444" y="1459796"/>
            <a:ext cx="8437112" cy="4730204"/>
          </a:xfrm>
          <a:prstGeom prst="rect">
            <a:avLst/>
          </a:prstGeom>
        </p:spPr>
      </p:pic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CEE3FB-A419-4B18-8074-31FA4BCDD07D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5F764A2-66B3-4A68-9F2D-AF2B15A80CD2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그래픽 10" descr="워크플로">
              <a:extLst>
                <a:ext uri="{FF2B5EF4-FFF2-40B4-BE49-F238E27FC236}">
                  <a16:creationId xmlns:a16="http://schemas.microsoft.com/office/drawing/2014/main" id="{14AD9745-3FC6-4D18-A8BD-0A9869E60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577" y="2625669"/>
              <a:ext cx="614400" cy="614400"/>
            </a:xfrm>
            <a:prstGeom prst="rect">
              <a:avLst/>
            </a:prstGeom>
          </p:spPr>
        </p:pic>
        <p:pic>
          <p:nvPicPr>
            <p:cNvPr id="12" name="그래픽 11" descr="네트워크 다이어그램">
              <a:extLst>
                <a:ext uri="{FF2B5EF4-FFF2-40B4-BE49-F238E27FC236}">
                  <a16:creationId xmlns:a16="http://schemas.microsoft.com/office/drawing/2014/main" id="{C6C9270C-BB4D-44DF-8DFE-C32D9DCCA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9651" y="1910402"/>
              <a:ext cx="614400" cy="614400"/>
            </a:xfrm>
            <a:prstGeom prst="rect">
              <a:avLst/>
            </a:prstGeom>
          </p:spPr>
        </p:pic>
        <p:pic>
          <p:nvPicPr>
            <p:cNvPr id="15" name="그래픽 14" descr="네트워크">
              <a:extLst>
                <a:ext uri="{FF2B5EF4-FFF2-40B4-BE49-F238E27FC236}">
                  <a16:creationId xmlns:a16="http://schemas.microsoft.com/office/drawing/2014/main" id="{BDB91FBD-5E78-474D-B858-B8D80C20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62327F9-328B-4C2C-8EB2-2F43F4185B59}"/>
                </a:ext>
              </a:extLst>
            </p:cNvPr>
            <p:cNvSpPr/>
            <p:nvPr/>
          </p:nvSpPr>
          <p:spPr>
            <a:xfrm>
              <a:off x="99872" y="1097761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7" name="말풍선: 모서리가 둥근 사각형 16">
              <a:extLst>
                <a:ext uri="{FF2B5EF4-FFF2-40B4-BE49-F238E27FC236}">
                  <a16:creationId xmlns:a16="http://schemas.microsoft.com/office/drawing/2014/main" id="{D772F5A4-ECA7-445C-A246-1D9F503D770D}"/>
                </a:ext>
              </a:extLst>
            </p:cNvPr>
            <p:cNvSpPr/>
            <p:nvPr/>
          </p:nvSpPr>
          <p:spPr>
            <a:xfrm>
              <a:off x="713108" y="906637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02</a:t>
              </a:r>
            </a:p>
          </p:txBody>
        </p:sp>
        <p:pic>
          <p:nvPicPr>
            <p:cNvPr id="18" name="그래픽 17" descr="디스크">
              <a:extLst>
                <a:ext uri="{FF2B5EF4-FFF2-40B4-BE49-F238E27FC236}">
                  <a16:creationId xmlns:a16="http://schemas.microsoft.com/office/drawing/2014/main" id="{16678E1F-0D0D-44B5-A86F-CFB576C34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3" name="그래픽 12" descr="레벨이 있는 피라미드">
              <a:extLst>
                <a:ext uri="{FF2B5EF4-FFF2-40B4-BE49-F238E27FC236}">
                  <a16:creationId xmlns:a16="http://schemas.microsoft.com/office/drawing/2014/main" id="{41394EEE-A587-47BB-9097-DBBFCFED1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4950" y="1094349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402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15251" y="275253"/>
            <a:ext cx="10728752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Before we start, ... Deep Learning and Regularization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80" y="1845734"/>
            <a:ext cx="9612000" cy="40233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Deep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Learning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이 주목받게 된 이유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?</a:t>
            </a:r>
          </a:p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Deep Learning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은 복잡한 문제를 풀기 위하여 사용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/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적당히 풀 수 있는 문제들은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SVM(support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vector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machine,)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MLP(multi-layer perceptron)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으로 충분히 풀 수 있음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SVM, MLP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로 풀 수 있는 문제들을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Deep Learning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으로 풀게 된다면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Overfitting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문제가 발생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컴퓨팅 파워의 향상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학습 데이터가 많아져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아주 많은 데이터를 학습시킴으로써 복잡한 모델구조가 </a:t>
            </a:r>
            <a:r>
              <a:rPr lang="ko-KR" altLang="en-US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과다학습되지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않음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Deep Learning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이 문제를 푸는데 매우 유용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(ex. </a:t>
            </a:r>
            <a:r>
              <a:rPr lang="en-US" alt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AlexNet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(2012))</a:t>
            </a:r>
          </a:p>
          <a:p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6C777ED-4FA0-459D-9BA9-123F512C08C5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819FE2-F89E-43AD-B1DE-2F89C5ACCB09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0" name="그래픽 9" descr="워크플로">
              <a:extLst>
                <a:ext uri="{FF2B5EF4-FFF2-40B4-BE49-F238E27FC236}">
                  <a16:creationId xmlns:a16="http://schemas.microsoft.com/office/drawing/2014/main" id="{40F7DE2E-5E5D-4B88-B6D1-E5CDF287A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0577" y="2625669"/>
              <a:ext cx="614400" cy="614400"/>
            </a:xfrm>
            <a:prstGeom prst="rect">
              <a:avLst/>
            </a:prstGeom>
          </p:spPr>
        </p:pic>
        <p:pic>
          <p:nvPicPr>
            <p:cNvPr id="11" name="그래픽 10" descr="네트워크 다이어그램">
              <a:extLst>
                <a:ext uri="{FF2B5EF4-FFF2-40B4-BE49-F238E27FC236}">
                  <a16:creationId xmlns:a16="http://schemas.microsoft.com/office/drawing/2014/main" id="{949F4FD8-3C1B-414A-B8BB-3BE260091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9651" y="1910402"/>
              <a:ext cx="614400" cy="614400"/>
            </a:xfrm>
            <a:prstGeom prst="rect">
              <a:avLst/>
            </a:prstGeom>
          </p:spPr>
        </p:pic>
        <p:pic>
          <p:nvPicPr>
            <p:cNvPr id="12" name="그래픽 11" descr="네트워크">
              <a:extLst>
                <a:ext uri="{FF2B5EF4-FFF2-40B4-BE49-F238E27FC236}">
                  <a16:creationId xmlns:a16="http://schemas.microsoft.com/office/drawing/2014/main" id="{A2B76544-F9B8-4F43-9A4D-18B6C47FD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1A60785-A5A8-4158-9E49-06CEC16EADEC}"/>
                </a:ext>
              </a:extLst>
            </p:cNvPr>
            <p:cNvSpPr/>
            <p:nvPr/>
          </p:nvSpPr>
          <p:spPr>
            <a:xfrm>
              <a:off x="99872" y="1097761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모서리가 둥근 사각형 14">
              <a:extLst>
                <a:ext uri="{FF2B5EF4-FFF2-40B4-BE49-F238E27FC236}">
                  <a16:creationId xmlns:a16="http://schemas.microsoft.com/office/drawing/2014/main" id="{A1AEC046-F04B-483B-9C8A-9CA73C4A5BC9}"/>
                </a:ext>
              </a:extLst>
            </p:cNvPr>
            <p:cNvSpPr/>
            <p:nvPr/>
          </p:nvSpPr>
          <p:spPr>
            <a:xfrm>
              <a:off x="713108" y="906637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02</a:t>
              </a:r>
            </a:p>
          </p:txBody>
        </p:sp>
        <p:pic>
          <p:nvPicPr>
            <p:cNvPr id="16" name="그래픽 15" descr="디스크">
              <a:extLst>
                <a:ext uri="{FF2B5EF4-FFF2-40B4-BE49-F238E27FC236}">
                  <a16:creationId xmlns:a16="http://schemas.microsoft.com/office/drawing/2014/main" id="{004F763D-06A3-44C4-85F6-F01B08D34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7" name="그래픽 16" descr="레벨이 있는 피라미드">
              <a:extLst>
                <a:ext uri="{FF2B5EF4-FFF2-40B4-BE49-F238E27FC236}">
                  <a16:creationId xmlns:a16="http://schemas.microsoft.com/office/drawing/2014/main" id="{E012E5D2-3D65-4035-A47A-21DB03841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4950" y="1094349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32807" y="275253"/>
            <a:ext cx="10711196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Before we start, ... Deep Learning and Regularization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78" y="1845734"/>
            <a:ext cx="9741638" cy="402336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모델 복잡도 이론과 정규화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주어진 데이터나 문제에 대해서 가장 최적의 모델 복잡도는 무엇일까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(model selection problem)</a:t>
            </a:r>
          </a:p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모델 복잡도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(model complexity)</a:t>
            </a:r>
          </a:p>
          <a:p>
            <a:pPr marL="0" indent="0">
              <a:buNone/>
            </a:pP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 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데이터나 문제의 복잡도에 비해 모델의 복잡도가 크면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훈련데이터에 대한 정확도가 우수하나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과다학습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(overfitting)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하면 일반화 성능이 저하되는 문제가 발생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C12357-E743-46E5-9584-DA5AB04938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884" t="42089" b="1787"/>
          <a:stretch/>
        </p:blipFill>
        <p:spPr>
          <a:xfrm>
            <a:off x="8507259" y="3768883"/>
            <a:ext cx="2987046" cy="2519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1A3552-B78F-4FEB-AC5D-DE3DFC9537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573" r="39076"/>
          <a:stretch/>
        </p:blipFill>
        <p:spPr>
          <a:xfrm>
            <a:off x="1642238" y="3975430"/>
            <a:ext cx="5903870" cy="260731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560DBDC-7874-458C-877E-8BA42FA096CD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BD6A22B-6E61-4F16-BEE3-FA8443D39A1A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2" name="그래픽 11" descr="워크플로">
              <a:extLst>
                <a:ext uri="{FF2B5EF4-FFF2-40B4-BE49-F238E27FC236}">
                  <a16:creationId xmlns:a16="http://schemas.microsoft.com/office/drawing/2014/main" id="{DFCCD666-9A93-408A-BE93-D477BA8E7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577" y="2625669"/>
              <a:ext cx="614400" cy="614400"/>
            </a:xfrm>
            <a:prstGeom prst="rect">
              <a:avLst/>
            </a:prstGeom>
          </p:spPr>
        </p:pic>
        <p:pic>
          <p:nvPicPr>
            <p:cNvPr id="13" name="그래픽 12" descr="네트워크 다이어그램">
              <a:extLst>
                <a:ext uri="{FF2B5EF4-FFF2-40B4-BE49-F238E27FC236}">
                  <a16:creationId xmlns:a16="http://schemas.microsoft.com/office/drawing/2014/main" id="{C91A4FEA-7414-4B41-BFDD-746DB3920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9651" y="1910402"/>
              <a:ext cx="614400" cy="614400"/>
            </a:xfrm>
            <a:prstGeom prst="rect">
              <a:avLst/>
            </a:prstGeom>
          </p:spPr>
        </p:pic>
        <p:pic>
          <p:nvPicPr>
            <p:cNvPr id="15" name="그래픽 14" descr="네트워크">
              <a:extLst>
                <a:ext uri="{FF2B5EF4-FFF2-40B4-BE49-F238E27FC236}">
                  <a16:creationId xmlns:a16="http://schemas.microsoft.com/office/drawing/2014/main" id="{1359F6DD-3629-4A0A-9B05-9162D977B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1D176D0-CF9B-43CF-A3CE-C687828261FA}"/>
                </a:ext>
              </a:extLst>
            </p:cNvPr>
            <p:cNvSpPr/>
            <p:nvPr/>
          </p:nvSpPr>
          <p:spPr>
            <a:xfrm>
              <a:off x="99872" y="1097761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7" name="말풍선: 모서리가 둥근 사각형 16">
              <a:extLst>
                <a:ext uri="{FF2B5EF4-FFF2-40B4-BE49-F238E27FC236}">
                  <a16:creationId xmlns:a16="http://schemas.microsoft.com/office/drawing/2014/main" id="{D9F7886C-BC2E-44AC-8D3C-9D53BA8BFE67}"/>
                </a:ext>
              </a:extLst>
            </p:cNvPr>
            <p:cNvSpPr/>
            <p:nvPr/>
          </p:nvSpPr>
          <p:spPr>
            <a:xfrm>
              <a:off x="713108" y="906637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02</a:t>
              </a:r>
            </a:p>
          </p:txBody>
        </p:sp>
        <p:pic>
          <p:nvPicPr>
            <p:cNvPr id="18" name="그래픽 17" descr="디스크">
              <a:extLst>
                <a:ext uri="{FF2B5EF4-FFF2-40B4-BE49-F238E27FC236}">
                  <a16:creationId xmlns:a16="http://schemas.microsoft.com/office/drawing/2014/main" id="{F733E1A8-9450-43AD-BA74-836CB4CBF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9" name="그래픽 18" descr="레벨이 있는 피라미드">
              <a:extLst>
                <a:ext uri="{FF2B5EF4-FFF2-40B4-BE49-F238E27FC236}">
                  <a16:creationId xmlns:a16="http://schemas.microsoft.com/office/drawing/2014/main" id="{3107E790-7704-4A35-A59B-FA79AB0AC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4950" y="1094349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28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32807" y="275253"/>
            <a:ext cx="10711196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Before we start, ... Deep Learning and Regularization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78" y="1845734"/>
            <a:ext cx="9612001" cy="402336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모델 복잡도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(model complexity)</a:t>
            </a:r>
          </a:p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일반적으로 모델 복잡도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C(w)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는 학습할 매개변수들의 가중치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(weight)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의 제곱합으로 정의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가중치의 개수만이 아니라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가중치의 값이 커져도 모델 복잡도는 증가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모델 복잡도를 줄이기 위한 방법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ko-KR" altLang="en-US" sz="2000" dirty="0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가중치 </a:t>
            </a:r>
            <a:r>
              <a:rPr lang="ko-KR" altLang="en-US" sz="2000" dirty="0" err="1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감소법</a:t>
            </a:r>
            <a:r>
              <a:rPr lang="en-US" altLang="ko-KR" sz="2000" dirty="0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(weight decay)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가중치 값을 조절할 때마다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일정 비율을 감소시키는 방법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ko-KR" altLang="en-US" sz="2000" dirty="0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학습의 반복횟수를 크게 하지 </a:t>
            </a:r>
            <a:r>
              <a:rPr lang="ko-KR" altLang="en-US" sz="2000" dirty="0" err="1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않는것</a:t>
            </a:r>
            <a:endParaRPr lang="en-US" altLang="ko-KR" sz="2000" dirty="0">
              <a:solidFill>
                <a:srgbClr val="FF9900"/>
              </a:solidFill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학습 반복횟수가 증가할 수록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가중치 값들이 커지는 경향을 보임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84E505-E7F1-4C3D-80E6-B0397CD7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923" y="2771356"/>
            <a:ext cx="3115110" cy="43821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ADB87CF-1A5B-40C9-BF6C-2808EDA542D6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7D0217C-4700-43C6-8442-E5139780A71A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그래픽 10" descr="워크플로">
              <a:extLst>
                <a:ext uri="{FF2B5EF4-FFF2-40B4-BE49-F238E27FC236}">
                  <a16:creationId xmlns:a16="http://schemas.microsoft.com/office/drawing/2014/main" id="{91F9E275-F1F6-423F-B568-9FA43E38B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577" y="2625669"/>
              <a:ext cx="614400" cy="614400"/>
            </a:xfrm>
            <a:prstGeom prst="rect">
              <a:avLst/>
            </a:prstGeom>
          </p:spPr>
        </p:pic>
        <p:pic>
          <p:nvPicPr>
            <p:cNvPr id="12" name="그래픽 11" descr="네트워크 다이어그램">
              <a:extLst>
                <a:ext uri="{FF2B5EF4-FFF2-40B4-BE49-F238E27FC236}">
                  <a16:creationId xmlns:a16="http://schemas.microsoft.com/office/drawing/2014/main" id="{637575B6-F142-49C0-A502-AB871342F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9651" y="1910402"/>
              <a:ext cx="614400" cy="614400"/>
            </a:xfrm>
            <a:prstGeom prst="rect">
              <a:avLst/>
            </a:prstGeom>
          </p:spPr>
        </p:pic>
        <p:pic>
          <p:nvPicPr>
            <p:cNvPr id="13" name="그래픽 12" descr="네트워크">
              <a:extLst>
                <a:ext uri="{FF2B5EF4-FFF2-40B4-BE49-F238E27FC236}">
                  <a16:creationId xmlns:a16="http://schemas.microsoft.com/office/drawing/2014/main" id="{726F372B-7023-46CA-A5C2-78F0E92BD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EED2CC-250C-45E7-B505-F95CE6C48790}"/>
                </a:ext>
              </a:extLst>
            </p:cNvPr>
            <p:cNvSpPr/>
            <p:nvPr/>
          </p:nvSpPr>
          <p:spPr>
            <a:xfrm>
              <a:off x="99872" y="1097761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6" name="말풍선: 모서리가 둥근 사각형 15">
              <a:extLst>
                <a:ext uri="{FF2B5EF4-FFF2-40B4-BE49-F238E27FC236}">
                  <a16:creationId xmlns:a16="http://schemas.microsoft.com/office/drawing/2014/main" id="{644CF8A1-11FF-41E1-8CD9-A130C3F8B0E9}"/>
                </a:ext>
              </a:extLst>
            </p:cNvPr>
            <p:cNvSpPr/>
            <p:nvPr/>
          </p:nvSpPr>
          <p:spPr>
            <a:xfrm>
              <a:off x="713108" y="906637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02</a:t>
              </a:r>
            </a:p>
          </p:txBody>
        </p:sp>
        <p:pic>
          <p:nvPicPr>
            <p:cNvPr id="17" name="그래픽 16" descr="디스크">
              <a:extLst>
                <a:ext uri="{FF2B5EF4-FFF2-40B4-BE49-F238E27FC236}">
                  <a16:creationId xmlns:a16="http://schemas.microsoft.com/office/drawing/2014/main" id="{BC8A0775-20C1-4F96-939F-ED352A27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8" name="그래픽 17" descr="레벨이 있는 피라미드">
              <a:extLst>
                <a:ext uri="{FF2B5EF4-FFF2-40B4-BE49-F238E27FC236}">
                  <a16:creationId xmlns:a16="http://schemas.microsoft.com/office/drawing/2014/main" id="{08069439-520A-46F4-BD51-EDB1351CD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4950" y="1094349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911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32807" y="275253"/>
            <a:ext cx="10711196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Before we start, ... Deep Learning and Regularization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80" y="1845734"/>
            <a:ext cx="9612000" cy="402336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모델 복잡도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(model complexity)</a:t>
            </a:r>
          </a:p>
          <a:p>
            <a:r>
              <a:rPr lang="ko-KR" altLang="en-US" sz="2000" dirty="0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목적함수 변경</a:t>
            </a:r>
            <a:r>
              <a:rPr lang="en-US" altLang="ko-KR" sz="2000" dirty="0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(Objective function </a:t>
            </a:r>
            <a:r>
              <a:rPr lang="ko-KR" altLang="en-US" sz="2000" dirty="0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또는</a:t>
            </a:r>
            <a:r>
              <a:rPr lang="en-US" altLang="ko-KR" sz="2000" dirty="0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Loss function)</a:t>
            </a:r>
          </a:p>
          <a:p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Loss function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이 </a:t>
            </a:r>
            <a:r>
              <a:rPr lang="ko-KR" altLang="en-US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출력값과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데이터 간의 차이를 의미한다면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, Objective function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은 우리가 실제로 최소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, </a:t>
            </a:r>
            <a:r>
              <a:rPr lang="ko-KR" altLang="en-US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최대화시키고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싶은 값을 의미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목적함수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F(</a:t>
            </a:r>
            <a:r>
              <a:rPr lang="en-US" alt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w|D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)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는 오차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(E(</a:t>
            </a:r>
            <a:r>
              <a:rPr lang="en-US" altLang="ko-KR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D|w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))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와 모델 복잡도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C(w)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에 적절히 계수를 곱해 구해낼 수 있음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구조 위험 최소화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(Structural Risk Minimization, SRM)</a:t>
            </a:r>
          </a:p>
          <a:p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최소 묘사 길이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(Minimum Description Length, MDL)</a:t>
            </a:r>
          </a:p>
          <a:p>
            <a:r>
              <a:rPr lang="ko-KR" altLang="en-US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최대사후확률법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(Maximum A Posteriori, MAP)</a:t>
            </a:r>
          </a:p>
          <a:p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4093747A-7EA3-4005-AE24-F44CB5505E70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600681-164B-4F05-9BBF-BA5BAC09C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39" y="2579393"/>
            <a:ext cx="3629532" cy="50489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838DDF3-20C8-4F38-B9F7-5C5159890C45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C52FF9D-6686-4A61-873A-F017FE02F572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1" name="그래픽 10" descr="워크플로">
              <a:extLst>
                <a:ext uri="{FF2B5EF4-FFF2-40B4-BE49-F238E27FC236}">
                  <a16:creationId xmlns:a16="http://schemas.microsoft.com/office/drawing/2014/main" id="{9276FDEB-F3A4-4F9B-ABB8-FB31C811D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577" y="2625669"/>
              <a:ext cx="614400" cy="614400"/>
            </a:xfrm>
            <a:prstGeom prst="rect">
              <a:avLst/>
            </a:prstGeom>
          </p:spPr>
        </p:pic>
        <p:pic>
          <p:nvPicPr>
            <p:cNvPr id="12" name="그래픽 11" descr="네트워크 다이어그램">
              <a:extLst>
                <a:ext uri="{FF2B5EF4-FFF2-40B4-BE49-F238E27FC236}">
                  <a16:creationId xmlns:a16="http://schemas.microsoft.com/office/drawing/2014/main" id="{504C2589-D770-4B94-8745-F1447AA7F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9651" y="1910402"/>
              <a:ext cx="614400" cy="614400"/>
            </a:xfrm>
            <a:prstGeom prst="rect">
              <a:avLst/>
            </a:prstGeom>
          </p:spPr>
        </p:pic>
        <p:pic>
          <p:nvPicPr>
            <p:cNvPr id="13" name="그래픽 12" descr="네트워크">
              <a:extLst>
                <a:ext uri="{FF2B5EF4-FFF2-40B4-BE49-F238E27FC236}">
                  <a16:creationId xmlns:a16="http://schemas.microsoft.com/office/drawing/2014/main" id="{CBB2B6AD-57F5-4E6C-AB5A-D069CFA9A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111FA7-E863-420F-B5D4-FF8C7C11BD92}"/>
                </a:ext>
              </a:extLst>
            </p:cNvPr>
            <p:cNvSpPr/>
            <p:nvPr/>
          </p:nvSpPr>
          <p:spPr>
            <a:xfrm>
              <a:off x="99872" y="1097761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6" name="말풍선: 모서리가 둥근 사각형 15">
              <a:extLst>
                <a:ext uri="{FF2B5EF4-FFF2-40B4-BE49-F238E27FC236}">
                  <a16:creationId xmlns:a16="http://schemas.microsoft.com/office/drawing/2014/main" id="{9A1DC9C7-F666-4D4F-AE4D-8AFA2776FF85}"/>
                </a:ext>
              </a:extLst>
            </p:cNvPr>
            <p:cNvSpPr/>
            <p:nvPr/>
          </p:nvSpPr>
          <p:spPr>
            <a:xfrm>
              <a:off x="713108" y="906637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02</a:t>
              </a:r>
            </a:p>
          </p:txBody>
        </p:sp>
        <p:pic>
          <p:nvPicPr>
            <p:cNvPr id="17" name="그래픽 16" descr="디스크">
              <a:extLst>
                <a:ext uri="{FF2B5EF4-FFF2-40B4-BE49-F238E27FC236}">
                  <a16:creationId xmlns:a16="http://schemas.microsoft.com/office/drawing/2014/main" id="{790A9466-B7FE-439E-892E-D03971A9E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8" name="그래픽 17" descr="레벨이 있는 피라미드">
              <a:extLst>
                <a:ext uri="{FF2B5EF4-FFF2-40B4-BE49-F238E27FC236}">
                  <a16:creationId xmlns:a16="http://schemas.microsoft.com/office/drawing/2014/main" id="{748C030E-4C40-4809-9079-A1E5E82C2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4950" y="1094349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854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132807" y="275253"/>
            <a:ext cx="10711196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고딕15" panose="02020600000000000000" pitchFamily="18" charset="-127"/>
                <a:ea typeface="a고딕15" panose="02020600000000000000" pitchFamily="18" charset="-127"/>
              </a:rPr>
              <a:t>Discriminative and Generative</a:t>
            </a:r>
            <a:r>
              <a:rPr lang="ko-KR" altLang="en-US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 </a:t>
            </a:r>
            <a:r>
              <a:rPr lang="en-US" altLang="ko-KR" sz="2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고딕15" panose="02020600000000000000" pitchFamily="18" charset="-127"/>
                <a:ea typeface="a고딕15" panose="02020600000000000000" pitchFamily="18" charset="-127"/>
              </a:rPr>
              <a:t>model</a:t>
            </a:r>
            <a:endParaRPr kumimoji="0" lang="en-US" altLang="ko-KR" sz="80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고딕15" panose="02020600000000000000" pitchFamily="18" charset="-127"/>
              <a:ea typeface="a고딕15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2B65C26-2324-4C03-AE84-176DFDFAC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80" y="1845734"/>
            <a:ext cx="9612000" cy="4023360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Disciriminative</a:t>
            </a:r>
            <a:r>
              <a:rPr lang="en-US" altLang="ko-KR" sz="2000" dirty="0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model(</a:t>
            </a:r>
            <a:r>
              <a:rPr lang="ko-KR" altLang="en-US" sz="2000" dirty="0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변별 모델</a:t>
            </a:r>
            <a:r>
              <a:rPr lang="en-US" altLang="ko-KR" sz="2000" dirty="0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 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데이터들을 분류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, class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사이의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decision boundary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를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model</a:t>
            </a:r>
          </a:p>
          <a:p>
            <a:pPr marL="0" indent="0">
              <a:buNone/>
            </a:pP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  ex)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고양이와 개 그림을 구분하는 문제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  주로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supervised learning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을 사용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, CNN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이 원래는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discriminative model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로 잘 사용됨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  SVM(Support Vector Machine)</a:t>
            </a:r>
          </a:p>
          <a:p>
            <a:pPr marL="0" indent="0">
              <a:buNone/>
            </a:pP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Generative model(</a:t>
            </a:r>
            <a:r>
              <a:rPr lang="ko-KR" altLang="en-US" sz="2000" dirty="0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생성모델</a:t>
            </a:r>
            <a:r>
              <a:rPr lang="en-US" altLang="ko-KR" sz="2000" dirty="0">
                <a:solidFill>
                  <a:srgbClr val="FF9900"/>
                </a:solidFill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 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학습 데이터의 실제 분포를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model</a:t>
            </a:r>
          </a:p>
          <a:p>
            <a:pPr marL="0" indent="0">
              <a:buNone/>
            </a:pP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  ex) Fake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image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를 생성하는 문제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  </a:t>
            </a:r>
            <a:r>
              <a:rPr lang="ko-KR" altLang="en-US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볼츠만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 머신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(or RBM),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생성 </a:t>
            </a:r>
            <a:r>
              <a:rPr lang="ko-KR" altLang="en-US" sz="2000" dirty="0" err="1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대립넷</a:t>
            </a:r>
            <a:r>
              <a:rPr lang="en-US" altLang="ko-KR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(GAN), </a:t>
            </a:r>
            <a:r>
              <a:rPr lang="ko-KR" altLang="en-US" sz="2000" dirty="0">
                <a:latin typeface="a고딕15" panose="02020600000000000000" pitchFamily="18" charset="-127"/>
                <a:ea typeface="a고딕15" panose="02020600000000000000" pitchFamily="18" charset="-127"/>
                <a:cs typeface="Arial" panose="020B0604020202020204" pitchFamily="34" charset="0"/>
              </a:rPr>
              <a:t>오토 인코더</a:t>
            </a:r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  <a:p>
            <a:endParaRPr lang="en-US" altLang="ko-KR" sz="2000" dirty="0">
              <a:latin typeface="a고딕15" panose="02020600000000000000" pitchFamily="18" charset="-127"/>
              <a:ea typeface="a고딕15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2CF633FD-1D20-457B-A131-0CB56A091C88}"/>
              </a:ext>
            </a:extLst>
          </p:cNvPr>
          <p:cNvSpPr txBox="1">
            <a:spLocks/>
          </p:cNvSpPr>
          <p:nvPr/>
        </p:nvSpPr>
        <p:spPr>
          <a:xfrm>
            <a:off x="7500257" y="622177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- SNU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장병탁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교수님 수업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ppt 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및 장교수의 </a:t>
            </a:r>
            <a:r>
              <a:rPr lang="ko-KR" altLang="en-US" dirty="0" err="1">
                <a:solidFill>
                  <a:prstClr val="black">
                    <a:tint val="75000"/>
                  </a:prstClr>
                </a:solidFill>
              </a:rPr>
              <a:t>딥러닝</a:t>
            </a:r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참조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76BE18F-7AE7-442B-89E4-9D139EBB3D0A}"/>
              </a:ext>
            </a:extLst>
          </p:cNvPr>
          <p:cNvGrpSpPr/>
          <p:nvPr/>
        </p:nvGrpSpPr>
        <p:grpSpPr>
          <a:xfrm>
            <a:off x="99872" y="275253"/>
            <a:ext cx="979962" cy="6307494"/>
            <a:chOff x="99872" y="275253"/>
            <a:chExt cx="979962" cy="630749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E0D293-EAC5-4FBF-8688-A53B396B29FB}"/>
                </a:ext>
              </a:extLst>
            </p:cNvPr>
            <p:cNvSpPr/>
            <p:nvPr/>
          </p:nvSpPr>
          <p:spPr>
            <a:xfrm>
              <a:off x="299651" y="275253"/>
              <a:ext cx="615821" cy="6307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0" name="그래픽 9" descr="워크플로">
              <a:extLst>
                <a:ext uri="{FF2B5EF4-FFF2-40B4-BE49-F238E27FC236}">
                  <a16:creationId xmlns:a16="http://schemas.microsoft.com/office/drawing/2014/main" id="{9248E112-D493-4F38-8C1E-1680540BC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0577" y="2625669"/>
              <a:ext cx="614400" cy="614400"/>
            </a:xfrm>
            <a:prstGeom prst="rect">
              <a:avLst/>
            </a:prstGeom>
          </p:spPr>
        </p:pic>
        <p:pic>
          <p:nvPicPr>
            <p:cNvPr id="11" name="그래픽 10" descr="네트워크 다이어그램">
              <a:extLst>
                <a:ext uri="{FF2B5EF4-FFF2-40B4-BE49-F238E27FC236}">
                  <a16:creationId xmlns:a16="http://schemas.microsoft.com/office/drawing/2014/main" id="{310EE4BF-620B-4F81-A6C2-3D2CFE35B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9651" y="1910402"/>
              <a:ext cx="614400" cy="614400"/>
            </a:xfrm>
            <a:prstGeom prst="rect">
              <a:avLst/>
            </a:prstGeom>
          </p:spPr>
        </p:pic>
        <p:pic>
          <p:nvPicPr>
            <p:cNvPr id="12" name="그래픽 11" descr="네트워크">
              <a:extLst>
                <a:ext uri="{FF2B5EF4-FFF2-40B4-BE49-F238E27FC236}">
                  <a16:creationId xmlns:a16="http://schemas.microsoft.com/office/drawing/2014/main" id="{70B135B3-83B7-43E3-91BD-084063292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0146" y="3407372"/>
              <a:ext cx="614400" cy="61440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15408B8-96B2-4058-8C76-4240F6952071}"/>
                </a:ext>
              </a:extLst>
            </p:cNvPr>
            <p:cNvSpPr/>
            <p:nvPr/>
          </p:nvSpPr>
          <p:spPr>
            <a:xfrm>
              <a:off x="99872" y="1097761"/>
              <a:ext cx="612000" cy="612000"/>
            </a:xfrm>
            <a:prstGeom prst="rect">
              <a:avLst/>
            </a:prstGeom>
            <a:solidFill>
              <a:srgbClr val="273164"/>
            </a:solidFill>
            <a:ln>
              <a:noFill/>
            </a:ln>
            <a:effectLst>
              <a:outerShdw blurRad="254000" dist="101600" dir="2700000" algn="tl" rotWithShape="0">
                <a:srgbClr val="273164">
                  <a:alpha val="2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/>
            <a:lstStyle/>
            <a:p>
              <a:pPr algn="ctr">
                <a:defRPr/>
              </a:pP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5" name="말풍선: 모서리가 둥근 사각형 14">
              <a:extLst>
                <a:ext uri="{FF2B5EF4-FFF2-40B4-BE49-F238E27FC236}">
                  <a16:creationId xmlns:a16="http://schemas.microsoft.com/office/drawing/2014/main" id="{B4E6AE06-A624-4C43-A7B5-C4C55339A8E6}"/>
                </a:ext>
              </a:extLst>
            </p:cNvPr>
            <p:cNvSpPr/>
            <p:nvPr/>
          </p:nvSpPr>
          <p:spPr>
            <a:xfrm>
              <a:off x="713108" y="906637"/>
              <a:ext cx="366726" cy="223010"/>
            </a:xfrm>
            <a:prstGeom prst="wedgeRoundRectCallout">
              <a:avLst>
                <a:gd name="adj1" fmla="val -65539"/>
                <a:gd name="adj2" fmla="val 47889"/>
                <a:gd name="adj3" fmla="val 16667"/>
              </a:avLst>
            </a:prstGeom>
            <a:solidFill>
              <a:srgbClr val="61D6FF"/>
            </a:solidFill>
            <a:ln w="3175">
              <a:noFill/>
            </a:ln>
            <a:effectLst>
              <a:outerShdw blurRad="50800" dist="38100" dir="2700000" algn="tl" rotWithShape="0">
                <a:srgbClr val="273164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prstClr val="white"/>
                  </a:solidFill>
                </a:rPr>
                <a:t>02</a:t>
              </a:r>
            </a:p>
          </p:txBody>
        </p:sp>
        <p:pic>
          <p:nvPicPr>
            <p:cNvPr id="16" name="그래픽 15" descr="디스크">
              <a:extLst>
                <a:ext uri="{FF2B5EF4-FFF2-40B4-BE49-F238E27FC236}">
                  <a16:creationId xmlns:a16="http://schemas.microsoft.com/office/drawing/2014/main" id="{B3012C2B-BB04-483E-8153-3DAC92368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0146" y="367225"/>
              <a:ext cx="614400" cy="614400"/>
            </a:xfrm>
            <a:prstGeom prst="rect">
              <a:avLst/>
            </a:prstGeom>
          </p:spPr>
        </p:pic>
        <p:pic>
          <p:nvPicPr>
            <p:cNvPr id="17" name="그래픽 16" descr="레벨이 있는 피라미드">
              <a:extLst>
                <a:ext uri="{FF2B5EF4-FFF2-40B4-BE49-F238E27FC236}">
                  <a16:creationId xmlns:a16="http://schemas.microsoft.com/office/drawing/2014/main" id="{A8E0C4B4-8DC6-4B33-8E7F-F4DB4E7FA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4950" y="1094349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82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5531</TotalTime>
  <Words>503</Words>
  <Application>Microsoft Office PowerPoint</Application>
  <PresentationFormat>와이드스크린</PresentationFormat>
  <Paragraphs>67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a고딕15</vt:lpstr>
      <vt:lpstr>맑은 고딕</vt:lpstr>
      <vt:lpstr>Arial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이세호</dc:creator>
  <cp:lastModifiedBy>이세호</cp:lastModifiedBy>
  <cp:revision>104</cp:revision>
  <dcterms:created xsi:type="dcterms:W3CDTF">2021-08-04T07:05:45Z</dcterms:created>
  <dcterms:modified xsi:type="dcterms:W3CDTF">2022-01-05T06:52:13Z</dcterms:modified>
</cp:coreProperties>
</file>