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4"/>
  </p:notesMasterIdLst>
  <p:sldIdLst>
    <p:sldId id="390" r:id="rId3"/>
    <p:sldId id="391" r:id="rId4"/>
    <p:sldId id="392" r:id="rId5"/>
    <p:sldId id="394" r:id="rId6"/>
    <p:sldId id="395" r:id="rId7"/>
    <p:sldId id="396" r:id="rId8"/>
    <p:sldId id="397" r:id="rId9"/>
    <p:sldId id="398" r:id="rId10"/>
    <p:sldId id="399" r:id="rId11"/>
    <p:sldId id="442" r:id="rId12"/>
    <p:sldId id="44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세호" initials="이" lastIdx="1" clrIdx="0">
    <p:extLst>
      <p:ext uri="{19B8F6BF-5375-455C-9EA6-DF929625EA0E}">
        <p15:presenceInfo xmlns:p15="http://schemas.microsoft.com/office/powerpoint/2012/main" userId="이세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6D53B"/>
    <a:srgbClr val="EEFCD4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6529" autoAdjust="0"/>
  </p:normalViewPr>
  <p:slideViewPr>
    <p:cSldViewPr snapToGrid="0">
      <p:cViewPr varScale="1">
        <p:scale>
          <a:sx n="65" d="100"/>
          <a:sy n="65" d="100"/>
        </p:scale>
        <p:origin x="13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30CE6-CC9A-4866-82BD-D7B5E5537F6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CC55F-5FDC-4AA9-9F53-C247F80D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0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r>
              <a:rPr lang="ko-KR" altLang="en-US" dirty="0"/>
              <a:t>와 </a:t>
            </a:r>
            <a:r>
              <a:rPr lang="en-US" altLang="ko-KR" dirty="0"/>
              <a:t>convolution layer</a:t>
            </a:r>
            <a:r>
              <a:rPr lang="ko-KR" altLang="en-US" dirty="0"/>
              <a:t>의 비교</a:t>
            </a:r>
            <a:r>
              <a:rPr lang="en-US" altLang="ko-KR" dirty="0"/>
              <a:t>, shared weight</a:t>
            </a:r>
            <a:r>
              <a:rPr lang="ko-KR" altLang="en-US" dirty="0"/>
              <a:t>를 이용하여 </a:t>
            </a:r>
            <a:r>
              <a:rPr lang="ko-KR" altLang="en-US" dirty="0" err="1"/>
              <a:t>학습해야하는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의 개수가 현저히 감소됨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8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https://magenta.tensorflow.org/performance-rnn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0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1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Hidden layer</a:t>
            </a:r>
            <a:r>
              <a:rPr lang="ko-KR" altLang="en-US" dirty="0"/>
              <a:t>의 </a:t>
            </a:r>
            <a:r>
              <a:rPr lang="en-US" altLang="ko-KR" dirty="0" err="1"/>
              <a:t>ht</a:t>
            </a:r>
            <a:r>
              <a:rPr lang="ko-KR" altLang="en-US" dirty="0"/>
              <a:t>는 </a:t>
            </a:r>
            <a:r>
              <a:rPr lang="ko-KR" altLang="en-US" dirty="0" err="1"/>
              <a:t>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8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8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3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4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4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8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5DD32-434B-477C-A663-A4501FF5E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F6CB-76C8-4341-903B-A5838D489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CEEE9-8781-42A1-8AAA-D9CC75A9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5AF0-B60E-4404-84D8-6D3A34D3CDF8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D06D6-4A56-4C81-B99B-A9F91EE3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B8273-5982-4B1F-985A-544B1494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5BD9B-A094-4559-8149-7FF7BEC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29DF4-0ADD-43CB-BCAE-96F82D27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31255-EEC7-4D4F-9BFC-0EE02C5D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EA90-55BD-4E77-A6AC-AFBB087BAA9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6D0C-1C79-4F3A-B928-F24BC7E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2B6CE-9FB5-4235-A766-F6E5DD2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830159-0F25-4805-83B4-13AADEB5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FC4AA-9C57-494F-B6BE-9C0A4276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0696D-007E-41BF-B865-D76A8981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961D-A562-413F-9AC9-821051CC76B4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ABBB1-5D02-4B57-9AB2-8082F5C0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80061-A50C-4673-AAF2-6CC833B2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0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D30-938C-433D-AF74-51BCD713D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4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200B-04ED-4211-919A-1299F6E7318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1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7AED-F0A6-4D7F-A8E1-E16C5495A9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4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1260-F341-4650-8531-BB187805469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0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1ACD-157C-4FF6-8210-2DFCC81DBF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20C1-7A11-4601-9729-B3B85F6986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17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D8-3AC6-471A-9EE8-607FBFA3E5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25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2921-7DCA-4C4B-BE2D-BA2F313FB2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F5FAA-EC2A-4A1B-B83D-12E88185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F0267-0BA4-4385-B544-4674F91E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E0246-D809-44BF-95C0-849F3B00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860C-3D89-418B-B004-D99C9737056B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549DE-8869-4A4C-AFBA-3B4B20DF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8F69-D04B-43E2-95C8-25974E5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86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F313-FBB4-4E95-8697-6C0FFBD514D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7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585-95CC-4233-95E2-D91408BA81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2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83BF-0C8F-490C-B16C-6A2D8F6F8E3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A286B-BD99-47B9-B20B-6CE896CD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DE8E2-7FA3-4A18-BEBD-A24F7551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4BFD5-349A-4327-A03D-5388731C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06C-9749-461C-9C58-90287441121A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9DCA7-68E9-43C1-91BF-8D8CED7A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5328C-832F-4B60-BB6A-9E4B4D8C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7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0AF81-5C63-4C95-8D21-FD58242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9DEB9-EB24-4857-9C24-794CE58EF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8D533-0ED4-4D54-86DF-14407E3A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6AD23-DF8D-4AD1-8CA0-3C169CB1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630A-CC56-419C-9A9E-2869BA42BA5B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CAC44-079F-45D7-9089-5394F577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D04F8-77C8-4B6C-BA43-C8AB9F8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F35B8-FD7B-4728-96F1-E51CEC1E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F4F0C-C42E-488E-BF97-FA3F73BB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A9B4A-926C-4363-BBCE-5BD69E64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B20C74-E044-4DF9-81FD-2D95A6AE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9731E-D208-4059-9697-36C8C9071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A6D6A-6C7A-495B-B453-66F5D609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A253-B2B4-427D-BEB5-A212888996DA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91F95-9D70-4BE4-BA17-59902D31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73FDA-9426-4F51-B9B8-3A2F00F7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A7D51-6F22-4E94-B111-D1ACA97B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127CC-C64E-4840-A744-7D266731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FB12-D6CE-4314-82CF-9EFE3ACF8C7C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DBB9B5-9E30-451B-9BD3-191F702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AC074-023E-4E78-8163-69359C5B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A5068C-3A81-4897-9035-73C37704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4441-00B3-421B-ADD7-BC4E1F5FD8A4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57A18-AD32-4076-B70D-5FDC2FAD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DDCA4-E29B-4EEC-A02F-1F20FEC9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5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728D-B977-43E1-AD4F-1ABD0EF0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E177D-12E0-4D7A-833C-4348FD68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77E4B-0500-4172-87CA-CA120F647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89D1D-E902-4527-ABC6-A1436BB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A67D-649A-4D22-8423-F7D8B684DB99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63B07-44DB-4E4F-9A6A-F95FBCA2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8FE3C-4100-4523-B1BB-6D2022B6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ECC6-3392-4E05-97A1-F202E23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06F34A-D17B-4F36-BE51-F17009464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5A9C8-029D-4814-A3BE-253DFDBE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83253-2DEC-4800-9F02-ECD1D625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09B6-3F6F-4F61-8BEB-C2066F9D6EEF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F043F-E2B0-4B8D-8A0B-076002D8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993FA-1373-4ED7-9A32-E426758D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5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681D28-A353-43C9-B9E3-6B4240A5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0F671-B5B8-4E65-BEE0-4BC0304F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14056-A658-44EF-AFE2-BFD7E7D1B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3CF5-9F7C-462F-9F98-D4AE6E44E135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37846-6F36-4168-B38C-9CD764DF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3EED0-871A-4D7B-AA56-A85322662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6B25-FE42-4652-91C9-864EAEDBA0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2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4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27.png"/><Relationship Id="rId2" Type="http://schemas.openxmlformats.org/officeDocument/2006/relationships/audio" Target="../media/media1.mp3"/><Relationship Id="rId16" Type="http://schemas.openxmlformats.org/officeDocument/2006/relationships/image" Target="../media/image26.png"/><Relationship Id="rId1" Type="http://schemas.microsoft.com/office/2007/relationships/media" Target="../media/media1.mp3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5.png"/><Relationship Id="rId10" Type="http://schemas.openxmlformats.org/officeDocument/2006/relationships/image" Target="../media/image7.sv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9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770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21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800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23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순환 신경망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(Recurrent Neural Network, RNN)</a:t>
            </a: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9F113-9B3F-47CC-8F52-D304BE2D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29" y="2269650"/>
            <a:ext cx="6141320" cy="398787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674DEC9-FD57-428F-9586-E03F43885B3D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66610E-9941-4268-9D83-CBB64EE694F3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래픽 11" descr="네트워크">
              <a:extLst>
                <a:ext uri="{FF2B5EF4-FFF2-40B4-BE49-F238E27FC236}">
                  <a16:creationId xmlns:a16="http://schemas.microsoft.com/office/drawing/2014/main" id="{E213B1D3-95AE-43A9-BA8D-964F21DD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39AE4F-3525-48DF-843C-87EEF124706C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600FDEBC-3DF1-41E1-BB64-FF08333EC8B7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16" name="그래픽 15" descr="디스크">
              <a:extLst>
                <a:ext uri="{FF2B5EF4-FFF2-40B4-BE49-F238E27FC236}">
                  <a16:creationId xmlns:a16="http://schemas.microsoft.com/office/drawing/2014/main" id="{CA67D1EE-74A4-42D1-9E6B-C285BF26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레벨이 있는 피라미드">
              <a:extLst>
                <a:ext uri="{FF2B5EF4-FFF2-40B4-BE49-F238E27FC236}">
                  <a16:creationId xmlns:a16="http://schemas.microsoft.com/office/drawing/2014/main" id="{8AAFCD8C-8DA8-4F28-8DA1-AB2AAE93C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네트워크 다이어그램">
              <a:extLst>
                <a:ext uri="{FF2B5EF4-FFF2-40B4-BE49-F238E27FC236}">
                  <a16:creationId xmlns:a16="http://schemas.microsoft.com/office/drawing/2014/main" id="{6AC8193C-5033-4937-8EA7-3E1113B73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11" name="그래픽 10" descr="워크플로">
              <a:extLst>
                <a:ext uri="{FF2B5EF4-FFF2-40B4-BE49-F238E27FC236}">
                  <a16:creationId xmlns:a16="http://schemas.microsoft.com/office/drawing/2014/main" id="{05867F2B-2E0B-4219-8A15-F5854867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91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LSTM(Long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Short-Term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Memory,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장단기 메모리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정리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AA0889C-B3A0-45E1-A5A6-59DB92A957FC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531007-AE52-4B08-9FE0-B6446C7F8EF1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래픽 20" descr="네트워크">
              <a:extLst>
                <a:ext uri="{FF2B5EF4-FFF2-40B4-BE49-F238E27FC236}">
                  <a16:creationId xmlns:a16="http://schemas.microsoft.com/office/drawing/2014/main" id="{DCF9B303-99AE-4EC5-BAE2-67A3265AC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8C4C33-1BA9-47A6-92CA-2031EDD91570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3" name="말풍선: 모서리가 둥근 사각형 22">
              <a:extLst>
                <a:ext uri="{FF2B5EF4-FFF2-40B4-BE49-F238E27FC236}">
                  <a16:creationId xmlns:a16="http://schemas.microsoft.com/office/drawing/2014/main" id="{77ACF1B8-8917-47B4-A1C7-CAFAA5D7891C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25" name="그래픽 24" descr="디스크">
              <a:extLst>
                <a:ext uri="{FF2B5EF4-FFF2-40B4-BE49-F238E27FC236}">
                  <a16:creationId xmlns:a16="http://schemas.microsoft.com/office/drawing/2014/main" id="{2CE98040-0D63-4D68-A892-468F7573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26" name="그래픽 25" descr="레벨이 있는 피라미드">
              <a:extLst>
                <a:ext uri="{FF2B5EF4-FFF2-40B4-BE49-F238E27FC236}">
                  <a16:creationId xmlns:a16="http://schemas.microsoft.com/office/drawing/2014/main" id="{E15C0116-D528-4F7D-BAF5-B92CC7DDB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27" name="그래픽 26" descr="네트워크 다이어그램">
              <a:extLst>
                <a:ext uri="{FF2B5EF4-FFF2-40B4-BE49-F238E27FC236}">
                  <a16:creationId xmlns:a16="http://schemas.microsoft.com/office/drawing/2014/main" id="{D5F005E3-CEC4-4D72-8D59-870A9842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28" name="그래픽 27" descr="워크플로">
              <a:extLst>
                <a:ext uri="{FF2B5EF4-FFF2-40B4-BE49-F238E27FC236}">
                  <a16:creationId xmlns:a16="http://schemas.microsoft.com/office/drawing/2014/main" id="{DE758EB1-E71C-4071-AA7D-BD56A856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  <p:pic>
        <p:nvPicPr>
          <p:cNvPr id="2050" name="Picture 2" descr="lstm">
            <a:extLst>
              <a:ext uri="{FF2B5EF4-FFF2-40B4-BE49-F238E27FC236}">
                <a16:creationId xmlns:a16="http://schemas.microsoft.com/office/drawing/2014/main" id="{2091725D-D6A8-45D7-A02B-0E6FCDCAF6E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47" y="2206027"/>
            <a:ext cx="6171212" cy="40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8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LSTM(Long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Short-Term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Memory,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장단기 메모리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예시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/>
              <a:t>https://magenta.tensorflow.org/performance-rnn</a:t>
            </a:r>
            <a:endParaRPr lang="ko-KR" altLang="en-US" sz="2000" dirty="0"/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AA0889C-B3A0-45E1-A5A6-59DB92A957FC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531007-AE52-4B08-9FE0-B6446C7F8EF1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래픽 20" descr="네트워크">
              <a:extLst>
                <a:ext uri="{FF2B5EF4-FFF2-40B4-BE49-F238E27FC236}">
                  <a16:creationId xmlns:a16="http://schemas.microsoft.com/office/drawing/2014/main" id="{DCF9B303-99AE-4EC5-BAE2-67A3265AC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8C4C33-1BA9-47A6-92CA-2031EDD91570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3" name="말풍선: 모서리가 둥근 사각형 22">
              <a:extLst>
                <a:ext uri="{FF2B5EF4-FFF2-40B4-BE49-F238E27FC236}">
                  <a16:creationId xmlns:a16="http://schemas.microsoft.com/office/drawing/2014/main" id="{77ACF1B8-8917-47B4-A1C7-CAFAA5D7891C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25" name="그래픽 24" descr="디스크">
              <a:extLst>
                <a:ext uri="{FF2B5EF4-FFF2-40B4-BE49-F238E27FC236}">
                  <a16:creationId xmlns:a16="http://schemas.microsoft.com/office/drawing/2014/main" id="{2CE98040-0D63-4D68-A892-468F7573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26" name="그래픽 25" descr="레벨이 있는 피라미드">
              <a:extLst>
                <a:ext uri="{FF2B5EF4-FFF2-40B4-BE49-F238E27FC236}">
                  <a16:creationId xmlns:a16="http://schemas.microsoft.com/office/drawing/2014/main" id="{E15C0116-D528-4F7D-BAF5-B92CC7DDB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27" name="그래픽 26" descr="네트워크 다이어그램">
              <a:extLst>
                <a:ext uri="{FF2B5EF4-FFF2-40B4-BE49-F238E27FC236}">
                  <a16:creationId xmlns:a16="http://schemas.microsoft.com/office/drawing/2014/main" id="{D5F005E3-CEC4-4D72-8D59-870A9842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28" name="그래픽 27" descr="워크플로">
              <a:extLst>
                <a:ext uri="{FF2B5EF4-FFF2-40B4-BE49-F238E27FC236}">
                  <a16:creationId xmlns:a16="http://schemas.microsoft.com/office/drawing/2014/main" id="{DE758EB1-E71C-4071-AA7D-BD56A856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  <p:pic>
        <p:nvPicPr>
          <p:cNvPr id="2" name="magenta_example">
            <a:hlinkClick r:id="" action="ppaction://media"/>
            <a:extLst>
              <a:ext uri="{FF2B5EF4-FFF2-40B4-BE49-F238E27FC236}">
                <a16:creationId xmlns:a16="http://schemas.microsoft.com/office/drawing/2014/main" id="{8BB4EE6B-DFA0-47C8-94D5-4EC6FCFD50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0943115" y="5494876"/>
            <a:ext cx="487363" cy="4873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CA89CE-EB83-402B-9639-166631255D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9486" y="2557583"/>
            <a:ext cx="4815180" cy="39442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C7A0AD-DDD7-4B24-B603-BD5E6003E1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09688" y="2567210"/>
            <a:ext cx="5434315" cy="23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순환 신경망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(Recurrent Neural Network, RNN)</a:t>
            </a: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C11C1-4183-40F2-82A2-814BE6AB1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8" y="3134188"/>
            <a:ext cx="5505061" cy="144645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BA89E5F-6571-4CCD-86F2-3906D29EA178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F7E703F-3908-488B-A1D2-4322D6149270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네트워크">
              <a:extLst>
                <a:ext uri="{FF2B5EF4-FFF2-40B4-BE49-F238E27FC236}">
                  <a16:creationId xmlns:a16="http://schemas.microsoft.com/office/drawing/2014/main" id="{2CEC163E-A316-41A9-ADF6-60B54EB07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3DC2E2-8A3E-44B6-9576-751E02596B16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96A3263C-EE55-4959-A3E0-1A56191C7AAB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15" name="그래픽 14" descr="디스크">
              <a:extLst>
                <a:ext uri="{FF2B5EF4-FFF2-40B4-BE49-F238E27FC236}">
                  <a16:creationId xmlns:a16="http://schemas.microsoft.com/office/drawing/2014/main" id="{3A21A8F1-308B-40B1-B651-BDD8DFC4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6" name="그래픽 15" descr="레벨이 있는 피라미드">
              <a:extLst>
                <a:ext uri="{FF2B5EF4-FFF2-40B4-BE49-F238E27FC236}">
                  <a16:creationId xmlns:a16="http://schemas.microsoft.com/office/drawing/2014/main" id="{6CE6805A-FA73-4C7A-BFEC-FB44F2E7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네트워크 다이어그램">
              <a:extLst>
                <a:ext uri="{FF2B5EF4-FFF2-40B4-BE49-F238E27FC236}">
                  <a16:creationId xmlns:a16="http://schemas.microsoft.com/office/drawing/2014/main" id="{34D0AD9F-41F2-40B3-A0BA-255CBAC1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워크플로">
              <a:extLst>
                <a:ext uri="{FF2B5EF4-FFF2-40B4-BE49-F238E27FC236}">
                  <a16:creationId xmlns:a16="http://schemas.microsoft.com/office/drawing/2014/main" id="{45FEB290-8B2B-403B-AC40-CAFA2C4E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38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순환 신경망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(Recurrent Neural Network, RNN)</a:t>
            </a: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Hidden Layer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의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h</a:t>
            </a:r>
            <a:r>
              <a:rPr lang="en-US" altLang="ko-KR" sz="2000" baseline="-25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t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state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는 이후의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hidden state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인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h</a:t>
            </a:r>
            <a:r>
              <a:rPr lang="en-US" altLang="ko-KR" sz="2000" baseline="-25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t+1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에 영향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612246-E368-4163-8A2E-61C2DFBE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68" y="2729595"/>
            <a:ext cx="5347689" cy="3496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BEAF55-13E0-4381-957C-2C3E588E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644" y="3123692"/>
            <a:ext cx="3587863" cy="146744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F249B3-CFB6-4320-BCD5-7FE0EDD16B77}"/>
              </a:ext>
            </a:extLst>
          </p:cNvPr>
          <p:cNvSpPr/>
          <p:nvPr/>
        </p:nvSpPr>
        <p:spPr>
          <a:xfrm>
            <a:off x="3544690" y="3900196"/>
            <a:ext cx="438539" cy="40121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4AECEE-583D-437E-824D-A116507793D8}"/>
              </a:ext>
            </a:extLst>
          </p:cNvPr>
          <p:cNvSpPr/>
          <p:nvPr/>
        </p:nvSpPr>
        <p:spPr>
          <a:xfrm>
            <a:off x="4211828" y="3900196"/>
            <a:ext cx="639148" cy="401216"/>
          </a:xfrm>
          <a:prstGeom prst="roundRect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FBBD09-2E5D-45E2-A14C-6C29FEA0C056}"/>
              </a:ext>
            </a:extLst>
          </p:cNvPr>
          <p:cNvSpPr/>
          <p:nvPr/>
        </p:nvSpPr>
        <p:spPr>
          <a:xfrm>
            <a:off x="4997933" y="3888515"/>
            <a:ext cx="319574" cy="401216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91CBE1-617D-4875-B830-D383EED2B548}"/>
              </a:ext>
            </a:extLst>
          </p:cNvPr>
          <p:cNvSpPr/>
          <p:nvPr/>
        </p:nvSpPr>
        <p:spPr>
          <a:xfrm>
            <a:off x="4333126" y="4480463"/>
            <a:ext cx="1182656" cy="11949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t-1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의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hidden state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에 영향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3BFEB1E-32DD-4E79-8E51-BECD7FC98011}"/>
              </a:ext>
            </a:extLst>
          </p:cNvPr>
          <p:cNvSpPr/>
          <p:nvPr/>
        </p:nvSpPr>
        <p:spPr>
          <a:xfrm>
            <a:off x="4333126" y="2629862"/>
            <a:ext cx="1182655" cy="1194906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U, b</a:t>
            </a: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시간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t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에 상관없이 고정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46205-B64B-41B9-B948-57ECE73C3C21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E51019-A930-4AD2-AB4F-9B3110B095DA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6" name="그래픽 15" descr="네트워크">
              <a:extLst>
                <a:ext uri="{FF2B5EF4-FFF2-40B4-BE49-F238E27FC236}">
                  <a16:creationId xmlns:a16="http://schemas.microsoft.com/office/drawing/2014/main" id="{A1931E20-B70E-45F7-9BF3-6944AE8E8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A9D5FA6-C278-46DC-8B1E-0960399DE1CE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말풍선: 모서리가 둥근 사각형 17">
              <a:extLst>
                <a:ext uri="{FF2B5EF4-FFF2-40B4-BE49-F238E27FC236}">
                  <a16:creationId xmlns:a16="http://schemas.microsoft.com/office/drawing/2014/main" id="{01C6EEDB-2872-4136-A408-666CF2082F01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19" name="그래픽 18" descr="디스크">
              <a:extLst>
                <a:ext uri="{FF2B5EF4-FFF2-40B4-BE49-F238E27FC236}">
                  <a16:creationId xmlns:a16="http://schemas.microsoft.com/office/drawing/2014/main" id="{E67D2D3F-83B0-4B76-862C-1183EE33E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20" name="그래픽 19" descr="레벨이 있는 피라미드">
              <a:extLst>
                <a:ext uri="{FF2B5EF4-FFF2-40B4-BE49-F238E27FC236}">
                  <a16:creationId xmlns:a16="http://schemas.microsoft.com/office/drawing/2014/main" id="{2FC4F8E3-4F56-49BD-9A71-CB1CA0500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21" name="그래픽 20" descr="네트워크 다이어그램">
              <a:extLst>
                <a:ext uri="{FF2B5EF4-FFF2-40B4-BE49-F238E27FC236}">
                  <a16:creationId xmlns:a16="http://schemas.microsoft.com/office/drawing/2014/main" id="{314A0D3B-BB1D-47E9-B0A5-5C5A01253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22" name="그래픽 21" descr="워크플로">
              <a:extLst>
                <a:ext uri="{FF2B5EF4-FFF2-40B4-BE49-F238E27FC236}">
                  <a16:creationId xmlns:a16="http://schemas.microsoft.com/office/drawing/2014/main" id="{9E48491F-8DE9-4EC9-B20B-1E29B18A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25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순환 신경망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(Recurrent Neural Network, RNN)</a:t>
            </a: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RNN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은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sequencial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data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에 유용하게 사용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Ex)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자연어 번역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SMILES, FASTA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등등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다층 구조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양방향 구조 등으로 다양하게 확장 가능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추가적인 설명은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AI for chemistry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자료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참고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Keywords: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BPTT, skip connection </a:t>
            </a: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169B00-6A69-478A-9492-7A4D9C5D7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"/>
          <a:stretch/>
        </p:blipFill>
        <p:spPr>
          <a:xfrm>
            <a:off x="6989106" y="1841585"/>
            <a:ext cx="4409647" cy="36299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A3D9B5-B81A-47E9-BCF1-9C17A81FF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309" y="4269536"/>
            <a:ext cx="3989724" cy="223608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9029CCF-69CE-4EAA-9C3F-6D692C698205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C47C6B-D444-424B-A784-F00098B6D52E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네트워크">
              <a:extLst>
                <a:ext uri="{FF2B5EF4-FFF2-40B4-BE49-F238E27FC236}">
                  <a16:creationId xmlns:a16="http://schemas.microsoft.com/office/drawing/2014/main" id="{60D77536-D003-4A58-9025-04D5C4312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AE71A7C-E1B7-4DF9-8C13-C8E808AE7FF4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C134D08A-F95A-407A-B43F-F83416BFE94E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15" name="그래픽 14" descr="디스크">
              <a:extLst>
                <a:ext uri="{FF2B5EF4-FFF2-40B4-BE49-F238E27FC236}">
                  <a16:creationId xmlns:a16="http://schemas.microsoft.com/office/drawing/2014/main" id="{ED8C5F24-2583-4C47-BF07-2F0DD7784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6" name="그래픽 15" descr="레벨이 있는 피라미드">
              <a:extLst>
                <a:ext uri="{FF2B5EF4-FFF2-40B4-BE49-F238E27FC236}">
                  <a16:creationId xmlns:a16="http://schemas.microsoft.com/office/drawing/2014/main" id="{F015A758-49FD-4EF2-BC77-CA1EF9629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네트워크 다이어그램">
              <a:extLst>
                <a:ext uri="{FF2B5EF4-FFF2-40B4-BE49-F238E27FC236}">
                  <a16:creationId xmlns:a16="http://schemas.microsoft.com/office/drawing/2014/main" id="{2AD07AE3-0CCC-4289-AF58-D6A31E14D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워크플로">
              <a:extLst>
                <a:ext uri="{FF2B5EF4-FFF2-40B4-BE49-F238E27FC236}">
                  <a16:creationId xmlns:a16="http://schemas.microsoft.com/office/drawing/2014/main" id="{39644E95-DBD7-43A0-9FB3-292ABEC30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009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순환 신경망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(Recurrent Neural Network, RNN)</a:t>
            </a: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Gradient vanishing problem: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시간이 지나며 새로운 </a:t>
            </a: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입력값이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은닉층의 활성도를 덮어쓰면서 민감도가 급격히 감소하고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결과적으로 망은 최초의 </a:t>
            </a: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입력값을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잊어버림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435393-6164-49B2-B7CC-278DD44F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26" y="2959520"/>
            <a:ext cx="5681175" cy="326069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51BB94A-D3D4-4CA7-BDF8-93B35A970A1A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332EB7-935A-4E90-82C9-6807026D1F58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네트워크">
              <a:extLst>
                <a:ext uri="{FF2B5EF4-FFF2-40B4-BE49-F238E27FC236}">
                  <a16:creationId xmlns:a16="http://schemas.microsoft.com/office/drawing/2014/main" id="{1E7B1E0C-F825-4F85-A3CA-7311F1F87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95765C-89DF-442E-B253-7B542F51C87D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4D28CBE8-369A-47F9-A2D1-3098A7DB2E0F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15" name="그래픽 14" descr="디스크">
              <a:extLst>
                <a:ext uri="{FF2B5EF4-FFF2-40B4-BE49-F238E27FC236}">
                  <a16:creationId xmlns:a16="http://schemas.microsoft.com/office/drawing/2014/main" id="{D4555515-88B4-45D5-88B2-B1D80BE7C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6" name="그래픽 15" descr="레벨이 있는 피라미드">
              <a:extLst>
                <a:ext uri="{FF2B5EF4-FFF2-40B4-BE49-F238E27FC236}">
                  <a16:creationId xmlns:a16="http://schemas.microsoft.com/office/drawing/2014/main" id="{B0C0B062-5E1A-4310-9200-5F86BEA5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네트워크 다이어그램">
              <a:extLst>
                <a:ext uri="{FF2B5EF4-FFF2-40B4-BE49-F238E27FC236}">
                  <a16:creationId xmlns:a16="http://schemas.microsoft.com/office/drawing/2014/main" id="{53BDC7DC-080C-44AF-8C14-FB7111411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워크플로">
              <a:extLst>
                <a:ext uri="{FF2B5EF4-FFF2-40B4-BE49-F238E27FC236}">
                  <a16:creationId xmlns:a16="http://schemas.microsoft.com/office/drawing/2014/main" id="{59AD1D6A-CD3E-4131-9926-9ABCAEC5D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36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LSTM(Long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Short-Term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Memory,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장단기 메모리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시간에 따른 </a:t>
            </a: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역전파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에러 신호가 급격히 증가하거나 급격히 감소하는 것을 해결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왼쪽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: Vanilla RNN,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오른쪽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: LSTM</a:t>
            </a: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BF5649-8C26-4904-B77A-E81557F9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4" y="3488493"/>
            <a:ext cx="5422944" cy="21193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8680A1-447B-412C-9C73-74F4CE5B1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678" y="3325265"/>
            <a:ext cx="5301653" cy="228921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0D7A8E-665A-4ABA-B29B-E1A6ED4A4CCE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B14312-82EF-4D8F-B919-3BB60DC9EAD0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그래픽 12" descr="네트워크">
              <a:extLst>
                <a:ext uri="{FF2B5EF4-FFF2-40B4-BE49-F238E27FC236}">
                  <a16:creationId xmlns:a16="http://schemas.microsoft.com/office/drawing/2014/main" id="{471E06C6-6484-4B07-AFEE-547DBC06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6271DB-B5F1-40E7-8AAD-F7BA1FFF5858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5A397221-A08B-41B3-AB86-39FDC12F33DB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17" name="그래픽 16" descr="디스크">
              <a:extLst>
                <a:ext uri="{FF2B5EF4-FFF2-40B4-BE49-F238E27FC236}">
                  <a16:creationId xmlns:a16="http://schemas.microsoft.com/office/drawing/2014/main" id="{EB4DB2C5-2CBB-4DB7-B1C9-D5442F1C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레벨이 있는 피라미드">
              <a:extLst>
                <a:ext uri="{FF2B5EF4-FFF2-40B4-BE49-F238E27FC236}">
                  <a16:creationId xmlns:a16="http://schemas.microsoft.com/office/drawing/2014/main" id="{E10C9EA9-01DC-4244-A592-354D8C34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19" name="그래픽 18" descr="네트워크 다이어그램">
              <a:extLst>
                <a:ext uri="{FF2B5EF4-FFF2-40B4-BE49-F238E27FC236}">
                  <a16:creationId xmlns:a16="http://schemas.microsoft.com/office/drawing/2014/main" id="{62AB75D3-4E79-4EC2-A94A-FFFF0BA05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20" name="그래픽 19" descr="워크플로">
              <a:extLst>
                <a:ext uri="{FF2B5EF4-FFF2-40B4-BE49-F238E27FC236}">
                  <a16:creationId xmlns:a16="http://schemas.microsoft.com/office/drawing/2014/main" id="{77E883BF-7101-4A3D-8620-3448D494B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77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12893" y="275253"/>
            <a:ext cx="1073110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LSTM(Long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Short-Term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Memory,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장단기 메모리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장단기 메모리는 이전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hidden state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만이 아니라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cell state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에 대한 정보도 같이 전달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입력</a:t>
            </a:r>
            <a:r>
              <a:rPr lang="en-US" altLang="ko-KR" sz="20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(input), </a:t>
            </a:r>
            <a:r>
              <a:rPr lang="ko-KR" altLang="en-US" sz="2000" dirty="0">
                <a:solidFill>
                  <a:srgbClr val="0080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출력</a:t>
            </a:r>
            <a:r>
              <a:rPr lang="en-US" altLang="ko-KR" sz="2000" dirty="0">
                <a:solidFill>
                  <a:srgbClr val="0080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(output), </a:t>
            </a:r>
            <a:r>
              <a:rPr lang="ko-KR" altLang="en-US" sz="2000" dirty="0">
                <a:solidFill>
                  <a:srgbClr val="00206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망각</a:t>
            </a:r>
            <a:r>
              <a:rPr lang="en-US" altLang="ko-KR" sz="2000" dirty="0">
                <a:solidFill>
                  <a:srgbClr val="00206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(forgot)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3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개의 게이트로 나뉨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8680A1-447B-412C-9C73-74F4CE5B1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86"/>
          <a:stretch/>
        </p:blipFill>
        <p:spPr>
          <a:xfrm>
            <a:off x="2315061" y="3429000"/>
            <a:ext cx="7561878" cy="286726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B1E47E-9B04-40D4-BB93-D82FF1607400}"/>
              </a:ext>
            </a:extLst>
          </p:cNvPr>
          <p:cNvSpPr/>
          <p:nvPr/>
        </p:nvSpPr>
        <p:spPr>
          <a:xfrm>
            <a:off x="1841438" y="3004457"/>
            <a:ext cx="1214395" cy="42454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3E9BD1-72DB-481D-891D-1C03F72B65EA}"/>
              </a:ext>
            </a:extLst>
          </p:cNvPr>
          <p:cNvSpPr/>
          <p:nvPr/>
        </p:nvSpPr>
        <p:spPr>
          <a:xfrm>
            <a:off x="3241027" y="3004457"/>
            <a:ext cx="1345026" cy="424543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6CDF32F-1674-4E2A-8CEA-335D136B09BD}"/>
              </a:ext>
            </a:extLst>
          </p:cNvPr>
          <p:cNvSpPr/>
          <p:nvPr/>
        </p:nvSpPr>
        <p:spPr>
          <a:xfrm>
            <a:off x="4716243" y="3016898"/>
            <a:ext cx="1314986" cy="42454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8FD14E-6B7E-4188-AA66-054DB3276526}"/>
              </a:ext>
            </a:extLst>
          </p:cNvPr>
          <p:cNvSpPr/>
          <p:nvPr/>
        </p:nvSpPr>
        <p:spPr>
          <a:xfrm>
            <a:off x="5514392" y="4888722"/>
            <a:ext cx="1160814" cy="72830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3580000-8FFB-43FA-8B83-9893F0EABCF3}"/>
              </a:ext>
            </a:extLst>
          </p:cNvPr>
          <p:cNvSpPr/>
          <p:nvPr/>
        </p:nvSpPr>
        <p:spPr>
          <a:xfrm>
            <a:off x="5106955" y="4419651"/>
            <a:ext cx="407438" cy="1111140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92EDCC-B2BF-4C11-9CD2-BFDC9D4BD33B}"/>
              </a:ext>
            </a:extLst>
          </p:cNvPr>
          <p:cNvSpPr/>
          <p:nvPr/>
        </p:nvSpPr>
        <p:spPr>
          <a:xfrm>
            <a:off x="6522098" y="4482841"/>
            <a:ext cx="653144" cy="104795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7317235-F21C-4675-9900-72CA57386271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D0120A1-81D5-4C66-B21D-8B87D8973720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래픽 20" descr="네트워크">
              <a:extLst>
                <a:ext uri="{FF2B5EF4-FFF2-40B4-BE49-F238E27FC236}">
                  <a16:creationId xmlns:a16="http://schemas.microsoft.com/office/drawing/2014/main" id="{FF6FF158-1A68-4F52-9729-DEAA0FAE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EC11C6-2BCD-4DB6-BFB3-68E3052DFB4F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3" name="말풍선: 모서리가 둥근 사각형 22">
              <a:extLst>
                <a:ext uri="{FF2B5EF4-FFF2-40B4-BE49-F238E27FC236}">
                  <a16:creationId xmlns:a16="http://schemas.microsoft.com/office/drawing/2014/main" id="{42AC8A03-CF1C-46F0-8B29-DACAB776002D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25" name="그래픽 24" descr="디스크">
              <a:extLst>
                <a:ext uri="{FF2B5EF4-FFF2-40B4-BE49-F238E27FC236}">
                  <a16:creationId xmlns:a16="http://schemas.microsoft.com/office/drawing/2014/main" id="{7C356110-30FC-46FC-BFCE-0B52CFB4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26" name="그래픽 25" descr="레벨이 있는 피라미드">
              <a:extLst>
                <a:ext uri="{FF2B5EF4-FFF2-40B4-BE49-F238E27FC236}">
                  <a16:creationId xmlns:a16="http://schemas.microsoft.com/office/drawing/2014/main" id="{53191710-028C-4858-A928-DBACDA98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27" name="그래픽 26" descr="네트워크 다이어그램">
              <a:extLst>
                <a:ext uri="{FF2B5EF4-FFF2-40B4-BE49-F238E27FC236}">
                  <a16:creationId xmlns:a16="http://schemas.microsoft.com/office/drawing/2014/main" id="{EAC70885-EE5A-446C-A103-803CBF7FB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28" name="그래픽 27" descr="워크플로">
              <a:extLst>
                <a:ext uri="{FF2B5EF4-FFF2-40B4-BE49-F238E27FC236}">
                  <a16:creationId xmlns:a16="http://schemas.microsoft.com/office/drawing/2014/main" id="{109D552E-28B1-4F85-BFBA-1112B1FE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6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12893" y="275253"/>
            <a:ext cx="1073110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A2B65C26-2324-4C03-AE84-176DFDFAC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3678" y="1845734"/>
                <a:ext cx="9612001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LSTM(Long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Short-Term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Memory, 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장단기 메모리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ko-KR" altLang="en-US" sz="2000" dirty="0">
                    <a:solidFill>
                      <a:srgbClr val="002060"/>
                    </a:solidFill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망각</a:t>
                </a:r>
                <a:r>
                  <a:rPr lang="en-US" altLang="ko-KR" sz="2000" dirty="0">
                    <a:solidFill>
                      <a:srgbClr val="002060"/>
                    </a:solidFill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(forgot)</a:t>
                </a:r>
              </a:p>
              <a:p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이전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hidden state h</a:t>
                </a:r>
                <a:r>
                  <a:rPr lang="en-US" altLang="ko-KR" sz="2000" baseline="-25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t-1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, 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입력 </a:t>
                </a:r>
                <a:r>
                  <a:rPr lang="en-US" altLang="ko-KR" sz="2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x</a:t>
                </a:r>
                <a:r>
                  <a:rPr lang="en-US" altLang="ko-KR" sz="2000" baseline="-25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</a:t>
                </a:r>
                <a:endParaRPr lang="en-US" altLang="ko-KR" sz="2000" baseline="-25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어느정도 이전 상태를 잊을지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</a:t>
                </a:r>
                <a:r>
                  <a:rPr lang="en-US" altLang="ko-KR" sz="2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W</a:t>
                </a:r>
                <a:r>
                  <a:rPr lang="en-US" altLang="ko-KR" sz="2000" baseline="-25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f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를 학습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, f</a:t>
                </a:r>
                <a:r>
                  <a:rPr lang="en-US" altLang="ko-KR" sz="2000" baseline="-25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를 출력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r>
                  <a:rPr lang="ko-KR" altLang="en-US" sz="2000" dirty="0">
                    <a:solidFill>
                      <a:srgbClr val="FF0000"/>
                    </a:solidFill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입력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(input)</a:t>
                </a:r>
              </a:p>
              <a:p>
                <a:pPr marL="0" indent="0">
                  <a:buNone/>
                </a:pP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어느 정도 입력을 받을 것인지 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W</a:t>
                </a:r>
                <a:r>
                  <a:rPr lang="en-US" altLang="ko-KR" sz="2000" baseline="-25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i</a:t>
                </a:r>
                <a:r>
                  <a:rPr lang="ko-KR" altLang="en-US" sz="2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를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학습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, i</a:t>
                </a:r>
                <a:r>
                  <a:rPr lang="en-US" altLang="ko-KR" sz="2000" baseline="-25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를 출력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임시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Cell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a고딕15" panose="02020600000000000000" pitchFamily="18" charset="-127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a고딕15" panose="02020600000000000000" pitchFamily="18" charset="-127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altLang="ko-KR" sz="2000" i="1" baseline="-25000" dirty="0">
                            <a:latin typeface="Cambria Math" panose="02040503050406030204" pitchFamily="18" charset="0"/>
                            <a:ea typeface="a고딕15" panose="02020600000000000000" pitchFamily="18" charset="-127"/>
                            <a:cs typeface="Arial" panose="020B0604020202020204" pitchFamily="34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를 업데이트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A2B65C26-2324-4C03-AE84-176DFDFAC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3678" y="1845734"/>
                <a:ext cx="9612001" cy="4023360"/>
              </a:xfrm>
              <a:blipFill>
                <a:blip r:embed="rId3"/>
                <a:stretch>
                  <a:fillRect l="-571" t="-1667"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3A0F1E-B7C2-4371-94BF-62D447848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434" y="2301630"/>
            <a:ext cx="5178979" cy="17283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BB508C-67CF-40F1-8CDE-C2C41F44A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967" y="3926939"/>
            <a:ext cx="5698292" cy="180302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6733BF-4198-44B9-8B74-ABE12FD188E3}"/>
              </a:ext>
            </a:extLst>
          </p:cNvPr>
          <p:cNvSpPr/>
          <p:nvPr/>
        </p:nvSpPr>
        <p:spPr>
          <a:xfrm>
            <a:off x="1805532" y="4205843"/>
            <a:ext cx="1250302" cy="42454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802A1E-A2B7-457F-A3B4-929B040AB77A}"/>
              </a:ext>
            </a:extLst>
          </p:cNvPr>
          <p:cNvSpPr/>
          <p:nvPr/>
        </p:nvSpPr>
        <p:spPr>
          <a:xfrm>
            <a:off x="1805532" y="2233629"/>
            <a:ext cx="1398523" cy="42454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52B6B0-B152-4D60-B562-8405C6D27F6D}"/>
              </a:ext>
            </a:extLst>
          </p:cNvPr>
          <p:cNvSpPr/>
          <p:nvPr/>
        </p:nvSpPr>
        <p:spPr>
          <a:xfrm>
            <a:off x="9771891" y="2965959"/>
            <a:ext cx="759894" cy="463041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427A2D8-B13A-4F21-99DB-03A7B0ABD02C}"/>
              </a:ext>
            </a:extLst>
          </p:cNvPr>
          <p:cNvSpPr/>
          <p:nvPr/>
        </p:nvSpPr>
        <p:spPr>
          <a:xfrm>
            <a:off x="8853327" y="2985343"/>
            <a:ext cx="379947" cy="463041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7B7BED-B10E-4B91-B8DB-EDF92535D264}"/>
              </a:ext>
            </a:extLst>
          </p:cNvPr>
          <p:cNvSpPr/>
          <p:nvPr/>
        </p:nvSpPr>
        <p:spPr>
          <a:xfrm>
            <a:off x="8853327" y="4471931"/>
            <a:ext cx="379947" cy="42454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922D043-1B78-419E-8D73-C8FBDBD3C40D}"/>
              </a:ext>
            </a:extLst>
          </p:cNvPr>
          <p:cNvSpPr/>
          <p:nvPr/>
        </p:nvSpPr>
        <p:spPr>
          <a:xfrm>
            <a:off x="9771891" y="4508533"/>
            <a:ext cx="759894" cy="42454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F93CAF-F4F8-4122-A82D-B915825E8FBE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4A1C1C2-3ACF-4E1C-82C9-151704A682C2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2" name="그래픽 21" descr="네트워크">
              <a:extLst>
                <a:ext uri="{FF2B5EF4-FFF2-40B4-BE49-F238E27FC236}">
                  <a16:creationId xmlns:a16="http://schemas.microsoft.com/office/drawing/2014/main" id="{4DBD2D41-1C51-4CC3-A36C-B4C026855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C91DD5-7F81-4309-BF97-24AA73C086D6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2DA23203-8683-43BA-AD21-01CE078B78E6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26" name="그래픽 25" descr="디스크">
              <a:extLst>
                <a:ext uri="{FF2B5EF4-FFF2-40B4-BE49-F238E27FC236}">
                  <a16:creationId xmlns:a16="http://schemas.microsoft.com/office/drawing/2014/main" id="{8C89BC20-F019-4B8A-8570-B4AC83999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27" name="그래픽 26" descr="레벨이 있는 피라미드">
              <a:extLst>
                <a:ext uri="{FF2B5EF4-FFF2-40B4-BE49-F238E27FC236}">
                  <a16:creationId xmlns:a16="http://schemas.microsoft.com/office/drawing/2014/main" id="{C33DD055-AB73-49F8-94CF-2C5783FE7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28" name="그래픽 27" descr="네트워크 다이어그램">
              <a:extLst>
                <a:ext uri="{FF2B5EF4-FFF2-40B4-BE49-F238E27FC236}">
                  <a16:creationId xmlns:a16="http://schemas.microsoft.com/office/drawing/2014/main" id="{A165840D-5C59-4E2E-BEEB-F72CB3EC1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29" name="그래픽 28" descr="워크플로">
              <a:extLst>
                <a:ext uri="{FF2B5EF4-FFF2-40B4-BE49-F238E27FC236}">
                  <a16:creationId xmlns:a16="http://schemas.microsoft.com/office/drawing/2014/main" id="{1A501B63-637C-400F-A653-1EF3E934B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26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5329" y="275253"/>
            <a:ext cx="1071867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Recurrent Neural Network(RNN)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A2B65C26-2324-4C03-AE84-176DFDFAC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3678" y="1845734"/>
                <a:ext cx="9612001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LSTM(Long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Short-Term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Memory, 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장단기 메모리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임시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cell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a고딕15" panose="02020600000000000000" pitchFamily="18" charset="-127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a고딕15" panose="02020600000000000000" pitchFamily="18" charset="-127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altLang="ko-KR" sz="2000" i="1" baseline="-25000" dirty="0">
                            <a:latin typeface="Cambria Math" panose="02040503050406030204" pitchFamily="18" charset="0"/>
                            <a:ea typeface="a고딕15" panose="02020600000000000000" pitchFamily="18" charset="-127"/>
                            <a:cs typeface="Arial" panose="020B0604020202020204" pitchFamily="34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이전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cell state C</a:t>
                </a:r>
                <a:r>
                  <a:rPr lang="en-US" altLang="ko-KR" sz="2000" baseline="-25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t-1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로 부터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이번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cell state C</a:t>
                </a:r>
                <a:r>
                  <a:rPr lang="en-US" altLang="ko-KR" sz="2000" baseline="-25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연산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r>
                  <a:rPr lang="ko-KR" altLang="en-US" sz="2000" dirty="0">
                    <a:solidFill>
                      <a:srgbClr val="008000"/>
                    </a:solidFill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출력</a:t>
                </a:r>
                <a:r>
                  <a:rPr lang="en-US" altLang="ko-KR" sz="2000" dirty="0">
                    <a:solidFill>
                      <a:srgbClr val="008000"/>
                    </a:solidFill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(output)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h</a:t>
                </a:r>
                <a:r>
                  <a:rPr lang="en-US" altLang="ko-KR" sz="2000" baseline="-25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t-1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, </a:t>
                </a:r>
                <a:r>
                  <a:rPr lang="en-US" altLang="ko-KR" sz="2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x</a:t>
                </a:r>
                <a:r>
                  <a:rPr lang="en-US" altLang="ko-KR" sz="2000" baseline="-25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로 부터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output 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결정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</a:t>
                </a:r>
                <a:r>
                  <a:rPr lang="en-US" altLang="ko-KR" sz="2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h</a:t>
                </a:r>
                <a:r>
                  <a:rPr lang="en-US" altLang="ko-KR" sz="2000" baseline="-25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를 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tanh(C</a:t>
                </a:r>
                <a:r>
                  <a:rPr lang="en-US" altLang="ko-KR" sz="2000" baseline="-25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</a:t>
                </a: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)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와 </a:t>
                </a:r>
                <a:r>
                  <a:rPr lang="en-US" altLang="ko-KR" sz="2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o</a:t>
                </a:r>
                <a:r>
                  <a:rPr lang="en-US" altLang="ko-KR" sz="2000" baseline="-25000" dirty="0" err="1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t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의 곱으로 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   </a:t>
                </a:r>
                <a:r>
                  <a:rPr lang="ko-KR" altLang="en-US" sz="2000" dirty="0">
                    <a:latin typeface="a고딕15" panose="02020600000000000000" pitchFamily="18" charset="-127"/>
                    <a:ea typeface="a고딕15" panose="02020600000000000000" pitchFamily="18" charset="-127"/>
                    <a:cs typeface="Arial" panose="020B0604020202020204" pitchFamily="34" charset="0"/>
                  </a:rPr>
                  <a:t>얻어냄</a:t>
                </a:r>
                <a:endParaRPr lang="en-US" altLang="ko-KR" sz="2000" dirty="0">
                  <a:latin typeface="a고딕15" panose="02020600000000000000" pitchFamily="18" charset="-127"/>
                  <a:ea typeface="a고딕15" panose="02020600000000000000" pitchFamily="18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A2B65C26-2324-4C03-AE84-176DFDFAC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3678" y="1845734"/>
                <a:ext cx="9612001" cy="4023360"/>
              </a:xfrm>
              <a:blipFill>
                <a:blip r:embed="rId3"/>
                <a:stretch>
                  <a:fillRect l="-571" t="-1667"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59F36C-0746-4975-9A20-E9B9285A6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687" y="2256114"/>
            <a:ext cx="5745694" cy="19021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C9D0A7-41C0-4E0A-BE1F-594E46C5A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287" y="4078793"/>
            <a:ext cx="5926494" cy="196664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BC201A-8EF5-4C4F-B089-C3546A0AD30F}"/>
              </a:ext>
            </a:extLst>
          </p:cNvPr>
          <p:cNvSpPr/>
          <p:nvPr/>
        </p:nvSpPr>
        <p:spPr>
          <a:xfrm>
            <a:off x="1800041" y="4236354"/>
            <a:ext cx="1433075" cy="424543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AFDA5C-B26F-471A-BED4-5548BA5D9206}"/>
              </a:ext>
            </a:extLst>
          </p:cNvPr>
          <p:cNvSpPr/>
          <p:nvPr/>
        </p:nvSpPr>
        <p:spPr>
          <a:xfrm>
            <a:off x="9906628" y="4747821"/>
            <a:ext cx="808314" cy="424543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6C54CE-E18E-4C3F-80A1-DACEED3D2A20}"/>
              </a:ext>
            </a:extLst>
          </p:cNvPr>
          <p:cNvSpPr/>
          <p:nvPr/>
        </p:nvSpPr>
        <p:spPr>
          <a:xfrm>
            <a:off x="8902032" y="4747820"/>
            <a:ext cx="316273" cy="424543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95203F-1940-4994-AC50-7A1F629CEACD}"/>
              </a:ext>
            </a:extLst>
          </p:cNvPr>
          <p:cNvSpPr/>
          <p:nvPr/>
        </p:nvSpPr>
        <p:spPr>
          <a:xfrm>
            <a:off x="9324352" y="3050661"/>
            <a:ext cx="304074" cy="384352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0AC66F2-A58A-49B7-A56D-5ADC45457030}"/>
              </a:ext>
            </a:extLst>
          </p:cNvPr>
          <p:cNvSpPr/>
          <p:nvPr/>
        </p:nvSpPr>
        <p:spPr>
          <a:xfrm>
            <a:off x="10261193" y="3044649"/>
            <a:ext cx="304074" cy="38435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AA0889C-B3A0-45E1-A5A6-59DB92A957FC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531007-AE52-4B08-9FE0-B6446C7F8EF1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래픽 20" descr="네트워크">
              <a:extLst>
                <a:ext uri="{FF2B5EF4-FFF2-40B4-BE49-F238E27FC236}">
                  <a16:creationId xmlns:a16="http://schemas.microsoft.com/office/drawing/2014/main" id="{DCF9B303-99AE-4EC5-BAE2-67A3265AC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8C4C33-1BA9-47A6-92CA-2031EDD91570}"/>
                </a:ext>
              </a:extLst>
            </p:cNvPr>
            <p:cNvSpPr/>
            <p:nvPr/>
          </p:nvSpPr>
          <p:spPr>
            <a:xfrm>
              <a:off x="99872" y="2637202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3" name="말풍선: 모서리가 둥근 사각형 22">
              <a:extLst>
                <a:ext uri="{FF2B5EF4-FFF2-40B4-BE49-F238E27FC236}">
                  <a16:creationId xmlns:a16="http://schemas.microsoft.com/office/drawing/2014/main" id="{77ACF1B8-8917-47B4-A1C7-CAFAA5D7891C}"/>
                </a:ext>
              </a:extLst>
            </p:cNvPr>
            <p:cNvSpPr/>
            <p:nvPr/>
          </p:nvSpPr>
          <p:spPr>
            <a:xfrm>
              <a:off x="713108" y="2446078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04</a:t>
              </a:r>
            </a:p>
          </p:txBody>
        </p:sp>
        <p:pic>
          <p:nvPicPr>
            <p:cNvPr id="25" name="그래픽 24" descr="디스크">
              <a:extLst>
                <a:ext uri="{FF2B5EF4-FFF2-40B4-BE49-F238E27FC236}">
                  <a16:creationId xmlns:a16="http://schemas.microsoft.com/office/drawing/2014/main" id="{2CE98040-0D63-4D68-A892-468F7573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26" name="그래픽 25" descr="레벨이 있는 피라미드">
              <a:extLst>
                <a:ext uri="{FF2B5EF4-FFF2-40B4-BE49-F238E27FC236}">
                  <a16:creationId xmlns:a16="http://schemas.microsoft.com/office/drawing/2014/main" id="{E15C0116-D528-4F7D-BAF5-B92CC7DDB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3299" y="1094349"/>
              <a:ext cx="614400" cy="614400"/>
            </a:xfrm>
            <a:prstGeom prst="rect">
              <a:avLst/>
            </a:prstGeom>
          </p:spPr>
        </p:pic>
        <p:pic>
          <p:nvPicPr>
            <p:cNvPr id="27" name="그래픽 26" descr="네트워크 다이어그램">
              <a:extLst>
                <a:ext uri="{FF2B5EF4-FFF2-40B4-BE49-F238E27FC236}">
                  <a16:creationId xmlns:a16="http://schemas.microsoft.com/office/drawing/2014/main" id="{D5F005E3-CEC4-4D72-8D59-870A9842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8071" y="1898827"/>
              <a:ext cx="614400" cy="614400"/>
            </a:xfrm>
            <a:prstGeom prst="rect">
              <a:avLst/>
            </a:prstGeom>
          </p:spPr>
        </p:pic>
        <p:pic>
          <p:nvPicPr>
            <p:cNvPr id="28" name="그래픽 27" descr="워크플로">
              <a:extLst>
                <a:ext uri="{FF2B5EF4-FFF2-40B4-BE49-F238E27FC236}">
                  <a16:creationId xmlns:a16="http://schemas.microsoft.com/office/drawing/2014/main" id="{DE758EB1-E71C-4071-AA7D-BD56A856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229" y="263724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06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564</Words>
  <Application>Microsoft Office PowerPoint</Application>
  <PresentationFormat>와이드스크린</PresentationFormat>
  <Paragraphs>96</Paragraphs>
  <Slides>11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a고딕13</vt:lpstr>
      <vt:lpstr>a고딕15</vt:lpstr>
      <vt:lpstr>맑은 고딕</vt:lpstr>
      <vt:lpstr>Arial</vt:lpstr>
      <vt:lpstr>Cambria Math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이세호</dc:creator>
  <cp:lastModifiedBy>이세호</cp:lastModifiedBy>
  <cp:revision>104</cp:revision>
  <dcterms:created xsi:type="dcterms:W3CDTF">2021-08-04T07:05:45Z</dcterms:created>
  <dcterms:modified xsi:type="dcterms:W3CDTF">2022-01-06T05:32:01Z</dcterms:modified>
</cp:coreProperties>
</file>