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50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532241774_2880x1920.jpeg"/>
          <p:cNvSpPr>
            <a:spLocks noGrp="1"/>
          </p:cNvSpPr>
          <p:nvPr>
            <p:ph type="pic" idx="21"/>
          </p:nvPr>
        </p:nvSpPr>
        <p:spPr>
          <a:xfrm>
            <a:off x="-1308100" y="-50800"/>
            <a:ext cx="14782800" cy="9855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532241774_2880x1920.jpeg"/>
          <p:cNvSpPr>
            <a:spLocks noGrp="1"/>
          </p:cNvSpPr>
          <p:nvPr>
            <p:ph type="pic" idx="21"/>
          </p:nvPr>
        </p:nvSpPr>
        <p:spPr>
          <a:xfrm>
            <a:off x="1625600" y="374650"/>
            <a:ext cx="9753600" cy="6502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532204087_1355x1355.jpeg"/>
          <p:cNvSpPr>
            <a:spLocks noGrp="1"/>
          </p:cNvSpPr>
          <p:nvPr>
            <p:ph type="pic" idx="21"/>
          </p:nvPr>
        </p:nvSpPr>
        <p:spPr>
          <a:xfrm>
            <a:off x="6375400" y="635000"/>
            <a:ext cx="82169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532205080_1647x1098.jpeg"/>
          <p:cNvSpPr>
            <a:spLocks noGrp="1"/>
          </p:cNvSpPr>
          <p:nvPr>
            <p:ph type="pic" idx="21"/>
          </p:nvPr>
        </p:nvSpPr>
        <p:spPr>
          <a:xfrm>
            <a:off x="3810000" y="25908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2904" y="9296400"/>
            <a:ext cx="312218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532205080_1647x1098.jpeg"/>
          <p:cNvSpPr>
            <a:spLocks noGrp="1"/>
          </p:cNvSpPr>
          <p:nvPr>
            <p:ph type="pic" sz="quarter" idx="21"/>
          </p:nvPr>
        </p:nvSpPr>
        <p:spPr>
          <a:xfrm>
            <a:off x="6556375" y="5092700"/>
            <a:ext cx="565785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532204087_1355x1355.jpeg"/>
          <p:cNvSpPr>
            <a:spLocks noGrp="1"/>
          </p:cNvSpPr>
          <p:nvPr>
            <p:ph type="pic" sz="half" idx="22"/>
          </p:nvPr>
        </p:nvSpPr>
        <p:spPr>
          <a:xfrm>
            <a:off x="6718300" y="749300"/>
            <a:ext cx="5334000" cy="533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532241774_2880x1920.jpeg"/>
          <p:cNvSpPr>
            <a:spLocks noGrp="1"/>
          </p:cNvSpPr>
          <p:nvPr>
            <p:ph type="pic" idx="23"/>
          </p:nvPr>
        </p:nvSpPr>
        <p:spPr>
          <a:xfrm>
            <a:off x="-2832100" y="889000"/>
            <a:ext cx="119634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raph Neural Network…"/>
          <p:cNvSpPr txBox="1">
            <a:spLocks noGrp="1"/>
          </p:cNvSpPr>
          <p:nvPr>
            <p:ph type="ctrTitle"/>
          </p:nvPr>
        </p:nvSpPr>
        <p:spPr>
          <a:xfrm>
            <a:off x="1270000" y="1426129"/>
            <a:ext cx="10464800" cy="3302001"/>
          </a:xfrm>
          <a:prstGeom prst="rect">
            <a:avLst/>
          </a:prstGeom>
        </p:spPr>
        <p:txBody>
          <a:bodyPr/>
          <a:lstStyle/>
          <a:p>
            <a:r>
              <a:t>Graph Neural Network</a:t>
            </a:r>
          </a:p>
          <a:p>
            <a:pPr>
              <a:defRPr sz="4800"/>
            </a:pPr>
            <a:r>
              <a:t>concept &amp; application</a:t>
            </a:r>
          </a:p>
        </p:txBody>
      </p:sp>
      <p:sp>
        <p:nvSpPr>
          <p:cNvPr id="121" name="Sumin Lee"/>
          <p:cNvSpPr txBox="1"/>
          <p:nvPr/>
        </p:nvSpPr>
        <p:spPr>
          <a:xfrm>
            <a:off x="8262471" y="9343231"/>
            <a:ext cx="4742329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sz="1600" dirty="0"/>
              <a:t>Provided by </a:t>
            </a:r>
            <a:r>
              <a:rPr sz="1600" dirty="0" err="1"/>
              <a:t>Sumin</a:t>
            </a:r>
            <a:r>
              <a:rPr sz="1600" dirty="0"/>
              <a:t> Lee</a:t>
            </a:r>
            <a:r>
              <a:rPr lang="en-US" altLang="ko-KR" sz="1600" dirty="0"/>
              <a:t>, summer ML study</a:t>
            </a:r>
            <a:endParaRPr sz="16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4A1517-301A-48F7-B5B9-C2FA25D812A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선"/>
          <p:cNvSpPr/>
          <p:nvPr/>
        </p:nvSpPr>
        <p:spPr>
          <a:xfrm>
            <a:off x="-96955" y="1332135"/>
            <a:ext cx="13198710" cy="1"/>
          </a:xfrm>
          <a:prstGeom prst="line">
            <a:avLst/>
          </a:prstGeom>
          <a:ln w="38100">
            <a:solidFill>
              <a:srgbClr val="0096FF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8" name="Graph network :definition"/>
          <p:cNvSpPr txBox="1"/>
          <p:nvPr/>
        </p:nvSpPr>
        <p:spPr>
          <a:xfrm>
            <a:off x="409003" y="342075"/>
            <a:ext cx="532083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4000"/>
            </a:pPr>
            <a:r>
              <a:t>Graph </a:t>
            </a:r>
            <a:r>
              <a:rPr>
                <a:solidFill>
                  <a:srgbClr val="009193"/>
                </a:solidFill>
              </a:rPr>
              <a:t>network</a:t>
            </a:r>
            <a:r>
              <a:rPr sz="2700" b="0"/>
              <a:t> :definition</a:t>
            </a:r>
          </a:p>
        </p:txBody>
      </p:sp>
      <p:sp>
        <p:nvSpPr>
          <p:cNvPr id="289" name="(Battaglia, et. al., Relational inductive biases, deep learning, and graph networks, 2018)"/>
          <p:cNvSpPr txBox="1"/>
          <p:nvPr/>
        </p:nvSpPr>
        <p:spPr>
          <a:xfrm>
            <a:off x="5699163" y="9222689"/>
            <a:ext cx="7016674" cy="29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 b="0"/>
            </a:lvl1pPr>
          </a:lstStyle>
          <a:p>
            <a:r>
              <a:t>(Battaglia, et. al., Relational inductive biases, deep learning, and graph networks, 2018)</a:t>
            </a:r>
          </a:p>
        </p:txBody>
      </p:sp>
      <p:pic>
        <p:nvPicPr>
          <p:cNvPr id="290" name="스크린샷 2021-08-18 오전 9.03.24.png" descr="스크린샷 2021-08-18 오전 9.03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7773" y="1768345"/>
            <a:ext cx="11749138" cy="62169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선"/>
          <p:cNvSpPr/>
          <p:nvPr/>
        </p:nvSpPr>
        <p:spPr>
          <a:xfrm>
            <a:off x="-96955" y="1332135"/>
            <a:ext cx="13198710" cy="1"/>
          </a:xfrm>
          <a:prstGeom prst="line">
            <a:avLst/>
          </a:prstGeom>
          <a:ln w="38100">
            <a:solidFill>
              <a:srgbClr val="0096FF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3" name="Graph network :configurability"/>
          <p:cNvSpPr txBox="1"/>
          <p:nvPr/>
        </p:nvSpPr>
        <p:spPr>
          <a:xfrm>
            <a:off x="409003" y="342075"/>
            <a:ext cx="606355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4000"/>
            </a:pPr>
            <a:r>
              <a:t>Graph </a:t>
            </a:r>
            <a:r>
              <a:rPr>
                <a:solidFill>
                  <a:srgbClr val="009193"/>
                </a:solidFill>
              </a:rPr>
              <a:t>network</a:t>
            </a:r>
            <a:r>
              <a:rPr sz="2700" b="0"/>
              <a:t> :configurability</a:t>
            </a:r>
          </a:p>
        </p:txBody>
      </p:sp>
      <p:sp>
        <p:nvSpPr>
          <p:cNvPr id="294" name="(Battaglia, et. al., Relational inductive biases, deep learning, and graph networks, 2018)"/>
          <p:cNvSpPr txBox="1"/>
          <p:nvPr/>
        </p:nvSpPr>
        <p:spPr>
          <a:xfrm>
            <a:off x="5699163" y="9222689"/>
            <a:ext cx="7016674" cy="29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 b="0"/>
            </a:lvl1pPr>
          </a:lstStyle>
          <a:p>
            <a:r>
              <a:t>(Battaglia, et. al., Relational inductive biases, deep learning, and graph networks, 2018)</a:t>
            </a:r>
          </a:p>
        </p:txBody>
      </p:sp>
      <p:sp>
        <p:nvSpPr>
          <p:cNvPr id="295" name="1. flexible representation"/>
          <p:cNvSpPr txBox="1"/>
          <p:nvPr/>
        </p:nvSpPr>
        <p:spPr>
          <a:xfrm>
            <a:off x="589330" y="1718896"/>
            <a:ext cx="369814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1. flexible representation</a:t>
            </a:r>
          </a:p>
        </p:txBody>
      </p:sp>
      <p:sp>
        <p:nvSpPr>
          <p:cNvPr id="296" name="2. configurable within-block structure"/>
          <p:cNvSpPr txBox="1"/>
          <p:nvPr/>
        </p:nvSpPr>
        <p:spPr>
          <a:xfrm>
            <a:off x="6939015" y="1718896"/>
            <a:ext cx="565648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2. configurable within-block structure </a:t>
            </a:r>
          </a:p>
        </p:txBody>
      </p:sp>
      <p:sp>
        <p:nvSpPr>
          <p:cNvPr id="297" name="3. composable multi-block architecture"/>
          <p:cNvSpPr txBox="1"/>
          <p:nvPr/>
        </p:nvSpPr>
        <p:spPr>
          <a:xfrm>
            <a:off x="781451" y="5731504"/>
            <a:ext cx="581314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3. composable multi-block architecture</a:t>
            </a:r>
          </a:p>
        </p:txBody>
      </p:sp>
      <p:pic>
        <p:nvPicPr>
          <p:cNvPr id="298" name="스크린샷 2021-08-18 오전 9.04.30.png" descr="스크린샷 2021-08-18 오전 9.04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6451" y="6440914"/>
            <a:ext cx="7836045" cy="202964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2" name="그룹"/>
          <p:cNvGrpSpPr/>
          <p:nvPr/>
        </p:nvGrpSpPr>
        <p:grpSpPr>
          <a:xfrm>
            <a:off x="745885" y="2476825"/>
            <a:ext cx="5013327" cy="3006346"/>
            <a:chOff x="0" y="0"/>
            <a:chExt cx="5013326" cy="3006345"/>
          </a:xfrm>
        </p:grpSpPr>
        <p:pic>
          <p:nvPicPr>
            <p:cNvPr id="299" name="스크린샷 2021-08-18 오전 9.04.14.png" descr="스크린샷 2021-08-18 오전 9.04.14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r="55846" b="66060"/>
            <a:stretch>
              <a:fillRect/>
            </a:stretch>
          </p:blipFill>
          <p:spPr>
            <a:xfrm>
              <a:off x="0" y="0"/>
              <a:ext cx="5013327" cy="30063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0" name="직사각형"/>
            <p:cNvSpPr/>
            <p:nvPr/>
          </p:nvSpPr>
          <p:spPr>
            <a:xfrm>
              <a:off x="412799" y="389836"/>
              <a:ext cx="363774" cy="1754447"/>
            </a:xfrm>
            <a:prstGeom prst="rect">
              <a:avLst/>
            </a:prstGeom>
            <a:noFill/>
            <a:ln w="38100" cap="flat">
              <a:solidFill>
                <a:srgbClr val="0096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01" name="직사각형"/>
            <p:cNvSpPr/>
            <p:nvPr/>
          </p:nvSpPr>
          <p:spPr>
            <a:xfrm>
              <a:off x="4506209" y="389836"/>
              <a:ext cx="363773" cy="1754447"/>
            </a:xfrm>
            <a:prstGeom prst="rect">
              <a:avLst/>
            </a:prstGeom>
            <a:noFill/>
            <a:ln w="38100" cap="flat">
              <a:solidFill>
                <a:srgbClr val="0096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310" name="그룹"/>
          <p:cNvGrpSpPr/>
          <p:nvPr/>
        </p:nvGrpSpPr>
        <p:grpSpPr>
          <a:xfrm>
            <a:off x="7369931" y="2458370"/>
            <a:ext cx="5013327" cy="3006346"/>
            <a:chOff x="0" y="0"/>
            <a:chExt cx="5013326" cy="3006345"/>
          </a:xfrm>
        </p:grpSpPr>
        <p:pic>
          <p:nvPicPr>
            <p:cNvPr id="303" name="스크린샷 2021-08-18 오전 9.04.14.png" descr="스크린샷 2021-08-18 오전 9.04.14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r="55846" b="66060"/>
            <a:stretch>
              <a:fillRect/>
            </a:stretch>
          </p:blipFill>
          <p:spPr>
            <a:xfrm>
              <a:off x="0" y="0"/>
              <a:ext cx="5013327" cy="30063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4" name="직사각형"/>
            <p:cNvSpPr/>
            <p:nvPr/>
          </p:nvSpPr>
          <p:spPr>
            <a:xfrm>
              <a:off x="1812569" y="1336724"/>
              <a:ext cx="620164" cy="369791"/>
            </a:xfrm>
            <a:prstGeom prst="rect">
              <a:avLst/>
            </a:prstGeom>
            <a:noFill/>
            <a:ln w="38100" cap="flat">
              <a:solidFill>
                <a:srgbClr val="0096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05" name="직사각형"/>
            <p:cNvSpPr/>
            <p:nvPr/>
          </p:nvSpPr>
          <p:spPr>
            <a:xfrm>
              <a:off x="2971922" y="689459"/>
              <a:ext cx="620164" cy="369792"/>
            </a:xfrm>
            <a:prstGeom prst="rect">
              <a:avLst/>
            </a:prstGeom>
            <a:noFill/>
            <a:ln w="38100" cap="flat">
              <a:solidFill>
                <a:srgbClr val="0096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06" name="직사각형"/>
            <p:cNvSpPr/>
            <p:nvPr/>
          </p:nvSpPr>
          <p:spPr>
            <a:xfrm>
              <a:off x="2971922" y="1336724"/>
              <a:ext cx="620164" cy="369791"/>
            </a:xfrm>
            <a:prstGeom prst="rect">
              <a:avLst/>
            </a:prstGeom>
            <a:noFill/>
            <a:ln w="38100" cap="flat">
              <a:solidFill>
                <a:srgbClr val="0096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07" name="원"/>
            <p:cNvSpPr/>
            <p:nvPr/>
          </p:nvSpPr>
          <p:spPr>
            <a:xfrm>
              <a:off x="1251027" y="1706453"/>
              <a:ext cx="363774" cy="369792"/>
            </a:xfrm>
            <a:prstGeom prst="ellipse">
              <a:avLst/>
            </a:prstGeom>
            <a:noFill/>
            <a:ln w="38100" cap="flat">
              <a:solidFill>
                <a:srgbClr val="0096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08" name="원"/>
            <p:cNvSpPr/>
            <p:nvPr/>
          </p:nvSpPr>
          <p:spPr>
            <a:xfrm>
              <a:off x="2520440" y="991270"/>
              <a:ext cx="363774" cy="369792"/>
            </a:xfrm>
            <a:prstGeom prst="ellipse">
              <a:avLst/>
            </a:prstGeom>
            <a:noFill/>
            <a:ln w="38100" cap="flat">
              <a:solidFill>
                <a:srgbClr val="0096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09" name="원"/>
            <p:cNvSpPr/>
            <p:nvPr/>
          </p:nvSpPr>
          <p:spPr>
            <a:xfrm>
              <a:off x="3654393" y="380009"/>
              <a:ext cx="363774" cy="369791"/>
            </a:xfrm>
            <a:prstGeom prst="ellipse">
              <a:avLst/>
            </a:prstGeom>
            <a:noFill/>
            <a:ln w="38100" cap="flat">
              <a:solidFill>
                <a:srgbClr val="0096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선"/>
          <p:cNvSpPr/>
          <p:nvPr/>
        </p:nvSpPr>
        <p:spPr>
          <a:xfrm>
            <a:off x="-96955" y="1332135"/>
            <a:ext cx="13198710" cy="1"/>
          </a:xfrm>
          <a:prstGeom prst="line">
            <a:avLst/>
          </a:prstGeom>
          <a:ln w="38100">
            <a:solidFill>
              <a:srgbClr val="0096FF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13" name="Graph network : variations"/>
          <p:cNvSpPr txBox="1"/>
          <p:nvPr/>
        </p:nvSpPr>
        <p:spPr>
          <a:xfrm>
            <a:off x="409003" y="342075"/>
            <a:ext cx="5531664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4000"/>
            </a:pPr>
            <a:r>
              <a:t>Graph </a:t>
            </a:r>
            <a:r>
              <a:rPr>
                <a:solidFill>
                  <a:srgbClr val="009193"/>
                </a:solidFill>
              </a:rPr>
              <a:t>network </a:t>
            </a:r>
            <a:r>
              <a:rPr sz="2700" b="0"/>
              <a:t>: variations</a:t>
            </a:r>
          </a:p>
        </p:txBody>
      </p:sp>
      <p:sp>
        <p:nvSpPr>
          <p:cNvPr id="314" name="(Battaglia, et. al., Relational inductive biases, deep learning, and graph networks, 2018)"/>
          <p:cNvSpPr txBox="1"/>
          <p:nvPr/>
        </p:nvSpPr>
        <p:spPr>
          <a:xfrm>
            <a:off x="5699163" y="9222689"/>
            <a:ext cx="7016674" cy="29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 b="0"/>
            </a:lvl1pPr>
          </a:lstStyle>
          <a:p>
            <a:r>
              <a:t>(Battaglia, et. al., Relational inductive biases, deep learning, and graph networks, 2018)</a:t>
            </a:r>
          </a:p>
        </p:txBody>
      </p:sp>
      <p:pic>
        <p:nvPicPr>
          <p:cNvPr id="315" name="스크린샷 2021-08-18 오전 9.04.14.png" descr="스크린샷 2021-08-18 오전 9.04.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6468" y="1816680"/>
            <a:ext cx="9338820" cy="7285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선"/>
          <p:cNvSpPr/>
          <p:nvPr/>
        </p:nvSpPr>
        <p:spPr>
          <a:xfrm>
            <a:off x="-96955" y="1332135"/>
            <a:ext cx="13198710" cy="1"/>
          </a:xfrm>
          <a:prstGeom prst="line">
            <a:avLst/>
          </a:prstGeom>
          <a:ln w="38100">
            <a:solidFill>
              <a:srgbClr val="0096FF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18" name="Graph neural network"/>
          <p:cNvSpPr txBox="1"/>
          <p:nvPr/>
        </p:nvSpPr>
        <p:spPr>
          <a:xfrm>
            <a:off x="409003" y="342075"/>
            <a:ext cx="538226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4000"/>
            </a:pPr>
            <a:r>
              <a:t>Graph </a:t>
            </a:r>
            <a:r>
              <a:rPr>
                <a:solidFill>
                  <a:srgbClr val="9437FF"/>
                </a:solidFill>
              </a:rPr>
              <a:t>neural</a:t>
            </a:r>
            <a:r>
              <a:t> </a:t>
            </a:r>
            <a:r>
              <a:rPr>
                <a:solidFill>
                  <a:srgbClr val="009193"/>
                </a:solidFill>
              </a:rPr>
              <a:t>network</a:t>
            </a:r>
          </a:p>
        </p:txBody>
      </p:sp>
      <p:sp>
        <p:nvSpPr>
          <p:cNvPr id="319" name="(Battaglia, et. al., Relational inductive biases, deep learning, and graph networks, 2018)"/>
          <p:cNvSpPr txBox="1"/>
          <p:nvPr/>
        </p:nvSpPr>
        <p:spPr>
          <a:xfrm>
            <a:off x="5699163" y="9222689"/>
            <a:ext cx="7016674" cy="29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 b="0"/>
            </a:lvl1pPr>
          </a:lstStyle>
          <a:p>
            <a:r>
              <a:t>(Battaglia, et. al., Relational inductive biases, deep learning, and graph networks, 2018)</a:t>
            </a:r>
          </a:p>
        </p:txBody>
      </p:sp>
      <p:pic>
        <p:nvPicPr>
          <p:cNvPr id="320" name="스크린샷 2021-08-18 오전 9.04.00.png" descr="스크린샷 2021-08-18 오전 9.04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9938" y="2463614"/>
            <a:ext cx="11341101" cy="5346701"/>
          </a:xfrm>
          <a:prstGeom prst="rect">
            <a:avLst/>
          </a:prstGeom>
          <a:ln w="12700">
            <a:miter lim="400000"/>
          </a:ln>
        </p:spPr>
      </p:pic>
      <p:sp>
        <p:nvSpPr>
          <p:cNvPr id="321" name="직사각형"/>
          <p:cNvSpPr/>
          <p:nvPr/>
        </p:nvSpPr>
        <p:spPr>
          <a:xfrm>
            <a:off x="8072734" y="2771577"/>
            <a:ext cx="3393074" cy="529270"/>
          </a:xfrm>
          <a:prstGeom prst="rect">
            <a:avLst/>
          </a:prstGeom>
          <a:ln w="38100">
            <a:solidFill>
              <a:srgbClr val="0096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2" name="직사각형"/>
          <p:cNvSpPr/>
          <p:nvPr/>
        </p:nvSpPr>
        <p:spPr>
          <a:xfrm>
            <a:off x="8072734" y="3333251"/>
            <a:ext cx="2622364" cy="529271"/>
          </a:xfrm>
          <a:prstGeom prst="rect">
            <a:avLst/>
          </a:prstGeom>
          <a:ln w="38100">
            <a:solidFill>
              <a:srgbClr val="0096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3" name="직사각형"/>
          <p:cNvSpPr/>
          <p:nvPr/>
        </p:nvSpPr>
        <p:spPr>
          <a:xfrm>
            <a:off x="8072734" y="3906743"/>
            <a:ext cx="2622364" cy="529271"/>
          </a:xfrm>
          <a:prstGeom prst="rect">
            <a:avLst/>
          </a:prstGeom>
          <a:ln w="38100">
            <a:solidFill>
              <a:srgbClr val="0096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선"/>
          <p:cNvSpPr/>
          <p:nvPr/>
        </p:nvSpPr>
        <p:spPr>
          <a:xfrm>
            <a:off x="-96955" y="1332135"/>
            <a:ext cx="13198710" cy="1"/>
          </a:xfrm>
          <a:prstGeom prst="line">
            <a:avLst/>
          </a:prstGeom>
          <a:ln w="38100">
            <a:solidFill>
              <a:srgbClr val="0096FF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26" name="Applications in chemistry"/>
          <p:cNvSpPr txBox="1"/>
          <p:nvPr/>
        </p:nvSpPr>
        <p:spPr>
          <a:xfrm>
            <a:off x="409003" y="342075"/>
            <a:ext cx="622604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4000"/>
            </a:lvl1pPr>
          </a:lstStyle>
          <a:p>
            <a:r>
              <a:t>Applications in chemistry</a:t>
            </a:r>
          </a:p>
        </p:txBody>
      </p:sp>
      <p:grpSp>
        <p:nvGrpSpPr>
          <p:cNvPr id="331" name="그룹"/>
          <p:cNvGrpSpPr/>
          <p:nvPr/>
        </p:nvGrpSpPr>
        <p:grpSpPr>
          <a:xfrm>
            <a:off x="372455" y="3451503"/>
            <a:ext cx="12617878" cy="3603805"/>
            <a:chOff x="0" y="0"/>
            <a:chExt cx="12617877" cy="3603804"/>
          </a:xfrm>
        </p:grpSpPr>
        <p:pic>
          <p:nvPicPr>
            <p:cNvPr id="327" name="스크린샷 2021-08-18 오전 1.33.28.png" descr="스크린샷 2021-08-18 오전 1.33.28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0" y="0"/>
              <a:ext cx="12617878" cy="36038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8" name="직사각형"/>
            <p:cNvSpPr/>
            <p:nvPr/>
          </p:nvSpPr>
          <p:spPr>
            <a:xfrm>
              <a:off x="9252377" y="1810147"/>
              <a:ext cx="2556570" cy="486360"/>
            </a:xfrm>
            <a:prstGeom prst="rect">
              <a:avLst/>
            </a:prstGeom>
            <a:solidFill>
              <a:schemeClr val="accent1">
                <a:alpha val="2991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29" name="직사각형"/>
            <p:cNvSpPr/>
            <p:nvPr/>
          </p:nvSpPr>
          <p:spPr>
            <a:xfrm>
              <a:off x="197277" y="2267347"/>
              <a:ext cx="1626543" cy="486360"/>
            </a:xfrm>
            <a:prstGeom prst="rect">
              <a:avLst/>
            </a:prstGeom>
            <a:solidFill>
              <a:schemeClr val="accent1">
                <a:alpha val="3044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30" name="직사각형"/>
            <p:cNvSpPr/>
            <p:nvPr/>
          </p:nvSpPr>
          <p:spPr>
            <a:xfrm>
              <a:off x="197277" y="1810147"/>
              <a:ext cx="6406605" cy="486360"/>
            </a:xfrm>
            <a:prstGeom prst="rect">
              <a:avLst/>
            </a:prstGeom>
            <a:solidFill>
              <a:srgbClr val="FFFB00">
                <a:alpha val="3034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선"/>
          <p:cNvSpPr/>
          <p:nvPr/>
        </p:nvSpPr>
        <p:spPr>
          <a:xfrm>
            <a:off x="-96955" y="1332135"/>
            <a:ext cx="13198710" cy="1"/>
          </a:xfrm>
          <a:prstGeom prst="line">
            <a:avLst/>
          </a:prstGeom>
          <a:ln w="38100">
            <a:solidFill>
              <a:srgbClr val="0096FF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34" name="Application : drug-target interaction prediction"/>
          <p:cNvSpPr txBox="1"/>
          <p:nvPr/>
        </p:nvSpPr>
        <p:spPr>
          <a:xfrm>
            <a:off x="409003" y="342075"/>
            <a:ext cx="1136700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4000"/>
            </a:lvl1pPr>
          </a:lstStyle>
          <a:p>
            <a:r>
              <a:t>Application : drug-target interaction prediction</a:t>
            </a:r>
          </a:p>
        </p:txBody>
      </p:sp>
      <p:sp>
        <p:nvSpPr>
          <p:cNvPr id="335" name="3D Structure —&gt; Graph"/>
          <p:cNvSpPr txBox="1"/>
          <p:nvPr/>
        </p:nvSpPr>
        <p:spPr>
          <a:xfrm>
            <a:off x="562000" y="1613030"/>
            <a:ext cx="349880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rgbClr val="9437FF"/>
                </a:solidFill>
              </a:rPr>
              <a:t>3D Structure </a:t>
            </a:r>
            <a:r>
              <a:t>—&gt;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 Graph</a:t>
            </a:r>
          </a:p>
        </p:txBody>
      </p:sp>
      <p:pic>
        <p:nvPicPr>
          <p:cNvPr id="336" name="스크린샷 2021-08-18 오후 1.55.08.png" descr="스크린샷 2021-08-18 오후 1.55.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9509" y="2613144"/>
            <a:ext cx="7463703" cy="1258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337" name="스크린샷 2021-08-18 오후 1.55.15.png" descr="스크린샷 2021-08-18 오후 1.55.1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7692" y="3682226"/>
            <a:ext cx="8038206" cy="3028423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스크린샷 2021-08-18 오후 1.55.21.png" descr="스크린샷 2021-08-18 오후 1.55.2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51868" y="6960418"/>
            <a:ext cx="4417232" cy="129860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" name="스크린샷 2021-08-18 오후 1.55.25.png" descr="스크린샷 2021-08-18 오후 1.55.2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501104" y="6549271"/>
            <a:ext cx="4593656" cy="212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0" name="스크린샷 2021-08-18 오후 1.55.29.png" descr="스크린샷 2021-08-18 오후 1.55.29.png"/>
          <p:cNvPicPr>
            <a:picLocks noChangeAspect="1"/>
          </p:cNvPicPr>
          <p:nvPr/>
        </p:nvPicPr>
        <p:blipFill>
          <a:blip r:embed="rId6">
            <a:extLst/>
          </a:blip>
          <a:srcRect l="3622" t="18643" r="3622" b="3224"/>
          <a:stretch>
            <a:fillRect/>
          </a:stretch>
        </p:blipFill>
        <p:spPr>
          <a:xfrm>
            <a:off x="3707888" y="8318785"/>
            <a:ext cx="3498905" cy="1434978"/>
          </a:xfrm>
          <a:prstGeom prst="rect">
            <a:avLst/>
          </a:prstGeom>
          <a:ln w="12700">
            <a:miter lim="400000"/>
          </a:ln>
        </p:spPr>
      </p:pic>
      <p:sp>
        <p:nvSpPr>
          <p:cNvPr id="341" name="attention"/>
          <p:cNvSpPr txBox="1"/>
          <p:nvPr/>
        </p:nvSpPr>
        <p:spPr>
          <a:xfrm>
            <a:off x="10401016" y="7379192"/>
            <a:ext cx="1412444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attention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선"/>
          <p:cNvSpPr/>
          <p:nvPr/>
        </p:nvSpPr>
        <p:spPr>
          <a:xfrm>
            <a:off x="-96955" y="1332135"/>
            <a:ext cx="13198710" cy="1"/>
          </a:xfrm>
          <a:prstGeom prst="line">
            <a:avLst/>
          </a:prstGeom>
          <a:ln w="38100">
            <a:solidFill>
              <a:srgbClr val="0096FF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44" name="Application : drug-target interaction prediction"/>
          <p:cNvSpPr txBox="1"/>
          <p:nvPr/>
        </p:nvSpPr>
        <p:spPr>
          <a:xfrm>
            <a:off x="409003" y="342075"/>
            <a:ext cx="1136700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4000"/>
            </a:lvl1pPr>
          </a:lstStyle>
          <a:p>
            <a:r>
              <a:t>Application : drug-target interaction prediction</a:t>
            </a:r>
          </a:p>
        </p:txBody>
      </p:sp>
      <p:pic>
        <p:nvPicPr>
          <p:cNvPr id="345" name="스크린샷 2021-08-18 오후 1.55.52.png" descr="스크린샷 2021-08-18 오후 1.55.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6981" y="1613030"/>
            <a:ext cx="6257531" cy="7407508"/>
          </a:xfrm>
          <a:prstGeom prst="rect">
            <a:avLst/>
          </a:prstGeom>
          <a:ln w="12700">
            <a:miter lim="400000"/>
          </a:ln>
        </p:spPr>
      </p:pic>
      <p:pic>
        <p:nvPicPr>
          <p:cNvPr id="346" name="스크린샷 2021-08-18 오후 1.56.01.png" descr="스크린샷 2021-08-18 오후 1.56.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97243" y="1848279"/>
            <a:ext cx="5975338" cy="6937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7" name="스크린샷 2021-08-18 오후 1.56.20.png" descr="스크린샷 2021-08-18 오후 1.56.2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54854" y="5589012"/>
            <a:ext cx="2702803" cy="543058"/>
          </a:xfrm>
          <a:prstGeom prst="rect">
            <a:avLst/>
          </a:prstGeom>
          <a:ln w="12700">
            <a:miter lim="400000"/>
          </a:ln>
        </p:spPr>
      </p:pic>
      <p:sp>
        <p:nvSpPr>
          <p:cNvPr id="348" name="gate"/>
          <p:cNvSpPr txBox="1"/>
          <p:nvPr/>
        </p:nvSpPr>
        <p:spPr>
          <a:xfrm>
            <a:off x="7291722" y="6018213"/>
            <a:ext cx="75773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gate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선"/>
          <p:cNvSpPr/>
          <p:nvPr/>
        </p:nvSpPr>
        <p:spPr>
          <a:xfrm>
            <a:off x="-96955" y="1332135"/>
            <a:ext cx="13198710" cy="1"/>
          </a:xfrm>
          <a:prstGeom prst="line">
            <a:avLst/>
          </a:prstGeom>
          <a:ln w="38100">
            <a:solidFill>
              <a:srgbClr val="0096FF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51" name="Application : drug-target interaction prediction"/>
          <p:cNvSpPr txBox="1"/>
          <p:nvPr/>
        </p:nvSpPr>
        <p:spPr>
          <a:xfrm>
            <a:off x="409003" y="342075"/>
            <a:ext cx="1136700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4000"/>
            </a:lvl1pPr>
          </a:lstStyle>
          <a:p>
            <a:r>
              <a:t>Application : drug-target interaction prediction</a:t>
            </a:r>
          </a:p>
        </p:txBody>
      </p:sp>
      <p:pic>
        <p:nvPicPr>
          <p:cNvPr id="352" name="스크린샷 2021-08-18 오후 1.57.33.png" descr="스크린샷 2021-08-18 오후 1.57.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6468" y="5374370"/>
            <a:ext cx="5856262" cy="3932798"/>
          </a:xfrm>
          <a:prstGeom prst="rect">
            <a:avLst/>
          </a:prstGeom>
          <a:ln w="12700">
            <a:miter lim="400000"/>
          </a:ln>
        </p:spPr>
      </p:pic>
      <p:pic>
        <p:nvPicPr>
          <p:cNvPr id="353" name="스크린샷 2021-08-18 오후 1.56.57.png" descr="스크린샷 2021-08-18 오후 1.56.5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7523" y="1621493"/>
            <a:ext cx="13004801" cy="35999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선"/>
          <p:cNvSpPr/>
          <p:nvPr/>
        </p:nvSpPr>
        <p:spPr>
          <a:xfrm>
            <a:off x="-96955" y="1332135"/>
            <a:ext cx="13198710" cy="1"/>
          </a:xfrm>
          <a:prstGeom prst="line">
            <a:avLst/>
          </a:prstGeom>
          <a:ln w="38100">
            <a:solidFill>
              <a:srgbClr val="0096FF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24" name="Contents"/>
          <p:cNvSpPr txBox="1"/>
          <p:nvPr/>
        </p:nvSpPr>
        <p:spPr>
          <a:xfrm>
            <a:off x="409003" y="342075"/>
            <a:ext cx="2325625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4000"/>
            </a:lvl1pPr>
          </a:lstStyle>
          <a:p>
            <a:r>
              <a:t>Contents</a:t>
            </a:r>
          </a:p>
        </p:txBody>
      </p:sp>
      <p:sp>
        <p:nvSpPr>
          <p:cNvPr id="125" name="Introduction…"/>
          <p:cNvSpPr txBox="1"/>
          <p:nvPr/>
        </p:nvSpPr>
        <p:spPr>
          <a:xfrm>
            <a:off x="4189501" y="2280266"/>
            <a:ext cx="4590441" cy="5548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76250" indent="-476250" algn="l">
              <a:buSzPct val="100000"/>
              <a:buAutoNum type="arabicPeriod"/>
            </a:pPr>
            <a:r>
              <a:t>Introduction </a:t>
            </a:r>
          </a:p>
          <a:p>
            <a:pPr algn="l">
              <a:lnSpc>
                <a:spcPct val="300000"/>
              </a:lnSpc>
              <a:defRPr b="0">
                <a:solidFill>
                  <a:srgbClr val="919191"/>
                </a:solidFill>
              </a:defRPr>
            </a:pPr>
            <a:r>
              <a:t>     : inductive bias</a:t>
            </a:r>
          </a:p>
          <a:p>
            <a:pPr marL="476250" indent="-476250" algn="l">
              <a:lnSpc>
                <a:spcPct val="300000"/>
              </a:lnSpc>
              <a:buSzPct val="100000"/>
              <a:buAutoNum type="arabicPeriod" startAt="2"/>
            </a:pPr>
            <a:r>
              <a:t>Graph</a:t>
            </a:r>
          </a:p>
          <a:p>
            <a:pPr marL="476250" indent="-476250" algn="l">
              <a:lnSpc>
                <a:spcPct val="300000"/>
              </a:lnSpc>
              <a:buSzPct val="100000"/>
              <a:buAutoNum type="arabicPeriod" startAt="2"/>
            </a:pPr>
            <a:r>
              <a:t>Graph </a:t>
            </a:r>
            <a:r>
              <a:rPr>
                <a:solidFill>
                  <a:srgbClr val="009193"/>
                </a:solidFill>
              </a:rPr>
              <a:t>network</a:t>
            </a:r>
          </a:p>
          <a:p>
            <a:pPr marL="476250" indent="-476250" algn="l">
              <a:lnSpc>
                <a:spcPct val="300000"/>
              </a:lnSpc>
              <a:buSzPct val="100000"/>
              <a:buAutoNum type="arabicPeriod" startAt="2"/>
            </a:pPr>
            <a:r>
              <a:t>Graph</a:t>
            </a:r>
            <a:r>
              <a:rPr>
                <a:solidFill>
                  <a:srgbClr val="D783FF"/>
                </a:solidFill>
              </a:rPr>
              <a:t> </a:t>
            </a:r>
            <a:r>
              <a:rPr>
                <a:solidFill>
                  <a:srgbClr val="9437FF"/>
                </a:solidFill>
              </a:rPr>
              <a:t>neural</a:t>
            </a:r>
            <a:r>
              <a:rPr>
                <a:solidFill>
                  <a:srgbClr val="009193"/>
                </a:solidFill>
              </a:rPr>
              <a:t> network</a:t>
            </a:r>
          </a:p>
          <a:p>
            <a:pPr marL="476250" indent="-476250" algn="l">
              <a:buSzPct val="100000"/>
              <a:buAutoNum type="arabicPeriod" startAt="2"/>
            </a:pPr>
            <a:r>
              <a:t>Its application in chemistry </a:t>
            </a:r>
          </a:p>
          <a:p>
            <a:pPr algn="l">
              <a:defRPr>
                <a:solidFill>
                  <a:srgbClr val="919191"/>
                </a:solidFill>
              </a:defRPr>
            </a:pPr>
            <a:r>
              <a:t>     </a:t>
            </a:r>
            <a:r>
              <a:rPr b="0"/>
              <a:t>: molecular interaction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선"/>
          <p:cNvSpPr/>
          <p:nvPr/>
        </p:nvSpPr>
        <p:spPr>
          <a:xfrm>
            <a:off x="6981440" y="6058349"/>
            <a:ext cx="344665" cy="50169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28" name="선"/>
          <p:cNvSpPr/>
          <p:nvPr/>
        </p:nvSpPr>
        <p:spPr>
          <a:xfrm flipV="1">
            <a:off x="5501483" y="6001849"/>
            <a:ext cx="1195444" cy="56141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29" name="선"/>
          <p:cNvSpPr/>
          <p:nvPr/>
        </p:nvSpPr>
        <p:spPr>
          <a:xfrm>
            <a:off x="-96955" y="1332135"/>
            <a:ext cx="13198710" cy="1"/>
          </a:xfrm>
          <a:prstGeom prst="line">
            <a:avLst/>
          </a:prstGeom>
          <a:ln w="38100">
            <a:solidFill>
              <a:srgbClr val="0096FF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30" name="Introduction"/>
          <p:cNvSpPr txBox="1"/>
          <p:nvPr/>
        </p:nvSpPr>
        <p:spPr>
          <a:xfrm>
            <a:off x="409003" y="342075"/>
            <a:ext cx="306781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4000"/>
            </a:lvl1pPr>
          </a:lstStyle>
          <a:p>
            <a:r>
              <a:t>Introduction</a:t>
            </a:r>
          </a:p>
        </p:txBody>
      </p:sp>
      <p:sp>
        <p:nvSpPr>
          <p:cNvPr id="131" name="Structured approach…"/>
          <p:cNvSpPr txBox="1"/>
          <p:nvPr/>
        </p:nvSpPr>
        <p:spPr>
          <a:xfrm>
            <a:off x="383857" y="5593298"/>
            <a:ext cx="3118105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FF7E79"/>
                </a:solidFill>
              </a:defRPr>
            </a:pPr>
            <a:r>
              <a:t>Structured approach</a:t>
            </a:r>
          </a:p>
          <a:p>
            <a:pPr>
              <a:defRPr b="0"/>
            </a:pPr>
            <a:r>
              <a:rPr i="1"/>
              <a:t>“hand-engineering”</a:t>
            </a:r>
            <a:r>
              <a:t> </a:t>
            </a:r>
          </a:p>
          <a:p>
            <a:r>
              <a:t>explicit</a:t>
            </a:r>
          </a:p>
          <a:p>
            <a:r>
              <a:t>strong bias</a:t>
            </a:r>
          </a:p>
        </p:txBody>
      </p:sp>
      <p:sp>
        <p:nvSpPr>
          <p:cNvPr id="132" name="a priori approach…"/>
          <p:cNvSpPr txBox="1"/>
          <p:nvPr/>
        </p:nvSpPr>
        <p:spPr>
          <a:xfrm>
            <a:off x="9967227" y="5556026"/>
            <a:ext cx="2598116" cy="1566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0096FF"/>
                </a:solidFill>
              </a:defRPr>
            </a:pPr>
            <a:r>
              <a:rPr i="1"/>
              <a:t>a priori </a:t>
            </a:r>
            <a:r>
              <a:t>approach</a:t>
            </a:r>
          </a:p>
          <a:p>
            <a:pPr>
              <a:defRPr b="0"/>
            </a:pPr>
            <a:r>
              <a:rPr i="1"/>
              <a:t>“end-to-end” </a:t>
            </a:r>
            <a:r>
              <a:t> </a:t>
            </a:r>
          </a:p>
          <a:p>
            <a:pPr>
              <a:defRPr b="0"/>
            </a:pPr>
            <a:r>
              <a:rPr>
                <a:solidFill>
                  <a:srgbClr val="929292"/>
                </a:solidFill>
              </a:rPr>
              <a:t>implicit</a:t>
            </a:r>
          </a:p>
          <a:p>
            <a:pPr>
              <a:defRPr b="0"/>
            </a:pPr>
            <a:r>
              <a:rPr>
                <a:solidFill>
                  <a:srgbClr val="929292"/>
                </a:solidFill>
              </a:rPr>
              <a:t>weak bias</a:t>
            </a:r>
          </a:p>
        </p:txBody>
      </p:sp>
      <p:sp>
        <p:nvSpPr>
          <p:cNvPr id="133" name="(Battaglia, et. al., Relational inductive biases, deep learning, and graph networks, 2018)"/>
          <p:cNvSpPr txBox="1"/>
          <p:nvPr/>
        </p:nvSpPr>
        <p:spPr>
          <a:xfrm>
            <a:off x="5699163" y="9222689"/>
            <a:ext cx="7016674" cy="29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 b="0"/>
            </a:lvl1pPr>
          </a:lstStyle>
          <a:p>
            <a:r>
              <a:t>(Battaglia, et. al., Relational inductive biases, deep learning, and graph networks, 2018)</a:t>
            </a:r>
          </a:p>
        </p:txBody>
      </p:sp>
      <p:grpSp>
        <p:nvGrpSpPr>
          <p:cNvPr id="136" name="그룹"/>
          <p:cNvGrpSpPr/>
          <p:nvPr/>
        </p:nvGrpSpPr>
        <p:grpSpPr>
          <a:xfrm>
            <a:off x="1950389" y="1681401"/>
            <a:ext cx="3846222" cy="1079859"/>
            <a:chOff x="0" y="0"/>
            <a:chExt cx="3846221" cy="1079858"/>
          </a:xfrm>
        </p:grpSpPr>
        <p:sp>
          <p:nvSpPr>
            <p:cNvPr id="134" name="인용 풍선"/>
            <p:cNvSpPr/>
            <p:nvPr/>
          </p:nvSpPr>
          <p:spPr>
            <a:xfrm>
              <a:off x="0" y="0"/>
              <a:ext cx="3846222" cy="1079859"/>
            </a:xfrm>
            <a:prstGeom prst="wedgeEllipseCallout">
              <a:avLst>
                <a:gd name="adj1" fmla="val -35170"/>
                <a:gd name="adj2" fmla="val 83672"/>
              </a:avLst>
            </a:prstGeom>
            <a:noFill/>
            <a:ln w="38100" cap="flat">
              <a:solidFill>
                <a:srgbClr val="FFD47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5" name="What is Intelligence?"/>
            <p:cNvSpPr txBox="1"/>
            <p:nvPr/>
          </p:nvSpPr>
          <p:spPr>
            <a:xfrm>
              <a:off x="372286" y="315538"/>
              <a:ext cx="3126944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What is Intelligence?</a:t>
              </a:r>
            </a:p>
          </p:txBody>
        </p:sp>
      </p:grpSp>
      <p:sp>
        <p:nvSpPr>
          <p:cNvPr id="137" name="뇌"/>
          <p:cNvSpPr/>
          <p:nvPr/>
        </p:nvSpPr>
        <p:spPr>
          <a:xfrm>
            <a:off x="1236520" y="3188812"/>
            <a:ext cx="1412779" cy="1083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5" h="21427" extrusionOk="0">
                <a:moveTo>
                  <a:pt x="7654" y="1"/>
                </a:moveTo>
                <a:cubicBezTo>
                  <a:pt x="6294" y="20"/>
                  <a:pt x="4753" y="903"/>
                  <a:pt x="4110" y="2532"/>
                </a:cubicBezTo>
                <a:cubicBezTo>
                  <a:pt x="4110" y="2532"/>
                  <a:pt x="4104" y="2532"/>
                  <a:pt x="4104" y="2532"/>
                </a:cubicBezTo>
                <a:cubicBezTo>
                  <a:pt x="3722" y="3624"/>
                  <a:pt x="3929" y="4445"/>
                  <a:pt x="3945" y="4495"/>
                </a:cubicBezTo>
                <a:cubicBezTo>
                  <a:pt x="3976" y="4602"/>
                  <a:pt x="3935" y="4724"/>
                  <a:pt x="3855" y="4767"/>
                </a:cubicBezTo>
                <a:cubicBezTo>
                  <a:pt x="3839" y="4774"/>
                  <a:pt x="3828" y="4781"/>
                  <a:pt x="3812" y="4781"/>
                </a:cubicBezTo>
                <a:cubicBezTo>
                  <a:pt x="3743" y="4788"/>
                  <a:pt x="3679" y="4730"/>
                  <a:pt x="3653" y="4644"/>
                </a:cubicBezTo>
                <a:cubicBezTo>
                  <a:pt x="3642" y="4595"/>
                  <a:pt x="3430" y="3790"/>
                  <a:pt x="3722" y="2691"/>
                </a:cubicBezTo>
                <a:cubicBezTo>
                  <a:pt x="3754" y="2562"/>
                  <a:pt x="3690" y="2425"/>
                  <a:pt x="3590" y="2425"/>
                </a:cubicBezTo>
                <a:cubicBezTo>
                  <a:pt x="1950" y="2425"/>
                  <a:pt x="273" y="5524"/>
                  <a:pt x="347" y="7372"/>
                </a:cubicBezTo>
                <a:cubicBezTo>
                  <a:pt x="353" y="7515"/>
                  <a:pt x="475" y="7579"/>
                  <a:pt x="555" y="7493"/>
                </a:cubicBezTo>
                <a:cubicBezTo>
                  <a:pt x="778" y="7236"/>
                  <a:pt x="1021" y="7029"/>
                  <a:pt x="1281" y="6886"/>
                </a:cubicBezTo>
                <a:cubicBezTo>
                  <a:pt x="1350" y="6850"/>
                  <a:pt x="1429" y="6879"/>
                  <a:pt x="1472" y="6964"/>
                </a:cubicBezTo>
                <a:cubicBezTo>
                  <a:pt x="1530" y="7078"/>
                  <a:pt x="1487" y="7236"/>
                  <a:pt x="1397" y="7279"/>
                </a:cubicBezTo>
                <a:cubicBezTo>
                  <a:pt x="1036" y="7471"/>
                  <a:pt x="750" y="7772"/>
                  <a:pt x="516" y="8129"/>
                </a:cubicBezTo>
                <a:cubicBezTo>
                  <a:pt x="-529" y="10034"/>
                  <a:pt x="140" y="12853"/>
                  <a:pt x="1392" y="14423"/>
                </a:cubicBezTo>
                <a:cubicBezTo>
                  <a:pt x="1610" y="14680"/>
                  <a:pt x="1833" y="14902"/>
                  <a:pt x="2056" y="15088"/>
                </a:cubicBezTo>
                <a:cubicBezTo>
                  <a:pt x="2156" y="15166"/>
                  <a:pt x="2358" y="15310"/>
                  <a:pt x="2352" y="15324"/>
                </a:cubicBezTo>
                <a:cubicBezTo>
                  <a:pt x="3759" y="16381"/>
                  <a:pt x="5347" y="16295"/>
                  <a:pt x="5973" y="16216"/>
                </a:cubicBezTo>
                <a:cubicBezTo>
                  <a:pt x="6105" y="16202"/>
                  <a:pt x="6238" y="16244"/>
                  <a:pt x="6344" y="16344"/>
                </a:cubicBezTo>
                <a:cubicBezTo>
                  <a:pt x="6567" y="16543"/>
                  <a:pt x="8073" y="17950"/>
                  <a:pt x="10605" y="17872"/>
                </a:cubicBezTo>
                <a:cubicBezTo>
                  <a:pt x="11231" y="17850"/>
                  <a:pt x="12001" y="17751"/>
                  <a:pt x="12824" y="17401"/>
                </a:cubicBezTo>
                <a:cubicBezTo>
                  <a:pt x="13912" y="16937"/>
                  <a:pt x="14755" y="15760"/>
                  <a:pt x="14686" y="14325"/>
                </a:cubicBezTo>
                <a:cubicBezTo>
                  <a:pt x="14506" y="12369"/>
                  <a:pt x="13817" y="11205"/>
                  <a:pt x="12469" y="10377"/>
                </a:cubicBezTo>
                <a:cubicBezTo>
                  <a:pt x="11806" y="9970"/>
                  <a:pt x="11046" y="9898"/>
                  <a:pt x="10467" y="9926"/>
                </a:cubicBezTo>
                <a:cubicBezTo>
                  <a:pt x="10122" y="9948"/>
                  <a:pt x="9815" y="9999"/>
                  <a:pt x="9550" y="10056"/>
                </a:cubicBezTo>
                <a:lnTo>
                  <a:pt x="9512" y="10069"/>
                </a:lnTo>
                <a:cubicBezTo>
                  <a:pt x="8599" y="10283"/>
                  <a:pt x="8137" y="10662"/>
                  <a:pt x="8132" y="10669"/>
                </a:cubicBezTo>
                <a:cubicBezTo>
                  <a:pt x="8111" y="10691"/>
                  <a:pt x="8085" y="10698"/>
                  <a:pt x="8064" y="10698"/>
                </a:cubicBezTo>
                <a:cubicBezTo>
                  <a:pt x="8006" y="10705"/>
                  <a:pt x="7952" y="10669"/>
                  <a:pt x="7920" y="10598"/>
                </a:cubicBezTo>
                <a:cubicBezTo>
                  <a:pt x="7872" y="10498"/>
                  <a:pt x="7899" y="10370"/>
                  <a:pt x="7968" y="10306"/>
                </a:cubicBezTo>
                <a:cubicBezTo>
                  <a:pt x="7989" y="10291"/>
                  <a:pt x="8266" y="10062"/>
                  <a:pt x="8807" y="9848"/>
                </a:cubicBezTo>
                <a:cubicBezTo>
                  <a:pt x="8903" y="9813"/>
                  <a:pt x="8918" y="9641"/>
                  <a:pt x="8839" y="9570"/>
                </a:cubicBezTo>
                <a:cubicBezTo>
                  <a:pt x="8313" y="9098"/>
                  <a:pt x="7617" y="8270"/>
                  <a:pt x="7416" y="7071"/>
                </a:cubicBezTo>
                <a:cubicBezTo>
                  <a:pt x="7394" y="6957"/>
                  <a:pt x="7448" y="6843"/>
                  <a:pt x="7533" y="6821"/>
                </a:cubicBezTo>
                <a:cubicBezTo>
                  <a:pt x="7618" y="6793"/>
                  <a:pt x="7698" y="6865"/>
                  <a:pt x="7719" y="6987"/>
                </a:cubicBezTo>
                <a:cubicBezTo>
                  <a:pt x="7942" y="8321"/>
                  <a:pt x="8912" y="9179"/>
                  <a:pt x="9358" y="9507"/>
                </a:cubicBezTo>
                <a:cubicBezTo>
                  <a:pt x="9469" y="9586"/>
                  <a:pt x="9597" y="9620"/>
                  <a:pt x="9719" y="9592"/>
                </a:cubicBezTo>
                <a:cubicBezTo>
                  <a:pt x="10234" y="9492"/>
                  <a:pt x="11518" y="9334"/>
                  <a:pt x="12595" y="9998"/>
                </a:cubicBezTo>
                <a:cubicBezTo>
                  <a:pt x="12998" y="10240"/>
                  <a:pt x="13345" y="10521"/>
                  <a:pt x="13636" y="10828"/>
                </a:cubicBezTo>
                <a:cubicBezTo>
                  <a:pt x="13743" y="10942"/>
                  <a:pt x="13897" y="10948"/>
                  <a:pt x="14008" y="10841"/>
                </a:cubicBezTo>
                <a:cubicBezTo>
                  <a:pt x="14640" y="10241"/>
                  <a:pt x="15270" y="10013"/>
                  <a:pt x="15902" y="10156"/>
                </a:cubicBezTo>
                <a:cubicBezTo>
                  <a:pt x="16756" y="10356"/>
                  <a:pt x="17361" y="11205"/>
                  <a:pt x="17584" y="11691"/>
                </a:cubicBezTo>
                <a:cubicBezTo>
                  <a:pt x="17626" y="11784"/>
                  <a:pt x="17616" y="11912"/>
                  <a:pt x="17552" y="11983"/>
                </a:cubicBezTo>
                <a:cubicBezTo>
                  <a:pt x="17526" y="12011"/>
                  <a:pt x="17499" y="12025"/>
                  <a:pt x="17468" y="12025"/>
                </a:cubicBezTo>
                <a:cubicBezTo>
                  <a:pt x="17414" y="12032"/>
                  <a:pt x="17357" y="11996"/>
                  <a:pt x="17325" y="11925"/>
                </a:cubicBezTo>
                <a:cubicBezTo>
                  <a:pt x="17144" y="11532"/>
                  <a:pt x="16602" y="10749"/>
                  <a:pt x="15849" y="10578"/>
                </a:cubicBezTo>
                <a:cubicBezTo>
                  <a:pt x="15313" y="10456"/>
                  <a:pt x="14766" y="10648"/>
                  <a:pt x="14214" y="11169"/>
                </a:cubicBezTo>
                <a:cubicBezTo>
                  <a:pt x="14123" y="11254"/>
                  <a:pt x="14108" y="11418"/>
                  <a:pt x="14177" y="11532"/>
                </a:cubicBezTo>
                <a:cubicBezTo>
                  <a:pt x="14389" y="11875"/>
                  <a:pt x="14565" y="12262"/>
                  <a:pt x="14698" y="12683"/>
                </a:cubicBezTo>
                <a:cubicBezTo>
                  <a:pt x="14847" y="13169"/>
                  <a:pt x="14952" y="13695"/>
                  <a:pt x="15005" y="14316"/>
                </a:cubicBezTo>
                <a:cubicBezTo>
                  <a:pt x="16369" y="14966"/>
                  <a:pt x="19967" y="14602"/>
                  <a:pt x="20652" y="11448"/>
                </a:cubicBezTo>
                <a:cubicBezTo>
                  <a:pt x="21071" y="9520"/>
                  <a:pt x="20280" y="7208"/>
                  <a:pt x="19086" y="6630"/>
                </a:cubicBezTo>
                <a:cubicBezTo>
                  <a:pt x="18943" y="6558"/>
                  <a:pt x="18795" y="6680"/>
                  <a:pt x="18758" y="6879"/>
                </a:cubicBezTo>
                <a:cubicBezTo>
                  <a:pt x="18652" y="7472"/>
                  <a:pt x="18444" y="7944"/>
                  <a:pt x="18242" y="8258"/>
                </a:cubicBezTo>
                <a:cubicBezTo>
                  <a:pt x="18189" y="8336"/>
                  <a:pt x="18189" y="8458"/>
                  <a:pt x="18242" y="8543"/>
                </a:cubicBezTo>
                <a:cubicBezTo>
                  <a:pt x="18338" y="8693"/>
                  <a:pt x="18481" y="8971"/>
                  <a:pt x="18635" y="9442"/>
                </a:cubicBezTo>
                <a:cubicBezTo>
                  <a:pt x="18667" y="9542"/>
                  <a:pt x="18640" y="9678"/>
                  <a:pt x="18565" y="9728"/>
                </a:cubicBezTo>
                <a:cubicBezTo>
                  <a:pt x="18544" y="9742"/>
                  <a:pt x="18529" y="9748"/>
                  <a:pt x="18507" y="9748"/>
                </a:cubicBezTo>
                <a:cubicBezTo>
                  <a:pt x="18438" y="9755"/>
                  <a:pt x="18375" y="9700"/>
                  <a:pt x="18348" y="9614"/>
                </a:cubicBezTo>
                <a:cubicBezTo>
                  <a:pt x="18348" y="9607"/>
                  <a:pt x="18226" y="9179"/>
                  <a:pt x="17977" y="8793"/>
                </a:cubicBezTo>
                <a:cubicBezTo>
                  <a:pt x="17653" y="8301"/>
                  <a:pt x="17271" y="8108"/>
                  <a:pt x="16836" y="8222"/>
                </a:cubicBezTo>
                <a:cubicBezTo>
                  <a:pt x="16740" y="8244"/>
                  <a:pt x="16650" y="8150"/>
                  <a:pt x="16650" y="8015"/>
                </a:cubicBezTo>
                <a:cubicBezTo>
                  <a:pt x="16650" y="7908"/>
                  <a:pt x="16708" y="7822"/>
                  <a:pt x="16783" y="7807"/>
                </a:cubicBezTo>
                <a:cubicBezTo>
                  <a:pt x="17244" y="7686"/>
                  <a:pt x="17610" y="7886"/>
                  <a:pt x="17791" y="8022"/>
                </a:cubicBezTo>
                <a:cubicBezTo>
                  <a:pt x="17871" y="8079"/>
                  <a:pt x="17971" y="8057"/>
                  <a:pt x="18030" y="7957"/>
                </a:cubicBezTo>
                <a:cubicBezTo>
                  <a:pt x="18444" y="7300"/>
                  <a:pt x="18980" y="5845"/>
                  <a:pt x="18215" y="4332"/>
                </a:cubicBezTo>
                <a:cubicBezTo>
                  <a:pt x="17738" y="3390"/>
                  <a:pt x="16750" y="2824"/>
                  <a:pt x="15965" y="2789"/>
                </a:cubicBezTo>
                <a:cubicBezTo>
                  <a:pt x="15901" y="2789"/>
                  <a:pt x="15843" y="2790"/>
                  <a:pt x="15779" y="2798"/>
                </a:cubicBezTo>
                <a:cubicBezTo>
                  <a:pt x="15647" y="2812"/>
                  <a:pt x="15403" y="2824"/>
                  <a:pt x="15074" y="2931"/>
                </a:cubicBezTo>
                <a:cubicBezTo>
                  <a:pt x="14560" y="3096"/>
                  <a:pt x="14279" y="3382"/>
                  <a:pt x="14273" y="3382"/>
                </a:cubicBezTo>
                <a:cubicBezTo>
                  <a:pt x="14204" y="3453"/>
                  <a:pt x="14107" y="3433"/>
                  <a:pt x="14054" y="3333"/>
                </a:cubicBezTo>
                <a:cubicBezTo>
                  <a:pt x="14007" y="3240"/>
                  <a:pt x="14019" y="3103"/>
                  <a:pt x="14088" y="3039"/>
                </a:cubicBezTo>
                <a:cubicBezTo>
                  <a:pt x="14114" y="3010"/>
                  <a:pt x="14470" y="2669"/>
                  <a:pt x="15096" y="2483"/>
                </a:cubicBezTo>
                <a:cubicBezTo>
                  <a:pt x="15186" y="2455"/>
                  <a:pt x="15227" y="2304"/>
                  <a:pt x="15169" y="2204"/>
                </a:cubicBezTo>
                <a:cubicBezTo>
                  <a:pt x="14341" y="648"/>
                  <a:pt x="11471" y="-173"/>
                  <a:pt x="10170" y="641"/>
                </a:cubicBezTo>
                <a:cubicBezTo>
                  <a:pt x="10048" y="719"/>
                  <a:pt x="9996" y="919"/>
                  <a:pt x="10059" y="1076"/>
                </a:cubicBezTo>
                <a:cubicBezTo>
                  <a:pt x="10203" y="1461"/>
                  <a:pt x="10265" y="1904"/>
                  <a:pt x="10233" y="2325"/>
                </a:cubicBezTo>
                <a:cubicBezTo>
                  <a:pt x="10228" y="2432"/>
                  <a:pt x="10165" y="2512"/>
                  <a:pt x="10091" y="2519"/>
                </a:cubicBezTo>
                <a:cubicBezTo>
                  <a:pt x="10080" y="2519"/>
                  <a:pt x="10075" y="2519"/>
                  <a:pt x="10064" y="2519"/>
                </a:cubicBezTo>
                <a:cubicBezTo>
                  <a:pt x="9979" y="2505"/>
                  <a:pt x="9916" y="2404"/>
                  <a:pt x="9927" y="2282"/>
                </a:cubicBezTo>
                <a:cubicBezTo>
                  <a:pt x="9937" y="2140"/>
                  <a:pt x="10011" y="1106"/>
                  <a:pt x="9295" y="520"/>
                </a:cubicBezTo>
                <a:cubicBezTo>
                  <a:pt x="8854" y="161"/>
                  <a:pt x="8273" y="-8"/>
                  <a:pt x="7654" y="1"/>
                </a:cubicBezTo>
                <a:close/>
                <a:moveTo>
                  <a:pt x="6930" y="3139"/>
                </a:moveTo>
                <a:cubicBezTo>
                  <a:pt x="7435" y="3144"/>
                  <a:pt x="7913" y="3351"/>
                  <a:pt x="8361" y="3761"/>
                </a:cubicBezTo>
                <a:cubicBezTo>
                  <a:pt x="8886" y="4239"/>
                  <a:pt x="9242" y="4895"/>
                  <a:pt x="9449" y="5352"/>
                </a:cubicBezTo>
                <a:cubicBezTo>
                  <a:pt x="9491" y="5444"/>
                  <a:pt x="9582" y="5480"/>
                  <a:pt x="9656" y="5430"/>
                </a:cubicBezTo>
                <a:cubicBezTo>
                  <a:pt x="10925" y="4509"/>
                  <a:pt x="12288" y="4695"/>
                  <a:pt x="13403" y="5952"/>
                </a:cubicBezTo>
                <a:cubicBezTo>
                  <a:pt x="13456" y="6009"/>
                  <a:pt x="13535" y="6015"/>
                  <a:pt x="13593" y="5958"/>
                </a:cubicBezTo>
                <a:cubicBezTo>
                  <a:pt x="13795" y="5758"/>
                  <a:pt x="14331" y="5353"/>
                  <a:pt x="15154" y="5617"/>
                </a:cubicBezTo>
                <a:cubicBezTo>
                  <a:pt x="15239" y="5631"/>
                  <a:pt x="15291" y="5745"/>
                  <a:pt x="15270" y="5867"/>
                </a:cubicBezTo>
                <a:cubicBezTo>
                  <a:pt x="15249" y="5981"/>
                  <a:pt x="15164" y="6045"/>
                  <a:pt x="15079" y="6016"/>
                </a:cubicBezTo>
                <a:cubicBezTo>
                  <a:pt x="14527" y="5866"/>
                  <a:pt x="14076" y="5967"/>
                  <a:pt x="13736" y="6331"/>
                </a:cubicBezTo>
                <a:cubicBezTo>
                  <a:pt x="13418" y="6673"/>
                  <a:pt x="13217" y="7243"/>
                  <a:pt x="13195" y="7856"/>
                </a:cubicBezTo>
                <a:cubicBezTo>
                  <a:pt x="13190" y="7964"/>
                  <a:pt x="13132" y="8050"/>
                  <a:pt x="13053" y="8057"/>
                </a:cubicBezTo>
                <a:cubicBezTo>
                  <a:pt x="13026" y="8057"/>
                  <a:pt x="13000" y="8057"/>
                  <a:pt x="12973" y="8028"/>
                </a:cubicBezTo>
                <a:cubicBezTo>
                  <a:pt x="12915" y="7985"/>
                  <a:pt x="12882" y="7900"/>
                  <a:pt x="12887" y="7814"/>
                </a:cubicBezTo>
                <a:cubicBezTo>
                  <a:pt x="12903" y="7336"/>
                  <a:pt x="13015" y="6880"/>
                  <a:pt x="13195" y="6509"/>
                </a:cubicBezTo>
                <a:cubicBezTo>
                  <a:pt x="13243" y="6416"/>
                  <a:pt x="13228" y="6295"/>
                  <a:pt x="13164" y="6224"/>
                </a:cubicBezTo>
                <a:cubicBezTo>
                  <a:pt x="11630" y="4532"/>
                  <a:pt x="10133" y="5487"/>
                  <a:pt x="9543" y="5994"/>
                </a:cubicBezTo>
                <a:cubicBezTo>
                  <a:pt x="9464" y="6058"/>
                  <a:pt x="9364" y="6023"/>
                  <a:pt x="9321" y="5909"/>
                </a:cubicBezTo>
                <a:cubicBezTo>
                  <a:pt x="9194" y="5559"/>
                  <a:pt x="8827" y="4688"/>
                  <a:pt x="8185" y="4102"/>
                </a:cubicBezTo>
                <a:cubicBezTo>
                  <a:pt x="7548" y="3524"/>
                  <a:pt x="6843" y="3403"/>
                  <a:pt x="6084" y="3746"/>
                </a:cubicBezTo>
                <a:cubicBezTo>
                  <a:pt x="5999" y="3781"/>
                  <a:pt x="5909" y="3717"/>
                  <a:pt x="5888" y="3603"/>
                </a:cubicBezTo>
                <a:cubicBezTo>
                  <a:pt x="5867" y="3496"/>
                  <a:pt x="5915" y="3375"/>
                  <a:pt x="5994" y="3346"/>
                </a:cubicBezTo>
                <a:cubicBezTo>
                  <a:pt x="6315" y="3204"/>
                  <a:pt x="6627" y="3136"/>
                  <a:pt x="6930" y="3139"/>
                </a:cubicBezTo>
                <a:close/>
                <a:moveTo>
                  <a:pt x="4412" y="7120"/>
                </a:moveTo>
                <a:cubicBezTo>
                  <a:pt x="4454" y="7118"/>
                  <a:pt x="4496" y="7136"/>
                  <a:pt x="4528" y="7178"/>
                </a:cubicBezTo>
                <a:cubicBezTo>
                  <a:pt x="5112" y="7964"/>
                  <a:pt x="5357" y="9491"/>
                  <a:pt x="4678" y="11169"/>
                </a:cubicBezTo>
                <a:cubicBezTo>
                  <a:pt x="4630" y="11290"/>
                  <a:pt x="4688" y="11440"/>
                  <a:pt x="4789" y="11448"/>
                </a:cubicBezTo>
                <a:cubicBezTo>
                  <a:pt x="5622" y="11512"/>
                  <a:pt x="7236" y="11876"/>
                  <a:pt x="8250" y="13725"/>
                </a:cubicBezTo>
                <a:cubicBezTo>
                  <a:pt x="8287" y="13789"/>
                  <a:pt x="8351" y="13816"/>
                  <a:pt x="8409" y="13781"/>
                </a:cubicBezTo>
                <a:cubicBezTo>
                  <a:pt x="9009" y="13474"/>
                  <a:pt x="9645" y="13354"/>
                  <a:pt x="10245" y="13439"/>
                </a:cubicBezTo>
                <a:cubicBezTo>
                  <a:pt x="10314" y="13447"/>
                  <a:pt x="10373" y="13374"/>
                  <a:pt x="10373" y="13281"/>
                </a:cubicBezTo>
                <a:cubicBezTo>
                  <a:pt x="10373" y="12831"/>
                  <a:pt x="10547" y="12183"/>
                  <a:pt x="11237" y="11833"/>
                </a:cubicBezTo>
                <a:cubicBezTo>
                  <a:pt x="11322" y="11791"/>
                  <a:pt x="11413" y="11855"/>
                  <a:pt x="11439" y="11970"/>
                </a:cubicBezTo>
                <a:cubicBezTo>
                  <a:pt x="11466" y="12077"/>
                  <a:pt x="11417" y="12190"/>
                  <a:pt x="11338" y="12233"/>
                </a:cubicBezTo>
                <a:cubicBezTo>
                  <a:pt x="10547" y="12640"/>
                  <a:pt x="10691" y="13418"/>
                  <a:pt x="10696" y="13446"/>
                </a:cubicBezTo>
                <a:cubicBezTo>
                  <a:pt x="10707" y="13510"/>
                  <a:pt x="10743" y="13552"/>
                  <a:pt x="10786" y="13567"/>
                </a:cubicBezTo>
                <a:cubicBezTo>
                  <a:pt x="11391" y="13788"/>
                  <a:pt x="11889" y="14216"/>
                  <a:pt x="12170" y="14780"/>
                </a:cubicBezTo>
                <a:cubicBezTo>
                  <a:pt x="12218" y="14873"/>
                  <a:pt x="12208" y="15010"/>
                  <a:pt x="12144" y="15074"/>
                </a:cubicBezTo>
                <a:cubicBezTo>
                  <a:pt x="12117" y="15103"/>
                  <a:pt x="12091" y="15117"/>
                  <a:pt x="12059" y="15117"/>
                </a:cubicBezTo>
                <a:cubicBezTo>
                  <a:pt x="12006" y="15124"/>
                  <a:pt x="11954" y="15087"/>
                  <a:pt x="11917" y="15023"/>
                </a:cubicBezTo>
                <a:cubicBezTo>
                  <a:pt x="11386" y="13945"/>
                  <a:pt x="9852" y="13361"/>
                  <a:pt x="8308" y="14289"/>
                </a:cubicBezTo>
                <a:cubicBezTo>
                  <a:pt x="8239" y="14332"/>
                  <a:pt x="8160" y="14295"/>
                  <a:pt x="8117" y="14209"/>
                </a:cubicBezTo>
                <a:cubicBezTo>
                  <a:pt x="6870" y="11625"/>
                  <a:pt x="4296" y="11862"/>
                  <a:pt x="4270" y="11862"/>
                </a:cubicBezTo>
                <a:lnTo>
                  <a:pt x="3961" y="11847"/>
                </a:lnTo>
                <a:cubicBezTo>
                  <a:pt x="3924" y="11818"/>
                  <a:pt x="3892" y="11768"/>
                  <a:pt x="3881" y="11711"/>
                </a:cubicBezTo>
                <a:cubicBezTo>
                  <a:pt x="3759" y="11011"/>
                  <a:pt x="3176" y="10055"/>
                  <a:pt x="2332" y="9641"/>
                </a:cubicBezTo>
                <a:cubicBezTo>
                  <a:pt x="2264" y="9605"/>
                  <a:pt x="2209" y="9514"/>
                  <a:pt x="2220" y="9407"/>
                </a:cubicBezTo>
                <a:cubicBezTo>
                  <a:pt x="2236" y="9271"/>
                  <a:pt x="2337" y="9192"/>
                  <a:pt x="2427" y="9235"/>
                </a:cubicBezTo>
                <a:cubicBezTo>
                  <a:pt x="2788" y="9406"/>
                  <a:pt x="3170" y="9735"/>
                  <a:pt x="3483" y="10120"/>
                </a:cubicBezTo>
                <a:cubicBezTo>
                  <a:pt x="3680" y="10363"/>
                  <a:pt x="3913" y="10720"/>
                  <a:pt x="4067" y="11162"/>
                </a:cubicBezTo>
                <a:cubicBezTo>
                  <a:pt x="4115" y="11291"/>
                  <a:pt x="4248" y="11306"/>
                  <a:pt x="4306" y="11184"/>
                </a:cubicBezTo>
                <a:cubicBezTo>
                  <a:pt x="5022" y="9614"/>
                  <a:pt x="4831" y="8186"/>
                  <a:pt x="4311" y="7486"/>
                </a:cubicBezTo>
                <a:cubicBezTo>
                  <a:pt x="4253" y="7408"/>
                  <a:pt x="4243" y="7273"/>
                  <a:pt x="4301" y="7194"/>
                </a:cubicBezTo>
                <a:cubicBezTo>
                  <a:pt x="4330" y="7148"/>
                  <a:pt x="4370" y="7123"/>
                  <a:pt x="4412" y="7120"/>
                </a:cubicBezTo>
                <a:close/>
                <a:moveTo>
                  <a:pt x="2258" y="15717"/>
                </a:moveTo>
                <a:cubicBezTo>
                  <a:pt x="1971" y="17680"/>
                  <a:pt x="4031" y="19435"/>
                  <a:pt x="5702" y="18764"/>
                </a:cubicBezTo>
                <a:cubicBezTo>
                  <a:pt x="5612" y="19699"/>
                  <a:pt x="5001" y="21083"/>
                  <a:pt x="5001" y="21083"/>
                </a:cubicBezTo>
                <a:lnTo>
                  <a:pt x="6238" y="21427"/>
                </a:lnTo>
                <a:lnTo>
                  <a:pt x="8727" y="18063"/>
                </a:lnTo>
                <a:cubicBezTo>
                  <a:pt x="7390" y="17742"/>
                  <a:pt x="6699" y="17172"/>
                  <a:pt x="6333" y="16843"/>
                </a:cubicBezTo>
                <a:cubicBezTo>
                  <a:pt x="6163" y="16686"/>
                  <a:pt x="5962" y="16614"/>
                  <a:pt x="5761" y="16636"/>
                </a:cubicBezTo>
                <a:cubicBezTo>
                  <a:pt x="5442" y="16672"/>
                  <a:pt x="4954" y="16693"/>
                  <a:pt x="4381" y="16593"/>
                </a:cubicBezTo>
                <a:cubicBezTo>
                  <a:pt x="3786" y="16494"/>
                  <a:pt x="3027" y="16259"/>
                  <a:pt x="2258" y="15717"/>
                </a:cubicBez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41" name="그룹"/>
          <p:cNvGrpSpPr/>
          <p:nvPr/>
        </p:nvGrpSpPr>
        <p:grpSpPr>
          <a:xfrm>
            <a:off x="5519942" y="2192890"/>
            <a:ext cx="5236574" cy="1763308"/>
            <a:chOff x="-72869" y="25400"/>
            <a:chExt cx="5236572" cy="1763307"/>
          </a:xfrm>
        </p:grpSpPr>
        <p:sp>
          <p:nvSpPr>
            <p:cNvPr id="138" name="= “infinite use of finite means”"/>
            <p:cNvSpPr txBox="1"/>
            <p:nvPr/>
          </p:nvSpPr>
          <p:spPr>
            <a:xfrm>
              <a:off x="676276" y="940093"/>
              <a:ext cx="4170275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0"/>
              </a:pPr>
              <a:r>
                <a:t>= </a:t>
              </a:r>
              <a:r>
                <a:rPr i="1"/>
                <a:t>“</a:t>
              </a:r>
              <a:r>
                <a:rPr i="1">
                  <a:solidFill>
                    <a:srgbClr val="942193"/>
                  </a:solidFill>
                </a:rPr>
                <a:t>infinite</a:t>
              </a:r>
              <a:r>
                <a:rPr i="1">
                  <a:solidFill>
                    <a:srgbClr val="009193"/>
                  </a:solidFill>
                </a:rPr>
                <a:t> use of finite</a:t>
              </a:r>
              <a:r>
                <a:rPr i="1"/>
                <a:t> means”</a:t>
              </a:r>
            </a:p>
          </p:txBody>
        </p:sp>
        <p:sp>
          <p:nvSpPr>
            <p:cNvPr id="139" name="Combinatorial generalization !"/>
            <p:cNvSpPr txBox="1"/>
            <p:nvPr/>
          </p:nvSpPr>
          <p:spPr>
            <a:xfrm>
              <a:off x="307824" y="432247"/>
              <a:ext cx="4475379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rPr>
                  <a:solidFill>
                    <a:srgbClr val="009193"/>
                  </a:solidFill>
                </a:rPr>
                <a:t>Combinatorial </a:t>
              </a:r>
              <a:r>
                <a:rPr>
                  <a:solidFill>
                    <a:srgbClr val="942193"/>
                  </a:solidFill>
                </a:rPr>
                <a:t>generalization</a:t>
              </a:r>
              <a:r>
                <a:t> !</a:t>
              </a:r>
            </a:p>
          </p:txBody>
        </p:sp>
        <p:sp>
          <p:nvSpPr>
            <p:cNvPr id="140" name="인용 풍선"/>
            <p:cNvSpPr/>
            <p:nvPr/>
          </p:nvSpPr>
          <p:spPr>
            <a:xfrm>
              <a:off x="-72870" y="25400"/>
              <a:ext cx="5236574" cy="1763308"/>
            </a:xfrm>
            <a:prstGeom prst="wedgeEllipseCallout">
              <a:avLst>
                <a:gd name="adj1" fmla="val 60244"/>
                <a:gd name="adj2" fmla="val 32039"/>
              </a:avLst>
            </a:prstGeom>
            <a:noFill/>
            <a:ln w="38100" cap="flat">
              <a:solidFill>
                <a:srgbClr val="FFD47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142" name="머리"/>
          <p:cNvSpPr/>
          <p:nvPr/>
        </p:nvSpPr>
        <p:spPr>
          <a:xfrm flipH="1">
            <a:off x="11599756" y="2860701"/>
            <a:ext cx="906080" cy="1083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5" h="21600" extrusionOk="0">
                <a:moveTo>
                  <a:pt x="9154" y="0"/>
                </a:moveTo>
                <a:cubicBezTo>
                  <a:pt x="3064" y="0"/>
                  <a:pt x="0" y="3297"/>
                  <a:pt x="0" y="7252"/>
                </a:cubicBezTo>
                <a:cubicBezTo>
                  <a:pt x="0" y="11207"/>
                  <a:pt x="2755" y="14261"/>
                  <a:pt x="3263" y="17024"/>
                </a:cubicBezTo>
                <a:cubicBezTo>
                  <a:pt x="3772" y="19786"/>
                  <a:pt x="1428" y="21600"/>
                  <a:pt x="1428" y="21600"/>
                </a:cubicBezTo>
                <a:lnTo>
                  <a:pt x="13269" y="21600"/>
                </a:lnTo>
                <a:cubicBezTo>
                  <a:pt x="14015" y="18211"/>
                  <a:pt x="15444" y="18832"/>
                  <a:pt x="16687" y="18799"/>
                </a:cubicBezTo>
                <a:cubicBezTo>
                  <a:pt x="17929" y="18767"/>
                  <a:pt x="19467" y="18460"/>
                  <a:pt x="19210" y="17068"/>
                </a:cubicBezTo>
                <a:cubicBezTo>
                  <a:pt x="19036" y="16134"/>
                  <a:pt x="19250" y="15837"/>
                  <a:pt x="19675" y="15341"/>
                </a:cubicBezTo>
                <a:cubicBezTo>
                  <a:pt x="20100" y="14844"/>
                  <a:pt x="19256" y="14402"/>
                  <a:pt x="19256" y="14402"/>
                </a:cubicBezTo>
                <a:lnTo>
                  <a:pt x="19745" y="14169"/>
                </a:lnTo>
                <a:cubicBezTo>
                  <a:pt x="19977" y="14061"/>
                  <a:pt x="20093" y="13835"/>
                  <a:pt x="20035" y="13619"/>
                </a:cubicBezTo>
                <a:cubicBezTo>
                  <a:pt x="20009" y="13533"/>
                  <a:pt x="19982" y="13430"/>
                  <a:pt x="19950" y="13301"/>
                </a:cubicBezTo>
                <a:cubicBezTo>
                  <a:pt x="19847" y="12874"/>
                  <a:pt x="20073" y="12503"/>
                  <a:pt x="20497" y="12373"/>
                </a:cubicBezTo>
                <a:cubicBezTo>
                  <a:pt x="20877" y="12260"/>
                  <a:pt x="21149" y="12098"/>
                  <a:pt x="21342" y="11942"/>
                </a:cubicBezTo>
                <a:cubicBezTo>
                  <a:pt x="21600" y="11737"/>
                  <a:pt x="21600" y="11374"/>
                  <a:pt x="21407" y="11120"/>
                </a:cubicBezTo>
                <a:cubicBezTo>
                  <a:pt x="20705" y="10192"/>
                  <a:pt x="19983" y="9173"/>
                  <a:pt x="19487" y="8520"/>
                </a:cubicBezTo>
                <a:cubicBezTo>
                  <a:pt x="18754" y="7554"/>
                  <a:pt x="19939" y="7036"/>
                  <a:pt x="19572" y="5994"/>
                </a:cubicBezTo>
                <a:cubicBezTo>
                  <a:pt x="18658" y="2406"/>
                  <a:pt x="15959" y="0"/>
                  <a:pt x="9154" y="0"/>
                </a:cubicBez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47" name="그룹"/>
          <p:cNvGrpSpPr/>
          <p:nvPr/>
        </p:nvGrpSpPr>
        <p:grpSpPr>
          <a:xfrm>
            <a:off x="717053" y="7516994"/>
            <a:ext cx="11717537" cy="1079859"/>
            <a:chOff x="0" y="0"/>
            <a:chExt cx="11717535" cy="1079858"/>
          </a:xfrm>
        </p:grpSpPr>
        <p:sp>
          <p:nvSpPr>
            <p:cNvPr id="143" name="직사각형"/>
            <p:cNvSpPr/>
            <p:nvPr/>
          </p:nvSpPr>
          <p:spPr>
            <a:xfrm>
              <a:off x="0" y="0"/>
              <a:ext cx="11717536" cy="1079859"/>
            </a:xfrm>
            <a:prstGeom prst="rect">
              <a:avLst/>
            </a:prstGeom>
            <a:gradFill flip="none" rotWithShape="1">
              <a:gsLst>
                <a:gs pos="0">
                  <a:srgbClr val="FF7E79"/>
                </a:gs>
                <a:gs pos="100000">
                  <a:srgbClr val="0096FF"/>
                </a:gs>
              </a:gsLst>
              <a:lin ang="2130023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4" name="linear…"/>
            <p:cNvSpPr txBox="1"/>
            <p:nvPr/>
          </p:nvSpPr>
          <p:spPr>
            <a:xfrm>
              <a:off x="210909" y="184796"/>
              <a:ext cx="2618745" cy="704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linear </a:t>
              </a:r>
            </a:p>
            <a:p>
              <a:pPr>
                <a:defRPr sz="1900"/>
              </a:pPr>
              <a:r>
                <a:t>regression</a:t>
              </a:r>
            </a:p>
          </p:txBody>
        </p:sp>
        <p:sp>
          <p:nvSpPr>
            <p:cNvPr id="145" name="deep…"/>
            <p:cNvSpPr txBox="1"/>
            <p:nvPr/>
          </p:nvSpPr>
          <p:spPr>
            <a:xfrm>
              <a:off x="9140914" y="184796"/>
              <a:ext cx="2063223" cy="704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deep </a:t>
              </a:r>
            </a:p>
            <a:p>
              <a:pPr>
                <a:defRPr sz="1900"/>
              </a:pPr>
              <a:r>
                <a:t>learning</a:t>
              </a:r>
            </a:p>
          </p:txBody>
        </p:sp>
        <p:sp>
          <p:nvSpPr>
            <p:cNvPr id="146" name="decision tree…"/>
            <p:cNvSpPr txBox="1"/>
            <p:nvPr/>
          </p:nvSpPr>
          <p:spPr>
            <a:xfrm>
              <a:off x="4488643" y="184796"/>
              <a:ext cx="3154784" cy="7042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900"/>
              </a:pPr>
              <a:r>
                <a:t>decision tree</a:t>
              </a:r>
            </a:p>
            <a:p>
              <a:pPr>
                <a:defRPr sz="1900"/>
              </a:pPr>
              <a:r>
                <a:t>SVM</a:t>
              </a:r>
            </a:p>
          </p:txBody>
        </p:sp>
      </p:grpSp>
      <p:sp>
        <p:nvSpPr>
          <p:cNvPr id="148" name="inductive biases…"/>
          <p:cNvSpPr txBox="1"/>
          <p:nvPr/>
        </p:nvSpPr>
        <p:spPr>
          <a:xfrm>
            <a:off x="2847236" y="3869437"/>
            <a:ext cx="6600140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inductive biases </a:t>
            </a:r>
          </a:p>
          <a:p>
            <a:pPr algn="l"/>
            <a:r>
              <a:t>: assumptions on the structure of the system</a:t>
            </a:r>
          </a:p>
        </p:txBody>
      </p:sp>
      <p:sp>
        <p:nvSpPr>
          <p:cNvPr id="149" name="structure = entity + relation"/>
          <p:cNvSpPr txBox="1"/>
          <p:nvPr/>
        </p:nvSpPr>
        <p:spPr>
          <a:xfrm>
            <a:off x="4670032" y="5129224"/>
            <a:ext cx="412668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structure = entity + relation </a:t>
            </a:r>
          </a:p>
        </p:txBody>
      </p:sp>
      <p:sp>
        <p:nvSpPr>
          <p:cNvPr id="150" name="직사각형"/>
          <p:cNvSpPr/>
          <p:nvPr/>
        </p:nvSpPr>
        <p:spPr>
          <a:xfrm>
            <a:off x="4533900" y="5095809"/>
            <a:ext cx="4398951" cy="527890"/>
          </a:xfrm>
          <a:prstGeom prst="rect">
            <a:avLst/>
          </a:prstGeom>
          <a:ln w="38100">
            <a:solidFill>
              <a:srgbClr val="91919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1" name="선"/>
          <p:cNvSpPr/>
          <p:nvPr/>
        </p:nvSpPr>
        <p:spPr>
          <a:xfrm>
            <a:off x="6597891" y="4727527"/>
            <a:ext cx="1" cy="359864"/>
          </a:xfrm>
          <a:prstGeom prst="line">
            <a:avLst/>
          </a:prstGeom>
          <a:ln w="381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2" name="타원형"/>
          <p:cNvSpPr/>
          <p:nvPr/>
        </p:nvSpPr>
        <p:spPr>
          <a:xfrm>
            <a:off x="5210919" y="6520961"/>
            <a:ext cx="355523" cy="299823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3" name="타원형"/>
          <p:cNvSpPr/>
          <p:nvPr/>
        </p:nvSpPr>
        <p:spPr>
          <a:xfrm>
            <a:off x="6684470" y="5825966"/>
            <a:ext cx="355523" cy="299823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4" name="타원형"/>
          <p:cNvSpPr/>
          <p:nvPr/>
        </p:nvSpPr>
        <p:spPr>
          <a:xfrm>
            <a:off x="7275400" y="6520961"/>
            <a:ext cx="355523" cy="299823"/>
          </a:xfrm>
          <a:prstGeom prst="ellipse">
            <a:avLst/>
          </a:prstGeom>
          <a:solidFill>
            <a:srgbClr val="FF882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5" name="선"/>
          <p:cNvSpPr/>
          <p:nvPr/>
        </p:nvSpPr>
        <p:spPr>
          <a:xfrm rot="3330659">
            <a:off x="7553803" y="6460095"/>
            <a:ext cx="392841" cy="3804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5897" h="17797" extrusionOk="0">
                <a:moveTo>
                  <a:pt x="1044" y="13763"/>
                </a:moveTo>
                <a:cubicBezTo>
                  <a:pt x="-3013" y="5251"/>
                  <a:pt x="5587" y="-3803"/>
                  <a:pt x="12539" y="1661"/>
                </a:cubicBezTo>
                <a:cubicBezTo>
                  <a:pt x="18587" y="6415"/>
                  <a:pt x="15964" y="17330"/>
                  <a:pt x="8662" y="17797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6" name="선"/>
          <p:cNvSpPr/>
          <p:nvPr/>
        </p:nvSpPr>
        <p:spPr>
          <a:xfrm flipH="1">
            <a:off x="5546885" y="6093350"/>
            <a:ext cx="1195444" cy="56141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선"/>
          <p:cNvSpPr/>
          <p:nvPr/>
        </p:nvSpPr>
        <p:spPr>
          <a:xfrm>
            <a:off x="-96955" y="1332135"/>
            <a:ext cx="13198710" cy="1"/>
          </a:xfrm>
          <a:prstGeom prst="line">
            <a:avLst/>
          </a:prstGeom>
          <a:ln w="38100">
            <a:solidFill>
              <a:srgbClr val="0096FF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9" name="Introduction"/>
          <p:cNvSpPr txBox="1"/>
          <p:nvPr/>
        </p:nvSpPr>
        <p:spPr>
          <a:xfrm>
            <a:off x="409003" y="342075"/>
            <a:ext cx="306781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4000"/>
            </a:lvl1pPr>
          </a:lstStyle>
          <a:p>
            <a:r>
              <a:t>Introduction</a:t>
            </a:r>
          </a:p>
        </p:txBody>
      </p:sp>
      <p:sp>
        <p:nvSpPr>
          <p:cNvPr id="160" name="MLP"/>
          <p:cNvSpPr txBox="1"/>
          <p:nvPr/>
        </p:nvSpPr>
        <p:spPr>
          <a:xfrm>
            <a:off x="1710080" y="5173089"/>
            <a:ext cx="77480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MLP</a:t>
            </a:r>
          </a:p>
        </p:txBody>
      </p:sp>
      <p:sp>
        <p:nvSpPr>
          <p:cNvPr id="161" name="(Battaglia, et. al., Relational inductive biases, deep learning, and graph networks, 2018)"/>
          <p:cNvSpPr txBox="1"/>
          <p:nvPr/>
        </p:nvSpPr>
        <p:spPr>
          <a:xfrm>
            <a:off x="5699163" y="9222689"/>
            <a:ext cx="7016674" cy="29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 b="0"/>
            </a:lvl1pPr>
          </a:lstStyle>
          <a:p>
            <a:r>
              <a:t>(Battaglia, et. al., Relational inductive biases, deep learning, and graph networks, 2018)</a:t>
            </a:r>
          </a:p>
        </p:txBody>
      </p:sp>
      <p:sp>
        <p:nvSpPr>
          <p:cNvPr id="162" name="structured"/>
          <p:cNvSpPr txBox="1"/>
          <p:nvPr/>
        </p:nvSpPr>
        <p:spPr>
          <a:xfrm>
            <a:off x="1286560" y="1768720"/>
            <a:ext cx="162184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7E79"/>
                </a:solidFill>
              </a:defRPr>
            </a:lvl1pPr>
          </a:lstStyle>
          <a:p>
            <a:r>
              <a:t>structured</a:t>
            </a:r>
          </a:p>
        </p:txBody>
      </p:sp>
      <p:sp>
        <p:nvSpPr>
          <p:cNvPr id="163" name="a priori"/>
          <p:cNvSpPr txBox="1"/>
          <p:nvPr/>
        </p:nvSpPr>
        <p:spPr>
          <a:xfrm>
            <a:off x="10213848" y="1768720"/>
            <a:ext cx="114086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96FF"/>
                </a:solidFill>
              </a:defRPr>
            </a:lvl1pPr>
          </a:lstStyle>
          <a:p>
            <a:r>
              <a:t>a priori</a:t>
            </a:r>
          </a:p>
        </p:txBody>
      </p:sp>
      <p:sp>
        <p:nvSpPr>
          <p:cNvPr id="164" name="직사각형"/>
          <p:cNvSpPr/>
          <p:nvPr/>
        </p:nvSpPr>
        <p:spPr>
          <a:xfrm>
            <a:off x="3527474" y="1768720"/>
            <a:ext cx="5949852" cy="461060"/>
          </a:xfrm>
          <a:prstGeom prst="rect">
            <a:avLst/>
          </a:prstGeom>
          <a:gradFill>
            <a:gsLst>
              <a:gs pos="0">
                <a:srgbClr val="FF7E79"/>
              </a:gs>
              <a:gs pos="100000">
                <a:srgbClr val="0096FF"/>
              </a:gs>
            </a:gsLst>
            <a:lin ang="2130023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65" name="스크린샷 2021-08-18 오후 12.56.27.png" descr="스크린샷 2021-08-18 오후 12.56.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740" y="2520054"/>
            <a:ext cx="11561320" cy="2182159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CNN"/>
          <p:cNvSpPr txBox="1"/>
          <p:nvPr/>
        </p:nvSpPr>
        <p:spPr>
          <a:xfrm>
            <a:off x="5008641" y="5173089"/>
            <a:ext cx="79187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CNN</a:t>
            </a:r>
          </a:p>
        </p:txBody>
      </p:sp>
      <p:sp>
        <p:nvSpPr>
          <p:cNvPr id="167" name="RNN"/>
          <p:cNvSpPr txBox="1"/>
          <p:nvPr/>
        </p:nvSpPr>
        <p:spPr>
          <a:xfrm>
            <a:off x="7637799" y="5173089"/>
            <a:ext cx="78608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RNN</a:t>
            </a:r>
          </a:p>
        </p:txBody>
      </p:sp>
      <p:sp>
        <p:nvSpPr>
          <p:cNvPr id="168" name="GNN"/>
          <p:cNvSpPr txBox="1"/>
          <p:nvPr/>
        </p:nvSpPr>
        <p:spPr>
          <a:xfrm>
            <a:off x="10385602" y="5173089"/>
            <a:ext cx="797358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GNN</a:t>
            </a:r>
          </a:p>
        </p:txBody>
      </p:sp>
      <p:grpSp>
        <p:nvGrpSpPr>
          <p:cNvPr id="186" name="그룹"/>
          <p:cNvGrpSpPr/>
          <p:nvPr/>
        </p:nvGrpSpPr>
        <p:grpSpPr>
          <a:xfrm>
            <a:off x="1188559" y="6105024"/>
            <a:ext cx="1817844" cy="2329386"/>
            <a:chOff x="0" y="0"/>
            <a:chExt cx="1817843" cy="2329384"/>
          </a:xfrm>
        </p:grpSpPr>
        <p:sp>
          <p:nvSpPr>
            <p:cNvPr id="169" name="원"/>
            <p:cNvSpPr/>
            <p:nvPr/>
          </p:nvSpPr>
          <p:spPr>
            <a:xfrm>
              <a:off x="0" y="1433550"/>
              <a:ext cx="435659" cy="43566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0" name="원"/>
            <p:cNvSpPr/>
            <p:nvPr/>
          </p:nvSpPr>
          <p:spPr>
            <a:xfrm>
              <a:off x="710142" y="1433550"/>
              <a:ext cx="435659" cy="43566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1" name="원"/>
            <p:cNvSpPr/>
            <p:nvPr/>
          </p:nvSpPr>
          <p:spPr>
            <a:xfrm>
              <a:off x="1382184" y="1433550"/>
              <a:ext cx="435660" cy="43566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2" name="원"/>
            <p:cNvSpPr/>
            <p:nvPr/>
          </p:nvSpPr>
          <p:spPr>
            <a:xfrm>
              <a:off x="417170" y="692285"/>
              <a:ext cx="435660" cy="43565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3" name="원"/>
            <p:cNvSpPr/>
            <p:nvPr/>
          </p:nvSpPr>
          <p:spPr>
            <a:xfrm>
              <a:off x="981320" y="692285"/>
              <a:ext cx="435659" cy="43565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74" name="선"/>
            <p:cNvSpPr/>
            <p:nvPr/>
          </p:nvSpPr>
          <p:spPr>
            <a:xfrm flipV="1">
              <a:off x="218089" y="1855626"/>
              <a:ext cx="1" cy="4610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75" name="선"/>
            <p:cNvSpPr/>
            <p:nvPr/>
          </p:nvSpPr>
          <p:spPr>
            <a:xfrm flipV="1">
              <a:off x="940671" y="1868326"/>
              <a:ext cx="1" cy="4610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76" name="선"/>
            <p:cNvSpPr/>
            <p:nvPr/>
          </p:nvSpPr>
          <p:spPr>
            <a:xfrm flipV="1">
              <a:off x="1612713" y="1855626"/>
              <a:ext cx="1" cy="4610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77" name="선"/>
            <p:cNvSpPr/>
            <p:nvPr/>
          </p:nvSpPr>
          <p:spPr>
            <a:xfrm flipV="1">
              <a:off x="240419" y="1154394"/>
              <a:ext cx="290843" cy="2908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78" name="선"/>
            <p:cNvSpPr/>
            <p:nvPr/>
          </p:nvSpPr>
          <p:spPr>
            <a:xfrm flipV="1">
              <a:off x="317058" y="1131357"/>
              <a:ext cx="769539" cy="33927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79" name="선"/>
            <p:cNvSpPr/>
            <p:nvPr/>
          </p:nvSpPr>
          <p:spPr>
            <a:xfrm flipH="1" flipV="1">
              <a:off x="1309136" y="1140899"/>
              <a:ext cx="290843" cy="2908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80" name="선"/>
            <p:cNvSpPr/>
            <p:nvPr/>
          </p:nvSpPr>
          <p:spPr>
            <a:xfrm flipH="1" flipV="1">
              <a:off x="727617" y="1119453"/>
              <a:ext cx="769538" cy="33927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81" name="선"/>
            <p:cNvSpPr/>
            <p:nvPr/>
          </p:nvSpPr>
          <p:spPr>
            <a:xfrm flipV="1">
              <a:off x="933405" y="1141694"/>
              <a:ext cx="290842" cy="2908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82" name="선"/>
            <p:cNvSpPr/>
            <p:nvPr/>
          </p:nvSpPr>
          <p:spPr>
            <a:xfrm flipH="1" flipV="1">
              <a:off x="638309" y="1141694"/>
              <a:ext cx="289252" cy="28925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83" name="원"/>
            <p:cNvSpPr/>
            <p:nvPr/>
          </p:nvSpPr>
          <p:spPr>
            <a:xfrm>
              <a:off x="722842" y="0"/>
              <a:ext cx="435659" cy="435659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4" name="선"/>
            <p:cNvSpPr/>
            <p:nvPr/>
          </p:nvSpPr>
          <p:spPr>
            <a:xfrm flipV="1">
              <a:off x="584514" y="415062"/>
              <a:ext cx="290842" cy="2908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85" name="선"/>
            <p:cNvSpPr/>
            <p:nvPr/>
          </p:nvSpPr>
          <p:spPr>
            <a:xfrm flipH="1" flipV="1">
              <a:off x="1023838" y="423541"/>
              <a:ext cx="290842" cy="2908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99" name="그룹"/>
          <p:cNvGrpSpPr/>
          <p:nvPr/>
        </p:nvGrpSpPr>
        <p:grpSpPr>
          <a:xfrm>
            <a:off x="3841485" y="6171026"/>
            <a:ext cx="1130810" cy="2122248"/>
            <a:chOff x="0" y="0"/>
            <a:chExt cx="1130808" cy="2122247"/>
          </a:xfrm>
        </p:grpSpPr>
        <p:sp>
          <p:nvSpPr>
            <p:cNvPr id="187" name="도형"/>
            <p:cNvSpPr/>
            <p:nvPr/>
          </p:nvSpPr>
          <p:spPr>
            <a:xfrm>
              <a:off x="9229" y="278313"/>
              <a:ext cx="522103" cy="953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943"/>
                  </a:moveTo>
                  <a:lnTo>
                    <a:pt x="21600" y="0"/>
                  </a:lnTo>
                  <a:lnTo>
                    <a:pt x="21224" y="16357"/>
                  </a:lnTo>
                  <a:lnTo>
                    <a:pt x="238" y="21600"/>
                  </a:lnTo>
                  <a:lnTo>
                    <a:pt x="0" y="4943"/>
                  </a:lnTo>
                  <a:close/>
                </a:path>
              </a:pathLst>
            </a:custGeom>
            <a:solidFill>
              <a:srgbClr val="A9AF00">
                <a:alpha val="3533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88" name="선"/>
            <p:cNvSpPr/>
            <p:nvPr/>
          </p:nvSpPr>
          <p:spPr>
            <a:xfrm flipV="1">
              <a:off x="268" y="484550"/>
              <a:ext cx="1" cy="1637698"/>
            </a:xfrm>
            <a:prstGeom prst="line">
              <a:avLst/>
            </a:prstGeom>
            <a:noFill/>
            <a:ln w="25400" cap="flat">
              <a:solidFill>
                <a:srgbClr val="AAAAA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89" name="선"/>
            <p:cNvSpPr/>
            <p:nvPr/>
          </p:nvSpPr>
          <p:spPr>
            <a:xfrm flipV="1">
              <a:off x="1125717" y="-1"/>
              <a:ext cx="1" cy="1637699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90" name="선"/>
            <p:cNvSpPr/>
            <p:nvPr/>
          </p:nvSpPr>
          <p:spPr>
            <a:xfrm flipV="1">
              <a:off x="0" y="8904"/>
              <a:ext cx="1130809" cy="487506"/>
            </a:xfrm>
            <a:prstGeom prst="line">
              <a:avLst/>
            </a:prstGeom>
            <a:noFill/>
            <a:ln w="25400" cap="flat">
              <a:solidFill>
                <a:srgbClr val="AAAAA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91" name="선"/>
            <p:cNvSpPr/>
            <p:nvPr/>
          </p:nvSpPr>
          <p:spPr>
            <a:xfrm flipV="1">
              <a:off x="0" y="1625768"/>
              <a:ext cx="1130809" cy="487507"/>
            </a:xfrm>
            <a:prstGeom prst="line">
              <a:avLst/>
            </a:prstGeom>
            <a:noFill/>
            <a:ln w="25400" cap="flat">
              <a:solidFill>
                <a:srgbClr val="AAAAA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92" name="선"/>
            <p:cNvSpPr/>
            <p:nvPr/>
          </p:nvSpPr>
          <p:spPr>
            <a:xfrm flipV="1">
              <a:off x="0" y="1348480"/>
              <a:ext cx="1130809" cy="487506"/>
            </a:xfrm>
            <a:prstGeom prst="line">
              <a:avLst/>
            </a:prstGeom>
            <a:noFill/>
            <a:ln w="25400" cap="flat">
              <a:solidFill>
                <a:srgbClr val="AAAAA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93" name="선"/>
            <p:cNvSpPr/>
            <p:nvPr/>
          </p:nvSpPr>
          <p:spPr>
            <a:xfrm flipV="1">
              <a:off x="0" y="1059646"/>
              <a:ext cx="1130809" cy="487506"/>
            </a:xfrm>
            <a:prstGeom prst="line">
              <a:avLst/>
            </a:prstGeom>
            <a:noFill/>
            <a:ln w="25400" cap="flat">
              <a:solidFill>
                <a:srgbClr val="AAAAA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94" name="선"/>
            <p:cNvSpPr/>
            <p:nvPr/>
          </p:nvSpPr>
          <p:spPr>
            <a:xfrm flipV="1">
              <a:off x="0" y="752379"/>
              <a:ext cx="1130809" cy="487506"/>
            </a:xfrm>
            <a:prstGeom prst="line">
              <a:avLst/>
            </a:prstGeom>
            <a:noFill/>
            <a:ln w="25400" cap="flat">
              <a:solidFill>
                <a:srgbClr val="AAAAA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95" name="선"/>
            <p:cNvSpPr/>
            <p:nvPr/>
          </p:nvSpPr>
          <p:spPr>
            <a:xfrm flipV="1">
              <a:off x="0" y="397215"/>
              <a:ext cx="1130809" cy="487506"/>
            </a:xfrm>
            <a:prstGeom prst="line">
              <a:avLst/>
            </a:prstGeom>
            <a:noFill/>
            <a:ln w="25400" cap="flat">
              <a:solidFill>
                <a:srgbClr val="AAAAA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96" name="선"/>
            <p:cNvSpPr/>
            <p:nvPr/>
          </p:nvSpPr>
          <p:spPr>
            <a:xfrm flipV="1">
              <a:off x="257580" y="372853"/>
              <a:ext cx="1" cy="1637698"/>
            </a:xfrm>
            <a:prstGeom prst="line">
              <a:avLst/>
            </a:prstGeom>
            <a:noFill/>
            <a:ln w="25400" cap="flat">
              <a:solidFill>
                <a:srgbClr val="AAAAA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97" name="선"/>
            <p:cNvSpPr/>
            <p:nvPr/>
          </p:nvSpPr>
          <p:spPr>
            <a:xfrm flipV="1">
              <a:off x="535269" y="264630"/>
              <a:ext cx="1" cy="1637698"/>
            </a:xfrm>
            <a:prstGeom prst="line">
              <a:avLst/>
            </a:prstGeom>
            <a:noFill/>
            <a:ln w="25400" cap="flat">
              <a:solidFill>
                <a:srgbClr val="AAAAA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98" name="선"/>
            <p:cNvSpPr/>
            <p:nvPr/>
          </p:nvSpPr>
          <p:spPr>
            <a:xfrm flipV="1">
              <a:off x="836843" y="126006"/>
              <a:ext cx="1" cy="1637698"/>
            </a:xfrm>
            <a:prstGeom prst="line">
              <a:avLst/>
            </a:prstGeom>
            <a:noFill/>
            <a:ln w="25400" cap="flat">
              <a:solidFill>
                <a:srgbClr val="AAAAA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200" name="ѡ"/>
          <p:cNvSpPr txBox="1"/>
          <p:nvPr/>
        </p:nvSpPr>
        <p:spPr>
          <a:xfrm>
            <a:off x="2882989" y="7028417"/>
            <a:ext cx="35034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A9AF00"/>
                </a:solidFill>
                <a:latin typeface="Charter Roman"/>
                <a:ea typeface="Charter Roman"/>
                <a:cs typeface="Charter Roman"/>
                <a:sym typeface="Charter Roman"/>
              </a:defRPr>
            </a:lvl1pPr>
          </a:lstStyle>
          <a:p>
            <a:r>
              <a:t>ѡ</a:t>
            </a:r>
          </a:p>
        </p:txBody>
      </p:sp>
      <p:sp>
        <p:nvSpPr>
          <p:cNvPr id="201" name="ѡ"/>
          <p:cNvSpPr txBox="1"/>
          <p:nvPr/>
        </p:nvSpPr>
        <p:spPr>
          <a:xfrm>
            <a:off x="2491829" y="6352777"/>
            <a:ext cx="35034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A9AF00"/>
                </a:solidFill>
                <a:latin typeface="Charter Roman"/>
                <a:ea typeface="Charter Roman"/>
                <a:cs typeface="Charter Roman"/>
                <a:sym typeface="Charter Roman"/>
              </a:defRPr>
            </a:lvl1pPr>
          </a:lstStyle>
          <a:p>
            <a:r>
              <a:t>ѡ</a:t>
            </a:r>
          </a:p>
        </p:txBody>
      </p:sp>
      <p:grpSp>
        <p:nvGrpSpPr>
          <p:cNvPr id="208" name="그룹"/>
          <p:cNvGrpSpPr/>
          <p:nvPr/>
        </p:nvGrpSpPr>
        <p:grpSpPr>
          <a:xfrm>
            <a:off x="5156227" y="6321186"/>
            <a:ext cx="496700" cy="892791"/>
            <a:chOff x="0" y="0"/>
            <a:chExt cx="496698" cy="892789"/>
          </a:xfrm>
        </p:grpSpPr>
        <p:sp>
          <p:nvSpPr>
            <p:cNvPr id="202" name="선"/>
            <p:cNvSpPr/>
            <p:nvPr/>
          </p:nvSpPr>
          <p:spPr>
            <a:xfrm flipV="1">
              <a:off x="12987" y="266433"/>
              <a:ext cx="1" cy="625520"/>
            </a:xfrm>
            <a:prstGeom prst="line">
              <a:avLst/>
            </a:prstGeom>
            <a:noFill/>
            <a:ln w="25400" cap="flat">
              <a:solidFill>
                <a:srgbClr val="A9AF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03" name="선"/>
            <p:cNvSpPr/>
            <p:nvPr/>
          </p:nvSpPr>
          <p:spPr>
            <a:xfrm flipV="1">
              <a:off x="486538" y="-1"/>
              <a:ext cx="1" cy="625521"/>
            </a:xfrm>
            <a:prstGeom prst="line">
              <a:avLst/>
            </a:prstGeom>
            <a:noFill/>
            <a:ln w="25400" cap="flat">
              <a:solidFill>
                <a:srgbClr val="A9AF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04" name="선"/>
            <p:cNvSpPr/>
            <p:nvPr/>
          </p:nvSpPr>
          <p:spPr>
            <a:xfrm flipV="1">
              <a:off x="0" y="7419"/>
              <a:ext cx="493872" cy="277474"/>
            </a:xfrm>
            <a:prstGeom prst="line">
              <a:avLst/>
            </a:prstGeom>
            <a:noFill/>
            <a:ln w="25400" cap="flat">
              <a:solidFill>
                <a:srgbClr val="A9AF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05" name="선"/>
            <p:cNvSpPr/>
            <p:nvPr/>
          </p:nvSpPr>
          <p:spPr>
            <a:xfrm flipV="1">
              <a:off x="249763" y="142027"/>
              <a:ext cx="1" cy="625521"/>
            </a:xfrm>
            <a:prstGeom prst="line">
              <a:avLst/>
            </a:prstGeom>
            <a:noFill/>
            <a:ln w="25400" cap="flat">
              <a:solidFill>
                <a:srgbClr val="A9AF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06" name="선"/>
            <p:cNvSpPr/>
            <p:nvPr/>
          </p:nvSpPr>
          <p:spPr>
            <a:xfrm flipV="1">
              <a:off x="2827" y="316050"/>
              <a:ext cx="493872" cy="277475"/>
            </a:xfrm>
            <a:prstGeom prst="line">
              <a:avLst/>
            </a:prstGeom>
            <a:noFill/>
            <a:ln w="25400" cap="flat">
              <a:solidFill>
                <a:srgbClr val="A9AF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07" name="선"/>
            <p:cNvSpPr/>
            <p:nvPr/>
          </p:nvSpPr>
          <p:spPr>
            <a:xfrm flipV="1">
              <a:off x="2827" y="615316"/>
              <a:ext cx="493872" cy="277474"/>
            </a:xfrm>
            <a:prstGeom prst="line">
              <a:avLst/>
            </a:prstGeom>
            <a:noFill/>
            <a:ln w="25400" cap="flat">
              <a:solidFill>
                <a:srgbClr val="A9AF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20" name="그룹"/>
          <p:cNvGrpSpPr/>
          <p:nvPr/>
        </p:nvGrpSpPr>
        <p:grpSpPr>
          <a:xfrm>
            <a:off x="5836859" y="6105024"/>
            <a:ext cx="581308" cy="1325115"/>
            <a:chOff x="0" y="0"/>
            <a:chExt cx="581306" cy="1325113"/>
          </a:xfrm>
        </p:grpSpPr>
        <p:sp>
          <p:nvSpPr>
            <p:cNvPr id="209" name="도형"/>
            <p:cNvSpPr/>
            <p:nvPr/>
          </p:nvSpPr>
          <p:spPr>
            <a:xfrm>
              <a:off x="4729" y="196013"/>
              <a:ext cx="182154" cy="345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328"/>
                  </a:moveTo>
                  <a:lnTo>
                    <a:pt x="21600" y="0"/>
                  </a:lnTo>
                  <a:lnTo>
                    <a:pt x="21334" y="16748"/>
                  </a:lnTo>
                  <a:lnTo>
                    <a:pt x="837" y="21600"/>
                  </a:lnTo>
                  <a:lnTo>
                    <a:pt x="0" y="5328"/>
                  </a:lnTo>
                  <a:close/>
                </a:path>
              </a:pathLst>
            </a:custGeom>
            <a:solidFill>
              <a:srgbClr val="59C9AC">
                <a:alpha val="6614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219" name="그룹"/>
            <p:cNvGrpSpPr/>
            <p:nvPr/>
          </p:nvGrpSpPr>
          <p:grpSpPr>
            <a:xfrm>
              <a:off x="-1" y="-1"/>
              <a:ext cx="581308" cy="1325115"/>
              <a:chOff x="0" y="0"/>
              <a:chExt cx="581306" cy="1325113"/>
            </a:xfrm>
          </p:grpSpPr>
          <p:sp>
            <p:nvSpPr>
              <p:cNvPr id="210" name="선"/>
              <p:cNvSpPr/>
              <p:nvPr/>
            </p:nvSpPr>
            <p:spPr>
              <a:xfrm flipV="1">
                <a:off x="7128" y="263493"/>
                <a:ext cx="1" cy="1058794"/>
              </a:xfrm>
              <a:prstGeom prst="line">
                <a:avLst/>
              </a:prstGeom>
              <a:noFill/>
              <a:ln w="25400" cap="flat">
                <a:solidFill>
                  <a:srgbClr val="80808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1" name="선"/>
              <p:cNvSpPr/>
              <p:nvPr/>
            </p:nvSpPr>
            <p:spPr>
              <a:xfrm flipV="1">
                <a:off x="572654" y="-1"/>
                <a:ext cx="1" cy="1058794"/>
              </a:xfrm>
              <a:prstGeom prst="line">
                <a:avLst/>
              </a:prstGeom>
              <a:noFill/>
              <a:ln w="25400" cap="flat">
                <a:solidFill>
                  <a:srgbClr val="80808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2" name="선"/>
              <p:cNvSpPr/>
              <p:nvPr/>
            </p:nvSpPr>
            <p:spPr>
              <a:xfrm flipV="1">
                <a:off x="5450" y="0"/>
                <a:ext cx="567205" cy="276901"/>
              </a:xfrm>
              <a:prstGeom prst="line">
                <a:avLst/>
              </a:prstGeom>
              <a:noFill/>
              <a:ln w="25400" cap="flat">
                <a:solidFill>
                  <a:srgbClr val="80808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3" name="선"/>
              <p:cNvSpPr/>
              <p:nvPr/>
            </p:nvSpPr>
            <p:spPr>
              <a:xfrm flipV="1">
                <a:off x="5450" y="263612"/>
                <a:ext cx="567205" cy="276901"/>
              </a:xfrm>
              <a:prstGeom prst="line">
                <a:avLst/>
              </a:prstGeom>
              <a:noFill/>
              <a:ln w="25400" cap="flat">
                <a:solidFill>
                  <a:srgbClr val="80808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4" name="선"/>
              <p:cNvSpPr/>
              <p:nvPr/>
            </p:nvSpPr>
            <p:spPr>
              <a:xfrm flipV="1">
                <a:off x="14103" y="500772"/>
                <a:ext cx="567204" cy="276901"/>
              </a:xfrm>
              <a:prstGeom prst="line">
                <a:avLst/>
              </a:prstGeom>
              <a:noFill/>
              <a:ln w="25400" cap="flat">
                <a:solidFill>
                  <a:srgbClr val="80808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5" name="선"/>
              <p:cNvSpPr/>
              <p:nvPr/>
            </p:nvSpPr>
            <p:spPr>
              <a:xfrm flipV="1">
                <a:off x="-1" y="760043"/>
                <a:ext cx="567205" cy="276901"/>
              </a:xfrm>
              <a:prstGeom prst="line">
                <a:avLst/>
              </a:prstGeom>
              <a:noFill/>
              <a:ln w="25400" cap="flat">
                <a:solidFill>
                  <a:srgbClr val="80808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6" name="선"/>
              <p:cNvSpPr/>
              <p:nvPr/>
            </p:nvSpPr>
            <p:spPr>
              <a:xfrm flipV="1">
                <a:off x="-1" y="1048213"/>
                <a:ext cx="567205" cy="276901"/>
              </a:xfrm>
              <a:prstGeom prst="line">
                <a:avLst/>
              </a:prstGeom>
              <a:noFill/>
              <a:ln w="25400" cap="flat">
                <a:solidFill>
                  <a:srgbClr val="80808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7" name="선"/>
              <p:cNvSpPr/>
              <p:nvPr/>
            </p:nvSpPr>
            <p:spPr>
              <a:xfrm flipV="1">
                <a:off x="181587" y="186314"/>
                <a:ext cx="1" cy="1058794"/>
              </a:xfrm>
              <a:prstGeom prst="line">
                <a:avLst/>
              </a:prstGeom>
              <a:noFill/>
              <a:ln w="25400" cap="flat">
                <a:solidFill>
                  <a:srgbClr val="80808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8" name="선"/>
              <p:cNvSpPr/>
              <p:nvPr/>
            </p:nvSpPr>
            <p:spPr>
              <a:xfrm flipV="1">
                <a:off x="389821" y="84426"/>
                <a:ext cx="1" cy="1058794"/>
              </a:xfrm>
              <a:prstGeom prst="line">
                <a:avLst/>
              </a:prstGeom>
              <a:noFill/>
              <a:ln w="25400" cap="flat">
                <a:solidFill>
                  <a:srgbClr val="80808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221" name="locality…"/>
          <p:cNvSpPr txBox="1"/>
          <p:nvPr/>
        </p:nvSpPr>
        <p:spPr>
          <a:xfrm>
            <a:off x="4721736" y="7974313"/>
            <a:ext cx="1365682" cy="70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900">
                <a:solidFill>
                  <a:srgbClr val="A9AF00"/>
                </a:solidFill>
              </a:defRPr>
            </a:pPr>
            <a:r>
              <a:t>locality</a:t>
            </a:r>
          </a:p>
          <a:p>
            <a:pPr>
              <a:defRPr sz="1900">
                <a:solidFill>
                  <a:srgbClr val="A9AF00"/>
                </a:solidFill>
              </a:defRPr>
            </a:pPr>
            <a:r>
              <a:t>trans-invar</a:t>
            </a:r>
          </a:p>
        </p:txBody>
      </p:sp>
      <p:sp>
        <p:nvSpPr>
          <p:cNvPr id="222" name="선"/>
          <p:cNvSpPr/>
          <p:nvPr/>
        </p:nvSpPr>
        <p:spPr>
          <a:xfrm flipV="1">
            <a:off x="5352481" y="7267262"/>
            <a:ext cx="1" cy="709166"/>
          </a:xfrm>
          <a:prstGeom prst="line">
            <a:avLst/>
          </a:prstGeom>
          <a:ln w="25400">
            <a:solidFill>
              <a:srgbClr val="A9AF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3" name="선"/>
          <p:cNvSpPr/>
          <p:nvPr/>
        </p:nvSpPr>
        <p:spPr>
          <a:xfrm flipH="1">
            <a:off x="2809810" y="6024924"/>
            <a:ext cx="341362" cy="341362"/>
          </a:xfrm>
          <a:prstGeom prst="line">
            <a:avLst/>
          </a:prstGeom>
          <a:ln w="25400">
            <a:solidFill>
              <a:srgbClr val="A9AF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4" name="no assumption"/>
          <p:cNvSpPr txBox="1"/>
          <p:nvPr/>
        </p:nvSpPr>
        <p:spPr>
          <a:xfrm>
            <a:off x="2693388" y="5549949"/>
            <a:ext cx="1816431" cy="399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>
                <a:solidFill>
                  <a:srgbClr val="A9AF00"/>
                </a:solidFill>
              </a:defRPr>
            </a:lvl1pPr>
          </a:lstStyle>
          <a:p>
            <a:r>
              <a:t>no assumption</a:t>
            </a:r>
          </a:p>
        </p:txBody>
      </p:sp>
      <p:grpSp>
        <p:nvGrpSpPr>
          <p:cNvPr id="236" name="그룹"/>
          <p:cNvGrpSpPr/>
          <p:nvPr/>
        </p:nvGrpSpPr>
        <p:grpSpPr>
          <a:xfrm>
            <a:off x="7017933" y="6171026"/>
            <a:ext cx="2025813" cy="1349781"/>
            <a:chOff x="0" y="0"/>
            <a:chExt cx="2025812" cy="1349780"/>
          </a:xfrm>
        </p:grpSpPr>
        <p:sp>
          <p:nvSpPr>
            <p:cNvPr id="225" name="원"/>
            <p:cNvSpPr/>
            <p:nvPr/>
          </p:nvSpPr>
          <p:spPr>
            <a:xfrm>
              <a:off x="0" y="466538"/>
              <a:ext cx="435659" cy="435660"/>
            </a:xfrm>
            <a:prstGeom prst="ellipse">
              <a:avLst/>
            </a:prstGeom>
            <a:noFill/>
            <a:ln w="25400" cap="flat">
              <a:solidFill>
                <a:srgbClr val="A9AF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A9AF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6" name="선"/>
            <p:cNvSpPr/>
            <p:nvPr/>
          </p:nvSpPr>
          <p:spPr>
            <a:xfrm flipV="1">
              <a:off x="218089" y="888614"/>
              <a:ext cx="1" cy="4610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27" name="선"/>
            <p:cNvSpPr/>
            <p:nvPr/>
          </p:nvSpPr>
          <p:spPr>
            <a:xfrm flipV="1">
              <a:off x="217829" y="18850"/>
              <a:ext cx="1" cy="4610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28" name="원"/>
            <p:cNvSpPr/>
            <p:nvPr/>
          </p:nvSpPr>
          <p:spPr>
            <a:xfrm>
              <a:off x="796687" y="466645"/>
              <a:ext cx="435660" cy="435660"/>
            </a:xfrm>
            <a:prstGeom prst="ellipse">
              <a:avLst/>
            </a:prstGeom>
            <a:noFill/>
            <a:ln w="25400" cap="flat">
              <a:solidFill>
                <a:srgbClr val="A9AF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A9AF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9" name="선"/>
            <p:cNvSpPr/>
            <p:nvPr/>
          </p:nvSpPr>
          <p:spPr>
            <a:xfrm flipV="1">
              <a:off x="1014777" y="888721"/>
              <a:ext cx="1" cy="4610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30" name="선"/>
            <p:cNvSpPr/>
            <p:nvPr/>
          </p:nvSpPr>
          <p:spPr>
            <a:xfrm flipV="1">
              <a:off x="1014517" y="18956"/>
              <a:ext cx="1" cy="4610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31" name="선"/>
            <p:cNvSpPr/>
            <p:nvPr/>
          </p:nvSpPr>
          <p:spPr>
            <a:xfrm>
              <a:off x="443121" y="701071"/>
              <a:ext cx="35034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32" name="원"/>
            <p:cNvSpPr/>
            <p:nvPr/>
          </p:nvSpPr>
          <p:spPr>
            <a:xfrm>
              <a:off x="1590153" y="447688"/>
              <a:ext cx="435660" cy="435660"/>
            </a:xfrm>
            <a:prstGeom prst="ellipse">
              <a:avLst/>
            </a:prstGeom>
            <a:noFill/>
            <a:ln w="25400" cap="flat">
              <a:solidFill>
                <a:srgbClr val="A9AF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A9AF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33" name="선"/>
            <p:cNvSpPr/>
            <p:nvPr/>
          </p:nvSpPr>
          <p:spPr>
            <a:xfrm flipV="1">
              <a:off x="1808243" y="869764"/>
              <a:ext cx="1" cy="4610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34" name="선"/>
            <p:cNvSpPr/>
            <p:nvPr/>
          </p:nvSpPr>
          <p:spPr>
            <a:xfrm flipV="1">
              <a:off x="1807982" y="0"/>
              <a:ext cx="1" cy="4610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35" name="선"/>
            <p:cNvSpPr/>
            <p:nvPr/>
          </p:nvSpPr>
          <p:spPr>
            <a:xfrm>
              <a:off x="1236587" y="682114"/>
              <a:ext cx="35034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237" name="sequentiality…"/>
          <p:cNvSpPr txBox="1"/>
          <p:nvPr/>
        </p:nvSpPr>
        <p:spPr>
          <a:xfrm>
            <a:off x="7076762" y="7974313"/>
            <a:ext cx="1574890" cy="70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900">
                <a:solidFill>
                  <a:srgbClr val="A9AF00"/>
                </a:solidFill>
              </a:defRPr>
            </a:pPr>
            <a:r>
              <a:t>sequentiality</a:t>
            </a:r>
          </a:p>
          <a:p>
            <a:pPr>
              <a:defRPr sz="1900">
                <a:solidFill>
                  <a:srgbClr val="A9AF00"/>
                </a:solidFill>
              </a:defRPr>
            </a:pPr>
            <a:r>
              <a:t>time-invar</a:t>
            </a:r>
          </a:p>
        </p:txBody>
      </p:sp>
      <p:sp>
        <p:nvSpPr>
          <p:cNvPr id="238" name="선"/>
          <p:cNvSpPr/>
          <p:nvPr/>
        </p:nvSpPr>
        <p:spPr>
          <a:xfrm flipV="1">
            <a:off x="7636783" y="7073836"/>
            <a:ext cx="1" cy="709165"/>
          </a:xfrm>
          <a:prstGeom prst="line">
            <a:avLst/>
          </a:prstGeom>
          <a:ln w="25400">
            <a:solidFill>
              <a:srgbClr val="A9AF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9" name="t"/>
          <p:cNvSpPr txBox="1"/>
          <p:nvPr/>
        </p:nvSpPr>
        <p:spPr>
          <a:xfrm>
            <a:off x="7137133" y="7560364"/>
            <a:ext cx="202312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/>
            </a:lvl1pPr>
          </a:lstStyle>
          <a:p>
            <a:r>
              <a:t>t</a:t>
            </a:r>
          </a:p>
        </p:txBody>
      </p:sp>
      <p:sp>
        <p:nvSpPr>
          <p:cNvPr id="240" name="t+1"/>
          <p:cNvSpPr txBox="1"/>
          <p:nvPr/>
        </p:nvSpPr>
        <p:spPr>
          <a:xfrm>
            <a:off x="7802752" y="7560364"/>
            <a:ext cx="525298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/>
            </a:lvl1pPr>
          </a:lstStyle>
          <a:p>
            <a:r>
              <a:t>t+1</a:t>
            </a:r>
          </a:p>
        </p:txBody>
      </p:sp>
      <p:sp>
        <p:nvSpPr>
          <p:cNvPr id="241" name="t+2"/>
          <p:cNvSpPr txBox="1"/>
          <p:nvPr/>
        </p:nvSpPr>
        <p:spPr>
          <a:xfrm>
            <a:off x="8579175" y="7560364"/>
            <a:ext cx="525299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/>
            </a:lvl1pPr>
          </a:lstStyle>
          <a:p>
            <a:r>
              <a:t>t+2</a:t>
            </a:r>
          </a:p>
        </p:txBody>
      </p:sp>
      <p:pic>
        <p:nvPicPr>
          <p:cNvPr id="242" name="스크린샷 2021-08-18 오전 9.03.09.png" descr="스크린샷 2021-08-18 오전 9.03.09.png"/>
          <p:cNvPicPr>
            <a:picLocks noChangeAspect="1"/>
          </p:cNvPicPr>
          <p:nvPr/>
        </p:nvPicPr>
        <p:blipFill>
          <a:blip r:embed="rId3">
            <a:extLst/>
          </a:blip>
          <a:srcRect l="2177" t="15906" r="61248" b="16316"/>
          <a:stretch>
            <a:fillRect/>
          </a:stretch>
        </p:blipFill>
        <p:spPr>
          <a:xfrm>
            <a:off x="9643512" y="6171291"/>
            <a:ext cx="2689057" cy="16117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33" h="21362" extrusionOk="0">
                <a:moveTo>
                  <a:pt x="19039" y="0"/>
                </a:moveTo>
                <a:cubicBezTo>
                  <a:pt x="18905" y="0"/>
                  <a:pt x="16827" y="3497"/>
                  <a:pt x="16827" y="3724"/>
                </a:cubicBezTo>
                <a:cubicBezTo>
                  <a:pt x="16827" y="3813"/>
                  <a:pt x="17314" y="4699"/>
                  <a:pt x="17908" y="5697"/>
                </a:cubicBezTo>
                <a:cubicBezTo>
                  <a:pt x="18502" y="6695"/>
                  <a:pt x="19014" y="7517"/>
                  <a:pt x="19043" y="7517"/>
                </a:cubicBezTo>
                <a:cubicBezTo>
                  <a:pt x="19162" y="7517"/>
                  <a:pt x="21233" y="3931"/>
                  <a:pt x="21233" y="3724"/>
                </a:cubicBezTo>
                <a:cubicBezTo>
                  <a:pt x="21233" y="3454"/>
                  <a:pt x="19199" y="0"/>
                  <a:pt x="19039" y="0"/>
                </a:cubicBezTo>
                <a:close/>
                <a:moveTo>
                  <a:pt x="4132" y="1320"/>
                </a:moveTo>
                <a:cubicBezTo>
                  <a:pt x="3935" y="1317"/>
                  <a:pt x="3765" y="1361"/>
                  <a:pt x="3731" y="1452"/>
                </a:cubicBezTo>
                <a:cubicBezTo>
                  <a:pt x="3704" y="1526"/>
                  <a:pt x="3648" y="1550"/>
                  <a:pt x="3609" y="1510"/>
                </a:cubicBezTo>
                <a:cubicBezTo>
                  <a:pt x="3415" y="1309"/>
                  <a:pt x="2715" y="2373"/>
                  <a:pt x="2493" y="3203"/>
                </a:cubicBezTo>
                <a:cubicBezTo>
                  <a:pt x="2210" y="4263"/>
                  <a:pt x="2371" y="5697"/>
                  <a:pt x="2876" y="6602"/>
                </a:cubicBezTo>
                <a:cubicBezTo>
                  <a:pt x="3089" y="6984"/>
                  <a:pt x="3094" y="7503"/>
                  <a:pt x="2888" y="8043"/>
                </a:cubicBezTo>
                <a:cubicBezTo>
                  <a:pt x="2819" y="8224"/>
                  <a:pt x="2709" y="8637"/>
                  <a:pt x="2644" y="8963"/>
                </a:cubicBezTo>
                <a:cubicBezTo>
                  <a:pt x="2399" y="10185"/>
                  <a:pt x="2109" y="11084"/>
                  <a:pt x="1973" y="11047"/>
                </a:cubicBezTo>
                <a:cubicBezTo>
                  <a:pt x="1867" y="11017"/>
                  <a:pt x="1836" y="11155"/>
                  <a:pt x="1804" y="11783"/>
                </a:cubicBezTo>
                <a:lnTo>
                  <a:pt x="1766" y="12556"/>
                </a:lnTo>
                <a:lnTo>
                  <a:pt x="1306" y="12793"/>
                </a:lnTo>
                <a:cubicBezTo>
                  <a:pt x="790" y="13059"/>
                  <a:pt x="631" y="13267"/>
                  <a:pt x="293" y="14087"/>
                </a:cubicBezTo>
                <a:cubicBezTo>
                  <a:pt x="-367" y="15692"/>
                  <a:pt x="144" y="18090"/>
                  <a:pt x="1265" y="18648"/>
                </a:cubicBezTo>
                <a:cubicBezTo>
                  <a:pt x="1779" y="18904"/>
                  <a:pt x="1908" y="18906"/>
                  <a:pt x="2427" y="18648"/>
                </a:cubicBezTo>
                <a:cubicBezTo>
                  <a:pt x="2839" y="18443"/>
                  <a:pt x="2852" y="18442"/>
                  <a:pt x="3239" y="18779"/>
                </a:cubicBezTo>
                <a:cubicBezTo>
                  <a:pt x="3603" y="19096"/>
                  <a:pt x="3641" y="19106"/>
                  <a:pt x="3731" y="18900"/>
                </a:cubicBezTo>
                <a:cubicBezTo>
                  <a:pt x="3822" y="18691"/>
                  <a:pt x="3896" y="18700"/>
                  <a:pt x="4881" y="18968"/>
                </a:cubicBezTo>
                <a:cubicBezTo>
                  <a:pt x="5460" y="19126"/>
                  <a:pt x="6253" y="19307"/>
                  <a:pt x="6642" y="19379"/>
                </a:cubicBezTo>
                <a:cubicBezTo>
                  <a:pt x="7864" y="19602"/>
                  <a:pt x="8087" y="19709"/>
                  <a:pt x="8400" y="20205"/>
                </a:cubicBezTo>
                <a:cubicBezTo>
                  <a:pt x="9282" y="21600"/>
                  <a:pt x="10599" y="21431"/>
                  <a:pt x="11227" y="19842"/>
                </a:cubicBezTo>
                <a:cubicBezTo>
                  <a:pt x="11485" y="19188"/>
                  <a:pt x="11624" y="18069"/>
                  <a:pt x="11512" y="17517"/>
                </a:cubicBezTo>
                <a:cubicBezTo>
                  <a:pt x="11478" y="17346"/>
                  <a:pt x="11455" y="17156"/>
                  <a:pt x="11465" y="17096"/>
                </a:cubicBezTo>
                <a:cubicBezTo>
                  <a:pt x="11490" y="16943"/>
                  <a:pt x="11204" y="16185"/>
                  <a:pt x="11011" y="15891"/>
                </a:cubicBezTo>
                <a:cubicBezTo>
                  <a:pt x="10817" y="15597"/>
                  <a:pt x="10904" y="15352"/>
                  <a:pt x="11305" y="15071"/>
                </a:cubicBezTo>
                <a:cubicBezTo>
                  <a:pt x="11496" y="14937"/>
                  <a:pt x="11554" y="14830"/>
                  <a:pt x="11522" y="14660"/>
                </a:cubicBezTo>
                <a:cubicBezTo>
                  <a:pt x="11491" y="14500"/>
                  <a:pt x="11613" y="14210"/>
                  <a:pt x="11913" y="13713"/>
                </a:cubicBezTo>
                <a:cubicBezTo>
                  <a:pt x="12151" y="13320"/>
                  <a:pt x="12346" y="12918"/>
                  <a:pt x="12346" y="12824"/>
                </a:cubicBezTo>
                <a:cubicBezTo>
                  <a:pt x="12346" y="12463"/>
                  <a:pt x="12086" y="12687"/>
                  <a:pt x="11700" y="13382"/>
                </a:cubicBezTo>
                <a:cubicBezTo>
                  <a:pt x="11478" y="13782"/>
                  <a:pt x="11259" y="14101"/>
                  <a:pt x="11211" y="14092"/>
                </a:cubicBezTo>
                <a:cubicBezTo>
                  <a:pt x="11008" y="14053"/>
                  <a:pt x="10948" y="14141"/>
                  <a:pt x="10782" y="14697"/>
                </a:cubicBezTo>
                <a:cubicBezTo>
                  <a:pt x="10620" y="15242"/>
                  <a:pt x="10592" y="15274"/>
                  <a:pt x="10406" y="15155"/>
                </a:cubicBezTo>
                <a:cubicBezTo>
                  <a:pt x="10127" y="14977"/>
                  <a:pt x="9187" y="15029"/>
                  <a:pt x="8958" y="15234"/>
                </a:cubicBezTo>
                <a:cubicBezTo>
                  <a:pt x="8802" y="15374"/>
                  <a:pt x="8731" y="15369"/>
                  <a:pt x="8551" y="15213"/>
                </a:cubicBezTo>
                <a:cubicBezTo>
                  <a:pt x="8431" y="15109"/>
                  <a:pt x="8335" y="15063"/>
                  <a:pt x="8335" y="15113"/>
                </a:cubicBezTo>
                <a:cubicBezTo>
                  <a:pt x="8335" y="15162"/>
                  <a:pt x="8262" y="15097"/>
                  <a:pt x="8175" y="14965"/>
                </a:cubicBezTo>
                <a:cubicBezTo>
                  <a:pt x="8043" y="14765"/>
                  <a:pt x="7988" y="14748"/>
                  <a:pt x="7839" y="14881"/>
                </a:cubicBezTo>
                <a:cubicBezTo>
                  <a:pt x="7589" y="15106"/>
                  <a:pt x="7466" y="15103"/>
                  <a:pt x="6404" y="14792"/>
                </a:cubicBezTo>
                <a:cubicBezTo>
                  <a:pt x="5885" y="14639"/>
                  <a:pt x="5002" y="14417"/>
                  <a:pt x="4442" y="14303"/>
                </a:cubicBezTo>
                <a:cubicBezTo>
                  <a:pt x="3427" y="14094"/>
                  <a:pt x="3426" y="14095"/>
                  <a:pt x="3170" y="13608"/>
                </a:cubicBezTo>
                <a:cubicBezTo>
                  <a:pt x="2881" y="13059"/>
                  <a:pt x="2882" y="13027"/>
                  <a:pt x="3236" y="11715"/>
                </a:cubicBezTo>
                <a:cubicBezTo>
                  <a:pt x="3366" y="11231"/>
                  <a:pt x="3451" y="10773"/>
                  <a:pt x="3424" y="10699"/>
                </a:cubicBezTo>
                <a:cubicBezTo>
                  <a:pt x="3397" y="10626"/>
                  <a:pt x="3414" y="10525"/>
                  <a:pt x="3458" y="10478"/>
                </a:cubicBezTo>
                <a:cubicBezTo>
                  <a:pt x="3503" y="10432"/>
                  <a:pt x="3626" y="10105"/>
                  <a:pt x="3734" y="9747"/>
                </a:cubicBezTo>
                <a:cubicBezTo>
                  <a:pt x="3842" y="9390"/>
                  <a:pt x="3980" y="9095"/>
                  <a:pt x="4041" y="9095"/>
                </a:cubicBezTo>
                <a:cubicBezTo>
                  <a:pt x="4117" y="9095"/>
                  <a:pt x="4170" y="8867"/>
                  <a:pt x="4207" y="8364"/>
                </a:cubicBezTo>
                <a:cubicBezTo>
                  <a:pt x="4261" y="7642"/>
                  <a:pt x="4271" y="7616"/>
                  <a:pt x="4627" y="7349"/>
                </a:cubicBezTo>
                <a:cubicBezTo>
                  <a:pt x="4827" y="7198"/>
                  <a:pt x="5032" y="7088"/>
                  <a:pt x="5082" y="7101"/>
                </a:cubicBezTo>
                <a:cubicBezTo>
                  <a:pt x="5132" y="7115"/>
                  <a:pt x="5295" y="6886"/>
                  <a:pt x="5445" y="6591"/>
                </a:cubicBezTo>
                <a:lnTo>
                  <a:pt x="5718" y="6055"/>
                </a:lnTo>
                <a:lnTo>
                  <a:pt x="6000" y="6617"/>
                </a:lnTo>
                <a:cubicBezTo>
                  <a:pt x="6240" y="7101"/>
                  <a:pt x="6303" y="7160"/>
                  <a:pt x="6426" y="7033"/>
                </a:cubicBezTo>
                <a:cubicBezTo>
                  <a:pt x="6576" y="6878"/>
                  <a:pt x="6358" y="6709"/>
                  <a:pt x="14141" y="13151"/>
                </a:cubicBezTo>
                <a:lnTo>
                  <a:pt x="16134" y="14802"/>
                </a:lnTo>
                <a:lnTo>
                  <a:pt x="16075" y="15276"/>
                </a:lnTo>
                <a:cubicBezTo>
                  <a:pt x="16041" y="15539"/>
                  <a:pt x="16004" y="15994"/>
                  <a:pt x="15997" y="16280"/>
                </a:cubicBezTo>
                <a:cubicBezTo>
                  <a:pt x="15984" y="16793"/>
                  <a:pt x="15978" y="16803"/>
                  <a:pt x="15564" y="16996"/>
                </a:cubicBezTo>
                <a:cubicBezTo>
                  <a:pt x="14957" y="17279"/>
                  <a:pt x="14515" y="18047"/>
                  <a:pt x="14392" y="19037"/>
                </a:cubicBezTo>
                <a:cubicBezTo>
                  <a:pt x="14279" y="19954"/>
                  <a:pt x="14373" y="20543"/>
                  <a:pt x="14715" y="21025"/>
                </a:cubicBezTo>
                <a:cubicBezTo>
                  <a:pt x="14845" y="21209"/>
                  <a:pt x="15024" y="21362"/>
                  <a:pt x="15113" y="21362"/>
                </a:cubicBezTo>
                <a:cubicBezTo>
                  <a:pt x="15201" y="21362"/>
                  <a:pt x="15532" y="21127"/>
                  <a:pt x="15846" y="20841"/>
                </a:cubicBezTo>
                <a:cubicBezTo>
                  <a:pt x="16188" y="20530"/>
                  <a:pt x="16477" y="20348"/>
                  <a:pt x="16570" y="20389"/>
                </a:cubicBezTo>
                <a:cubicBezTo>
                  <a:pt x="16700" y="20446"/>
                  <a:pt x="16745" y="20349"/>
                  <a:pt x="16846" y="19757"/>
                </a:cubicBezTo>
                <a:cubicBezTo>
                  <a:pt x="16927" y="19284"/>
                  <a:pt x="17001" y="19071"/>
                  <a:pt x="17075" y="19105"/>
                </a:cubicBezTo>
                <a:cubicBezTo>
                  <a:pt x="17361" y="19241"/>
                  <a:pt x="18211" y="19248"/>
                  <a:pt x="18450" y="19116"/>
                </a:cubicBezTo>
                <a:cubicBezTo>
                  <a:pt x="18875" y="18881"/>
                  <a:pt x="19447" y="17847"/>
                  <a:pt x="19563" y="17106"/>
                </a:cubicBezTo>
                <a:cubicBezTo>
                  <a:pt x="19617" y="16761"/>
                  <a:pt x="19661" y="16316"/>
                  <a:pt x="19660" y="16117"/>
                </a:cubicBezTo>
                <a:cubicBezTo>
                  <a:pt x="19658" y="15493"/>
                  <a:pt x="19456" y="14608"/>
                  <a:pt x="19259" y="14339"/>
                </a:cubicBezTo>
                <a:cubicBezTo>
                  <a:pt x="19154" y="14197"/>
                  <a:pt x="19071" y="14018"/>
                  <a:pt x="19071" y="13945"/>
                </a:cubicBezTo>
                <a:cubicBezTo>
                  <a:pt x="19071" y="13872"/>
                  <a:pt x="18876" y="13639"/>
                  <a:pt x="18638" y="13424"/>
                </a:cubicBezTo>
                <a:cubicBezTo>
                  <a:pt x="18206" y="13034"/>
                  <a:pt x="17975" y="12997"/>
                  <a:pt x="17184" y="13208"/>
                </a:cubicBezTo>
                <a:cubicBezTo>
                  <a:pt x="17067" y="13240"/>
                  <a:pt x="17020" y="13165"/>
                  <a:pt x="17002" y="12919"/>
                </a:cubicBezTo>
                <a:cubicBezTo>
                  <a:pt x="16990" y="12738"/>
                  <a:pt x="16957" y="12502"/>
                  <a:pt x="16930" y="12393"/>
                </a:cubicBezTo>
                <a:cubicBezTo>
                  <a:pt x="16904" y="12284"/>
                  <a:pt x="16890" y="12120"/>
                  <a:pt x="16899" y="12025"/>
                </a:cubicBezTo>
                <a:cubicBezTo>
                  <a:pt x="16909" y="11926"/>
                  <a:pt x="16857" y="11865"/>
                  <a:pt x="16777" y="11888"/>
                </a:cubicBezTo>
                <a:cubicBezTo>
                  <a:pt x="16680" y="11916"/>
                  <a:pt x="16594" y="11771"/>
                  <a:pt x="16492" y="11404"/>
                </a:cubicBezTo>
                <a:cubicBezTo>
                  <a:pt x="16411" y="11114"/>
                  <a:pt x="16285" y="10728"/>
                  <a:pt x="16216" y="10547"/>
                </a:cubicBezTo>
                <a:cubicBezTo>
                  <a:pt x="16023" y="10044"/>
                  <a:pt x="16039" y="9728"/>
                  <a:pt x="16279" y="9295"/>
                </a:cubicBezTo>
                <a:cubicBezTo>
                  <a:pt x="16574" y="8759"/>
                  <a:pt x="16744" y="8163"/>
                  <a:pt x="16802" y="7454"/>
                </a:cubicBezTo>
                <a:cubicBezTo>
                  <a:pt x="16864" y="6689"/>
                  <a:pt x="16599" y="5463"/>
                  <a:pt x="16250" y="4897"/>
                </a:cubicBezTo>
                <a:cubicBezTo>
                  <a:pt x="15763" y="4106"/>
                  <a:pt x="14872" y="3860"/>
                  <a:pt x="14220" y="4334"/>
                </a:cubicBezTo>
                <a:cubicBezTo>
                  <a:pt x="13917" y="4555"/>
                  <a:pt x="13525" y="5098"/>
                  <a:pt x="13540" y="5276"/>
                </a:cubicBezTo>
                <a:cubicBezTo>
                  <a:pt x="13543" y="5312"/>
                  <a:pt x="13450" y="5521"/>
                  <a:pt x="13333" y="5744"/>
                </a:cubicBezTo>
                <a:lnTo>
                  <a:pt x="13120" y="6149"/>
                </a:lnTo>
                <a:lnTo>
                  <a:pt x="12242" y="5913"/>
                </a:lnTo>
                <a:cubicBezTo>
                  <a:pt x="11759" y="5781"/>
                  <a:pt x="10848" y="5527"/>
                  <a:pt x="10221" y="5350"/>
                </a:cubicBezTo>
                <a:cubicBezTo>
                  <a:pt x="9594" y="5172"/>
                  <a:pt x="8991" y="5021"/>
                  <a:pt x="8883" y="5018"/>
                </a:cubicBezTo>
                <a:cubicBezTo>
                  <a:pt x="8476" y="5007"/>
                  <a:pt x="6956" y="4400"/>
                  <a:pt x="6946" y="4245"/>
                </a:cubicBezTo>
                <a:cubicBezTo>
                  <a:pt x="6941" y="4158"/>
                  <a:pt x="6933" y="4067"/>
                  <a:pt x="6928" y="4040"/>
                </a:cubicBezTo>
                <a:cubicBezTo>
                  <a:pt x="6922" y="4013"/>
                  <a:pt x="6724" y="4064"/>
                  <a:pt x="6489" y="4156"/>
                </a:cubicBezTo>
                <a:cubicBezTo>
                  <a:pt x="6254" y="4247"/>
                  <a:pt x="6043" y="4291"/>
                  <a:pt x="6019" y="4250"/>
                </a:cubicBezTo>
                <a:cubicBezTo>
                  <a:pt x="5994" y="4210"/>
                  <a:pt x="5975" y="3994"/>
                  <a:pt x="5975" y="3772"/>
                </a:cubicBezTo>
                <a:cubicBezTo>
                  <a:pt x="5975" y="3135"/>
                  <a:pt x="5351" y="1779"/>
                  <a:pt x="5003" y="1657"/>
                </a:cubicBezTo>
                <a:cubicBezTo>
                  <a:pt x="4952" y="1639"/>
                  <a:pt x="4812" y="1551"/>
                  <a:pt x="4690" y="1468"/>
                </a:cubicBezTo>
                <a:cubicBezTo>
                  <a:pt x="4553" y="1374"/>
                  <a:pt x="4329" y="1324"/>
                  <a:pt x="4132" y="1320"/>
                </a:cubicBezTo>
                <a:close/>
                <a:moveTo>
                  <a:pt x="9923" y="2909"/>
                </a:moveTo>
                <a:cubicBezTo>
                  <a:pt x="9675" y="2951"/>
                  <a:pt x="9433" y="3244"/>
                  <a:pt x="9435" y="3661"/>
                </a:cubicBezTo>
                <a:cubicBezTo>
                  <a:pt x="9435" y="3856"/>
                  <a:pt x="9465" y="4091"/>
                  <a:pt x="9497" y="4177"/>
                </a:cubicBezTo>
                <a:cubicBezTo>
                  <a:pt x="9600" y="4447"/>
                  <a:pt x="9970" y="4617"/>
                  <a:pt x="10174" y="4487"/>
                </a:cubicBezTo>
                <a:cubicBezTo>
                  <a:pt x="10388" y="4351"/>
                  <a:pt x="10456" y="4418"/>
                  <a:pt x="10456" y="4766"/>
                </a:cubicBezTo>
                <a:cubicBezTo>
                  <a:pt x="10456" y="5024"/>
                  <a:pt x="10572" y="5095"/>
                  <a:pt x="10650" y="4882"/>
                </a:cubicBezTo>
                <a:cubicBezTo>
                  <a:pt x="10681" y="4800"/>
                  <a:pt x="10754" y="4810"/>
                  <a:pt x="10848" y="4908"/>
                </a:cubicBezTo>
                <a:cubicBezTo>
                  <a:pt x="10962" y="5028"/>
                  <a:pt x="11023" y="5022"/>
                  <a:pt x="11120" y="4887"/>
                </a:cubicBezTo>
                <a:cubicBezTo>
                  <a:pt x="11234" y="4728"/>
                  <a:pt x="11234" y="4695"/>
                  <a:pt x="11108" y="4540"/>
                </a:cubicBezTo>
                <a:cubicBezTo>
                  <a:pt x="10976" y="4377"/>
                  <a:pt x="10974" y="4362"/>
                  <a:pt x="11105" y="4277"/>
                </a:cubicBezTo>
                <a:cubicBezTo>
                  <a:pt x="11299" y="4150"/>
                  <a:pt x="11277" y="3970"/>
                  <a:pt x="11048" y="3824"/>
                </a:cubicBezTo>
                <a:cubicBezTo>
                  <a:pt x="10910" y="3736"/>
                  <a:pt x="10869" y="3633"/>
                  <a:pt x="10904" y="3477"/>
                </a:cubicBezTo>
                <a:cubicBezTo>
                  <a:pt x="10946" y="3293"/>
                  <a:pt x="10914" y="3268"/>
                  <a:pt x="10707" y="3319"/>
                </a:cubicBezTo>
                <a:cubicBezTo>
                  <a:pt x="10532" y="3362"/>
                  <a:pt x="10419" y="3310"/>
                  <a:pt x="10328" y="3140"/>
                </a:cubicBezTo>
                <a:cubicBezTo>
                  <a:pt x="10225" y="2950"/>
                  <a:pt x="10072" y="2884"/>
                  <a:pt x="9923" y="2909"/>
                </a:cubicBezTo>
                <a:close/>
                <a:moveTo>
                  <a:pt x="6025" y="4771"/>
                </a:moveTo>
                <a:cubicBezTo>
                  <a:pt x="6136" y="4749"/>
                  <a:pt x="6294" y="4806"/>
                  <a:pt x="6417" y="4950"/>
                </a:cubicBezTo>
                <a:cubicBezTo>
                  <a:pt x="6562" y="5120"/>
                  <a:pt x="6725" y="5177"/>
                  <a:pt x="6830" y="5092"/>
                </a:cubicBezTo>
                <a:cubicBezTo>
                  <a:pt x="6983" y="4969"/>
                  <a:pt x="7673" y="4961"/>
                  <a:pt x="7827" y="5081"/>
                </a:cubicBezTo>
                <a:cubicBezTo>
                  <a:pt x="7857" y="5105"/>
                  <a:pt x="8005" y="5145"/>
                  <a:pt x="8156" y="5171"/>
                </a:cubicBezTo>
                <a:cubicBezTo>
                  <a:pt x="8307" y="5197"/>
                  <a:pt x="8647" y="5310"/>
                  <a:pt x="8911" y="5423"/>
                </a:cubicBezTo>
                <a:cubicBezTo>
                  <a:pt x="9176" y="5536"/>
                  <a:pt x="9644" y="5670"/>
                  <a:pt x="9952" y="5723"/>
                </a:cubicBezTo>
                <a:cubicBezTo>
                  <a:pt x="10698" y="5851"/>
                  <a:pt x="10919" y="5913"/>
                  <a:pt x="11114" y="6044"/>
                </a:cubicBezTo>
                <a:cubicBezTo>
                  <a:pt x="11256" y="6139"/>
                  <a:pt x="11680" y="6237"/>
                  <a:pt x="12734" y="6423"/>
                </a:cubicBezTo>
                <a:cubicBezTo>
                  <a:pt x="13063" y="6481"/>
                  <a:pt x="13169" y="6690"/>
                  <a:pt x="13217" y="7354"/>
                </a:cubicBezTo>
                <a:cubicBezTo>
                  <a:pt x="13239" y="7656"/>
                  <a:pt x="13321" y="8090"/>
                  <a:pt x="13396" y="8316"/>
                </a:cubicBezTo>
                <a:cubicBezTo>
                  <a:pt x="13471" y="8543"/>
                  <a:pt x="13499" y="8732"/>
                  <a:pt x="13458" y="8732"/>
                </a:cubicBezTo>
                <a:cubicBezTo>
                  <a:pt x="13418" y="8732"/>
                  <a:pt x="13518" y="8907"/>
                  <a:pt x="13681" y="9121"/>
                </a:cubicBezTo>
                <a:lnTo>
                  <a:pt x="13978" y="9511"/>
                </a:lnTo>
                <a:lnTo>
                  <a:pt x="13618" y="10126"/>
                </a:lnTo>
                <a:cubicBezTo>
                  <a:pt x="13331" y="10622"/>
                  <a:pt x="13300" y="10747"/>
                  <a:pt x="13458" y="10747"/>
                </a:cubicBezTo>
                <a:cubicBezTo>
                  <a:pt x="13567" y="10747"/>
                  <a:pt x="13748" y="10548"/>
                  <a:pt x="13862" y="10305"/>
                </a:cubicBezTo>
                <a:cubicBezTo>
                  <a:pt x="14070" y="9863"/>
                  <a:pt x="14173" y="9833"/>
                  <a:pt x="14542" y="10100"/>
                </a:cubicBezTo>
                <a:cubicBezTo>
                  <a:pt x="14650" y="10178"/>
                  <a:pt x="14982" y="10187"/>
                  <a:pt x="15282" y="10121"/>
                </a:cubicBezTo>
                <a:cubicBezTo>
                  <a:pt x="15745" y="10018"/>
                  <a:pt x="15839" y="10048"/>
                  <a:pt x="15903" y="10326"/>
                </a:cubicBezTo>
                <a:cubicBezTo>
                  <a:pt x="15944" y="10506"/>
                  <a:pt x="16090" y="10931"/>
                  <a:pt x="16228" y="11273"/>
                </a:cubicBezTo>
                <a:cubicBezTo>
                  <a:pt x="16414" y="11731"/>
                  <a:pt x="16450" y="11961"/>
                  <a:pt x="16363" y="12135"/>
                </a:cubicBezTo>
                <a:cubicBezTo>
                  <a:pt x="16233" y="12398"/>
                  <a:pt x="16352" y="12904"/>
                  <a:pt x="16636" y="13298"/>
                </a:cubicBezTo>
                <a:cubicBezTo>
                  <a:pt x="16784" y="13504"/>
                  <a:pt x="16784" y="13572"/>
                  <a:pt x="16630" y="13966"/>
                </a:cubicBezTo>
                <a:cubicBezTo>
                  <a:pt x="16534" y="14209"/>
                  <a:pt x="16400" y="14402"/>
                  <a:pt x="16332" y="14397"/>
                </a:cubicBezTo>
                <a:cubicBezTo>
                  <a:pt x="16263" y="14392"/>
                  <a:pt x="15874" y="14105"/>
                  <a:pt x="15467" y="13756"/>
                </a:cubicBezTo>
                <a:cubicBezTo>
                  <a:pt x="15060" y="13406"/>
                  <a:pt x="14727" y="13178"/>
                  <a:pt x="14727" y="13245"/>
                </a:cubicBezTo>
                <a:cubicBezTo>
                  <a:pt x="14727" y="13313"/>
                  <a:pt x="14632" y="13217"/>
                  <a:pt x="14511" y="13035"/>
                </a:cubicBezTo>
                <a:cubicBezTo>
                  <a:pt x="14391" y="12852"/>
                  <a:pt x="14292" y="12758"/>
                  <a:pt x="14292" y="12824"/>
                </a:cubicBezTo>
                <a:cubicBezTo>
                  <a:pt x="14292" y="12980"/>
                  <a:pt x="12105" y="11162"/>
                  <a:pt x="11863" y="10805"/>
                </a:cubicBezTo>
                <a:cubicBezTo>
                  <a:pt x="11763" y="10657"/>
                  <a:pt x="11615" y="10520"/>
                  <a:pt x="11534" y="10499"/>
                </a:cubicBezTo>
                <a:cubicBezTo>
                  <a:pt x="11454" y="10479"/>
                  <a:pt x="11318" y="10388"/>
                  <a:pt x="11233" y="10300"/>
                </a:cubicBezTo>
                <a:cubicBezTo>
                  <a:pt x="11149" y="10211"/>
                  <a:pt x="10110" y="9335"/>
                  <a:pt x="8924" y="8353"/>
                </a:cubicBezTo>
                <a:cubicBezTo>
                  <a:pt x="7737" y="7371"/>
                  <a:pt x="6736" y="6437"/>
                  <a:pt x="6699" y="6275"/>
                </a:cubicBezTo>
                <a:cubicBezTo>
                  <a:pt x="6662" y="6114"/>
                  <a:pt x="6514" y="5981"/>
                  <a:pt x="6373" y="5981"/>
                </a:cubicBezTo>
                <a:cubicBezTo>
                  <a:pt x="6040" y="5981"/>
                  <a:pt x="5663" y="5538"/>
                  <a:pt x="5840" y="5355"/>
                </a:cubicBezTo>
                <a:cubicBezTo>
                  <a:pt x="5910" y="5282"/>
                  <a:pt x="5941" y="5144"/>
                  <a:pt x="5906" y="5050"/>
                </a:cubicBezTo>
                <a:cubicBezTo>
                  <a:pt x="5848" y="4893"/>
                  <a:pt x="5914" y="4793"/>
                  <a:pt x="6025" y="4771"/>
                </a:cubicBezTo>
                <a:close/>
                <a:moveTo>
                  <a:pt x="3437" y="7117"/>
                </a:moveTo>
                <a:cubicBezTo>
                  <a:pt x="3509" y="7076"/>
                  <a:pt x="3663" y="7186"/>
                  <a:pt x="3781" y="7364"/>
                </a:cubicBezTo>
                <a:cubicBezTo>
                  <a:pt x="3994" y="7687"/>
                  <a:pt x="3993" y="7696"/>
                  <a:pt x="3775" y="8085"/>
                </a:cubicBezTo>
                <a:cubicBezTo>
                  <a:pt x="3639" y="8327"/>
                  <a:pt x="3596" y="8541"/>
                  <a:pt x="3659" y="8648"/>
                </a:cubicBezTo>
                <a:cubicBezTo>
                  <a:pt x="3755" y="8812"/>
                  <a:pt x="3010" y="12180"/>
                  <a:pt x="2760" y="12714"/>
                </a:cubicBezTo>
                <a:cubicBezTo>
                  <a:pt x="2625" y="13001"/>
                  <a:pt x="2325" y="13014"/>
                  <a:pt x="2158" y="12735"/>
                </a:cubicBezTo>
                <a:cubicBezTo>
                  <a:pt x="2062" y="12575"/>
                  <a:pt x="2085" y="12399"/>
                  <a:pt x="2249" y="12014"/>
                </a:cubicBezTo>
                <a:cubicBezTo>
                  <a:pt x="2368" y="11735"/>
                  <a:pt x="2420" y="11456"/>
                  <a:pt x="2365" y="11399"/>
                </a:cubicBezTo>
                <a:cubicBezTo>
                  <a:pt x="2240" y="11270"/>
                  <a:pt x="3254" y="7219"/>
                  <a:pt x="3437" y="7117"/>
                </a:cubicBezTo>
                <a:close/>
                <a:moveTo>
                  <a:pt x="3612" y="16470"/>
                </a:moveTo>
                <a:cubicBezTo>
                  <a:pt x="3688" y="16428"/>
                  <a:pt x="3794" y="16528"/>
                  <a:pt x="4013" y="16717"/>
                </a:cubicBezTo>
                <a:cubicBezTo>
                  <a:pt x="4208" y="16886"/>
                  <a:pt x="4386" y="16937"/>
                  <a:pt x="4442" y="16843"/>
                </a:cubicBezTo>
                <a:cubicBezTo>
                  <a:pt x="4572" y="16627"/>
                  <a:pt x="7732" y="17306"/>
                  <a:pt x="7899" y="17585"/>
                </a:cubicBezTo>
                <a:cubicBezTo>
                  <a:pt x="7970" y="17703"/>
                  <a:pt x="8045" y="18129"/>
                  <a:pt x="8065" y="18532"/>
                </a:cubicBezTo>
                <a:cubicBezTo>
                  <a:pt x="8098" y="19202"/>
                  <a:pt x="8077" y="19270"/>
                  <a:pt x="7827" y="19295"/>
                </a:cubicBezTo>
                <a:cubicBezTo>
                  <a:pt x="7383" y="19339"/>
                  <a:pt x="4067" y="18481"/>
                  <a:pt x="3860" y="18269"/>
                </a:cubicBezTo>
                <a:cubicBezTo>
                  <a:pt x="3755" y="18162"/>
                  <a:pt x="3596" y="18074"/>
                  <a:pt x="3509" y="18074"/>
                </a:cubicBezTo>
                <a:cubicBezTo>
                  <a:pt x="3241" y="18074"/>
                  <a:pt x="3198" y="17722"/>
                  <a:pt x="3386" y="17059"/>
                </a:cubicBezTo>
                <a:cubicBezTo>
                  <a:pt x="3490" y="16693"/>
                  <a:pt x="3536" y="16511"/>
                  <a:pt x="3612" y="16470"/>
                </a:cubicBezTo>
                <a:close/>
                <a:moveTo>
                  <a:pt x="15928" y="17185"/>
                </a:moveTo>
                <a:cubicBezTo>
                  <a:pt x="16098" y="17221"/>
                  <a:pt x="16239" y="17406"/>
                  <a:pt x="16385" y="17753"/>
                </a:cubicBezTo>
                <a:cubicBezTo>
                  <a:pt x="16523" y="18081"/>
                  <a:pt x="16708" y="18442"/>
                  <a:pt x="16796" y="18553"/>
                </a:cubicBezTo>
                <a:cubicBezTo>
                  <a:pt x="16927" y="18721"/>
                  <a:pt x="16888" y="18831"/>
                  <a:pt x="16570" y="19195"/>
                </a:cubicBezTo>
                <a:cubicBezTo>
                  <a:pt x="16359" y="19436"/>
                  <a:pt x="16205" y="19727"/>
                  <a:pt x="16228" y="19842"/>
                </a:cubicBezTo>
                <a:cubicBezTo>
                  <a:pt x="16252" y="19956"/>
                  <a:pt x="16091" y="20240"/>
                  <a:pt x="15871" y="20468"/>
                </a:cubicBezTo>
                <a:cubicBezTo>
                  <a:pt x="15327" y="21030"/>
                  <a:pt x="15012" y="21052"/>
                  <a:pt x="14737" y="20562"/>
                </a:cubicBezTo>
                <a:cubicBezTo>
                  <a:pt x="14294" y="19773"/>
                  <a:pt x="14573" y="18269"/>
                  <a:pt x="15301" y="17527"/>
                </a:cubicBezTo>
                <a:cubicBezTo>
                  <a:pt x="15557" y="17265"/>
                  <a:pt x="15757" y="17149"/>
                  <a:pt x="15928" y="17185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43" name="ϕ, ρ"/>
          <p:cNvSpPr txBox="1"/>
          <p:nvPr/>
        </p:nvSpPr>
        <p:spPr>
          <a:xfrm>
            <a:off x="10633952" y="7925876"/>
            <a:ext cx="70817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A9AF00"/>
                </a:solidFill>
              </a:defRPr>
            </a:lvl1pPr>
          </a:lstStyle>
          <a:p>
            <a:r>
              <a:t>ϕ, ρ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선"/>
          <p:cNvSpPr/>
          <p:nvPr/>
        </p:nvSpPr>
        <p:spPr>
          <a:xfrm>
            <a:off x="-96955" y="1332135"/>
            <a:ext cx="13198710" cy="1"/>
          </a:xfrm>
          <a:prstGeom prst="line">
            <a:avLst/>
          </a:prstGeom>
          <a:ln w="38100">
            <a:solidFill>
              <a:srgbClr val="0096FF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6" name="Graph :definition"/>
          <p:cNvSpPr txBox="1"/>
          <p:nvPr/>
        </p:nvSpPr>
        <p:spPr>
          <a:xfrm>
            <a:off x="409003" y="342075"/>
            <a:ext cx="324074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4000"/>
            </a:pPr>
            <a:r>
              <a:t>Graph </a:t>
            </a:r>
            <a:r>
              <a:rPr sz="2700" b="0"/>
              <a:t>:definition</a:t>
            </a:r>
          </a:p>
        </p:txBody>
      </p:sp>
      <p:sp>
        <p:nvSpPr>
          <p:cNvPr id="247" name="node : vi…"/>
          <p:cNvSpPr txBox="1"/>
          <p:nvPr/>
        </p:nvSpPr>
        <p:spPr>
          <a:xfrm>
            <a:off x="5507128" y="1745233"/>
            <a:ext cx="5197755" cy="1199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node : v</a:t>
            </a:r>
            <a:r>
              <a:rPr baseline="-5999"/>
              <a:t>i</a:t>
            </a:r>
          </a:p>
          <a:p>
            <a:pPr algn="l"/>
            <a:r>
              <a:t>edge : e</a:t>
            </a:r>
            <a:r>
              <a:rPr baseline="-5999"/>
              <a:t>k</a:t>
            </a:r>
          </a:p>
          <a:p>
            <a:pPr algn="l"/>
            <a:r>
              <a:t>+ </a:t>
            </a:r>
            <a:r>
              <a:rPr b="0"/>
              <a:t>attributed, directed, global attribute</a:t>
            </a:r>
          </a:p>
        </p:txBody>
      </p:sp>
      <p:sp>
        <p:nvSpPr>
          <p:cNvPr id="248" name="(Battaglia, et. al., Relational inductive biases, deep learning, and graph networks, 2018)"/>
          <p:cNvSpPr txBox="1"/>
          <p:nvPr/>
        </p:nvSpPr>
        <p:spPr>
          <a:xfrm>
            <a:off x="5699163" y="9222689"/>
            <a:ext cx="7016674" cy="29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 b="0"/>
            </a:lvl1pPr>
          </a:lstStyle>
          <a:p>
            <a:r>
              <a:t>(Battaglia, et. al., Relational inductive biases, deep learning, and graph networks, 2018)</a:t>
            </a:r>
          </a:p>
        </p:txBody>
      </p:sp>
      <p:pic>
        <p:nvPicPr>
          <p:cNvPr id="249" name="스크린샷 2021-08-18 오전 9.03.09.png" descr="스크린샷 2021-08-18 오전 9.03.09.png"/>
          <p:cNvPicPr>
            <a:picLocks noChangeAspect="1"/>
          </p:cNvPicPr>
          <p:nvPr/>
        </p:nvPicPr>
        <p:blipFill>
          <a:blip r:embed="rId2">
            <a:extLst/>
          </a:blip>
          <a:srcRect l="2174" t="1987" r="4328" b="2503"/>
          <a:stretch>
            <a:fillRect/>
          </a:stretch>
        </p:blipFill>
        <p:spPr>
          <a:xfrm>
            <a:off x="1307439" y="3338464"/>
            <a:ext cx="10389922" cy="34326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5" h="21514" extrusionOk="0">
                <a:moveTo>
                  <a:pt x="9498" y="0"/>
                </a:moveTo>
                <a:cubicBezTo>
                  <a:pt x="9465" y="25"/>
                  <a:pt x="9435" y="21156"/>
                  <a:pt x="9468" y="21412"/>
                </a:cubicBezTo>
                <a:cubicBezTo>
                  <a:pt x="9479" y="21498"/>
                  <a:pt x="9495" y="21513"/>
                  <a:pt x="9514" y="21454"/>
                </a:cubicBezTo>
                <a:cubicBezTo>
                  <a:pt x="9557" y="21326"/>
                  <a:pt x="9540" y="-32"/>
                  <a:pt x="9498" y="0"/>
                </a:cubicBezTo>
                <a:close/>
                <a:moveTo>
                  <a:pt x="17338" y="117"/>
                </a:moveTo>
                <a:cubicBezTo>
                  <a:pt x="17291" y="117"/>
                  <a:pt x="17120" y="1396"/>
                  <a:pt x="17148" y="1537"/>
                </a:cubicBezTo>
                <a:cubicBezTo>
                  <a:pt x="17179" y="1688"/>
                  <a:pt x="17240" y="1586"/>
                  <a:pt x="17240" y="1383"/>
                </a:cubicBezTo>
                <a:cubicBezTo>
                  <a:pt x="17240" y="1102"/>
                  <a:pt x="17366" y="1096"/>
                  <a:pt x="17426" y="1376"/>
                </a:cubicBezTo>
                <a:cubicBezTo>
                  <a:pt x="17465" y="1555"/>
                  <a:pt x="17503" y="1606"/>
                  <a:pt x="17592" y="1602"/>
                </a:cubicBezTo>
                <a:cubicBezTo>
                  <a:pt x="17655" y="1599"/>
                  <a:pt x="17723" y="1558"/>
                  <a:pt x="17743" y="1512"/>
                </a:cubicBezTo>
                <a:cubicBezTo>
                  <a:pt x="17764" y="1463"/>
                  <a:pt x="17786" y="1467"/>
                  <a:pt x="17797" y="1522"/>
                </a:cubicBezTo>
                <a:cubicBezTo>
                  <a:pt x="17808" y="1573"/>
                  <a:pt x="17871" y="1612"/>
                  <a:pt x="17938" y="1609"/>
                </a:cubicBezTo>
                <a:cubicBezTo>
                  <a:pt x="18054" y="1605"/>
                  <a:pt x="18061" y="1588"/>
                  <a:pt x="18070" y="1284"/>
                </a:cubicBezTo>
                <a:cubicBezTo>
                  <a:pt x="18083" y="869"/>
                  <a:pt x="18139" y="868"/>
                  <a:pt x="18151" y="1281"/>
                </a:cubicBezTo>
                <a:lnTo>
                  <a:pt x="18160" y="1599"/>
                </a:lnTo>
                <a:lnTo>
                  <a:pt x="18369" y="1602"/>
                </a:lnTo>
                <a:cubicBezTo>
                  <a:pt x="18483" y="1603"/>
                  <a:pt x="18595" y="1562"/>
                  <a:pt x="18616" y="1510"/>
                </a:cubicBezTo>
                <a:cubicBezTo>
                  <a:pt x="18641" y="1449"/>
                  <a:pt x="18669" y="1448"/>
                  <a:pt x="18694" y="1505"/>
                </a:cubicBezTo>
                <a:cubicBezTo>
                  <a:pt x="18749" y="1633"/>
                  <a:pt x="18957" y="1650"/>
                  <a:pt x="18982" y="1530"/>
                </a:cubicBezTo>
                <a:cubicBezTo>
                  <a:pt x="18995" y="1466"/>
                  <a:pt x="19016" y="1460"/>
                  <a:pt x="19038" y="1515"/>
                </a:cubicBezTo>
                <a:cubicBezTo>
                  <a:pt x="19085" y="1627"/>
                  <a:pt x="19437" y="1628"/>
                  <a:pt x="19484" y="1515"/>
                </a:cubicBezTo>
                <a:cubicBezTo>
                  <a:pt x="19506" y="1463"/>
                  <a:pt x="19527" y="1463"/>
                  <a:pt x="19538" y="1517"/>
                </a:cubicBezTo>
                <a:cubicBezTo>
                  <a:pt x="19548" y="1567"/>
                  <a:pt x="19606" y="1607"/>
                  <a:pt x="19666" y="1607"/>
                </a:cubicBezTo>
                <a:cubicBezTo>
                  <a:pt x="19782" y="1607"/>
                  <a:pt x="19862" y="1351"/>
                  <a:pt x="19814" y="1129"/>
                </a:cubicBezTo>
                <a:cubicBezTo>
                  <a:pt x="19801" y="1066"/>
                  <a:pt x="19790" y="933"/>
                  <a:pt x="19790" y="836"/>
                </a:cubicBezTo>
                <a:cubicBezTo>
                  <a:pt x="19790" y="545"/>
                  <a:pt x="19702" y="440"/>
                  <a:pt x="19557" y="557"/>
                </a:cubicBezTo>
                <a:cubicBezTo>
                  <a:pt x="19477" y="622"/>
                  <a:pt x="19424" y="624"/>
                  <a:pt x="19413" y="567"/>
                </a:cubicBezTo>
                <a:cubicBezTo>
                  <a:pt x="19403" y="518"/>
                  <a:pt x="19347" y="505"/>
                  <a:pt x="19290" y="537"/>
                </a:cubicBezTo>
                <a:cubicBezTo>
                  <a:pt x="19206" y="585"/>
                  <a:pt x="19177" y="560"/>
                  <a:pt x="19146" y="405"/>
                </a:cubicBezTo>
                <a:cubicBezTo>
                  <a:pt x="19099" y="179"/>
                  <a:pt x="19042" y="155"/>
                  <a:pt x="19017" y="353"/>
                </a:cubicBezTo>
                <a:cubicBezTo>
                  <a:pt x="19007" y="431"/>
                  <a:pt x="18978" y="495"/>
                  <a:pt x="18951" y="495"/>
                </a:cubicBezTo>
                <a:cubicBezTo>
                  <a:pt x="18921" y="495"/>
                  <a:pt x="18904" y="582"/>
                  <a:pt x="18904" y="736"/>
                </a:cubicBezTo>
                <a:cubicBezTo>
                  <a:pt x="18904" y="1039"/>
                  <a:pt x="18848" y="1367"/>
                  <a:pt x="18809" y="1293"/>
                </a:cubicBezTo>
                <a:cubicBezTo>
                  <a:pt x="18792" y="1263"/>
                  <a:pt x="18779" y="1066"/>
                  <a:pt x="18779" y="856"/>
                </a:cubicBezTo>
                <a:cubicBezTo>
                  <a:pt x="18779" y="505"/>
                  <a:pt x="18774" y="477"/>
                  <a:pt x="18710" y="527"/>
                </a:cubicBezTo>
                <a:cubicBezTo>
                  <a:pt x="18597" y="617"/>
                  <a:pt x="18399" y="486"/>
                  <a:pt x="18384" y="311"/>
                </a:cubicBezTo>
                <a:cubicBezTo>
                  <a:pt x="18365" y="85"/>
                  <a:pt x="18168" y="79"/>
                  <a:pt x="18148" y="303"/>
                </a:cubicBezTo>
                <a:cubicBezTo>
                  <a:pt x="18127" y="549"/>
                  <a:pt x="17945" y="611"/>
                  <a:pt x="17906" y="386"/>
                </a:cubicBezTo>
                <a:cubicBezTo>
                  <a:pt x="17867" y="168"/>
                  <a:pt x="17818" y="166"/>
                  <a:pt x="17766" y="378"/>
                </a:cubicBezTo>
                <a:cubicBezTo>
                  <a:pt x="17728" y="535"/>
                  <a:pt x="17726" y="535"/>
                  <a:pt x="17706" y="378"/>
                </a:cubicBezTo>
                <a:cubicBezTo>
                  <a:pt x="17676" y="149"/>
                  <a:pt x="17637" y="172"/>
                  <a:pt x="17553" y="468"/>
                </a:cubicBezTo>
                <a:lnTo>
                  <a:pt x="17481" y="721"/>
                </a:lnTo>
                <a:lnTo>
                  <a:pt x="17430" y="420"/>
                </a:lnTo>
                <a:cubicBezTo>
                  <a:pt x="17402" y="254"/>
                  <a:pt x="17361" y="117"/>
                  <a:pt x="17338" y="117"/>
                </a:cubicBezTo>
                <a:close/>
                <a:moveTo>
                  <a:pt x="7527" y="3134"/>
                </a:moveTo>
                <a:cubicBezTo>
                  <a:pt x="7474" y="3134"/>
                  <a:pt x="6653" y="5636"/>
                  <a:pt x="6653" y="5798"/>
                </a:cubicBezTo>
                <a:cubicBezTo>
                  <a:pt x="6653" y="5861"/>
                  <a:pt x="6845" y="6495"/>
                  <a:pt x="7080" y="7209"/>
                </a:cubicBezTo>
                <a:cubicBezTo>
                  <a:pt x="7315" y="7922"/>
                  <a:pt x="7516" y="8507"/>
                  <a:pt x="7527" y="8507"/>
                </a:cubicBezTo>
                <a:cubicBezTo>
                  <a:pt x="7574" y="8507"/>
                  <a:pt x="8394" y="5943"/>
                  <a:pt x="8394" y="5796"/>
                </a:cubicBezTo>
                <a:cubicBezTo>
                  <a:pt x="8394" y="5602"/>
                  <a:pt x="7590" y="3134"/>
                  <a:pt x="7527" y="3134"/>
                </a:cubicBezTo>
                <a:close/>
                <a:moveTo>
                  <a:pt x="12632" y="3171"/>
                </a:moveTo>
                <a:cubicBezTo>
                  <a:pt x="12598" y="3204"/>
                  <a:pt x="12386" y="3810"/>
                  <a:pt x="12159" y="4517"/>
                </a:cubicBezTo>
                <a:lnTo>
                  <a:pt x="11747" y="5803"/>
                </a:lnTo>
                <a:lnTo>
                  <a:pt x="12193" y="7154"/>
                </a:lnTo>
                <a:cubicBezTo>
                  <a:pt x="12438" y="7897"/>
                  <a:pt x="12647" y="8507"/>
                  <a:pt x="12660" y="8507"/>
                </a:cubicBezTo>
                <a:cubicBezTo>
                  <a:pt x="12672" y="8507"/>
                  <a:pt x="12697" y="8421"/>
                  <a:pt x="12716" y="8318"/>
                </a:cubicBezTo>
                <a:cubicBezTo>
                  <a:pt x="12734" y="8215"/>
                  <a:pt x="12761" y="8141"/>
                  <a:pt x="12776" y="8154"/>
                </a:cubicBezTo>
                <a:cubicBezTo>
                  <a:pt x="12807" y="8179"/>
                  <a:pt x="13556" y="5920"/>
                  <a:pt x="13556" y="5801"/>
                </a:cubicBezTo>
                <a:cubicBezTo>
                  <a:pt x="13556" y="5758"/>
                  <a:pt x="13362" y="5135"/>
                  <a:pt x="13124" y="4418"/>
                </a:cubicBezTo>
                <a:cubicBezTo>
                  <a:pt x="12783" y="3386"/>
                  <a:pt x="12680" y="3125"/>
                  <a:pt x="12632" y="3171"/>
                </a:cubicBezTo>
                <a:close/>
                <a:moveTo>
                  <a:pt x="1635" y="4079"/>
                </a:moveTo>
                <a:cubicBezTo>
                  <a:pt x="1557" y="4077"/>
                  <a:pt x="1489" y="4107"/>
                  <a:pt x="1476" y="4171"/>
                </a:cubicBezTo>
                <a:cubicBezTo>
                  <a:pt x="1465" y="4224"/>
                  <a:pt x="1443" y="4245"/>
                  <a:pt x="1427" y="4216"/>
                </a:cubicBezTo>
                <a:cubicBezTo>
                  <a:pt x="1351" y="4073"/>
                  <a:pt x="1074" y="4831"/>
                  <a:pt x="986" y="5425"/>
                </a:cubicBezTo>
                <a:cubicBezTo>
                  <a:pt x="874" y="6182"/>
                  <a:pt x="938" y="7206"/>
                  <a:pt x="1137" y="7853"/>
                </a:cubicBezTo>
                <a:cubicBezTo>
                  <a:pt x="1222" y="8126"/>
                  <a:pt x="1223" y="8497"/>
                  <a:pt x="1142" y="8883"/>
                </a:cubicBezTo>
                <a:cubicBezTo>
                  <a:pt x="1115" y="9012"/>
                  <a:pt x="1071" y="9311"/>
                  <a:pt x="1045" y="9544"/>
                </a:cubicBezTo>
                <a:cubicBezTo>
                  <a:pt x="949" y="10417"/>
                  <a:pt x="835" y="11056"/>
                  <a:pt x="781" y="11029"/>
                </a:cubicBezTo>
                <a:cubicBezTo>
                  <a:pt x="739" y="11008"/>
                  <a:pt x="727" y="11108"/>
                  <a:pt x="714" y="11557"/>
                </a:cubicBezTo>
                <a:lnTo>
                  <a:pt x="699" y="12111"/>
                </a:lnTo>
                <a:lnTo>
                  <a:pt x="518" y="12280"/>
                </a:lnTo>
                <a:cubicBezTo>
                  <a:pt x="314" y="12471"/>
                  <a:pt x="249" y="12617"/>
                  <a:pt x="116" y="13203"/>
                </a:cubicBezTo>
                <a:cubicBezTo>
                  <a:pt x="-145" y="14350"/>
                  <a:pt x="57" y="16066"/>
                  <a:pt x="500" y="16464"/>
                </a:cubicBezTo>
                <a:cubicBezTo>
                  <a:pt x="704" y="16647"/>
                  <a:pt x="756" y="16649"/>
                  <a:pt x="961" y="16464"/>
                </a:cubicBezTo>
                <a:cubicBezTo>
                  <a:pt x="1123" y="16318"/>
                  <a:pt x="1128" y="16318"/>
                  <a:pt x="1281" y="16559"/>
                </a:cubicBezTo>
                <a:cubicBezTo>
                  <a:pt x="1425" y="16785"/>
                  <a:pt x="1440" y="16791"/>
                  <a:pt x="1476" y="16643"/>
                </a:cubicBezTo>
                <a:cubicBezTo>
                  <a:pt x="1512" y="16494"/>
                  <a:pt x="1541" y="16499"/>
                  <a:pt x="1930" y="16691"/>
                </a:cubicBezTo>
                <a:cubicBezTo>
                  <a:pt x="2159" y="16803"/>
                  <a:pt x="2472" y="16936"/>
                  <a:pt x="2626" y="16987"/>
                </a:cubicBezTo>
                <a:cubicBezTo>
                  <a:pt x="3109" y="17146"/>
                  <a:pt x="3197" y="17222"/>
                  <a:pt x="3321" y="17576"/>
                </a:cubicBezTo>
                <a:cubicBezTo>
                  <a:pt x="3670" y="18573"/>
                  <a:pt x="4191" y="18451"/>
                  <a:pt x="4439" y="17315"/>
                </a:cubicBezTo>
                <a:cubicBezTo>
                  <a:pt x="4541" y="16847"/>
                  <a:pt x="4595" y="16050"/>
                  <a:pt x="4551" y="15656"/>
                </a:cubicBezTo>
                <a:cubicBezTo>
                  <a:pt x="4538" y="15534"/>
                  <a:pt x="4529" y="15398"/>
                  <a:pt x="4533" y="15355"/>
                </a:cubicBezTo>
                <a:cubicBezTo>
                  <a:pt x="4543" y="15246"/>
                  <a:pt x="4429" y="14704"/>
                  <a:pt x="4353" y="14494"/>
                </a:cubicBezTo>
                <a:cubicBezTo>
                  <a:pt x="4276" y="14284"/>
                  <a:pt x="4312" y="14108"/>
                  <a:pt x="4470" y="13907"/>
                </a:cubicBezTo>
                <a:cubicBezTo>
                  <a:pt x="4546" y="13812"/>
                  <a:pt x="4568" y="13735"/>
                  <a:pt x="4555" y="13614"/>
                </a:cubicBezTo>
                <a:cubicBezTo>
                  <a:pt x="4543" y="13499"/>
                  <a:pt x="4591" y="13292"/>
                  <a:pt x="4710" y="12937"/>
                </a:cubicBezTo>
                <a:cubicBezTo>
                  <a:pt x="4804" y="12656"/>
                  <a:pt x="4881" y="12369"/>
                  <a:pt x="4881" y="12303"/>
                </a:cubicBezTo>
                <a:cubicBezTo>
                  <a:pt x="4881" y="12044"/>
                  <a:pt x="4779" y="12204"/>
                  <a:pt x="4626" y="12701"/>
                </a:cubicBezTo>
                <a:cubicBezTo>
                  <a:pt x="4538" y="12986"/>
                  <a:pt x="4451" y="13215"/>
                  <a:pt x="4433" y="13208"/>
                </a:cubicBezTo>
                <a:cubicBezTo>
                  <a:pt x="4352" y="13180"/>
                  <a:pt x="4328" y="13241"/>
                  <a:pt x="4263" y="13639"/>
                </a:cubicBezTo>
                <a:cubicBezTo>
                  <a:pt x="4199" y="14028"/>
                  <a:pt x="4187" y="14052"/>
                  <a:pt x="4114" y="13967"/>
                </a:cubicBezTo>
                <a:cubicBezTo>
                  <a:pt x="4003" y="13840"/>
                  <a:pt x="3632" y="13875"/>
                  <a:pt x="3542" y="14022"/>
                </a:cubicBezTo>
                <a:cubicBezTo>
                  <a:pt x="3480" y="14122"/>
                  <a:pt x="3452" y="14121"/>
                  <a:pt x="3381" y="14009"/>
                </a:cubicBezTo>
                <a:cubicBezTo>
                  <a:pt x="3334" y="13935"/>
                  <a:pt x="3295" y="13902"/>
                  <a:pt x="3295" y="13937"/>
                </a:cubicBezTo>
                <a:cubicBezTo>
                  <a:pt x="3295" y="13972"/>
                  <a:pt x="3266" y="13924"/>
                  <a:pt x="3232" y="13830"/>
                </a:cubicBezTo>
                <a:cubicBezTo>
                  <a:pt x="3180" y="13687"/>
                  <a:pt x="3158" y="13678"/>
                  <a:pt x="3099" y="13773"/>
                </a:cubicBezTo>
                <a:cubicBezTo>
                  <a:pt x="3000" y="13933"/>
                  <a:pt x="2953" y="13928"/>
                  <a:pt x="2533" y="13706"/>
                </a:cubicBezTo>
                <a:cubicBezTo>
                  <a:pt x="2328" y="13597"/>
                  <a:pt x="1979" y="13440"/>
                  <a:pt x="1758" y="13357"/>
                </a:cubicBezTo>
                <a:cubicBezTo>
                  <a:pt x="1356" y="13208"/>
                  <a:pt x="1355" y="13208"/>
                  <a:pt x="1254" y="12860"/>
                </a:cubicBezTo>
                <a:cubicBezTo>
                  <a:pt x="1139" y="12467"/>
                  <a:pt x="1140" y="12445"/>
                  <a:pt x="1280" y="11507"/>
                </a:cubicBezTo>
                <a:cubicBezTo>
                  <a:pt x="1331" y="11161"/>
                  <a:pt x="1365" y="10835"/>
                  <a:pt x="1354" y="10783"/>
                </a:cubicBezTo>
                <a:cubicBezTo>
                  <a:pt x="1344" y="10730"/>
                  <a:pt x="1349" y="10659"/>
                  <a:pt x="1367" y="10626"/>
                </a:cubicBezTo>
                <a:cubicBezTo>
                  <a:pt x="1384" y="10593"/>
                  <a:pt x="1435" y="10357"/>
                  <a:pt x="1477" y="10101"/>
                </a:cubicBezTo>
                <a:cubicBezTo>
                  <a:pt x="1520" y="9846"/>
                  <a:pt x="1574" y="9636"/>
                  <a:pt x="1599" y="9636"/>
                </a:cubicBezTo>
                <a:cubicBezTo>
                  <a:pt x="1629" y="9636"/>
                  <a:pt x="1649" y="9471"/>
                  <a:pt x="1664" y="9111"/>
                </a:cubicBezTo>
                <a:cubicBezTo>
                  <a:pt x="1685" y="8596"/>
                  <a:pt x="1689" y="8579"/>
                  <a:pt x="1830" y="8388"/>
                </a:cubicBezTo>
                <a:cubicBezTo>
                  <a:pt x="1909" y="8280"/>
                  <a:pt x="1989" y="8201"/>
                  <a:pt x="2009" y="8211"/>
                </a:cubicBezTo>
                <a:cubicBezTo>
                  <a:pt x="2029" y="8221"/>
                  <a:pt x="2094" y="8056"/>
                  <a:pt x="2153" y="7845"/>
                </a:cubicBezTo>
                <a:lnTo>
                  <a:pt x="2262" y="7462"/>
                </a:lnTo>
                <a:lnTo>
                  <a:pt x="2372" y="7865"/>
                </a:lnTo>
                <a:cubicBezTo>
                  <a:pt x="2467" y="8211"/>
                  <a:pt x="2492" y="8255"/>
                  <a:pt x="2541" y="8164"/>
                </a:cubicBezTo>
                <a:cubicBezTo>
                  <a:pt x="2600" y="8053"/>
                  <a:pt x="2514" y="7930"/>
                  <a:pt x="5591" y="12534"/>
                </a:cubicBezTo>
                <a:lnTo>
                  <a:pt x="6378" y="13713"/>
                </a:lnTo>
                <a:lnTo>
                  <a:pt x="6354" y="14054"/>
                </a:lnTo>
                <a:cubicBezTo>
                  <a:pt x="6341" y="14242"/>
                  <a:pt x="6327" y="14566"/>
                  <a:pt x="6324" y="14770"/>
                </a:cubicBezTo>
                <a:cubicBezTo>
                  <a:pt x="6319" y="15136"/>
                  <a:pt x="6316" y="15145"/>
                  <a:pt x="6153" y="15283"/>
                </a:cubicBezTo>
                <a:cubicBezTo>
                  <a:pt x="5913" y="15485"/>
                  <a:pt x="5738" y="16035"/>
                  <a:pt x="5690" y="16743"/>
                </a:cubicBezTo>
                <a:cubicBezTo>
                  <a:pt x="5645" y="17398"/>
                  <a:pt x="5683" y="17819"/>
                  <a:pt x="5818" y="18163"/>
                </a:cubicBezTo>
                <a:cubicBezTo>
                  <a:pt x="5869" y="18294"/>
                  <a:pt x="5940" y="18402"/>
                  <a:pt x="5975" y="18402"/>
                </a:cubicBezTo>
                <a:cubicBezTo>
                  <a:pt x="6010" y="18402"/>
                  <a:pt x="6140" y="18235"/>
                  <a:pt x="6264" y="18031"/>
                </a:cubicBezTo>
                <a:cubicBezTo>
                  <a:pt x="6399" y="17809"/>
                  <a:pt x="6514" y="17679"/>
                  <a:pt x="6551" y="17708"/>
                </a:cubicBezTo>
                <a:cubicBezTo>
                  <a:pt x="6603" y="17749"/>
                  <a:pt x="6620" y="17678"/>
                  <a:pt x="6660" y="17255"/>
                </a:cubicBezTo>
                <a:cubicBezTo>
                  <a:pt x="6692" y="16917"/>
                  <a:pt x="6721" y="16765"/>
                  <a:pt x="6750" y="16790"/>
                </a:cubicBezTo>
                <a:cubicBezTo>
                  <a:pt x="6864" y="16887"/>
                  <a:pt x="7200" y="16892"/>
                  <a:pt x="7294" y="16798"/>
                </a:cubicBezTo>
                <a:cubicBezTo>
                  <a:pt x="7462" y="16630"/>
                  <a:pt x="7688" y="15892"/>
                  <a:pt x="7734" y="15362"/>
                </a:cubicBezTo>
                <a:cubicBezTo>
                  <a:pt x="7755" y="15115"/>
                  <a:pt x="7772" y="14798"/>
                  <a:pt x="7772" y="14656"/>
                </a:cubicBezTo>
                <a:cubicBezTo>
                  <a:pt x="7771" y="14210"/>
                  <a:pt x="7692" y="13574"/>
                  <a:pt x="7614" y="13382"/>
                </a:cubicBezTo>
                <a:cubicBezTo>
                  <a:pt x="7573" y="13281"/>
                  <a:pt x="7539" y="13156"/>
                  <a:pt x="7539" y="13104"/>
                </a:cubicBezTo>
                <a:cubicBezTo>
                  <a:pt x="7539" y="13051"/>
                  <a:pt x="7462" y="12882"/>
                  <a:pt x="7368" y="12728"/>
                </a:cubicBezTo>
                <a:cubicBezTo>
                  <a:pt x="7197" y="12449"/>
                  <a:pt x="7105" y="12425"/>
                  <a:pt x="6793" y="12576"/>
                </a:cubicBezTo>
                <a:cubicBezTo>
                  <a:pt x="6746" y="12599"/>
                  <a:pt x="6728" y="12546"/>
                  <a:pt x="6721" y="12370"/>
                </a:cubicBezTo>
                <a:cubicBezTo>
                  <a:pt x="6716" y="12240"/>
                  <a:pt x="6703" y="12072"/>
                  <a:pt x="6693" y="11994"/>
                </a:cubicBezTo>
                <a:cubicBezTo>
                  <a:pt x="6682" y="11917"/>
                  <a:pt x="6677" y="11796"/>
                  <a:pt x="6680" y="11728"/>
                </a:cubicBezTo>
                <a:cubicBezTo>
                  <a:pt x="6684" y="11657"/>
                  <a:pt x="6664" y="11617"/>
                  <a:pt x="6632" y="11634"/>
                </a:cubicBezTo>
                <a:cubicBezTo>
                  <a:pt x="6594" y="11654"/>
                  <a:pt x="6560" y="11547"/>
                  <a:pt x="6519" y="11285"/>
                </a:cubicBezTo>
                <a:cubicBezTo>
                  <a:pt x="6487" y="11078"/>
                  <a:pt x="6438" y="10803"/>
                  <a:pt x="6411" y="10674"/>
                </a:cubicBezTo>
                <a:cubicBezTo>
                  <a:pt x="6335" y="10314"/>
                  <a:pt x="6341" y="10088"/>
                  <a:pt x="6435" y="9778"/>
                </a:cubicBezTo>
                <a:cubicBezTo>
                  <a:pt x="6552" y="9395"/>
                  <a:pt x="6619" y="8969"/>
                  <a:pt x="6642" y="8462"/>
                </a:cubicBezTo>
                <a:cubicBezTo>
                  <a:pt x="6667" y="7916"/>
                  <a:pt x="6563" y="7041"/>
                  <a:pt x="6425" y="6636"/>
                </a:cubicBezTo>
                <a:cubicBezTo>
                  <a:pt x="6232" y="6071"/>
                  <a:pt x="5880" y="5894"/>
                  <a:pt x="5622" y="6233"/>
                </a:cubicBezTo>
                <a:cubicBezTo>
                  <a:pt x="5502" y="6391"/>
                  <a:pt x="5347" y="6778"/>
                  <a:pt x="5353" y="6905"/>
                </a:cubicBezTo>
                <a:cubicBezTo>
                  <a:pt x="5354" y="6931"/>
                  <a:pt x="5317" y="7082"/>
                  <a:pt x="5271" y="7241"/>
                </a:cubicBezTo>
                <a:lnTo>
                  <a:pt x="5187" y="7529"/>
                </a:lnTo>
                <a:lnTo>
                  <a:pt x="4840" y="7360"/>
                </a:lnTo>
                <a:cubicBezTo>
                  <a:pt x="4649" y="7266"/>
                  <a:pt x="4289" y="7084"/>
                  <a:pt x="4041" y="6957"/>
                </a:cubicBezTo>
                <a:cubicBezTo>
                  <a:pt x="3793" y="6830"/>
                  <a:pt x="3555" y="6726"/>
                  <a:pt x="3512" y="6723"/>
                </a:cubicBezTo>
                <a:cubicBezTo>
                  <a:pt x="3351" y="6716"/>
                  <a:pt x="2751" y="6280"/>
                  <a:pt x="2747" y="6169"/>
                </a:cubicBezTo>
                <a:cubicBezTo>
                  <a:pt x="2745" y="6106"/>
                  <a:pt x="2741" y="6041"/>
                  <a:pt x="2739" y="6022"/>
                </a:cubicBezTo>
                <a:cubicBezTo>
                  <a:pt x="2736" y="6003"/>
                  <a:pt x="2659" y="6039"/>
                  <a:pt x="2566" y="6104"/>
                </a:cubicBezTo>
                <a:cubicBezTo>
                  <a:pt x="2473" y="6170"/>
                  <a:pt x="2389" y="6200"/>
                  <a:pt x="2380" y="6171"/>
                </a:cubicBezTo>
                <a:cubicBezTo>
                  <a:pt x="2370" y="6142"/>
                  <a:pt x="2362" y="5989"/>
                  <a:pt x="2362" y="5831"/>
                </a:cubicBezTo>
                <a:cubicBezTo>
                  <a:pt x="2362" y="5375"/>
                  <a:pt x="2116" y="4406"/>
                  <a:pt x="1979" y="4318"/>
                </a:cubicBezTo>
                <a:cubicBezTo>
                  <a:pt x="1959" y="4305"/>
                  <a:pt x="1902" y="4246"/>
                  <a:pt x="1854" y="4186"/>
                </a:cubicBezTo>
                <a:cubicBezTo>
                  <a:pt x="1800" y="4119"/>
                  <a:pt x="1713" y="4082"/>
                  <a:pt x="1635" y="4079"/>
                </a:cubicBezTo>
                <a:close/>
                <a:moveTo>
                  <a:pt x="17564" y="4470"/>
                </a:moveTo>
                <a:cubicBezTo>
                  <a:pt x="17300" y="4474"/>
                  <a:pt x="17127" y="4486"/>
                  <a:pt x="17108" y="4500"/>
                </a:cubicBezTo>
                <a:cubicBezTo>
                  <a:pt x="17039" y="4550"/>
                  <a:pt x="17038" y="4574"/>
                  <a:pt x="17038" y="6042"/>
                </a:cubicBezTo>
                <a:cubicBezTo>
                  <a:pt x="17038" y="6862"/>
                  <a:pt x="17048" y="7560"/>
                  <a:pt x="17059" y="7594"/>
                </a:cubicBezTo>
                <a:cubicBezTo>
                  <a:pt x="17070" y="7629"/>
                  <a:pt x="17728" y="7659"/>
                  <a:pt x="18521" y="7659"/>
                </a:cubicBezTo>
                <a:lnTo>
                  <a:pt x="19963" y="7659"/>
                </a:lnTo>
                <a:lnTo>
                  <a:pt x="19954" y="6079"/>
                </a:lnTo>
                <a:lnTo>
                  <a:pt x="19945" y="4500"/>
                </a:lnTo>
                <a:lnTo>
                  <a:pt x="18561" y="4475"/>
                </a:lnTo>
                <a:cubicBezTo>
                  <a:pt x="18181" y="4468"/>
                  <a:pt x="17827" y="4465"/>
                  <a:pt x="17564" y="4470"/>
                </a:cubicBezTo>
                <a:close/>
                <a:moveTo>
                  <a:pt x="3924" y="5214"/>
                </a:moveTo>
                <a:cubicBezTo>
                  <a:pt x="3825" y="5243"/>
                  <a:pt x="3730" y="5458"/>
                  <a:pt x="3730" y="5756"/>
                </a:cubicBezTo>
                <a:cubicBezTo>
                  <a:pt x="3730" y="5896"/>
                  <a:pt x="3742" y="6060"/>
                  <a:pt x="3755" y="6122"/>
                </a:cubicBezTo>
                <a:cubicBezTo>
                  <a:pt x="3795" y="6315"/>
                  <a:pt x="3941" y="6436"/>
                  <a:pt x="4022" y="6343"/>
                </a:cubicBezTo>
                <a:cubicBezTo>
                  <a:pt x="4106" y="6245"/>
                  <a:pt x="4134" y="6293"/>
                  <a:pt x="4134" y="6542"/>
                </a:cubicBezTo>
                <a:cubicBezTo>
                  <a:pt x="4134" y="6727"/>
                  <a:pt x="4180" y="6776"/>
                  <a:pt x="4211" y="6624"/>
                </a:cubicBezTo>
                <a:cubicBezTo>
                  <a:pt x="4223" y="6565"/>
                  <a:pt x="4251" y="6572"/>
                  <a:pt x="4288" y="6641"/>
                </a:cubicBezTo>
                <a:cubicBezTo>
                  <a:pt x="4334" y="6727"/>
                  <a:pt x="4358" y="6723"/>
                  <a:pt x="4396" y="6626"/>
                </a:cubicBezTo>
                <a:cubicBezTo>
                  <a:pt x="4442" y="6513"/>
                  <a:pt x="4441" y="6492"/>
                  <a:pt x="4391" y="6380"/>
                </a:cubicBezTo>
                <a:cubicBezTo>
                  <a:pt x="4339" y="6264"/>
                  <a:pt x="4339" y="6254"/>
                  <a:pt x="4391" y="6194"/>
                </a:cubicBezTo>
                <a:cubicBezTo>
                  <a:pt x="4467" y="6104"/>
                  <a:pt x="4458" y="5972"/>
                  <a:pt x="4368" y="5868"/>
                </a:cubicBezTo>
                <a:cubicBezTo>
                  <a:pt x="4313" y="5805"/>
                  <a:pt x="4297" y="5733"/>
                  <a:pt x="4311" y="5622"/>
                </a:cubicBezTo>
                <a:cubicBezTo>
                  <a:pt x="4328" y="5490"/>
                  <a:pt x="4315" y="5471"/>
                  <a:pt x="4233" y="5507"/>
                </a:cubicBezTo>
                <a:cubicBezTo>
                  <a:pt x="4163" y="5538"/>
                  <a:pt x="4119" y="5501"/>
                  <a:pt x="4083" y="5380"/>
                </a:cubicBezTo>
                <a:cubicBezTo>
                  <a:pt x="4042" y="5244"/>
                  <a:pt x="3982" y="5196"/>
                  <a:pt x="3924" y="5214"/>
                </a:cubicBezTo>
                <a:close/>
                <a:moveTo>
                  <a:pt x="12749" y="10047"/>
                </a:moveTo>
                <a:cubicBezTo>
                  <a:pt x="12657" y="10023"/>
                  <a:pt x="12563" y="10059"/>
                  <a:pt x="12470" y="10154"/>
                </a:cubicBezTo>
                <a:cubicBezTo>
                  <a:pt x="12262" y="10363"/>
                  <a:pt x="12142" y="10679"/>
                  <a:pt x="12042" y="11275"/>
                </a:cubicBezTo>
                <a:cubicBezTo>
                  <a:pt x="11927" y="11965"/>
                  <a:pt x="11930" y="12551"/>
                  <a:pt x="12053" y="13270"/>
                </a:cubicBezTo>
                <a:cubicBezTo>
                  <a:pt x="12105" y="13579"/>
                  <a:pt x="12165" y="13821"/>
                  <a:pt x="12184" y="13808"/>
                </a:cubicBezTo>
                <a:cubicBezTo>
                  <a:pt x="12204" y="13794"/>
                  <a:pt x="12229" y="13853"/>
                  <a:pt x="12239" y="13937"/>
                </a:cubicBezTo>
                <a:cubicBezTo>
                  <a:pt x="12250" y="14021"/>
                  <a:pt x="12317" y="14171"/>
                  <a:pt x="12387" y="14270"/>
                </a:cubicBezTo>
                <a:cubicBezTo>
                  <a:pt x="12583" y="14550"/>
                  <a:pt x="12922" y="14470"/>
                  <a:pt x="13080" y="14109"/>
                </a:cubicBezTo>
                <a:cubicBezTo>
                  <a:pt x="13221" y="13787"/>
                  <a:pt x="13259" y="13653"/>
                  <a:pt x="13334" y="13218"/>
                </a:cubicBezTo>
                <a:cubicBezTo>
                  <a:pt x="13397" y="12858"/>
                  <a:pt x="13423" y="11765"/>
                  <a:pt x="13371" y="11668"/>
                </a:cubicBezTo>
                <a:cubicBezTo>
                  <a:pt x="13354" y="11637"/>
                  <a:pt x="13347" y="11556"/>
                  <a:pt x="13356" y="11489"/>
                </a:cubicBezTo>
                <a:cubicBezTo>
                  <a:pt x="13380" y="11298"/>
                  <a:pt x="13160" y="10504"/>
                  <a:pt x="13025" y="10295"/>
                </a:cubicBezTo>
                <a:cubicBezTo>
                  <a:pt x="12934" y="10154"/>
                  <a:pt x="12842" y="10070"/>
                  <a:pt x="12749" y="10047"/>
                </a:cubicBezTo>
                <a:close/>
                <a:moveTo>
                  <a:pt x="15623" y="10910"/>
                </a:moveTo>
                <a:lnTo>
                  <a:pt x="15614" y="12320"/>
                </a:lnTo>
                <a:cubicBezTo>
                  <a:pt x="15609" y="13095"/>
                  <a:pt x="15613" y="13783"/>
                  <a:pt x="15622" y="13850"/>
                </a:cubicBezTo>
                <a:cubicBezTo>
                  <a:pt x="15634" y="13949"/>
                  <a:pt x="16194" y="13972"/>
                  <a:pt x="18546" y="13972"/>
                </a:cubicBezTo>
                <a:lnTo>
                  <a:pt x="21455" y="13972"/>
                </a:lnTo>
                <a:lnTo>
                  <a:pt x="21446" y="12442"/>
                </a:lnTo>
                <a:lnTo>
                  <a:pt x="21438" y="10910"/>
                </a:lnTo>
                <a:lnTo>
                  <a:pt x="18530" y="10910"/>
                </a:lnTo>
                <a:lnTo>
                  <a:pt x="15623" y="10910"/>
                </a:lnTo>
                <a:close/>
                <a:moveTo>
                  <a:pt x="18534" y="17106"/>
                </a:moveTo>
                <a:cubicBezTo>
                  <a:pt x="16782" y="17088"/>
                  <a:pt x="16116" y="17111"/>
                  <a:pt x="16085" y="17188"/>
                </a:cubicBezTo>
                <a:cubicBezTo>
                  <a:pt x="16029" y="17331"/>
                  <a:pt x="16024" y="19911"/>
                  <a:pt x="16081" y="20081"/>
                </a:cubicBezTo>
                <a:cubicBezTo>
                  <a:pt x="16109" y="20167"/>
                  <a:pt x="16697" y="20193"/>
                  <a:pt x="18537" y="20193"/>
                </a:cubicBezTo>
                <a:lnTo>
                  <a:pt x="20958" y="20193"/>
                </a:lnTo>
                <a:lnTo>
                  <a:pt x="20949" y="18661"/>
                </a:lnTo>
                <a:lnTo>
                  <a:pt x="20940" y="17131"/>
                </a:lnTo>
                <a:lnTo>
                  <a:pt x="18534" y="17106"/>
                </a:lnTo>
                <a:close/>
                <a:moveTo>
                  <a:pt x="14082" y="17113"/>
                </a:moveTo>
                <a:cubicBezTo>
                  <a:pt x="14039" y="17119"/>
                  <a:pt x="13991" y="17209"/>
                  <a:pt x="13991" y="17312"/>
                </a:cubicBezTo>
                <a:cubicBezTo>
                  <a:pt x="13991" y="17453"/>
                  <a:pt x="14123" y="17440"/>
                  <a:pt x="14138" y="17298"/>
                </a:cubicBezTo>
                <a:cubicBezTo>
                  <a:pt x="14144" y="17242"/>
                  <a:pt x="14136" y="17169"/>
                  <a:pt x="14119" y="17138"/>
                </a:cubicBezTo>
                <a:cubicBezTo>
                  <a:pt x="14109" y="17118"/>
                  <a:pt x="14096" y="17112"/>
                  <a:pt x="14082" y="17113"/>
                </a:cubicBezTo>
                <a:close/>
                <a:moveTo>
                  <a:pt x="11364" y="17131"/>
                </a:moveTo>
                <a:cubicBezTo>
                  <a:pt x="11350" y="17132"/>
                  <a:pt x="11332" y="17154"/>
                  <a:pt x="11308" y="17193"/>
                </a:cubicBezTo>
                <a:cubicBezTo>
                  <a:pt x="11242" y="17300"/>
                  <a:pt x="11242" y="17303"/>
                  <a:pt x="11302" y="17370"/>
                </a:cubicBezTo>
                <a:cubicBezTo>
                  <a:pt x="11372" y="17448"/>
                  <a:pt x="11427" y="17339"/>
                  <a:pt x="11396" y="17186"/>
                </a:cubicBezTo>
                <a:cubicBezTo>
                  <a:pt x="11389" y="17149"/>
                  <a:pt x="11378" y="17130"/>
                  <a:pt x="11364" y="17131"/>
                </a:cubicBezTo>
                <a:close/>
                <a:moveTo>
                  <a:pt x="12520" y="17235"/>
                </a:moveTo>
                <a:cubicBezTo>
                  <a:pt x="12495" y="17237"/>
                  <a:pt x="12472" y="17249"/>
                  <a:pt x="12452" y="17273"/>
                </a:cubicBezTo>
                <a:cubicBezTo>
                  <a:pt x="12333" y="17409"/>
                  <a:pt x="12295" y="17744"/>
                  <a:pt x="12357" y="18106"/>
                </a:cubicBezTo>
                <a:cubicBezTo>
                  <a:pt x="12400" y="18361"/>
                  <a:pt x="12424" y="18402"/>
                  <a:pt x="12529" y="18402"/>
                </a:cubicBezTo>
                <a:cubicBezTo>
                  <a:pt x="12596" y="18402"/>
                  <a:pt x="12659" y="18360"/>
                  <a:pt x="12670" y="18307"/>
                </a:cubicBezTo>
                <a:cubicBezTo>
                  <a:pt x="12698" y="18168"/>
                  <a:pt x="12750" y="18297"/>
                  <a:pt x="12740" y="18482"/>
                </a:cubicBezTo>
                <a:cubicBezTo>
                  <a:pt x="12734" y="18588"/>
                  <a:pt x="12754" y="18638"/>
                  <a:pt x="12799" y="18638"/>
                </a:cubicBezTo>
                <a:cubicBezTo>
                  <a:pt x="12836" y="18638"/>
                  <a:pt x="12876" y="18669"/>
                  <a:pt x="12889" y="18708"/>
                </a:cubicBezTo>
                <a:cubicBezTo>
                  <a:pt x="12924" y="18813"/>
                  <a:pt x="12953" y="18794"/>
                  <a:pt x="12996" y="18638"/>
                </a:cubicBezTo>
                <a:cubicBezTo>
                  <a:pt x="13017" y="18561"/>
                  <a:pt x="13026" y="18436"/>
                  <a:pt x="13016" y="18360"/>
                </a:cubicBezTo>
                <a:cubicBezTo>
                  <a:pt x="13007" y="18283"/>
                  <a:pt x="13014" y="18191"/>
                  <a:pt x="13033" y="18156"/>
                </a:cubicBezTo>
                <a:cubicBezTo>
                  <a:pt x="13054" y="18117"/>
                  <a:pt x="13036" y="18042"/>
                  <a:pt x="12987" y="17964"/>
                </a:cubicBezTo>
                <a:cubicBezTo>
                  <a:pt x="12943" y="17894"/>
                  <a:pt x="12897" y="17749"/>
                  <a:pt x="12886" y="17641"/>
                </a:cubicBezTo>
                <a:cubicBezTo>
                  <a:pt x="12870" y="17490"/>
                  <a:pt x="12848" y="17457"/>
                  <a:pt x="12793" y="17499"/>
                </a:cubicBezTo>
                <a:cubicBezTo>
                  <a:pt x="12752" y="17529"/>
                  <a:pt x="12710" y="17509"/>
                  <a:pt x="12699" y="17454"/>
                </a:cubicBezTo>
                <a:cubicBezTo>
                  <a:pt x="12671" y="17318"/>
                  <a:pt x="12592" y="17231"/>
                  <a:pt x="12520" y="17235"/>
                </a:cubicBezTo>
                <a:close/>
                <a:moveTo>
                  <a:pt x="11642" y="17273"/>
                </a:moveTo>
                <a:cubicBezTo>
                  <a:pt x="11575" y="17273"/>
                  <a:pt x="11560" y="17442"/>
                  <a:pt x="11619" y="17541"/>
                </a:cubicBezTo>
                <a:cubicBezTo>
                  <a:pt x="11649" y="17592"/>
                  <a:pt x="11684" y="17614"/>
                  <a:pt x="11696" y="17591"/>
                </a:cubicBezTo>
                <a:cubicBezTo>
                  <a:pt x="11731" y="17525"/>
                  <a:pt x="11688" y="17273"/>
                  <a:pt x="11642" y="17273"/>
                </a:cubicBezTo>
                <a:close/>
                <a:moveTo>
                  <a:pt x="14325" y="17275"/>
                </a:moveTo>
                <a:cubicBezTo>
                  <a:pt x="14286" y="17270"/>
                  <a:pt x="14299" y="17535"/>
                  <a:pt x="14341" y="17586"/>
                </a:cubicBezTo>
                <a:cubicBezTo>
                  <a:pt x="14397" y="17655"/>
                  <a:pt x="14413" y="17654"/>
                  <a:pt x="14436" y="17586"/>
                </a:cubicBezTo>
                <a:cubicBezTo>
                  <a:pt x="14456" y="17525"/>
                  <a:pt x="14369" y="17281"/>
                  <a:pt x="14325" y="17275"/>
                </a:cubicBezTo>
                <a:close/>
                <a:moveTo>
                  <a:pt x="11090" y="17459"/>
                </a:moveTo>
                <a:cubicBezTo>
                  <a:pt x="11023" y="17459"/>
                  <a:pt x="10838" y="17982"/>
                  <a:pt x="10863" y="18103"/>
                </a:cubicBezTo>
                <a:cubicBezTo>
                  <a:pt x="10878" y="18180"/>
                  <a:pt x="10923" y="18122"/>
                  <a:pt x="11008" y="17914"/>
                </a:cubicBezTo>
                <a:cubicBezTo>
                  <a:pt x="11134" y="17608"/>
                  <a:pt x="11161" y="17459"/>
                  <a:pt x="11090" y="17459"/>
                </a:cubicBezTo>
                <a:close/>
                <a:moveTo>
                  <a:pt x="13789" y="17459"/>
                </a:moveTo>
                <a:cubicBezTo>
                  <a:pt x="13737" y="17459"/>
                  <a:pt x="13553" y="18032"/>
                  <a:pt x="13574" y="18131"/>
                </a:cubicBezTo>
                <a:cubicBezTo>
                  <a:pt x="13600" y="18262"/>
                  <a:pt x="13625" y="18228"/>
                  <a:pt x="13750" y="17894"/>
                </a:cubicBezTo>
                <a:cubicBezTo>
                  <a:pt x="13859" y="17602"/>
                  <a:pt x="13871" y="17459"/>
                  <a:pt x="13789" y="17459"/>
                </a:cubicBezTo>
                <a:close/>
                <a:moveTo>
                  <a:pt x="11886" y="17763"/>
                </a:moveTo>
                <a:cubicBezTo>
                  <a:pt x="11874" y="17748"/>
                  <a:pt x="11865" y="17748"/>
                  <a:pt x="11858" y="17768"/>
                </a:cubicBezTo>
                <a:cubicBezTo>
                  <a:pt x="11849" y="17796"/>
                  <a:pt x="11860" y="17908"/>
                  <a:pt x="11882" y="18016"/>
                </a:cubicBezTo>
                <a:cubicBezTo>
                  <a:pt x="11929" y="18243"/>
                  <a:pt x="11970" y="18274"/>
                  <a:pt x="11970" y="18084"/>
                </a:cubicBezTo>
                <a:cubicBezTo>
                  <a:pt x="11970" y="17972"/>
                  <a:pt x="11921" y="17806"/>
                  <a:pt x="11886" y="17763"/>
                </a:cubicBezTo>
                <a:close/>
                <a:moveTo>
                  <a:pt x="14624" y="17780"/>
                </a:moveTo>
                <a:cubicBezTo>
                  <a:pt x="14610" y="17764"/>
                  <a:pt x="14596" y="17762"/>
                  <a:pt x="14585" y="17783"/>
                </a:cubicBezTo>
                <a:cubicBezTo>
                  <a:pt x="14561" y="17826"/>
                  <a:pt x="14563" y="17900"/>
                  <a:pt x="14590" y="18029"/>
                </a:cubicBezTo>
                <a:cubicBezTo>
                  <a:pt x="14633" y="18237"/>
                  <a:pt x="14662" y="18261"/>
                  <a:pt x="14692" y="18111"/>
                </a:cubicBezTo>
                <a:cubicBezTo>
                  <a:pt x="14713" y="18011"/>
                  <a:pt x="14667" y="17829"/>
                  <a:pt x="14624" y="17780"/>
                </a:cubicBezTo>
                <a:close/>
                <a:moveTo>
                  <a:pt x="13517" y="18531"/>
                </a:moveTo>
                <a:cubicBezTo>
                  <a:pt x="13515" y="18518"/>
                  <a:pt x="13496" y="18555"/>
                  <a:pt x="13469" y="18628"/>
                </a:cubicBezTo>
                <a:cubicBezTo>
                  <a:pt x="13432" y="18726"/>
                  <a:pt x="13409" y="18842"/>
                  <a:pt x="13418" y="18887"/>
                </a:cubicBezTo>
                <a:cubicBezTo>
                  <a:pt x="13439" y="18989"/>
                  <a:pt x="13466" y="18988"/>
                  <a:pt x="13520" y="18884"/>
                </a:cubicBezTo>
                <a:cubicBezTo>
                  <a:pt x="13550" y="18827"/>
                  <a:pt x="13552" y="18784"/>
                  <a:pt x="13527" y="18738"/>
                </a:cubicBezTo>
                <a:cubicBezTo>
                  <a:pt x="13508" y="18702"/>
                  <a:pt x="13502" y="18622"/>
                  <a:pt x="13514" y="18561"/>
                </a:cubicBezTo>
                <a:cubicBezTo>
                  <a:pt x="13517" y="18546"/>
                  <a:pt x="13518" y="18536"/>
                  <a:pt x="13517" y="18531"/>
                </a:cubicBezTo>
                <a:close/>
                <a:moveTo>
                  <a:pt x="12065" y="18591"/>
                </a:moveTo>
                <a:cubicBezTo>
                  <a:pt x="12023" y="18591"/>
                  <a:pt x="11994" y="18763"/>
                  <a:pt x="12016" y="18875"/>
                </a:cubicBezTo>
                <a:cubicBezTo>
                  <a:pt x="12049" y="19034"/>
                  <a:pt x="12094" y="18979"/>
                  <a:pt x="12094" y="18780"/>
                </a:cubicBezTo>
                <a:cubicBezTo>
                  <a:pt x="12094" y="18676"/>
                  <a:pt x="12081" y="18591"/>
                  <a:pt x="12065" y="18591"/>
                </a:cubicBezTo>
                <a:close/>
                <a:moveTo>
                  <a:pt x="14758" y="18638"/>
                </a:moveTo>
                <a:cubicBezTo>
                  <a:pt x="14721" y="18626"/>
                  <a:pt x="14707" y="18716"/>
                  <a:pt x="14741" y="18840"/>
                </a:cubicBezTo>
                <a:cubicBezTo>
                  <a:pt x="14768" y="18938"/>
                  <a:pt x="14788" y="18948"/>
                  <a:pt x="14812" y="18875"/>
                </a:cubicBezTo>
                <a:cubicBezTo>
                  <a:pt x="14836" y="18801"/>
                  <a:pt x="14833" y="18748"/>
                  <a:pt x="14800" y="18688"/>
                </a:cubicBezTo>
                <a:cubicBezTo>
                  <a:pt x="14785" y="18658"/>
                  <a:pt x="14770" y="18642"/>
                  <a:pt x="14758" y="18638"/>
                </a:cubicBezTo>
                <a:close/>
                <a:moveTo>
                  <a:pt x="10774" y="18646"/>
                </a:moveTo>
                <a:cubicBezTo>
                  <a:pt x="10763" y="18647"/>
                  <a:pt x="10751" y="18660"/>
                  <a:pt x="10739" y="18690"/>
                </a:cubicBezTo>
                <a:cubicBezTo>
                  <a:pt x="10715" y="18751"/>
                  <a:pt x="10703" y="18839"/>
                  <a:pt x="10713" y="18884"/>
                </a:cubicBezTo>
                <a:cubicBezTo>
                  <a:pt x="10735" y="18996"/>
                  <a:pt x="10780" y="18991"/>
                  <a:pt x="10804" y="18875"/>
                </a:cubicBezTo>
                <a:cubicBezTo>
                  <a:pt x="10829" y="18751"/>
                  <a:pt x="10807" y="18641"/>
                  <a:pt x="10774" y="18646"/>
                </a:cubicBezTo>
                <a:close/>
                <a:moveTo>
                  <a:pt x="13810" y="18700"/>
                </a:moveTo>
                <a:cubicBezTo>
                  <a:pt x="13696" y="18699"/>
                  <a:pt x="13587" y="18714"/>
                  <a:pt x="13587" y="18745"/>
                </a:cubicBezTo>
                <a:cubicBezTo>
                  <a:pt x="13587" y="18775"/>
                  <a:pt x="13622" y="18924"/>
                  <a:pt x="13665" y="19078"/>
                </a:cubicBezTo>
                <a:cubicBezTo>
                  <a:pt x="13707" y="19233"/>
                  <a:pt x="13742" y="19435"/>
                  <a:pt x="13742" y="19526"/>
                </a:cubicBezTo>
                <a:cubicBezTo>
                  <a:pt x="13742" y="19617"/>
                  <a:pt x="13751" y="19718"/>
                  <a:pt x="13763" y="19753"/>
                </a:cubicBezTo>
                <a:cubicBezTo>
                  <a:pt x="13810" y="19895"/>
                  <a:pt x="13892" y="19804"/>
                  <a:pt x="13910" y="19588"/>
                </a:cubicBezTo>
                <a:cubicBezTo>
                  <a:pt x="13920" y="19463"/>
                  <a:pt x="13964" y="19232"/>
                  <a:pt x="14007" y="19076"/>
                </a:cubicBezTo>
                <a:cubicBezTo>
                  <a:pt x="14050" y="18920"/>
                  <a:pt x="14075" y="18776"/>
                  <a:pt x="14062" y="18753"/>
                </a:cubicBezTo>
                <a:cubicBezTo>
                  <a:pt x="14044" y="18721"/>
                  <a:pt x="13925" y="18702"/>
                  <a:pt x="13810" y="18700"/>
                </a:cubicBezTo>
                <a:close/>
                <a:moveTo>
                  <a:pt x="11131" y="18703"/>
                </a:moveTo>
                <a:cubicBezTo>
                  <a:pt x="10893" y="18703"/>
                  <a:pt x="10871" y="18768"/>
                  <a:pt x="10959" y="19208"/>
                </a:cubicBezTo>
                <a:cubicBezTo>
                  <a:pt x="10985" y="19336"/>
                  <a:pt x="11028" y="19547"/>
                  <a:pt x="11054" y="19680"/>
                </a:cubicBezTo>
                <a:cubicBezTo>
                  <a:pt x="11094" y="19876"/>
                  <a:pt x="11112" y="19903"/>
                  <a:pt x="11148" y="19812"/>
                </a:cubicBezTo>
                <a:cubicBezTo>
                  <a:pt x="11172" y="19751"/>
                  <a:pt x="11193" y="19648"/>
                  <a:pt x="11193" y="19583"/>
                </a:cubicBezTo>
                <a:cubicBezTo>
                  <a:pt x="11193" y="19519"/>
                  <a:pt x="11227" y="19309"/>
                  <a:pt x="11270" y="19118"/>
                </a:cubicBezTo>
                <a:cubicBezTo>
                  <a:pt x="11313" y="18927"/>
                  <a:pt x="11348" y="18757"/>
                  <a:pt x="11348" y="18738"/>
                </a:cubicBezTo>
                <a:cubicBezTo>
                  <a:pt x="11348" y="18719"/>
                  <a:pt x="11250" y="18703"/>
                  <a:pt x="11131" y="18703"/>
                </a:cubicBezTo>
                <a:close/>
                <a:moveTo>
                  <a:pt x="13074" y="18924"/>
                </a:moveTo>
                <a:cubicBezTo>
                  <a:pt x="13062" y="18933"/>
                  <a:pt x="13046" y="18963"/>
                  <a:pt x="13028" y="19014"/>
                </a:cubicBezTo>
                <a:cubicBezTo>
                  <a:pt x="12981" y="19143"/>
                  <a:pt x="12901" y="19162"/>
                  <a:pt x="12517" y="19138"/>
                </a:cubicBezTo>
                <a:cubicBezTo>
                  <a:pt x="12267" y="19122"/>
                  <a:pt x="12061" y="19130"/>
                  <a:pt x="12059" y="19156"/>
                </a:cubicBezTo>
                <a:cubicBezTo>
                  <a:pt x="12057" y="19182"/>
                  <a:pt x="12052" y="19288"/>
                  <a:pt x="12048" y="19392"/>
                </a:cubicBezTo>
                <a:cubicBezTo>
                  <a:pt x="12043" y="19496"/>
                  <a:pt x="12036" y="19624"/>
                  <a:pt x="12032" y="19675"/>
                </a:cubicBezTo>
                <a:cubicBezTo>
                  <a:pt x="12028" y="19727"/>
                  <a:pt x="12026" y="19801"/>
                  <a:pt x="12028" y="19840"/>
                </a:cubicBezTo>
                <a:cubicBezTo>
                  <a:pt x="12035" y="19970"/>
                  <a:pt x="12079" y="19913"/>
                  <a:pt x="12118" y="19723"/>
                </a:cubicBezTo>
                <a:cubicBezTo>
                  <a:pt x="12154" y="19550"/>
                  <a:pt x="12191" y="19534"/>
                  <a:pt x="12566" y="19534"/>
                </a:cubicBezTo>
                <a:cubicBezTo>
                  <a:pt x="12891" y="19534"/>
                  <a:pt x="12986" y="19563"/>
                  <a:pt x="13029" y="19678"/>
                </a:cubicBezTo>
                <a:cubicBezTo>
                  <a:pt x="13076" y="19809"/>
                  <a:pt x="13095" y="19808"/>
                  <a:pt x="13214" y="19663"/>
                </a:cubicBezTo>
                <a:cubicBezTo>
                  <a:pt x="13345" y="19504"/>
                  <a:pt x="13346" y="19504"/>
                  <a:pt x="13402" y="19730"/>
                </a:cubicBezTo>
                <a:cubicBezTo>
                  <a:pt x="13445" y="19903"/>
                  <a:pt x="13467" y="19930"/>
                  <a:pt x="13495" y="19847"/>
                </a:cubicBezTo>
                <a:cubicBezTo>
                  <a:pt x="13523" y="19764"/>
                  <a:pt x="13518" y="19682"/>
                  <a:pt x="13474" y="19499"/>
                </a:cubicBezTo>
                <a:cubicBezTo>
                  <a:pt x="13413" y="19250"/>
                  <a:pt x="13199" y="18926"/>
                  <a:pt x="13152" y="19014"/>
                </a:cubicBezTo>
                <a:cubicBezTo>
                  <a:pt x="13137" y="19042"/>
                  <a:pt x="13115" y="19020"/>
                  <a:pt x="13104" y="18964"/>
                </a:cubicBezTo>
                <a:cubicBezTo>
                  <a:pt x="13097" y="18930"/>
                  <a:pt x="13087" y="18916"/>
                  <a:pt x="13074" y="18924"/>
                </a:cubicBezTo>
                <a:close/>
                <a:moveTo>
                  <a:pt x="11517" y="19345"/>
                </a:moveTo>
                <a:cubicBezTo>
                  <a:pt x="11453" y="19382"/>
                  <a:pt x="11384" y="19597"/>
                  <a:pt x="11393" y="19850"/>
                </a:cubicBezTo>
                <a:cubicBezTo>
                  <a:pt x="11406" y="20215"/>
                  <a:pt x="11433" y="20257"/>
                  <a:pt x="11535" y="20078"/>
                </a:cubicBezTo>
                <a:cubicBezTo>
                  <a:pt x="11629" y="19916"/>
                  <a:pt x="11672" y="19976"/>
                  <a:pt x="11641" y="20223"/>
                </a:cubicBezTo>
                <a:cubicBezTo>
                  <a:pt x="11627" y="20331"/>
                  <a:pt x="11648" y="20362"/>
                  <a:pt x="11732" y="20362"/>
                </a:cubicBezTo>
                <a:cubicBezTo>
                  <a:pt x="11855" y="20362"/>
                  <a:pt x="11918" y="20446"/>
                  <a:pt x="11891" y="20576"/>
                </a:cubicBezTo>
                <a:cubicBezTo>
                  <a:pt x="11881" y="20624"/>
                  <a:pt x="11882" y="20708"/>
                  <a:pt x="11893" y="20762"/>
                </a:cubicBezTo>
                <a:cubicBezTo>
                  <a:pt x="11906" y="20830"/>
                  <a:pt x="11927" y="20828"/>
                  <a:pt x="11957" y="20753"/>
                </a:cubicBezTo>
                <a:cubicBezTo>
                  <a:pt x="12017" y="20600"/>
                  <a:pt x="12013" y="20520"/>
                  <a:pt x="11924" y="20250"/>
                </a:cubicBezTo>
                <a:cubicBezTo>
                  <a:pt x="11881" y="20121"/>
                  <a:pt x="11853" y="19960"/>
                  <a:pt x="11861" y="19892"/>
                </a:cubicBezTo>
                <a:cubicBezTo>
                  <a:pt x="11869" y="19824"/>
                  <a:pt x="11840" y="19691"/>
                  <a:pt x="11797" y="19596"/>
                </a:cubicBezTo>
                <a:cubicBezTo>
                  <a:pt x="11735" y="19459"/>
                  <a:pt x="11708" y="19447"/>
                  <a:pt x="11673" y="19536"/>
                </a:cubicBezTo>
                <a:cubicBezTo>
                  <a:pt x="11637" y="19626"/>
                  <a:pt x="11624" y="19617"/>
                  <a:pt x="11609" y="19496"/>
                </a:cubicBezTo>
                <a:cubicBezTo>
                  <a:pt x="11592" y="19363"/>
                  <a:pt x="11556" y="19322"/>
                  <a:pt x="11517" y="19345"/>
                </a:cubicBezTo>
                <a:close/>
                <a:moveTo>
                  <a:pt x="14204" y="19347"/>
                </a:moveTo>
                <a:cubicBezTo>
                  <a:pt x="14139" y="19354"/>
                  <a:pt x="14076" y="19395"/>
                  <a:pt x="14068" y="19464"/>
                </a:cubicBezTo>
                <a:cubicBezTo>
                  <a:pt x="14048" y="19628"/>
                  <a:pt x="14093" y="20093"/>
                  <a:pt x="14131" y="20111"/>
                </a:cubicBezTo>
                <a:cubicBezTo>
                  <a:pt x="14148" y="20119"/>
                  <a:pt x="14180" y="20014"/>
                  <a:pt x="14202" y="19877"/>
                </a:cubicBezTo>
                <a:cubicBezTo>
                  <a:pt x="14224" y="19740"/>
                  <a:pt x="14268" y="19628"/>
                  <a:pt x="14300" y="19628"/>
                </a:cubicBezTo>
                <a:cubicBezTo>
                  <a:pt x="14378" y="19628"/>
                  <a:pt x="14430" y="19836"/>
                  <a:pt x="14394" y="20009"/>
                </a:cubicBezTo>
                <a:cubicBezTo>
                  <a:pt x="14378" y="20085"/>
                  <a:pt x="14365" y="20191"/>
                  <a:pt x="14364" y="20248"/>
                </a:cubicBezTo>
                <a:cubicBezTo>
                  <a:pt x="14364" y="20392"/>
                  <a:pt x="14580" y="20404"/>
                  <a:pt x="14585" y="20260"/>
                </a:cubicBezTo>
                <a:cubicBezTo>
                  <a:pt x="14598" y="19844"/>
                  <a:pt x="14494" y="19376"/>
                  <a:pt x="14409" y="19474"/>
                </a:cubicBezTo>
                <a:cubicBezTo>
                  <a:pt x="14386" y="19502"/>
                  <a:pt x="14357" y="19484"/>
                  <a:pt x="14347" y="19434"/>
                </a:cubicBezTo>
                <a:cubicBezTo>
                  <a:pt x="14334" y="19367"/>
                  <a:pt x="14268" y="19341"/>
                  <a:pt x="14204" y="19347"/>
                </a:cubicBezTo>
                <a:close/>
                <a:moveTo>
                  <a:pt x="10729" y="19544"/>
                </a:moveTo>
                <a:cubicBezTo>
                  <a:pt x="10720" y="19540"/>
                  <a:pt x="10711" y="19545"/>
                  <a:pt x="10704" y="19566"/>
                </a:cubicBezTo>
                <a:cubicBezTo>
                  <a:pt x="10695" y="19595"/>
                  <a:pt x="10696" y="19685"/>
                  <a:pt x="10706" y="19765"/>
                </a:cubicBezTo>
                <a:cubicBezTo>
                  <a:pt x="10729" y="19949"/>
                  <a:pt x="10788" y="19956"/>
                  <a:pt x="10788" y="19775"/>
                </a:cubicBezTo>
                <a:cubicBezTo>
                  <a:pt x="10788" y="19662"/>
                  <a:pt x="10756" y="19555"/>
                  <a:pt x="10729" y="19544"/>
                </a:cubicBezTo>
                <a:close/>
                <a:moveTo>
                  <a:pt x="14794" y="19551"/>
                </a:moveTo>
                <a:cubicBezTo>
                  <a:pt x="14785" y="19562"/>
                  <a:pt x="14776" y="19588"/>
                  <a:pt x="14767" y="19631"/>
                </a:cubicBezTo>
                <a:cubicBezTo>
                  <a:pt x="14751" y="19707"/>
                  <a:pt x="14738" y="19801"/>
                  <a:pt x="14737" y="19840"/>
                </a:cubicBezTo>
                <a:cubicBezTo>
                  <a:pt x="14736" y="19970"/>
                  <a:pt x="14801" y="19912"/>
                  <a:pt x="14819" y="19765"/>
                </a:cubicBezTo>
                <a:cubicBezTo>
                  <a:pt x="14838" y="19616"/>
                  <a:pt x="14820" y="19518"/>
                  <a:pt x="14794" y="19551"/>
                </a:cubicBezTo>
                <a:close/>
                <a:moveTo>
                  <a:pt x="13573" y="20384"/>
                </a:moveTo>
                <a:cubicBezTo>
                  <a:pt x="13547" y="20379"/>
                  <a:pt x="13524" y="20417"/>
                  <a:pt x="13524" y="20504"/>
                </a:cubicBezTo>
                <a:cubicBezTo>
                  <a:pt x="13524" y="20571"/>
                  <a:pt x="13542" y="20678"/>
                  <a:pt x="13562" y="20740"/>
                </a:cubicBezTo>
                <a:cubicBezTo>
                  <a:pt x="13609" y="20884"/>
                  <a:pt x="13664" y="20732"/>
                  <a:pt x="13638" y="20529"/>
                </a:cubicBezTo>
                <a:cubicBezTo>
                  <a:pt x="13627" y="20440"/>
                  <a:pt x="13598" y="20390"/>
                  <a:pt x="13573" y="20384"/>
                </a:cubicBezTo>
                <a:close/>
                <a:moveTo>
                  <a:pt x="10851" y="20402"/>
                </a:moveTo>
                <a:cubicBezTo>
                  <a:pt x="10840" y="20400"/>
                  <a:pt x="10830" y="20410"/>
                  <a:pt x="10819" y="20429"/>
                </a:cubicBezTo>
                <a:cubicBezTo>
                  <a:pt x="10798" y="20468"/>
                  <a:pt x="10799" y="20550"/>
                  <a:pt x="10821" y="20673"/>
                </a:cubicBezTo>
                <a:cubicBezTo>
                  <a:pt x="10856" y="20870"/>
                  <a:pt x="10913" y="20836"/>
                  <a:pt x="10913" y="20618"/>
                </a:cubicBezTo>
                <a:cubicBezTo>
                  <a:pt x="10913" y="20497"/>
                  <a:pt x="10883" y="20406"/>
                  <a:pt x="10851" y="20402"/>
                </a:cubicBezTo>
                <a:close/>
                <a:moveTo>
                  <a:pt x="14683" y="20454"/>
                </a:moveTo>
                <a:cubicBezTo>
                  <a:pt x="14669" y="20460"/>
                  <a:pt x="14651" y="20483"/>
                  <a:pt x="14633" y="20524"/>
                </a:cubicBezTo>
                <a:cubicBezTo>
                  <a:pt x="14602" y="20594"/>
                  <a:pt x="14584" y="20697"/>
                  <a:pt x="14596" y="20753"/>
                </a:cubicBezTo>
                <a:cubicBezTo>
                  <a:pt x="14624" y="20893"/>
                  <a:pt x="14660" y="20878"/>
                  <a:pt x="14707" y="20708"/>
                </a:cubicBezTo>
                <a:cubicBezTo>
                  <a:pt x="14749" y="20555"/>
                  <a:pt x="14727" y="20435"/>
                  <a:pt x="14683" y="20454"/>
                </a:cubicBezTo>
                <a:close/>
                <a:moveTo>
                  <a:pt x="13802" y="21041"/>
                </a:moveTo>
                <a:cubicBezTo>
                  <a:pt x="13750" y="21041"/>
                  <a:pt x="13747" y="21067"/>
                  <a:pt x="13779" y="21225"/>
                </a:cubicBezTo>
                <a:cubicBezTo>
                  <a:pt x="13807" y="21361"/>
                  <a:pt x="13828" y="21384"/>
                  <a:pt x="13857" y="21310"/>
                </a:cubicBezTo>
                <a:cubicBezTo>
                  <a:pt x="13908" y="21181"/>
                  <a:pt x="13880" y="21041"/>
                  <a:pt x="13802" y="21041"/>
                </a:cubicBezTo>
                <a:close/>
                <a:moveTo>
                  <a:pt x="14426" y="21041"/>
                </a:moveTo>
                <a:cubicBezTo>
                  <a:pt x="14384" y="21041"/>
                  <a:pt x="14364" y="21104"/>
                  <a:pt x="14364" y="21230"/>
                </a:cubicBezTo>
                <a:cubicBezTo>
                  <a:pt x="14364" y="21438"/>
                  <a:pt x="14368" y="21445"/>
                  <a:pt x="14439" y="21362"/>
                </a:cubicBezTo>
                <a:cubicBezTo>
                  <a:pt x="14509" y="21280"/>
                  <a:pt x="14500" y="21041"/>
                  <a:pt x="14426" y="21041"/>
                </a:cubicBezTo>
                <a:close/>
                <a:moveTo>
                  <a:pt x="11693" y="21063"/>
                </a:moveTo>
                <a:cubicBezTo>
                  <a:pt x="11650" y="21086"/>
                  <a:pt x="11619" y="21206"/>
                  <a:pt x="11642" y="21317"/>
                </a:cubicBezTo>
                <a:cubicBezTo>
                  <a:pt x="11671" y="21458"/>
                  <a:pt x="11706" y="21444"/>
                  <a:pt x="11752" y="21277"/>
                </a:cubicBezTo>
                <a:cubicBezTo>
                  <a:pt x="11783" y="21163"/>
                  <a:pt x="11780" y="21128"/>
                  <a:pt x="11738" y="21078"/>
                </a:cubicBezTo>
                <a:cubicBezTo>
                  <a:pt x="11722" y="21061"/>
                  <a:pt x="11707" y="21056"/>
                  <a:pt x="11693" y="21063"/>
                </a:cubicBezTo>
                <a:close/>
                <a:moveTo>
                  <a:pt x="11061" y="21071"/>
                </a:moveTo>
                <a:cubicBezTo>
                  <a:pt x="11027" y="21090"/>
                  <a:pt x="11031" y="21176"/>
                  <a:pt x="11075" y="21307"/>
                </a:cubicBezTo>
                <a:cubicBezTo>
                  <a:pt x="11120" y="21445"/>
                  <a:pt x="11177" y="21404"/>
                  <a:pt x="11177" y="21233"/>
                </a:cubicBezTo>
                <a:cubicBezTo>
                  <a:pt x="11177" y="21164"/>
                  <a:pt x="11145" y="21094"/>
                  <a:pt x="11107" y="21076"/>
                </a:cubicBezTo>
                <a:cubicBezTo>
                  <a:pt x="11087" y="21067"/>
                  <a:pt x="11072" y="21065"/>
                  <a:pt x="11061" y="21071"/>
                </a:cubicBezTo>
                <a:close/>
                <a:moveTo>
                  <a:pt x="11412" y="21230"/>
                </a:moveTo>
                <a:cubicBezTo>
                  <a:pt x="11347" y="21230"/>
                  <a:pt x="11306" y="21353"/>
                  <a:pt x="11339" y="21451"/>
                </a:cubicBezTo>
                <a:cubicBezTo>
                  <a:pt x="11377" y="21568"/>
                  <a:pt x="11472" y="21512"/>
                  <a:pt x="11472" y="21372"/>
                </a:cubicBezTo>
                <a:cubicBezTo>
                  <a:pt x="11472" y="21294"/>
                  <a:pt x="11445" y="21230"/>
                  <a:pt x="11412" y="21230"/>
                </a:cubicBezTo>
                <a:close/>
                <a:moveTo>
                  <a:pt x="14124" y="21280"/>
                </a:moveTo>
                <a:cubicBezTo>
                  <a:pt x="14096" y="21287"/>
                  <a:pt x="14068" y="21331"/>
                  <a:pt x="14060" y="21404"/>
                </a:cubicBezTo>
                <a:cubicBezTo>
                  <a:pt x="14050" y="21490"/>
                  <a:pt x="14069" y="21518"/>
                  <a:pt x="14119" y="21496"/>
                </a:cubicBezTo>
                <a:cubicBezTo>
                  <a:pt x="14160" y="21479"/>
                  <a:pt x="14189" y="21424"/>
                  <a:pt x="14185" y="21372"/>
                </a:cubicBezTo>
                <a:cubicBezTo>
                  <a:pt x="14179" y="21302"/>
                  <a:pt x="14152" y="21273"/>
                  <a:pt x="14124" y="2128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50" name="G = (V, E)"/>
          <p:cNvSpPr txBox="1"/>
          <p:nvPr/>
        </p:nvSpPr>
        <p:spPr>
          <a:xfrm>
            <a:off x="2952236" y="2064601"/>
            <a:ext cx="1812729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G = (V, E)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선"/>
          <p:cNvSpPr/>
          <p:nvPr/>
        </p:nvSpPr>
        <p:spPr>
          <a:xfrm>
            <a:off x="-96955" y="1332135"/>
            <a:ext cx="13198710" cy="1"/>
          </a:xfrm>
          <a:prstGeom prst="line">
            <a:avLst/>
          </a:prstGeom>
          <a:ln w="38100">
            <a:solidFill>
              <a:srgbClr val="0096FF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3" name="Graph :examples"/>
          <p:cNvSpPr txBox="1"/>
          <p:nvPr/>
        </p:nvSpPr>
        <p:spPr>
          <a:xfrm>
            <a:off x="409003" y="342075"/>
            <a:ext cx="331070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4000"/>
            </a:pPr>
            <a:r>
              <a:t>Graph </a:t>
            </a:r>
            <a:r>
              <a:rPr sz="2700" b="0"/>
              <a:t>:examples</a:t>
            </a:r>
          </a:p>
        </p:txBody>
      </p:sp>
      <p:sp>
        <p:nvSpPr>
          <p:cNvPr id="254" name="A Graph is a way to represent a real-world object into a simple model"/>
          <p:cNvSpPr txBox="1"/>
          <p:nvPr/>
        </p:nvSpPr>
        <p:spPr>
          <a:xfrm>
            <a:off x="1380693" y="8402414"/>
            <a:ext cx="10243415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 Graph is a way to represent a real-world object into a simple model </a:t>
            </a:r>
          </a:p>
        </p:txBody>
      </p:sp>
      <p:sp>
        <p:nvSpPr>
          <p:cNvPr id="255" name="(Battaglia, et. al., Relational inductive biases, deep learning, and graph networks, 2018)"/>
          <p:cNvSpPr txBox="1"/>
          <p:nvPr/>
        </p:nvSpPr>
        <p:spPr>
          <a:xfrm>
            <a:off x="5699163" y="9222689"/>
            <a:ext cx="7016674" cy="29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 b="0"/>
            </a:lvl1pPr>
          </a:lstStyle>
          <a:p>
            <a:r>
              <a:t>(Battaglia, et. al., Relational inductive biases, deep learning, and graph networks, 2018)</a:t>
            </a:r>
          </a:p>
        </p:txBody>
      </p:sp>
      <p:pic>
        <p:nvPicPr>
          <p:cNvPr id="256" name="스크린샷 2021-08-18 오전 9.02.55.png" descr="스크린샷 2021-08-18 오전 9.02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9040" y="1742839"/>
            <a:ext cx="8966720" cy="62679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선"/>
          <p:cNvSpPr/>
          <p:nvPr/>
        </p:nvSpPr>
        <p:spPr>
          <a:xfrm>
            <a:off x="-96955" y="1332135"/>
            <a:ext cx="13198710" cy="1"/>
          </a:xfrm>
          <a:prstGeom prst="line">
            <a:avLst/>
          </a:prstGeom>
          <a:ln w="38100">
            <a:solidFill>
              <a:srgbClr val="0096FF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9" name="Graph :advantages"/>
          <p:cNvSpPr txBox="1"/>
          <p:nvPr/>
        </p:nvSpPr>
        <p:spPr>
          <a:xfrm>
            <a:off x="409003" y="342075"/>
            <a:ext cx="361553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4000"/>
            </a:pPr>
            <a:r>
              <a:t>Graph </a:t>
            </a:r>
            <a:r>
              <a:rPr sz="2700" b="0"/>
              <a:t>:advantages</a:t>
            </a:r>
          </a:p>
        </p:txBody>
      </p:sp>
      <p:sp>
        <p:nvSpPr>
          <p:cNvPr id="260" name="Why we use graph?"/>
          <p:cNvSpPr txBox="1"/>
          <p:nvPr/>
        </p:nvSpPr>
        <p:spPr>
          <a:xfrm>
            <a:off x="354749" y="1483970"/>
            <a:ext cx="295381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Why we use graph?</a:t>
            </a:r>
          </a:p>
        </p:txBody>
      </p:sp>
      <p:sp>
        <p:nvSpPr>
          <p:cNvPr id="261" name="(Battaglia, et. al., Relational inductive biases, deep learning, and graph networks, 2018)"/>
          <p:cNvSpPr txBox="1"/>
          <p:nvPr/>
        </p:nvSpPr>
        <p:spPr>
          <a:xfrm>
            <a:off x="5699163" y="9222689"/>
            <a:ext cx="7016674" cy="29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 b="0"/>
            </a:lvl1pPr>
          </a:lstStyle>
          <a:p>
            <a:r>
              <a:t>(Battaglia, et. al., Relational inductive biases, deep learning, and graph networks, 2018)</a:t>
            </a:r>
          </a:p>
        </p:txBody>
      </p:sp>
      <p:grpSp>
        <p:nvGrpSpPr>
          <p:cNvPr id="264" name="그룹"/>
          <p:cNvGrpSpPr/>
          <p:nvPr/>
        </p:nvGrpSpPr>
        <p:grpSpPr>
          <a:xfrm>
            <a:off x="858788" y="1769949"/>
            <a:ext cx="7972586" cy="4440351"/>
            <a:chOff x="0" y="0"/>
            <a:chExt cx="7972585" cy="4440350"/>
          </a:xfrm>
        </p:grpSpPr>
        <p:sp>
          <p:nvSpPr>
            <p:cNvPr id="262" name="인용 풍선"/>
            <p:cNvSpPr/>
            <p:nvPr/>
          </p:nvSpPr>
          <p:spPr>
            <a:xfrm>
              <a:off x="2183892" y="0"/>
              <a:ext cx="5788694" cy="2219547"/>
            </a:xfrm>
            <a:prstGeom prst="wedgeEllipseCallout">
              <a:avLst>
                <a:gd name="adj1" fmla="val -43579"/>
                <a:gd name="adj2" fmla="val 60630"/>
              </a:avLst>
            </a:prstGeom>
            <a:noFill/>
            <a:ln w="38100" cap="flat">
              <a:solidFill>
                <a:srgbClr val="FFD47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pic>
          <p:nvPicPr>
            <p:cNvPr id="263" name="이미지" descr="이미지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1773350"/>
              <a:ext cx="2667000" cy="2667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65" name="“All the entities and relations can be…"/>
          <p:cNvSpPr txBox="1"/>
          <p:nvPr/>
        </p:nvSpPr>
        <p:spPr>
          <a:xfrm>
            <a:off x="3406945" y="2293285"/>
            <a:ext cx="5060290" cy="1197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/>
            </a:pPr>
            <a:r>
              <a:t>“All the entities and relations can be </a:t>
            </a:r>
          </a:p>
          <a:p>
            <a:pPr>
              <a:defRPr b="0" i="1"/>
            </a:pPr>
            <a:r>
              <a:t>concatenated into </a:t>
            </a:r>
            <a:r>
              <a:rPr>
                <a:solidFill>
                  <a:srgbClr val="7812FF"/>
                </a:solidFill>
              </a:rPr>
              <a:t>a single vector</a:t>
            </a:r>
            <a:r>
              <a:t> </a:t>
            </a:r>
          </a:p>
          <a:p>
            <a:pPr>
              <a:defRPr b="0" i="1"/>
            </a:pPr>
            <a:r>
              <a:t>and then be fed to </a:t>
            </a:r>
            <a:r>
              <a:rPr>
                <a:solidFill>
                  <a:srgbClr val="7812FF"/>
                </a:solidFill>
              </a:rPr>
              <a:t>MLP </a:t>
            </a:r>
            <a:r>
              <a:t>as input”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선"/>
          <p:cNvSpPr/>
          <p:nvPr/>
        </p:nvSpPr>
        <p:spPr>
          <a:xfrm>
            <a:off x="-96955" y="1332135"/>
            <a:ext cx="13198710" cy="1"/>
          </a:xfrm>
          <a:prstGeom prst="line">
            <a:avLst/>
          </a:prstGeom>
          <a:ln w="38100">
            <a:solidFill>
              <a:srgbClr val="0096FF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8" name="Graph :advantages"/>
          <p:cNvSpPr txBox="1"/>
          <p:nvPr/>
        </p:nvSpPr>
        <p:spPr>
          <a:xfrm>
            <a:off x="409003" y="342075"/>
            <a:ext cx="3615539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4000"/>
            </a:pPr>
            <a:r>
              <a:t>Graph </a:t>
            </a:r>
            <a:r>
              <a:rPr sz="2700" b="0"/>
              <a:t>:advantages</a:t>
            </a:r>
          </a:p>
        </p:txBody>
      </p:sp>
      <p:sp>
        <p:nvSpPr>
          <p:cNvPr id="269" name="Why we use graph?"/>
          <p:cNvSpPr txBox="1"/>
          <p:nvPr/>
        </p:nvSpPr>
        <p:spPr>
          <a:xfrm>
            <a:off x="354749" y="1483970"/>
            <a:ext cx="295381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Why we use graph?</a:t>
            </a:r>
          </a:p>
        </p:txBody>
      </p:sp>
      <p:sp>
        <p:nvSpPr>
          <p:cNvPr id="270" name="Representing the system as graph (under the inductive bias)…"/>
          <p:cNvSpPr txBox="1"/>
          <p:nvPr/>
        </p:nvSpPr>
        <p:spPr>
          <a:xfrm>
            <a:off x="2042566" y="7576672"/>
            <a:ext cx="8919668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endParaRPr/>
          </a:p>
          <a:p>
            <a:r>
              <a:t>Representing the system as graph (under the inductive bias) </a:t>
            </a:r>
          </a:p>
          <a:p>
            <a:r>
              <a:t>can save </a:t>
            </a:r>
            <a:r>
              <a:rPr>
                <a:solidFill>
                  <a:srgbClr val="FF2600"/>
                </a:solidFill>
              </a:rPr>
              <a:t>TIME</a:t>
            </a:r>
            <a:r>
              <a:t> and </a:t>
            </a:r>
            <a:r>
              <a:rPr>
                <a:solidFill>
                  <a:srgbClr val="FF2600"/>
                </a:solidFill>
              </a:rPr>
              <a:t>MONEY (VERY IMPORTANT)</a:t>
            </a:r>
          </a:p>
        </p:txBody>
      </p:sp>
      <p:sp>
        <p:nvSpPr>
          <p:cNvPr id="271" name="(Battaglia, et. al., Relational inductive biases, deep learning, and graph networks, 2018)"/>
          <p:cNvSpPr txBox="1"/>
          <p:nvPr/>
        </p:nvSpPr>
        <p:spPr>
          <a:xfrm>
            <a:off x="5699163" y="9222689"/>
            <a:ext cx="7016674" cy="29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 b="0"/>
            </a:lvl1pPr>
          </a:lstStyle>
          <a:p>
            <a:r>
              <a:t>(Battaglia, et. al., Relational inductive biases, deep learning, and graph networks, 2018)</a:t>
            </a:r>
          </a:p>
        </p:txBody>
      </p:sp>
      <p:sp>
        <p:nvSpPr>
          <p:cNvPr id="272" name="“All the entities and relations can be…"/>
          <p:cNvSpPr txBox="1"/>
          <p:nvPr/>
        </p:nvSpPr>
        <p:spPr>
          <a:xfrm>
            <a:off x="3406945" y="2293285"/>
            <a:ext cx="5060290" cy="1197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/>
            </a:pPr>
            <a:r>
              <a:t>“All the entities and relations can be </a:t>
            </a:r>
          </a:p>
          <a:p>
            <a:pPr>
              <a:defRPr b="0" i="1"/>
            </a:pPr>
            <a:r>
              <a:t>concatenated into </a:t>
            </a:r>
            <a:r>
              <a:rPr>
                <a:solidFill>
                  <a:srgbClr val="7812FF"/>
                </a:solidFill>
              </a:rPr>
              <a:t>a single vector</a:t>
            </a:r>
            <a:r>
              <a:t> </a:t>
            </a:r>
          </a:p>
          <a:p>
            <a:pPr>
              <a:defRPr b="0" i="1"/>
            </a:pPr>
            <a:r>
              <a:t>and then be fed to </a:t>
            </a:r>
            <a:r>
              <a:rPr>
                <a:solidFill>
                  <a:srgbClr val="7812FF"/>
                </a:solidFill>
              </a:rPr>
              <a:t>MLP </a:t>
            </a:r>
            <a:r>
              <a:t>as input”</a:t>
            </a:r>
          </a:p>
        </p:txBody>
      </p:sp>
      <p:grpSp>
        <p:nvGrpSpPr>
          <p:cNvPr id="275" name="그룹"/>
          <p:cNvGrpSpPr/>
          <p:nvPr/>
        </p:nvGrpSpPr>
        <p:grpSpPr>
          <a:xfrm>
            <a:off x="858788" y="1769949"/>
            <a:ext cx="7972586" cy="4440351"/>
            <a:chOff x="0" y="0"/>
            <a:chExt cx="7972585" cy="4440350"/>
          </a:xfrm>
        </p:grpSpPr>
        <p:sp>
          <p:nvSpPr>
            <p:cNvPr id="273" name="인용 풍선"/>
            <p:cNvSpPr/>
            <p:nvPr/>
          </p:nvSpPr>
          <p:spPr>
            <a:xfrm>
              <a:off x="2183892" y="0"/>
              <a:ext cx="5788694" cy="2219547"/>
            </a:xfrm>
            <a:prstGeom prst="wedgeEllipseCallout">
              <a:avLst>
                <a:gd name="adj1" fmla="val -43579"/>
                <a:gd name="adj2" fmla="val 60630"/>
              </a:avLst>
            </a:prstGeom>
            <a:noFill/>
            <a:ln w="38100" cap="flat">
              <a:solidFill>
                <a:srgbClr val="FFD47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pic>
          <p:nvPicPr>
            <p:cNvPr id="274" name="이미지" descr="이미지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1773350"/>
              <a:ext cx="2667000" cy="2667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76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25588" y="5027392"/>
            <a:ext cx="2667001" cy="2667001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“However, that is not efficient nor smart :(…"/>
          <p:cNvSpPr txBox="1"/>
          <p:nvPr/>
        </p:nvSpPr>
        <p:spPr>
          <a:xfrm>
            <a:off x="3996925" y="5200176"/>
            <a:ext cx="5822595" cy="1197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 “However, that is not efficient nor smart :(</a:t>
            </a:r>
          </a:p>
          <a:p>
            <a:pPr>
              <a:defRPr b="0"/>
            </a:pPr>
            <a:r>
              <a:t>It needs </a:t>
            </a:r>
            <a:r>
              <a:rPr>
                <a:solidFill>
                  <a:srgbClr val="9437FF"/>
                </a:solidFill>
              </a:rPr>
              <a:t>deeeeeep layers</a:t>
            </a:r>
            <a:r>
              <a:t> </a:t>
            </a:r>
          </a:p>
          <a:p>
            <a:pPr>
              <a:defRPr b="0"/>
            </a:pPr>
            <a:r>
              <a:t>and therefore </a:t>
            </a:r>
            <a:r>
              <a:rPr>
                <a:solidFill>
                  <a:srgbClr val="7812FF"/>
                </a:solidFill>
              </a:rPr>
              <a:t>a lot of data</a:t>
            </a:r>
            <a:r>
              <a:t>!”</a:t>
            </a:r>
          </a:p>
        </p:txBody>
      </p:sp>
      <p:sp>
        <p:nvSpPr>
          <p:cNvPr id="278" name="인용 풍선"/>
          <p:cNvSpPr/>
          <p:nvPr/>
        </p:nvSpPr>
        <p:spPr>
          <a:xfrm>
            <a:off x="3720349" y="4662530"/>
            <a:ext cx="6581971" cy="2037811"/>
          </a:xfrm>
          <a:prstGeom prst="wedgeEllipseCallout">
            <a:avLst>
              <a:gd name="adj1" fmla="val 47717"/>
              <a:gd name="adj2" fmla="val 54413"/>
            </a:avLst>
          </a:prstGeom>
          <a:ln w="38100">
            <a:solidFill>
              <a:srgbClr val="FFD479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선"/>
          <p:cNvSpPr/>
          <p:nvPr/>
        </p:nvSpPr>
        <p:spPr>
          <a:xfrm>
            <a:off x="-96955" y="1332135"/>
            <a:ext cx="13198710" cy="1"/>
          </a:xfrm>
          <a:prstGeom prst="line">
            <a:avLst/>
          </a:prstGeom>
          <a:ln w="38100">
            <a:solidFill>
              <a:srgbClr val="0096FF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1" name="Graph network :definition"/>
          <p:cNvSpPr txBox="1"/>
          <p:nvPr/>
        </p:nvSpPr>
        <p:spPr>
          <a:xfrm>
            <a:off x="409003" y="342075"/>
            <a:ext cx="532083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4000"/>
            </a:pPr>
            <a:r>
              <a:t>Graph </a:t>
            </a:r>
            <a:r>
              <a:rPr>
                <a:solidFill>
                  <a:srgbClr val="009193"/>
                </a:solidFill>
              </a:rPr>
              <a:t>network</a:t>
            </a:r>
            <a:r>
              <a:rPr sz="2700" b="0"/>
              <a:t> :definition</a:t>
            </a:r>
          </a:p>
        </p:txBody>
      </p:sp>
      <p:sp>
        <p:nvSpPr>
          <p:cNvPr id="282" name="(Battaglia, et. al., Relational inductive biases, deep learning, and graph networks, 2018)"/>
          <p:cNvSpPr txBox="1"/>
          <p:nvPr/>
        </p:nvSpPr>
        <p:spPr>
          <a:xfrm>
            <a:off x="5699163" y="9222689"/>
            <a:ext cx="7016674" cy="29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 b="0"/>
            </a:lvl1pPr>
          </a:lstStyle>
          <a:p>
            <a:r>
              <a:t>(Battaglia, et. al., Relational inductive biases, deep learning, and graph networks, 2018)</a:t>
            </a:r>
          </a:p>
        </p:txBody>
      </p:sp>
      <p:pic>
        <p:nvPicPr>
          <p:cNvPr id="283" name="스크린샷 2021-08-18 오전 9.03.46.png" descr="스크린샷 2021-08-18 오전 9.03.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3990" y="2514158"/>
            <a:ext cx="11176820" cy="30052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스크린샷 2021-08-18 오전 9.03.37.png" descr="스크린샷 2021-08-18 오전 9.03.3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62849" y="6040415"/>
            <a:ext cx="9855201" cy="2019301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Graph network = a function mapping graph to graph"/>
          <p:cNvSpPr txBox="1"/>
          <p:nvPr/>
        </p:nvSpPr>
        <p:spPr>
          <a:xfrm>
            <a:off x="857320" y="1702142"/>
            <a:ext cx="767974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Graph network = a </a:t>
            </a:r>
            <a:r>
              <a:rPr>
                <a:solidFill>
                  <a:srgbClr val="7A81FF"/>
                </a:solidFill>
              </a:rPr>
              <a:t>function</a:t>
            </a:r>
            <a:r>
              <a:t> mapping graph to graph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</Words>
  <Application>Microsoft Office PowerPoint</Application>
  <PresentationFormat>사용자 지정</PresentationFormat>
  <Paragraphs>100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Apple SD 산돌고딕 Neo 옅은체</vt:lpstr>
      <vt:lpstr>Charter Roman</vt:lpstr>
      <vt:lpstr>Helvetica Neue</vt:lpstr>
      <vt:lpstr>Helvetica Neue Light</vt:lpstr>
      <vt:lpstr>Helvetica Neue Medium</vt:lpstr>
      <vt:lpstr>Helvetica Neue Thin</vt:lpstr>
      <vt:lpstr>White</vt:lpstr>
      <vt:lpstr>Graph Neural Network concept &amp; application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Neural Network concept &amp; application</dc:title>
  <cp:lastModifiedBy>이세호</cp:lastModifiedBy>
  <cp:revision>2</cp:revision>
  <dcterms:modified xsi:type="dcterms:W3CDTF">2022-01-06T08:14:00Z</dcterms:modified>
</cp:coreProperties>
</file>