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19"/>
  </p:notesMasterIdLst>
  <p:sldIdLst>
    <p:sldId id="257" r:id="rId2"/>
    <p:sldId id="534" r:id="rId3"/>
    <p:sldId id="535" r:id="rId4"/>
    <p:sldId id="536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537" r:id="rId13"/>
    <p:sldId id="538" r:id="rId14"/>
    <p:sldId id="273" r:id="rId15"/>
    <p:sldId id="274" r:id="rId16"/>
    <p:sldId id="539" r:id="rId17"/>
    <p:sldId id="27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22"/>
    <p:restoredTop sz="94718"/>
  </p:normalViewPr>
  <p:slideViewPr>
    <p:cSldViewPr snapToGrid="0" snapToObjects="1">
      <p:cViewPr varScale="1">
        <p:scale>
          <a:sx n="108" d="100"/>
          <a:sy n="108" d="100"/>
        </p:scale>
        <p:origin x="208" y="3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4862F0-D4E6-1847-A4C3-177D1C486DA8}" type="datetimeFigureOut">
              <a:rPr lang="en-KR" smtClean="0"/>
              <a:t>9/28/21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67D4AC-7D17-4447-9F39-6B42188CA45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91176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68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58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54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00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376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9/28/21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39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9/28/21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4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9/28/21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57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9/28/21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68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9/28/21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2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9/28/21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409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6DD26-32A4-2A43-990A-6F7E5E73786E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81B02A-4EA1-2945-B471-5B0A32186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반복문</a:t>
            </a:r>
            <a:r>
              <a:rPr kumimoji="1"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의 종류</a:t>
            </a:r>
            <a:endParaRPr kumimoji="1" lang="ko-Kore-KR" alt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AE1C8E-ABF4-294C-9E95-9CC77E8C1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28497"/>
            <a:ext cx="7886700" cy="414846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kumimoji="1" lang="ko-Kore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프로그램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내에서 똑같은 명령을 일정 횟수만큼 </a:t>
            </a:r>
            <a:r>
              <a:rPr kumimoji="1" lang="ko-KR" altLang="en-US" dirty="0">
                <a:solidFill>
                  <a:srgbClr val="C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반복하여 수행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하도록 제어하는 명령문</a:t>
            </a:r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반복문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종류는 </a:t>
            </a:r>
            <a:r>
              <a:rPr kumimoji="1" lang="en-US" altLang="ko-KR" dirty="0">
                <a:solidFill>
                  <a:srgbClr val="C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while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문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dirty="0">
                <a:solidFill>
                  <a:srgbClr val="C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for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문이 있다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while	 : 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반복 횟수가 명확하지 않을 때</a:t>
            </a:r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for	 :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반복 횟수가 명확할 때</a:t>
            </a:r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1B08CEE4-92D5-D84C-A678-93B441CB709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64477" y="3930268"/>
            <a:ext cx="2246695" cy="224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70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81B02A-4EA1-2945-B471-5B0A32186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for</a:t>
            </a:r>
            <a:r>
              <a:rPr kumimoji="1"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문의 활용</a:t>
            </a:r>
            <a:endParaRPr kumimoji="1" lang="ko-Kore-KR" alt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A8F19BCB-9714-414D-8EC0-177D56FC0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25" y="2276475"/>
            <a:ext cx="5017853" cy="230505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BDA3F560-9E49-204C-849A-3EC37962E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003" y="2276475"/>
            <a:ext cx="2702472" cy="230505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68171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81B02A-4EA1-2945-B471-5B0A32186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for</a:t>
            </a:r>
            <a:r>
              <a:rPr kumimoji="1"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문 연습문제 </a:t>
            </a:r>
            <a:r>
              <a:rPr kumimoji="1"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2</a:t>
            </a:r>
            <a:endParaRPr kumimoji="1" lang="ko-Kore-KR" alt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8AE773A8-3703-DC46-8954-38B5F3B64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452" y="1836769"/>
            <a:ext cx="8413954" cy="4148466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구구단 문제</a:t>
            </a:r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n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을 </a:t>
            </a:r>
            <a:r>
              <a:rPr kumimoji="1" lang="ko-KR" altLang="en-US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입력받은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뒤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구구단 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n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단을 출력하세요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pPr marL="0" indent="0">
              <a:lnSpc>
                <a:spcPct val="110000"/>
              </a:lnSpc>
              <a:buNone/>
            </a:pPr>
            <a:endParaRPr kumimoji="1" lang="en-US" altLang="ko-KR" sz="5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n </a:t>
            </a:r>
            <a:r>
              <a:rPr kumimoji="1" lang="en-US" altLang="ko-KR" dirty="0">
                <a:solidFill>
                  <a:srgbClr val="7030A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=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dirty="0">
                <a:solidFill>
                  <a:srgbClr val="008F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int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en-US" altLang="ko-KR" dirty="0">
                <a:solidFill>
                  <a:srgbClr val="008F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input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en-US" altLang="ko-KR" dirty="0">
                <a:solidFill>
                  <a:srgbClr val="C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"</a:t>
            </a:r>
            <a:r>
              <a:rPr kumimoji="1" lang="ko-KR" altLang="en-US" dirty="0">
                <a:solidFill>
                  <a:srgbClr val="C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숫자 하나를 입력하세요</a:t>
            </a:r>
            <a:r>
              <a:rPr kumimoji="1" lang="en-US" altLang="ko-KR" dirty="0">
                <a:solidFill>
                  <a:srgbClr val="C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 "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))</a:t>
            </a:r>
          </a:p>
          <a:p>
            <a:pPr marL="0" indent="0">
              <a:lnSpc>
                <a:spcPct val="110000"/>
              </a:lnSpc>
              <a:buNone/>
            </a:pPr>
            <a:r>
              <a:rPr kumimoji="1" lang="en-US" altLang="ko-KR" b="1" dirty="0">
                <a:solidFill>
                  <a:srgbClr val="7030A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?</a:t>
            </a:r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A0EE4DB9-051E-384D-ABC5-FA32568FC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8088" y="3873500"/>
            <a:ext cx="2677760" cy="2670174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91499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81B02A-4EA1-2945-B471-5B0A32186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for</a:t>
            </a:r>
            <a:r>
              <a:rPr kumimoji="1"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문 연습문제 </a:t>
            </a:r>
            <a:r>
              <a:rPr kumimoji="1"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3</a:t>
            </a:r>
            <a:endParaRPr kumimoji="1" lang="ko-Kore-KR" alt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8AE773A8-3703-DC46-8954-38B5F3B64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452" y="1836769"/>
            <a:ext cx="8413954" cy="4148466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1</a:t>
            </a:r>
            <a:r>
              <a:rPr kumimoji="1" lang="ko-KR" altLang="en-US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부터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100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사이의 숫자 중 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3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의 배수인 값들의 합을</a:t>
            </a:r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출력하세요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A2262CA-DE53-E743-B09E-51C89A6C3CAA}"/>
              </a:ext>
            </a:extLst>
          </p:cNvPr>
          <p:cNvSpPr/>
          <p:nvPr/>
        </p:nvSpPr>
        <p:spPr>
          <a:xfrm>
            <a:off x="6788150" y="5514337"/>
            <a:ext cx="1727200" cy="470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ko-KR" altLang="en-US" sz="2400" dirty="0">
                <a:solidFill>
                  <a:srgbClr val="C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정답</a:t>
            </a:r>
            <a:r>
              <a:rPr kumimoji="1" lang="en-US" altLang="ko-KR" sz="2400" dirty="0">
                <a:solidFill>
                  <a:srgbClr val="C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  <a:r>
              <a:rPr kumimoji="1" lang="ko-KR" altLang="en-US" sz="2400" dirty="0">
                <a:solidFill>
                  <a:srgbClr val="C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2400" dirty="0">
                <a:solidFill>
                  <a:srgbClr val="C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1683</a:t>
            </a:r>
          </a:p>
        </p:txBody>
      </p:sp>
    </p:spTree>
    <p:extLst>
      <p:ext uri="{BB962C8B-B14F-4D97-AF65-F5344CB8AC3E}">
        <p14:creationId xmlns:p14="http://schemas.microsoft.com/office/powerpoint/2010/main" val="3564250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81B02A-4EA1-2945-B471-5B0A32186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break</a:t>
            </a:r>
            <a:endParaRPr kumimoji="1" lang="ko-Kore-KR" alt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AE1C8E-ABF4-294C-9E95-9CC77E8C1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148466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kumimoji="1" lang="ko-KR" altLang="en-US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반복문을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중단시킬 때 사용됩니다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41B39B11-5EBD-6B45-BF61-28D48E638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" y="3016252"/>
            <a:ext cx="3797300" cy="300990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F1039B65-D77A-9748-BA09-1FC74E922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9829" y="1539316"/>
            <a:ext cx="1206500" cy="464820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CBACE69-6DDA-6C44-A0E0-91ED2D6B8979}"/>
              </a:ext>
            </a:extLst>
          </p:cNvPr>
          <p:cNvSpPr/>
          <p:nvPr/>
        </p:nvSpPr>
        <p:spPr>
          <a:xfrm>
            <a:off x="6212120" y="4220901"/>
            <a:ext cx="8547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출력</a:t>
            </a:r>
            <a:r>
              <a:rPr kumimoji="1" lang="en-US" altLang="ko-KR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  <a:endParaRPr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13571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81B02A-4EA1-2945-B471-5B0A32186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continue</a:t>
            </a:r>
            <a:endParaRPr kumimoji="1" lang="ko-Kore-KR" alt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AE1C8E-ABF4-294C-9E95-9CC77E8C1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148466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kumimoji="1" lang="ko-KR" altLang="en-US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반복문을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건너뛸 때 사용됩니다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CBACE69-6DDA-6C44-A0E0-91ED2D6B8979}"/>
              </a:ext>
            </a:extLst>
          </p:cNvPr>
          <p:cNvSpPr/>
          <p:nvPr/>
        </p:nvSpPr>
        <p:spPr>
          <a:xfrm>
            <a:off x="6212120" y="4220901"/>
            <a:ext cx="8547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출력</a:t>
            </a:r>
            <a:r>
              <a:rPr kumimoji="1" lang="en-US" altLang="ko-KR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  <a:endParaRPr lang="ko-Kore-KR" altLang="en-US" sz="240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66EDD776-06CB-3849-891D-9D2800B59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558" y="2809316"/>
            <a:ext cx="4025900" cy="337820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10" name="그림 9" descr="텍스트, 게이지이(가) 표시된 사진&#10;&#10;자동 생성된 설명">
            <a:extLst>
              <a:ext uri="{FF2B5EF4-FFF2-40B4-BE49-F238E27FC236}">
                <a16:creationId xmlns:a16="http://schemas.microsoft.com/office/drawing/2014/main" id="{736B52EF-6F92-A148-9D6E-58BB0883D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145" y="2315901"/>
            <a:ext cx="977900" cy="381000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47101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81B02A-4EA1-2945-B471-5B0A32186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for</a:t>
            </a:r>
            <a:r>
              <a:rPr kumimoji="1"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문 연습문제 </a:t>
            </a:r>
            <a:r>
              <a:rPr kumimoji="1"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4</a:t>
            </a:r>
            <a:endParaRPr kumimoji="1" lang="ko-Kore-KR" alt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8AE773A8-3703-DC46-8954-38B5F3B64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452" y="1836769"/>
            <a:ext cx="8413954" cy="4148466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10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보다 작은 짝수 출력</a:t>
            </a:r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10833"/>
              </a:lnSpc>
            </a:pPr>
            <a:r>
              <a:rPr lang="en-US" altLang="ko-KR" dirty="0">
                <a:solidFill>
                  <a:schemeClr val="accent5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1</a:t>
            </a:r>
            <a:r>
              <a:rPr lang="ko-KR" altLang="en-US" dirty="0" err="1">
                <a:solidFill>
                  <a:schemeClr val="accent5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부터</a:t>
            </a:r>
            <a:r>
              <a:rPr lang="ko-KR" altLang="en-US" dirty="0">
                <a:solidFill>
                  <a:schemeClr val="accent5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dirty="0">
                <a:solidFill>
                  <a:schemeClr val="accent5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15</a:t>
            </a:r>
            <a:r>
              <a:rPr lang="ko-KR" altLang="en-US" dirty="0">
                <a:solidFill>
                  <a:schemeClr val="accent5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까지 반복하면서</a:t>
            </a:r>
            <a:r>
              <a:rPr lang="en-US" altLang="ko-KR" dirty="0">
                <a:solidFill>
                  <a:schemeClr val="accent5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</a:p>
          <a:p>
            <a:pPr>
              <a:lnSpc>
                <a:spcPct val="110833"/>
              </a:lnSpc>
            </a:pPr>
            <a:r>
              <a:rPr lang="ko-KR" altLang="en-US" dirty="0">
                <a:solidFill>
                  <a:schemeClr val="accent5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숫자가 짝수일 때는 </a:t>
            </a:r>
            <a:r>
              <a:rPr lang="ko-KR" altLang="en-US" dirty="0" err="1">
                <a:solidFill>
                  <a:schemeClr val="accent5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짝수라고</a:t>
            </a:r>
            <a:r>
              <a:rPr lang="ko-KR" altLang="en-US" dirty="0">
                <a:solidFill>
                  <a:schemeClr val="accent5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출력하고</a:t>
            </a:r>
            <a:endParaRPr lang="en-US" altLang="ko-KR" dirty="0">
              <a:solidFill>
                <a:schemeClr val="accent5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10833"/>
              </a:lnSpc>
            </a:pPr>
            <a:r>
              <a:rPr lang="en-US" altLang="ko-KR" dirty="0">
                <a:solidFill>
                  <a:schemeClr val="accent5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10</a:t>
            </a:r>
            <a:r>
              <a:rPr lang="ko-KR" altLang="en-US" dirty="0">
                <a:solidFill>
                  <a:schemeClr val="accent5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일 때 </a:t>
            </a:r>
            <a:r>
              <a:rPr lang="ko-KR" altLang="en-US" dirty="0" err="1">
                <a:solidFill>
                  <a:schemeClr val="accent5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반복문을</a:t>
            </a:r>
            <a:r>
              <a:rPr lang="ko-KR" altLang="en-US" dirty="0">
                <a:solidFill>
                  <a:schemeClr val="accent5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종료하세요</a:t>
            </a:r>
            <a:r>
              <a:rPr lang="en-US" altLang="ko-KR" dirty="0">
                <a:solidFill>
                  <a:schemeClr val="accent5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pPr marL="0" indent="0">
              <a:lnSpc>
                <a:spcPct val="110000"/>
              </a:lnSpc>
              <a:buNone/>
            </a:pPr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F368B73C-8DA1-B34C-8314-9D7F4434B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106" y="4257674"/>
            <a:ext cx="3416300" cy="223520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80784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81B02A-4EA1-2945-B471-5B0A32186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for</a:t>
            </a:r>
            <a:r>
              <a:rPr kumimoji="1"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문</a:t>
            </a:r>
            <a:endParaRPr kumimoji="1" lang="ko-Kore-KR" alt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AE1C8E-ABF4-294C-9E95-9CC77E8C1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148466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이중 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for 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문</a:t>
            </a:r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20000"/>
              </a:lnSpc>
              <a:buFontTx/>
              <a:buChar char="-"/>
            </a:pP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for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문을 중첩하여 사용할 수 있습니다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B4505752-8CB2-4E44-B221-201BE2AB9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2985" y="3122929"/>
            <a:ext cx="4648200" cy="3369945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17032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81B02A-4EA1-2945-B471-5B0A32186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for</a:t>
            </a:r>
            <a:r>
              <a:rPr kumimoji="1"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문 연습문제 </a:t>
            </a:r>
            <a:r>
              <a:rPr kumimoji="1"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5</a:t>
            </a:r>
            <a:endParaRPr kumimoji="1" lang="ko-Kore-KR" alt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8AE773A8-3703-DC46-8954-38B5F3B64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452" y="1836769"/>
            <a:ext cx="8413954" cy="4148466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ko-KR" altLang="en-US" dirty="0"/>
              <a:t>이전 코드를 참고해서</a:t>
            </a:r>
            <a:endParaRPr lang="en-US" altLang="ko-KR" dirty="0"/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dirty="0"/>
              <a:t>오른쪽을 기준으로 정렬한 별을 출력하세요</a:t>
            </a:r>
            <a:r>
              <a:rPr lang="en-US" altLang="ko-KR" dirty="0"/>
              <a:t>.</a:t>
            </a:r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1558607-D90F-3744-81B7-1C2BE37B6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52" y="3235224"/>
            <a:ext cx="4648200" cy="3369945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C748A79-76E4-0D4F-B588-2956A1059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6148" y="4397374"/>
            <a:ext cx="1295400" cy="209550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15BEA54-19D4-324F-8A80-2445819FDC04}"/>
              </a:ext>
            </a:extLst>
          </p:cNvPr>
          <p:cNvSpPr/>
          <p:nvPr/>
        </p:nvSpPr>
        <p:spPr>
          <a:xfrm>
            <a:off x="6498042" y="6066525"/>
            <a:ext cx="8547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결과</a:t>
            </a:r>
            <a:r>
              <a:rPr kumimoji="1" lang="en-US" altLang="ko-KR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  <a:endParaRPr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4411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81B02A-4EA1-2945-B471-5B0A32186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for</a:t>
            </a:r>
            <a:r>
              <a:rPr kumimoji="1"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문</a:t>
            </a:r>
            <a:endParaRPr kumimoji="1" lang="ko-Kore-KR" alt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AE1C8E-ABF4-294C-9E95-9CC77E8C1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28497"/>
            <a:ext cx="7886700" cy="4148466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문자열 또는 리스트가 들어갔을 때</a:t>
            </a:r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안에 있는 요소를 </a:t>
            </a:r>
            <a:r>
              <a:rPr kumimoji="1" lang="ko-KR" altLang="en-US" dirty="0">
                <a:solidFill>
                  <a:srgbClr val="C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하나씩 반복</a:t>
            </a:r>
            <a:endParaRPr kumimoji="1" lang="en-US" altLang="ko-KR" dirty="0">
              <a:solidFill>
                <a:srgbClr val="C00000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lnSpc>
                <a:spcPct val="120000"/>
              </a:lnSpc>
              <a:buNone/>
            </a:pPr>
            <a:endParaRPr kumimoji="1" lang="en-US" altLang="ko-KR" dirty="0">
              <a:solidFill>
                <a:srgbClr val="C00000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kumimoji="1" lang="en-US" altLang="ko-KR" b="1" dirty="0">
                <a:solidFill>
                  <a:srgbClr val="008F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for</a:t>
            </a:r>
            <a:r>
              <a:rPr kumimoji="1" lang="en-US" altLang="ko-KR" b="1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변수</a:t>
            </a:r>
            <a:r>
              <a:rPr kumimoji="1" lang="ko-KR" altLang="en-US" b="1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b="1" dirty="0">
                <a:solidFill>
                  <a:srgbClr val="008F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in</a:t>
            </a:r>
            <a:r>
              <a:rPr kumimoji="1" lang="en-US" altLang="ko-KR" b="1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문자열 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(or 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리스트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):</a:t>
            </a:r>
          </a:p>
          <a:p>
            <a:pPr marL="0" indent="0">
              <a:lnSpc>
                <a:spcPct val="120000"/>
              </a:lnSpc>
              <a:buNone/>
            </a:pPr>
            <a:r>
              <a:rPr kumimoji="1" lang="en-US" altLang="ko-KR" b="1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	</a:t>
            </a:r>
            <a:r>
              <a:rPr kumimoji="1" lang="en-US" altLang="ko-KR" dirty="0">
                <a:solidFill>
                  <a:srgbClr val="008F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print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변수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</a:p>
        </p:txBody>
      </p:sp>
      <p:sp>
        <p:nvSpPr>
          <p:cNvPr id="6" name="아래쪽 화살표[D] 5">
            <a:extLst>
              <a:ext uri="{FF2B5EF4-FFF2-40B4-BE49-F238E27FC236}">
                <a16:creationId xmlns:a16="http://schemas.microsoft.com/office/drawing/2014/main" id="{9B21B279-0F30-3242-9BE6-BA2CEE040B4B}"/>
              </a:ext>
            </a:extLst>
          </p:cNvPr>
          <p:cNvSpPr/>
          <p:nvPr/>
        </p:nvSpPr>
        <p:spPr>
          <a:xfrm rot="5931414">
            <a:off x="5650286" y="3869683"/>
            <a:ext cx="681925" cy="896350"/>
          </a:xfrm>
          <a:prstGeom prst="downArrow">
            <a:avLst>
              <a:gd name="adj1" fmla="val 45916"/>
              <a:gd name="adj2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아래쪽 화살표[D] 6">
            <a:extLst>
              <a:ext uri="{FF2B5EF4-FFF2-40B4-BE49-F238E27FC236}">
                <a16:creationId xmlns:a16="http://schemas.microsoft.com/office/drawing/2014/main" id="{C1929567-042E-8F48-AB55-F422FEFAE688}"/>
              </a:ext>
            </a:extLst>
          </p:cNvPr>
          <p:cNvSpPr/>
          <p:nvPr/>
        </p:nvSpPr>
        <p:spPr>
          <a:xfrm rot="11228714">
            <a:off x="681749" y="5241682"/>
            <a:ext cx="681925" cy="896350"/>
          </a:xfrm>
          <a:prstGeom prst="downArrow">
            <a:avLst>
              <a:gd name="adj1" fmla="val 45916"/>
              <a:gd name="adj2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65277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81B02A-4EA1-2945-B471-5B0A32186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리스트</a:t>
            </a:r>
            <a:r>
              <a:rPr kumimoji="1"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en-US" altLang="ko-Kore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list</a:t>
            </a:r>
            <a:r>
              <a:rPr kumimoji="1"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kumimoji="1"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란</a:t>
            </a:r>
            <a:r>
              <a:rPr kumimoji="1"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?</a:t>
            </a:r>
            <a:endParaRPr kumimoji="1" lang="ko-Kore-KR" alt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AE1C8E-ABF4-294C-9E95-9CC77E8C1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28497"/>
            <a:ext cx="7886700" cy="414846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파이썬의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자료구조 중 하나</a:t>
            </a:r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여러 요소들을 묶을 수 있음</a:t>
            </a:r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대괄호 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[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]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로 작성되어지며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콤마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로 값을 구분</a:t>
            </a:r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추가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수정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삭제 가능</a:t>
            </a:r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lnSpc>
                <a:spcPct val="120000"/>
              </a:lnSpc>
              <a:buNone/>
            </a:pPr>
            <a:endParaRPr kumimoji="1" lang="en-US" altLang="ko-KR" sz="5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kumimoji="1" lang="ko-KR" altLang="en-US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리스트명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 =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[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요소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1,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요소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2,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요소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3,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...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]</a:t>
            </a:r>
          </a:p>
          <a:p>
            <a:pPr marL="0" indent="0">
              <a:lnSpc>
                <a:spcPct val="120000"/>
              </a:lnSpc>
              <a:buNone/>
            </a:pP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example = [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1, 2, 3, 'a', 'b', 'c' ]</a:t>
            </a:r>
          </a:p>
          <a:p>
            <a:pPr marL="0" indent="0">
              <a:lnSpc>
                <a:spcPct val="120000"/>
              </a:lnSpc>
              <a:buNone/>
            </a:pPr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4220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81B02A-4EA1-2945-B471-5B0A32186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for</a:t>
            </a:r>
            <a:r>
              <a:rPr kumimoji="1"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문 예시</a:t>
            </a:r>
            <a:endParaRPr kumimoji="1" lang="ko-Kore-KR" alt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AE1C8E-ABF4-294C-9E95-9CC77E8C1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28497"/>
            <a:ext cx="7886700" cy="4148466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kumimoji="1" lang="en-US" altLang="ko-KR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list_food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 = [</a:t>
            </a:r>
            <a:r>
              <a:rPr kumimoji="1" lang="en-US" altLang="ko-KR" dirty="0">
                <a:solidFill>
                  <a:srgbClr val="C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"</a:t>
            </a:r>
            <a:r>
              <a:rPr kumimoji="1" lang="ko-KR" altLang="en-US" dirty="0">
                <a:solidFill>
                  <a:srgbClr val="C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햄버거</a:t>
            </a:r>
            <a:r>
              <a:rPr kumimoji="1" lang="en-US" altLang="ko-KR" dirty="0">
                <a:solidFill>
                  <a:srgbClr val="C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"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dirty="0">
                <a:solidFill>
                  <a:srgbClr val="C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dirty="0">
                <a:solidFill>
                  <a:srgbClr val="C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"</a:t>
            </a:r>
            <a:r>
              <a:rPr kumimoji="1" lang="ko-KR" altLang="en-US" dirty="0">
                <a:solidFill>
                  <a:srgbClr val="C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치킨</a:t>
            </a:r>
            <a:r>
              <a:rPr kumimoji="1" lang="en-US" altLang="ko-KR" dirty="0">
                <a:solidFill>
                  <a:srgbClr val="C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"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dirty="0">
                <a:solidFill>
                  <a:srgbClr val="C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dirty="0">
                <a:solidFill>
                  <a:srgbClr val="C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"</a:t>
            </a:r>
            <a:r>
              <a:rPr kumimoji="1" lang="ko-KR" altLang="en-US" dirty="0">
                <a:solidFill>
                  <a:srgbClr val="C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피자</a:t>
            </a:r>
            <a:r>
              <a:rPr kumimoji="1" lang="en-US" altLang="ko-KR" dirty="0">
                <a:solidFill>
                  <a:srgbClr val="C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"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]</a:t>
            </a:r>
          </a:p>
          <a:p>
            <a:pPr marL="0" indent="0">
              <a:lnSpc>
                <a:spcPct val="120000"/>
              </a:lnSpc>
              <a:buNone/>
            </a:pPr>
            <a:r>
              <a:rPr kumimoji="1" lang="en-US" altLang="ko-KR" b="1" dirty="0">
                <a:solidFill>
                  <a:srgbClr val="008F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for</a:t>
            </a:r>
            <a:r>
              <a:rPr kumimoji="1" lang="en-US" altLang="ko-KR" b="1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food</a:t>
            </a:r>
            <a:r>
              <a:rPr kumimoji="1" lang="ko-KR" altLang="en-US" b="1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b="1" dirty="0">
                <a:solidFill>
                  <a:srgbClr val="008F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in </a:t>
            </a:r>
            <a:r>
              <a:rPr kumimoji="1" lang="en-US" altLang="ko-KR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list_food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</a:p>
          <a:p>
            <a:pPr marL="0" indent="0">
              <a:lnSpc>
                <a:spcPct val="120000"/>
              </a:lnSpc>
              <a:buNone/>
            </a:pPr>
            <a:r>
              <a:rPr kumimoji="1" lang="en-US" altLang="ko-KR" b="1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	</a:t>
            </a:r>
            <a:r>
              <a:rPr kumimoji="1" lang="en-US" altLang="ko-KR" dirty="0">
                <a:solidFill>
                  <a:srgbClr val="008F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print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(food)</a:t>
            </a:r>
          </a:p>
          <a:p>
            <a:pPr marL="0" indent="0">
              <a:lnSpc>
                <a:spcPct val="120000"/>
              </a:lnSpc>
              <a:buNone/>
            </a:pPr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   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햄버거</a:t>
            </a:r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   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치킨</a:t>
            </a:r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   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피자</a:t>
            </a:r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F6745C3-F939-D442-B1CB-04018E1616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417348"/>
              </p:ext>
            </p:extLst>
          </p:nvPr>
        </p:nvGraphicFramePr>
        <p:xfrm>
          <a:off x="4060555" y="3429000"/>
          <a:ext cx="4690821" cy="1119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3607">
                  <a:extLst>
                    <a:ext uri="{9D8B030D-6E8A-4147-A177-3AD203B41FA5}">
                      <a16:colId xmlns:a16="http://schemas.microsoft.com/office/drawing/2014/main" val="669220112"/>
                    </a:ext>
                  </a:extLst>
                </a:gridCol>
                <a:gridCol w="1563607">
                  <a:extLst>
                    <a:ext uri="{9D8B030D-6E8A-4147-A177-3AD203B41FA5}">
                      <a16:colId xmlns:a16="http://schemas.microsoft.com/office/drawing/2014/main" val="607629466"/>
                    </a:ext>
                  </a:extLst>
                </a:gridCol>
                <a:gridCol w="1563607">
                  <a:extLst>
                    <a:ext uri="{9D8B030D-6E8A-4147-A177-3AD203B41FA5}">
                      <a16:colId xmlns:a16="http://schemas.microsoft.com/office/drawing/2014/main" val="3476805745"/>
                    </a:ext>
                  </a:extLst>
                </a:gridCol>
              </a:tblGrid>
              <a:tr h="111975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ore-KR" altLang="en-US" sz="2800" dirty="0">
                          <a:latin typeface="+mj-ea"/>
                          <a:ea typeface="+mj-ea"/>
                        </a:rPr>
                        <a:t>햄버거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ore-KR" altLang="en-US" sz="2800" dirty="0">
                          <a:latin typeface="+mj-ea"/>
                          <a:ea typeface="+mj-ea"/>
                        </a:rPr>
                        <a:t>치킨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ore-KR" altLang="en-US" sz="2800" dirty="0">
                          <a:latin typeface="+mj-ea"/>
                          <a:ea typeface="+mj-ea"/>
                        </a:rPr>
                        <a:t>피자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3177933"/>
                  </a:ext>
                </a:extLst>
              </a:tr>
            </a:tbl>
          </a:graphicData>
        </a:graphic>
      </p:graphicFrame>
      <p:graphicFrame>
        <p:nvGraphicFramePr>
          <p:cNvPr id="10" name="표 4">
            <a:extLst>
              <a:ext uri="{FF2B5EF4-FFF2-40B4-BE49-F238E27FC236}">
                <a16:creationId xmlns:a16="http://schemas.microsoft.com/office/drawing/2014/main" id="{F5F0E95D-6F87-E94E-A759-45A7C95B76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158008"/>
              </p:ext>
            </p:extLst>
          </p:nvPr>
        </p:nvGraphicFramePr>
        <p:xfrm>
          <a:off x="3635213" y="5057211"/>
          <a:ext cx="1563607" cy="1119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3607">
                  <a:extLst>
                    <a:ext uri="{9D8B030D-6E8A-4147-A177-3AD203B41FA5}">
                      <a16:colId xmlns:a16="http://schemas.microsoft.com/office/drawing/2014/main" val="669220112"/>
                    </a:ext>
                  </a:extLst>
                </a:gridCol>
              </a:tblGrid>
              <a:tr h="111975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ore-KR" altLang="en-US" sz="2800" dirty="0">
                          <a:latin typeface="+mj-ea"/>
                          <a:ea typeface="+mj-ea"/>
                        </a:rPr>
                        <a:t>햄버거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3177933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D83BAE60-E564-BE41-AE5D-5F7224E30B3E}"/>
              </a:ext>
            </a:extLst>
          </p:cNvPr>
          <p:cNvSpPr/>
          <p:nvPr/>
        </p:nvSpPr>
        <p:spPr>
          <a:xfrm>
            <a:off x="5739757" y="4587647"/>
            <a:ext cx="13324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ko-Kore-KR" sz="2400" dirty="0" err="1">
                <a:latin typeface="+mj-ea"/>
              </a:rPr>
              <a:t>list_food</a:t>
            </a:r>
            <a:endParaRPr lang="ko-Kore-KR" altLang="en-US" sz="2400" dirty="0">
              <a:latin typeface="+mj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A7266E4-C420-8846-883C-175C0196C9F1}"/>
              </a:ext>
            </a:extLst>
          </p:cNvPr>
          <p:cNvSpPr/>
          <p:nvPr/>
        </p:nvSpPr>
        <p:spPr>
          <a:xfrm>
            <a:off x="4024921" y="6207959"/>
            <a:ext cx="7841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ko-Kore-KR" sz="2400" dirty="0">
                <a:latin typeface="+mj-ea"/>
              </a:rPr>
              <a:t>food</a:t>
            </a:r>
            <a:endParaRPr lang="ko-Kore-KR" altLang="en-US" sz="2400" dirty="0">
              <a:latin typeface="+mj-ea"/>
            </a:endParaRPr>
          </a:p>
        </p:txBody>
      </p:sp>
      <p:sp>
        <p:nvSpPr>
          <p:cNvPr id="13" name="아래쪽 화살표[D] 12">
            <a:extLst>
              <a:ext uri="{FF2B5EF4-FFF2-40B4-BE49-F238E27FC236}">
                <a16:creationId xmlns:a16="http://schemas.microsoft.com/office/drawing/2014/main" id="{EAC5839F-AD01-A945-A9C4-36624F0BC311}"/>
              </a:ext>
            </a:extLst>
          </p:cNvPr>
          <p:cNvSpPr/>
          <p:nvPr/>
        </p:nvSpPr>
        <p:spPr>
          <a:xfrm rot="1694293">
            <a:off x="4231037" y="4298014"/>
            <a:ext cx="681925" cy="1118762"/>
          </a:xfrm>
          <a:prstGeom prst="downArrow">
            <a:avLst>
              <a:gd name="adj1" fmla="val 45916"/>
              <a:gd name="adj2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3786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81B02A-4EA1-2945-B471-5B0A32186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for</a:t>
            </a:r>
            <a:r>
              <a:rPr kumimoji="1"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문 연습문제 </a:t>
            </a:r>
            <a:r>
              <a:rPr kumimoji="1"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1</a:t>
            </a:r>
            <a:endParaRPr kumimoji="1" lang="ko-Kore-KR" alt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8AE773A8-3703-DC46-8954-38B5F3B64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452" y="1836769"/>
            <a:ext cx="8413954" cy="4148466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학생 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5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명의 </a:t>
            </a:r>
            <a:r>
              <a:rPr kumimoji="1" lang="ko-KR" altLang="en-US" dirty="0">
                <a:solidFill>
                  <a:srgbClr val="C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시험 점수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가 </a:t>
            </a:r>
            <a:r>
              <a:rPr kumimoji="1" lang="ko-KR" altLang="en-US" dirty="0">
                <a:solidFill>
                  <a:srgbClr val="C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리스트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에 담겨 있습니다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pPr marL="0" indent="0">
              <a:lnSpc>
                <a:spcPct val="110000"/>
              </a:lnSpc>
              <a:buNone/>
            </a:pP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60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점 이상을 받으면 합격일 때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</a:p>
          <a:p>
            <a:pPr marL="0" indent="0">
              <a:lnSpc>
                <a:spcPct val="110000"/>
              </a:lnSpc>
              <a:buNone/>
            </a:pP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각 점수가 </a:t>
            </a:r>
            <a:r>
              <a:rPr kumimoji="1" lang="ko-KR" altLang="en-US" dirty="0">
                <a:solidFill>
                  <a:srgbClr val="C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합격 점수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인지 </a:t>
            </a:r>
            <a:r>
              <a:rPr kumimoji="1" lang="ko-KR" altLang="en-US" dirty="0">
                <a:solidFill>
                  <a:srgbClr val="C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불합격 점수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인지 출력하세요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pPr marL="0" indent="0">
              <a:lnSpc>
                <a:spcPct val="110000"/>
              </a:lnSpc>
              <a:buNone/>
            </a:pPr>
            <a:endParaRPr kumimoji="1" lang="en-US" altLang="ko-KR" sz="5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kumimoji="1" lang="en-US" altLang="ko-KR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score_list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b="1" dirty="0">
                <a:solidFill>
                  <a:srgbClr val="7030A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=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 [90, 45, 70, 60, 55]</a:t>
            </a:r>
          </a:p>
          <a:p>
            <a:pPr marL="0" indent="0">
              <a:lnSpc>
                <a:spcPct val="110000"/>
              </a:lnSpc>
              <a:buNone/>
            </a:pPr>
            <a:r>
              <a:rPr kumimoji="1" lang="en-US" altLang="ko-KR" b="1" dirty="0">
                <a:solidFill>
                  <a:srgbClr val="7030A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?</a:t>
            </a: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44CF7514-30FB-D547-B0DF-3C777B3F4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783" y="4668906"/>
            <a:ext cx="1964813" cy="202888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B320809C-BD7D-CE49-A2A6-B89EEC6AA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3072" y="4668907"/>
            <a:ext cx="3670813" cy="202888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92398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81B02A-4EA1-2945-B471-5B0A32186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for</a:t>
            </a:r>
            <a:r>
              <a:rPr kumimoji="1"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문</a:t>
            </a:r>
            <a:endParaRPr kumimoji="1" lang="ko-Kore-KR" alt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AE1C8E-ABF4-294C-9E95-9CC77E8C1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28497"/>
            <a:ext cx="7886700" cy="4148466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range() 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함수 사용</a:t>
            </a:r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20000"/>
              </a:lnSpc>
              <a:buFontTx/>
              <a:buChar char="-"/>
            </a:pP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필요한 만큼의 숫자를 만들어내는 유용한 기능</a:t>
            </a:r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20000"/>
              </a:lnSpc>
              <a:buFontTx/>
              <a:buChar char="-"/>
            </a:pP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range(</a:t>
            </a:r>
            <a:r>
              <a:rPr kumimoji="1" lang="ko-KR" altLang="en-US" dirty="0">
                <a:solidFill>
                  <a:srgbClr val="C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시작할 숫자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dirty="0">
                <a:solidFill>
                  <a:srgbClr val="C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종료할 숫자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dirty="0" err="1">
                <a:solidFill>
                  <a:srgbClr val="C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증가량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</a:p>
          <a:p>
            <a:pPr>
              <a:lnSpc>
                <a:spcPct val="120000"/>
              </a:lnSpc>
              <a:buFontTx/>
              <a:buChar char="-"/>
            </a:pP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range(1, 10, 1) -&gt; 1</a:t>
            </a:r>
            <a:r>
              <a:rPr kumimoji="1" lang="ko-KR" altLang="en-US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부터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9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까지 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1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씩 증가</a:t>
            </a:r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20000"/>
              </a:lnSpc>
              <a:buFontTx/>
              <a:buChar char="-"/>
            </a:pP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range(1, 100, 3) -&gt; 1</a:t>
            </a:r>
            <a:r>
              <a:rPr kumimoji="1" lang="ko-KR" altLang="en-US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부터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99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까지 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3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씩 증가</a:t>
            </a:r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20000"/>
              </a:lnSpc>
              <a:buFontTx/>
              <a:buChar char="-"/>
            </a:pP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range(10, 1, -1) -&gt; 10</a:t>
            </a:r>
            <a:r>
              <a:rPr kumimoji="1" lang="ko-KR" altLang="en-US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부터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2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까지 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1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씩 감소</a:t>
            </a:r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0832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81B02A-4EA1-2945-B471-5B0A32186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for</a:t>
            </a:r>
            <a:r>
              <a:rPr kumimoji="1"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문</a:t>
            </a:r>
            <a:endParaRPr kumimoji="1" lang="ko-Kore-KR" alt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AE1C8E-ABF4-294C-9E95-9CC77E8C1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28497"/>
            <a:ext cx="7886700" cy="4148466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range() 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함수 사용</a:t>
            </a:r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057AE4DA-F817-A142-A26D-CA2426945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611" y="1887792"/>
            <a:ext cx="4347878" cy="3829869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54706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81B02A-4EA1-2945-B471-5B0A32186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for</a:t>
            </a:r>
            <a:r>
              <a:rPr kumimoji="1"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문</a:t>
            </a:r>
            <a:endParaRPr kumimoji="1" lang="ko-Kore-KR" alt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AE1C8E-ABF4-294C-9E95-9CC77E8C1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28497"/>
            <a:ext cx="7886700" cy="4148466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print() 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함수</a:t>
            </a:r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- end 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속성</a:t>
            </a:r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3DC942FE-1405-A547-8103-3BE935181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886" y="3561736"/>
            <a:ext cx="6388100" cy="219710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24171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81B02A-4EA1-2945-B471-5B0A32186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for</a:t>
            </a:r>
            <a:r>
              <a:rPr kumimoji="1"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문</a:t>
            </a:r>
            <a:endParaRPr kumimoji="1" lang="ko-Kore-KR" alt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AE1C8E-ABF4-294C-9E95-9CC77E8C1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28497"/>
            <a:ext cx="7886700" cy="4148466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range() 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함수 사용</a:t>
            </a:r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20000"/>
              </a:lnSpc>
              <a:buFontTx/>
              <a:buChar char="-"/>
            </a:pP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필요한 만큼의 숫자를 만들어내는 유용한 기능</a:t>
            </a:r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20000"/>
              </a:lnSpc>
              <a:buFontTx/>
              <a:buChar char="-"/>
            </a:pP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range(</a:t>
            </a:r>
            <a:r>
              <a:rPr kumimoji="1" lang="ko-KR" altLang="en-US" dirty="0">
                <a:solidFill>
                  <a:srgbClr val="C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기본값 </a:t>
            </a:r>
            <a:r>
              <a:rPr kumimoji="1" lang="en-US" altLang="ko-KR" dirty="0">
                <a:solidFill>
                  <a:srgbClr val="C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0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dirty="0">
                <a:solidFill>
                  <a:srgbClr val="C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종료할 숫자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dirty="0">
                <a:solidFill>
                  <a:srgbClr val="C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기본값 </a:t>
            </a:r>
            <a:r>
              <a:rPr kumimoji="1" lang="en-US" altLang="ko-KR" dirty="0">
                <a:solidFill>
                  <a:srgbClr val="C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1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</a:p>
          <a:p>
            <a:pPr>
              <a:lnSpc>
                <a:spcPct val="120000"/>
              </a:lnSpc>
              <a:buFontTx/>
              <a:buChar char="-"/>
            </a:pP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range(3, 10)	-&gt; 3</a:t>
            </a:r>
            <a:r>
              <a:rPr kumimoji="1" lang="ko-KR" altLang="en-US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부터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9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까지 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1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씩 증가</a:t>
            </a:r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20000"/>
              </a:lnSpc>
              <a:buFontTx/>
              <a:buChar char="-"/>
            </a:pP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range(10)	-&gt; 0</a:t>
            </a:r>
            <a:r>
              <a:rPr kumimoji="1" lang="ko-KR" altLang="en-US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부터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9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까지 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1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씩 증가</a:t>
            </a:r>
          </a:p>
        </p:txBody>
      </p:sp>
    </p:spTree>
    <p:extLst>
      <p:ext uri="{BB962C8B-B14F-4D97-AF65-F5344CB8AC3E}">
        <p14:creationId xmlns:p14="http://schemas.microsoft.com/office/powerpoint/2010/main" val="832157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4125</TotalTime>
  <Words>471</Words>
  <Application>Microsoft Macintosh PowerPoint</Application>
  <PresentationFormat>화면 슬라이드 쇼(4:3)</PresentationFormat>
  <Paragraphs>88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NanumGothic</vt:lpstr>
      <vt:lpstr>Arial</vt:lpstr>
      <vt:lpstr>Calibri</vt:lpstr>
      <vt:lpstr>Calibri Light</vt:lpstr>
      <vt:lpstr>Office 테마</vt:lpstr>
      <vt:lpstr>반복문의 종류</vt:lpstr>
      <vt:lpstr>for문</vt:lpstr>
      <vt:lpstr>리스트(list) 란?</vt:lpstr>
      <vt:lpstr>for문 예시</vt:lpstr>
      <vt:lpstr>for문 연습문제 1</vt:lpstr>
      <vt:lpstr>for문</vt:lpstr>
      <vt:lpstr>for문</vt:lpstr>
      <vt:lpstr>for문</vt:lpstr>
      <vt:lpstr>for문</vt:lpstr>
      <vt:lpstr>for문의 활용</vt:lpstr>
      <vt:lpstr>for문 연습문제 2</vt:lpstr>
      <vt:lpstr>for문 연습문제 3</vt:lpstr>
      <vt:lpstr>break</vt:lpstr>
      <vt:lpstr>continue</vt:lpstr>
      <vt:lpstr>for문 연습문제 4</vt:lpstr>
      <vt:lpstr>for문</vt:lpstr>
      <vt:lpstr>for문 연습문제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정석민</cp:lastModifiedBy>
  <cp:revision>111</cp:revision>
  <dcterms:created xsi:type="dcterms:W3CDTF">2011-01-21T15:00:27Z</dcterms:created>
  <dcterms:modified xsi:type="dcterms:W3CDTF">2021-09-28T01:24:44Z</dcterms:modified>
</cp:coreProperties>
</file>