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60" r:id="rId4"/>
    <p:sldId id="265" r:id="rId5"/>
    <p:sldId id="261" r:id="rId6"/>
    <p:sldId id="264" r:id="rId7"/>
    <p:sldId id="262" r:id="rId8"/>
    <p:sldId id="263" r:id="rId9"/>
    <p:sldId id="266" r:id="rId10"/>
    <p:sldId id="268" r:id="rId11"/>
    <p:sldId id="267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6664"/>
    <a:srgbClr val="00FF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15620"/>
    <p:restoredTop sz="94907" autoAdjust="0"/>
  </p:normalViewPr>
  <p:slideViewPr>
    <p:cSldViewPr>
      <p:cViewPr>
        <p:scale>
          <a:sx n="100" d="100"/>
          <a:sy n="100" d="100"/>
        </p:scale>
        <p:origin x="-797" y="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677B1A-63AA-4974-BA26-B72D010D6FE6}" type="datetimeFigureOut">
              <a:rPr lang="ko-KR" altLang="en-US" smtClean="0"/>
              <a:pPr/>
              <a:t>2023-11-04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2A08E7-1FBD-4573-B950-8C82B52267F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061967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6F8D-A215-4982-85FB-D3213693C3C4}" type="datetimeFigureOut">
              <a:rPr lang="ko-KR" altLang="en-US" smtClean="0"/>
              <a:pPr/>
              <a:t>2023-11-04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FB45-EA1E-4CBE-B216-641E159E2E2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704777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6F8D-A215-4982-85FB-D3213693C3C4}" type="datetimeFigureOut">
              <a:rPr lang="ko-KR" altLang="en-US" smtClean="0"/>
              <a:pPr/>
              <a:t>2023-11-04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FB45-EA1E-4CBE-B216-641E159E2E2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931103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6F8D-A215-4982-85FB-D3213693C3C4}" type="datetimeFigureOut">
              <a:rPr lang="ko-KR" altLang="en-US" smtClean="0"/>
              <a:pPr/>
              <a:t>2023-11-04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FB45-EA1E-4CBE-B216-641E159E2E2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294642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6F8D-A215-4982-85FB-D3213693C3C4}" type="datetimeFigureOut">
              <a:rPr lang="ko-KR" altLang="en-US" smtClean="0"/>
              <a:pPr/>
              <a:t>2023-11-04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FB45-EA1E-4CBE-B216-641E159E2E2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859477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6F8D-A215-4982-85FB-D3213693C3C4}" type="datetimeFigureOut">
              <a:rPr lang="ko-KR" altLang="en-US" smtClean="0"/>
              <a:pPr/>
              <a:t>2023-11-04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FB45-EA1E-4CBE-B216-641E159E2E2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222695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6F8D-A215-4982-85FB-D3213693C3C4}" type="datetimeFigureOut">
              <a:rPr lang="ko-KR" altLang="en-US" smtClean="0"/>
              <a:pPr/>
              <a:t>2023-11-04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FB45-EA1E-4CBE-B216-641E159E2E2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008252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6F8D-A215-4982-85FB-D3213693C3C4}" type="datetimeFigureOut">
              <a:rPr lang="ko-KR" altLang="en-US" smtClean="0"/>
              <a:pPr/>
              <a:t>2023-11-04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FB45-EA1E-4CBE-B216-641E159E2E2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398156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6F8D-A215-4982-85FB-D3213693C3C4}" type="datetimeFigureOut">
              <a:rPr lang="ko-KR" altLang="en-US" smtClean="0"/>
              <a:pPr/>
              <a:t>2023-11-04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FB45-EA1E-4CBE-B216-641E159E2E2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886151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6F8D-A215-4982-85FB-D3213693C3C4}" type="datetimeFigureOut">
              <a:rPr lang="ko-KR" altLang="en-US" smtClean="0"/>
              <a:pPr/>
              <a:t>2023-11-04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FB45-EA1E-4CBE-B216-641E159E2E2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67089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6F8D-A215-4982-85FB-D3213693C3C4}" type="datetimeFigureOut">
              <a:rPr lang="ko-KR" altLang="en-US" smtClean="0"/>
              <a:pPr/>
              <a:t>2023-11-04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FB45-EA1E-4CBE-B216-641E159E2E2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55941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6F8D-A215-4982-85FB-D3213693C3C4}" type="datetimeFigureOut">
              <a:rPr lang="ko-KR" altLang="en-US" smtClean="0"/>
              <a:pPr/>
              <a:t>2023-11-04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FB45-EA1E-4CBE-B216-641E159E2E2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180761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E6F8D-A215-4982-85FB-D3213693C3C4}" type="datetimeFigureOut">
              <a:rPr lang="ko-KR" altLang="en-US" smtClean="0"/>
              <a:pPr/>
              <a:t>2023-11-04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EFB45-EA1E-4CBE-B216-641E159E2E2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07538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179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4000" b="1" dirty="0" smtClean="0">
              <a:solidFill>
                <a:schemeClr val="bg1"/>
              </a:solidFill>
            </a:endParaRPr>
          </a:p>
          <a:p>
            <a:endParaRPr lang="en-US" altLang="ko-KR" sz="4000" b="1" dirty="0">
              <a:solidFill>
                <a:schemeClr val="bg1"/>
              </a:solidFill>
            </a:endParaRPr>
          </a:p>
          <a:p>
            <a:endParaRPr lang="en-US" altLang="ko-KR" sz="4000" b="1" dirty="0">
              <a:solidFill>
                <a:schemeClr val="bg1"/>
              </a:solidFill>
            </a:endParaRPr>
          </a:p>
          <a:p>
            <a:endParaRPr lang="en-US" altLang="ko-KR" sz="4000" b="1" dirty="0" smtClean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148064" y="5589240"/>
            <a:ext cx="3994757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-1179" y="3861048"/>
            <a:ext cx="6661411" cy="720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-36512" y="2548642"/>
            <a:ext cx="413927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chemeClr val="bg1"/>
                </a:solidFill>
              </a:rPr>
              <a:t>프로세스 </a:t>
            </a:r>
            <a:r>
              <a:rPr lang="ko-KR" altLang="en-US" sz="4000" b="1" dirty="0" smtClean="0">
                <a:solidFill>
                  <a:schemeClr val="bg1"/>
                </a:solidFill>
              </a:rPr>
              <a:t>흐름</a:t>
            </a:r>
            <a:r>
              <a:rPr lang="ko-KR" altLang="en-US" sz="4000" b="1" dirty="0">
                <a:solidFill>
                  <a:schemeClr val="bg1"/>
                </a:solidFill>
              </a:rPr>
              <a:t>도</a:t>
            </a:r>
            <a:endParaRPr lang="en-US" altLang="ko-KR" sz="4000" b="1" dirty="0">
              <a:solidFill>
                <a:schemeClr val="bg1"/>
              </a:solidFill>
            </a:endParaRPr>
          </a:p>
          <a:p>
            <a:r>
              <a:rPr lang="ko-KR" altLang="en-US" sz="4000" b="1" dirty="0" smtClean="0">
                <a:solidFill>
                  <a:schemeClr val="bg1"/>
                </a:solidFill>
              </a:rPr>
              <a:t>그룹웨어 </a:t>
            </a:r>
            <a:r>
              <a:rPr lang="en-US" altLang="ko-KR" sz="4000" b="1" dirty="0" smtClean="0">
                <a:solidFill>
                  <a:schemeClr val="bg1"/>
                </a:solidFill>
              </a:rPr>
              <a:t>&amp; PMS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61784362"/>
              </p:ext>
            </p:extLst>
          </p:nvPr>
        </p:nvGraphicFramePr>
        <p:xfrm>
          <a:off x="5148064" y="4445888"/>
          <a:ext cx="3888432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44216"/>
                <a:gridCol w="1944216"/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문서관리번호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DDIT-23-A14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작    성    일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2023.11.01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보           안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일반본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45798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179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40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1520" y="116632"/>
            <a:ext cx="820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Process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7504" y="188640"/>
            <a:ext cx="144016" cy="3792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61" y="666140"/>
            <a:ext cx="9140539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8" name="표 17"/>
          <p:cNvGraphicFramePr>
            <a:graphicFrameLocks noGrp="1" noChangeAspect="1"/>
          </p:cNvGraphicFramePr>
          <p:nvPr>
            <p:extLst>
              <p:ext uri="{D42A27DB-BD31-4B8C-83A1-F6EECF244321}">
                <p14:modId xmlns="" xmlns:p14="http://schemas.microsoft.com/office/powerpoint/2010/main" val="143873209"/>
              </p:ext>
            </p:extLst>
          </p:nvPr>
        </p:nvGraphicFramePr>
        <p:xfrm>
          <a:off x="183707" y="764704"/>
          <a:ext cx="878078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51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9519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19519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19519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</a:rPr>
                        <a:t>ID 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</a:rPr>
                        <a:t>PS-PD-RS-136~139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프로세서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이슈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관리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382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작성일자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</a:rPr>
                        <a:t>2023.11.01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</a:rPr>
                        <a:t>송석원</a:t>
                      </a:r>
                      <a:endParaRPr lang="en-US" altLang="ko-KR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25688807"/>
              </p:ext>
            </p:extLst>
          </p:nvPr>
        </p:nvGraphicFramePr>
        <p:xfrm>
          <a:off x="179512" y="1245416"/>
          <a:ext cx="8747241" cy="5423944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98261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76462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8502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/>
                        <a:t>프로세스 </a:t>
                      </a:r>
                      <a:r>
                        <a:rPr lang="en-US" altLang="ko-KR" sz="1600" b="0" dirty="0"/>
                        <a:t>Flow</a:t>
                      </a:r>
                      <a:endParaRPr lang="ko-KR" altLang="en-US" sz="16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038916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 smtClean="0"/>
                        <a:t>Client</a:t>
                      </a:r>
                      <a:r>
                        <a:rPr lang="en-US" altLang="ko-KR" dirty="0"/>
                        <a:t>&amp; </a:t>
                      </a:r>
                    </a:p>
                    <a:p>
                      <a:pPr algn="ctr" latinLnBrk="1"/>
                      <a:r>
                        <a:rPr lang="ko-KR" altLang="en-US" dirty="0"/>
                        <a:t>개발자</a:t>
                      </a:r>
                      <a:endParaRPr lang="en-US" altLang="ko-KR" dirty="0"/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" name="Shape 218"/>
          <p:cNvSpPr/>
          <p:nvPr/>
        </p:nvSpPr>
        <p:spPr>
          <a:xfrm>
            <a:off x="1763688" y="2636232"/>
            <a:ext cx="1538434" cy="507016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altLang="ko-KR" sz="1100" dirty="0">
                <a:solidFill>
                  <a:schemeClr val="lt1"/>
                </a:solidFill>
              </a:rPr>
              <a:t>1. </a:t>
            </a:r>
            <a:r>
              <a:rPr lang="ko-KR" altLang="en-US" sz="1100" dirty="0" smtClean="0">
                <a:solidFill>
                  <a:schemeClr val="lt1"/>
                </a:solidFill>
              </a:rPr>
              <a:t>이슈</a:t>
            </a:r>
            <a:endParaRPr lang="ko-KR" altLang="en-US" sz="1100" dirty="0"/>
          </a:p>
        </p:txBody>
      </p:sp>
      <p:sp>
        <p:nvSpPr>
          <p:cNvPr id="23" name="Shape 218"/>
          <p:cNvSpPr/>
          <p:nvPr/>
        </p:nvSpPr>
        <p:spPr>
          <a:xfrm>
            <a:off x="4143372" y="2636232"/>
            <a:ext cx="1020475" cy="507016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en-US" altLang="ko-KR" sz="1100" dirty="0">
                <a:solidFill>
                  <a:schemeClr val="lt1"/>
                </a:solidFill>
              </a:rPr>
              <a:t>2. </a:t>
            </a:r>
            <a:r>
              <a:rPr lang="ko-KR" altLang="en-US" sz="1100" dirty="0">
                <a:solidFill>
                  <a:schemeClr val="lt1"/>
                </a:solidFill>
              </a:rPr>
              <a:t>이슈 판단</a:t>
            </a:r>
            <a:endParaRPr lang="en-US" altLang="ko-KR" sz="1100" dirty="0">
              <a:solidFill>
                <a:schemeClr val="lt1"/>
              </a:solidFill>
            </a:endParaRPr>
          </a:p>
        </p:txBody>
      </p:sp>
      <p:sp>
        <p:nvSpPr>
          <p:cNvPr id="35" name="Shape 218"/>
          <p:cNvSpPr/>
          <p:nvPr/>
        </p:nvSpPr>
        <p:spPr>
          <a:xfrm>
            <a:off x="6387749" y="2636232"/>
            <a:ext cx="1152128" cy="507016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en-US" altLang="ko-KR" sz="1100" dirty="0">
                <a:solidFill>
                  <a:schemeClr val="lt1"/>
                </a:solidFill>
              </a:rPr>
              <a:t>3. </a:t>
            </a:r>
            <a:r>
              <a:rPr lang="ko-KR" altLang="en-US" sz="1100" dirty="0">
                <a:solidFill>
                  <a:schemeClr val="lt1"/>
                </a:solidFill>
              </a:rPr>
              <a:t>이슈등록</a:t>
            </a:r>
            <a:endParaRPr lang="en-US" altLang="ko-KR" sz="1100" dirty="0">
              <a:solidFill>
                <a:schemeClr val="lt1"/>
              </a:solidFill>
            </a:endParaRPr>
          </a:p>
        </p:txBody>
      </p:sp>
      <p:cxnSp>
        <p:nvCxnSpPr>
          <p:cNvPr id="37" name="Shape 224"/>
          <p:cNvCxnSpPr>
            <a:cxnSpLocks/>
            <a:stCxn id="22" idx="3"/>
            <a:endCxn id="23" idx="1"/>
          </p:cNvCxnSpPr>
          <p:nvPr/>
        </p:nvCxnSpPr>
        <p:spPr>
          <a:xfrm>
            <a:off x="3302122" y="2889740"/>
            <a:ext cx="84125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8" name="사각형 설명선 37"/>
          <p:cNvSpPr/>
          <p:nvPr/>
        </p:nvSpPr>
        <p:spPr>
          <a:xfrm>
            <a:off x="1959116" y="2094659"/>
            <a:ext cx="1097790" cy="432048"/>
          </a:xfrm>
          <a:prstGeom prst="wedgeRectCallout">
            <a:avLst>
              <a:gd name="adj1" fmla="val -20613"/>
              <a:gd name="adj2" fmla="val 68453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이슈 발생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39" name="사각형 설명선 38"/>
          <p:cNvSpPr/>
          <p:nvPr/>
        </p:nvSpPr>
        <p:spPr>
          <a:xfrm>
            <a:off x="4086884" y="1816421"/>
            <a:ext cx="917164" cy="678707"/>
          </a:xfrm>
          <a:prstGeom prst="wedgeRectCallout">
            <a:avLst>
              <a:gd name="adj1" fmla="val -20613"/>
              <a:gd name="adj2" fmla="val 68453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이슈가 </a:t>
            </a:r>
            <a:r>
              <a:rPr lang="ko-KR" altLang="en-US" sz="1000" dirty="0" err="1">
                <a:solidFill>
                  <a:schemeClr val="bg1"/>
                </a:solidFill>
              </a:rPr>
              <a:t>일반이슈인지</a:t>
            </a:r>
            <a:r>
              <a:rPr lang="ko-KR" altLang="en-US" sz="1000" dirty="0">
                <a:solidFill>
                  <a:schemeClr val="bg1"/>
                </a:solidFill>
              </a:rPr>
              <a:t> </a:t>
            </a:r>
            <a:r>
              <a:rPr lang="ko-KR" altLang="en-US" sz="1000" dirty="0" err="1">
                <a:solidFill>
                  <a:schemeClr val="bg1"/>
                </a:solidFill>
              </a:rPr>
              <a:t>결함이슈인지</a:t>
            </a:r>
            <a:r>
              <a:rPr lang="ko-KR" altLang="en-US" sz="1000" dirty="0">
                <a:solidFill>
                  <a:schemeClr val="bg1"/>
                </a:solidFill>
              </a:rPr>
              <a:t> 판단</a:t>
            </a:r>
            <a:r>
              <a:rPr lang="en-US" altLang="ko-KR" sz="1000" dirty="0">
                <a:solidFill>
                  <a:schemeClr val="bg1"/>
                </a:solidFill>
              </a:rPr>
              <a:t>.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cxnSp>
        <p:nvCxnSpPr>
          <p:cNvPr id="41" name="Shape 224"/>
          <p:cNvCxnSpPr>
            <a:cxnSpLocks/>
            <a:endCxn id="42" idx="0"/>
          </p:cNvCxnSpPr>
          <p:nvPr/>
        </p:nvCxnSpPr>
        <p:spPr>
          <a:xfrm>
            <a:off x="7020272" y="3152414"/>
            <a:ext cx="1078203" cy="1168895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2" name="Shape 218"/>
          <p:cNvSpPr/>
          <p:nvPr/>
        </p:nvSpPr>
        <p:spPr>
          <a:xfrm>
            <a:off x="7539877" y="4321309"/>
            <a:ext cx="1117195" cy="493642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en-US" altLang="ko-KR" sz="1100" dirty="0">
                <a:solidFill>
                  <a:schemeClr val="lt1"/>
                </a:solidFill>
              </a:rPr>
              <a:t>5. </a:t>
            </a:r>
            <a:r>
              <a:rPr lang="ko-KR" altLang="en-US" sz="1100" dirty="0">
                <a:solidFill>
                  <a:schemeClr val="lt1"/>
                </a:solidFill>
              </a:rPr>
              <a:t>이슈 수정</a:t>
            </a:r>
            <a:endParaRPr lang="en-US" altLang="ko-KR" sz="1100" dirty="0">
              <a:solidFill>
                <a:schemeClr val="lt1"/>
              </a:solidFill>
            </a:endParaRPr>
          </a:p>
        </p:txBody>
      </p:sp>
      <p:sp>
        <p:nvSpPr>
          <p:cNvPr id="44" name="Shape 218"/>
          <p:cNvSpPr/>
          <p:nvPr/>
        </p:nvSpPr>
        <p:spPr>
          <a:xfrm>
            <a:off x="6206181" y="4321309"/>
            <a:ext cx="1117195" cy="493642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en-US" altLang="ko-KR" sz="1100" dirty="0">
                <a:solidFill>
                  <a:schemeClr val="lt1"/>
                </a:solidFill>
              </a:rPr>
              <a:t>6. </a:t>
            </a:r>
            <a:r>
              <a:rPr lang="ko-KR" altLang="en-US" sz="1100" dirty="0">
                <a:solidFill>
                  <a:schemeClr val="lt1"/>
                </a:solidFill>
              </a:rPr>
              <a:t>이슈 해제</a:t>
            </a:r>
            <a:endParaRPr lang="en-US" altLang="ko-KR" sz="1100" dirty="0">
              <a:solidFill>
                <a:schemeClr val="lt1"/>
              </a:solidFill>
            </a:endParaRPr>
          </a:p>
        </p:txBody>
      </p:sp>
      <p:cxnSp>
        <p:nvCxnSpPr>
          <p:cNvPr id="45" name="Shape 224"/>
          <p:cNvCxnSpPr>
            <a:cxnSpLocks/>
            <a:stCxn id="35" idx="2"/>
            <a:endCxn id="44" idx="0"/>
          </p:cNvCxnSpPr>
          <p:nvPr/>
        </p:nvCxnSpPr>
        <p:spPr>
          <a:xfrm flipH="1">
            <a:off x="6764779" y="3143248"/>
            <a:ext cx="199034" cy="1178061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5" name="Shape 224"/>
          <p:cNvCxnSpPr>
            <a:cxnSpLocks/>
            <a:endCxn id="35" idx="1"/>
          </p:cNvCxnSpPr>
          <p:nvPr/>
        </p:nvCxnSpPr>
        <p:spPr>
          <a:xfrm>
            <a:off x="5163847" y="2889740"/>
            <a:ext cx="1223902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7" name="Shape 224">
            <a:extLst>
              <a:ext uri="{FF2B5EF4-FFF2-40B4-BE49-F238E27FC236}">
                <a16:creationId xmlns="" xmlns:a16="http://schemas.microsoft.com/office/drawing/2014/main" id="{D480A418-327A-1555-A18A-C1885356591B}"/>
              </a:ext>
            </a:extLst>
          </p:cNvPr>
          <p:cNvCxnSpPr>
            <a:cxnSpLocks/>
          </p:cNvCxnSpPr>
          <p:nvPr/>
        </p:nvCxnSpPr>
        <p:spPr>
          <a:xfrm flipH="1">
            <a:off x="2976637" y="3165531"/>
            <a:ext cx="3987176" cy="1077155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0" name="Shape 218">
            <a:extLst>
              <a:ext uri="{FF2B5EF4-FFF2-40B4-BE49-F238E27FC236}">
                <a16:creationId xmlns="" xmlns:a16="http://schemas.microsoft.com/office/drawing/2014/main" id="{6A8C9CA8-8BB8-972D-42F8-2DFC714F2010}"/>
              </a:ext>
            </a:extLst>
          </p:cNvPr>
          <p:cNvSpPr/>
          <p:nvPr/>
        </p:nvSpPr>
        <p:spPr>
          <a:xfrm>
            <a:off x="2271378" y="4362727"/>
            <a:ext cx="1117195" cy="493642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en-US" altLang="ko-KR" sz="1100" dirty="0">
                <a:solidFill>
                  <a:schemeClr val="lt1"/>
                </a:solidFill>
              </a:rPr>
              <a:t>6. </a:t>
            </a:r>
            <a:r>
              <a:rPr lang="ko-KR" altLang="en-US" sz="1100" dirty="0">
                <a:solidFill>
                  <a:schemeClr val="lt1"/>
                </a:solidFill>
              </a:rPr>
              <a:t>이슈 댓글 등록</a:t>
            </a:r>
            <a:endParaRPr lang="en-US" altLang="ko-KR" sz="1100" dirty="0">
              <a:solidFill>
                <a:schemeClr val="lt1"/>
              </a:solidFill>
            </a:endParaRPr>
          </a:p>
        </p:txBody>
      </p:sp>
      <p:sp>
        <p:nvSpPr>
          <p:cNvPr id="31" name="Shape 218">
            <a:extLst>
              <a:ext uri="{FF2B5EF4-FFF2-40B4-BE49-F238E27FC236}">
                <a16:creationId xmlns="" xmlns:a16="http://schemas.microsoft.com/office/drawing/2014/main" id="{4464EDE5-810E-51CC-C938-2FA4883E850E}"/>
              </a:ext>
            </a:extLst>
          </p:cNvPr>
          <p:cNvSpPr/>
          <p:nvPr/>
        </p:nvSpPr>
        <p:spPr>
          <a:xfrm>
            <a:off x="3238781" y="5967322"/>
            <a:ext cx="1117195" cy="493642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en-US" altLang="ko-KR" sz="1100" dirty="0">
                <a:solidFill>
                  <a:schemeClr val="lt1"/>
                </a:solidFill>
              </a:rPr>
              <a:t>6. </a:t>
            </a:r>
            <a:r>
              <a:rPr lang="ko-KR" altLang="en-US" sz="1100" dirty="0">
                <a:solidFill>
                  <a:schemeClr val="lt1"/>
                </a:solidFill>
              </a:rPr>
              <a:t>이슈 </a:t>
            </a:r>
            <a:r>
              <a:rPr lang="ko-KR" altLang="en-US" sz="1100" dirty="0" err="1" smtClean="0">
                <a:solidFill>
                  <a:schemeClr val="lt1"/>
                </a:solidFill>
              </a:rPr>
              <a:t>댓글</a:t>
            </a:r>
            <a:r>
              <a:rPr lang="ko-KR" altLang="en-US" sz="1100" dirty="0" smtClean="0">
                <a:solidFill>
                  <a:schemeClr val="lt1"/>
                </a:solidFill>
              </a:rPr>
              <a:t>  수정</a:t>
            </a:r>
            <a:endParaRPr lang="en-US" altLang="ko-KR" sz="1100" dirty="0">
              <a:solidFill>
                <a:schemeClr val="lt1"/>
              </a:solidFill>
            </a:endParaRPr>
          </a:p>
        </p:txBody>
      </p:sp>
      <p:sp>
        <p:nvSpPr>
          <p:cNvPr id="32" name="Shape 218">
            <a:extLst>
              <a:ext uri="{FF2B5EF4-FFF2-40B4-BE49-F238E27FC236}">
                <a16:creationId xmlns="" xmlns:a16="http://schemas.microsoft.com/office/drawing/2014/main" id="{E18AB796-EA56-2F52-04C5-D85E6B0D5E14}"/>
              </a:ext>
            </a:extLst>
          </p:cNvPr>
          <p:cNvSpPr/>
          <p:nvPr/>
        </p:nvSpPr>
        <p:spPr>
          <a:xfrm>
            <a:off x="1475656" y="5945039"/>
            <a:ext cx="1117195" cy="493642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en-US" altLang="ko-KR" sz="1100" dirty="0">
                <a:solidFill>
                  <a:schemeClr val="lt1"/>
                </a:solidFill>
              </a:rPr>
              <a:t>6. </a:t>
            </a:r>
            <a:r>
              <a:rPr lang="ko-KR" altLang="en-US" sz="1100" dirty="0">
                <a:solidFill>
                  <a:schemeClr val="lt1"/>
                </a:solidFill>
              </a:rPr>
              <a:t>이슈 댓글 삭제</a:t>
            </a:r>
            <a:endParaRPr lang="en-US" altLang="ko-KR" sz="1100" dirty="0">
              <a:solidFill>
                <a:schemeClr val="lt1"/>
              </a:solidFill>
            </a:endParaRPr>
          </a:p>
        </p:txBody>
      </p:sp>
      <p:cxnSp>
        <p:nvCxnSpPr>
          <p:cNvPr id="33" name="Shape 224">
            <a:extLst>
              <a:ext uri="{FF2B5EF4-FFF2-40B4-BE49-F238E27FC236}">
                <a16:creationId xmlns="" xmlns:a16="http://schemas.microsoft.com/office/drawing/2014/main" id="{6D2A3F6A-3A1F-3E50-0106-D14A8C92D8EA}"/>
              </a:ext>
            </a:extLst>
          </p:cNvPr>
          <p:cNvCxnSpPr>
            <a:cxnSpLocks/>
          </p:cNvCxnSpPr>
          <p:nvPr/>
        </p:nvCxnSpPr>
        <p:spPr>
          <a:xfrm flipH="1">
            <a:off x="2054877" y="4934992"/>
            <a:ext cx="537974" cy="1010047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8" name="Shape 224">
            <a:extLst>
              <a:ext uri="{FF2B5EF4-FFF2-40B4-BE49-F238E27FC236}">
                <a16:creationId xmlns="" xmlns:a16="http://schemas.microsoft.com/office/drawing/2014/main" id="{B58AE767-85A7-A128-9E8B-6ABEE5BC51FE}"/>
              </a:ext>
            </a:extLst>
          </p:cNvPr>
          <p:cNvCxnSpPr>
            <a:cxnSpLocks/>
          </p:cNvCxnSpPr>
          <p:nvPr/>
        </p:nvCxnSpPr>
        <p:spPr>
          <a:xfrm>
            <a:off x="2976637" y="4934992"/>
            <a:ext cx="746110" cy="1010047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="" xmlns:p14="http://schemas.microsoft.com/office/powerpoint/2010/main" val="678866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40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1520" y="116632"/>
            <a:ext cx="820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Process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7504" y="188640"/>
            <a:ext cx="144016" cy="3792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61" y="666140"/>
            <a:ext cx="9140539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8" name="표 17"/>
          <p:cNvGraphicFramePr>
            <a:graphicFrameLocks noGrp="1" noChangeAspect="1"/>
          </p:cNvGraphicFramePr>
          <p:nvPr>
            <p:extLst>
              <p:ext uri="{D42A27DB-BD31-4B8C-83A1-F6EECF244321}">
                <p14:modId xmlns="" xmlns:p14="http://schemas.microsoft.com/office/powerpoint/2010/main" val="1206203360"/>
              </p:ext>
            </p:extLst>
          </p:nvPr>
        </p:nvGraphicFramePr>
        <p:xfrm>
          <a:off x="183707" y="764704"/>
          <a:ext cx="878078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51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9519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19519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19519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</a:rPr>
                        <a:t>ID 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</a:rPr>
                        <a:t>PS-PD-RS-092~095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프로세서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간트차트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382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작성일자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</a:rPr>
                        <a:t>2023.11.01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송석원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863381288"/>
              </p:ext>
            </p:extLst>
          </p:nvPr>
        </p:nvGraphicFramePr>
        <p:xfrm>
          <a:off x="182477" y="1264544"/>
          <a:ext cx="8818679" cy="5291361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98261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8360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561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/>
                        <a:t>프로세스 </a:t>
                      </a:r>
                      <a:r>
                        <a:rPr lang="en-US" altLang="ko-KR" sz="1600" b="0" dirty="0"/>
                        <a:t>Flow</a:t>
                      </a:r>
                      <a:endParaRPr lang="ko-KR" altLang="en-US" sz="16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15745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 smtClean="0"/>
                        <a:t>직원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프로젝트리더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&amp;</a:t>
                      </a:r>
                    </a:p>
                    <a:p>
                      <a:pPr algn="ctr" latinLnBrk="1"/>
                      <a:r>
                        <a:rPr lang="ko-KR" altLang="en-US" sz="1400" dirty="0" smtClean="0"/>
                        <a:t>프로젝트 팀원</a:t>
                      </a:r>
                      <a:r>
                        <a:rPr lang="en-US" altLang="ko-KR" sz="1400" dirty="0" smtClean="0"/>
                        <a:t>)</a:t>
                      </a:r>
                      <a:endParaRPr lang="en-US" altLang="ko-KR" sz="1400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Shape 219"/>
          <p:cNvSpPr/>
          <p:nvPr/>
        </p:nvSpPr>
        <p:spPr>
          <a:xfrm>
            <a:off x="3914238" y="2780248"/>
            <a:ext cx="1758524" cy="3630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altLang="ko" sz="1100" dirty="0">
                <a:solidFill>
                  <a:schemeClr val="lt1"/>
                </a:solidFill>
              </a:rPr>
              <a:t>2. </a:t>
            </a:r>
            <a:r>
              <a:rPr lang="ko-KR" altLang="en-US" sz="1100" dirty="0" err="1">
                <a:solidFill>
                  <a:schemeClr val="lt1"/>
                </a:solidFill>
              </a:rPr>
              <a:t>간트차트</a:t>
            </a:r>
            <a:r>
              <a:rPr lang="ko-KR" altLang="en-US" sz="1100" dirty="0">
                <a:solidFill>
                  <a:schemeClr val="lt1"/>
                </a:solidFill>
              </a:rPr>
              <a:t> 조회</a:t>
            </a:r>
            <a:endParaRPr lang="ko" sz="1100" dirty="0">
              <a:solidFill>
                <a:schemeClr val="lt1"/>
              </a:solidFill>
            </a:endParaRPr>
          </a:p>
        </p:txBody>
      </p:sp>
      <p:sp>
        <p:nvSpPr>
          <p:cNvPr id="22" name="Shape 223"/>
          <p:cNvSpPr/>
          <p:nvPr/>
        </p:nvSpPr>
        <p:spPr>
          <a:xfrm>
            <a:off x="6559724" y="2780248"/>
            <a:ext cx="1512168" cy="3630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altLang="ko" sz="1100" dirty="0">
                <a:solidFill>
                  <a:schemeClr val="lt1"/>
                </a:solidFill>
              </a:rPr>
              <a:t>3. </a:t>
            </a:r>
            <a:r>
              <a:rPr lang="ko-KR" altLang="en-US" sz="1100" dirty="0" err="1">
                <a:solidFill>
                  <a:schemeClr val="lt1"/>
                </a:solidFill>
              </a:rPr>
              <a:t>간트차트</a:t>
            </a:r>
            <a:r>
              <a:rPr lang="ko-KR" altLang="en-US" sz="1100" dirty="0">
                <a:solidFill>
                  <a:schemeClr val="lt1"/>
                </a:solidFill>
              </a:rPr>
              <a:t> 정렬</a:t>
            </a:r>
            <a:endParaRPr lang="ko" sz="1100" dirty="0">
              <a:solidFill>
                <a:schemeClr val="lt1"/>
              </a:solidFill>
            </a:endParaRPr>
          </a:p>
        </p:txBody>
      </p:sp>
      <p:cxnSp>
        <p:nvCxnSpPr>
          <p:cNvPr id="24" name="Shape 228"/>
          <p:cNvCxnSpPr/>
          <p:nvPr/>
        </p:nvCxnSpPr>
        <p:spPr>
          <a:xfrm rot="10800000" flipV="1">
            <a:off x="3071802" y="3357562"/>
            <a:ext cx="3786214" cy="1643076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7" name="사각형 설명선 26"/>
          <p:cNvSpPr/>
          <p:nvPr/>
        </p:nvSpPr>
        <p:spPr>
          <a:xfrm>
            <a:off x="1285852" y="1881764"/>
            <a:ext cx="1683472" cy="683140"/>
          </a:xfrm>
          <a:prstGeom prst="wedgeRectCallout">
            <a:avLst>
              <a:gd name="adj1" fmla="val -20613"/>
              <a:gd name="adj2" fmla="val 68453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프로젝트의 홈에서 </a:t>
            </a:r>
            <a:r>
              <a:rPr lang="ko-KR" altLang="en-US" sz="1000" dirty="0" err="1">
                <a:solidFill>
                  <a:schemeClr val="bg1"/>
                </a:solidFill>
              </a:rPr>
              <a:t>간트차트를</a:t>
            </a:r>
            <a:r>
              <a:rPr lang="ko-KR" altLang="en-US" sz="1000" dirty="0">
                <a:solidFill>
                  <a:schemeClr val="bg1"/>
                </a:solidFill>
              </a:rPr>
              <a:t> 클릭해 프로젝트의 진행도를 </a:t>
            </a:r>
            <a:r>
              <a:rPr lang="ko-KR" altLang="en-US" sz="1000" dirty="0" err="1">
                <a:solidFill>
                  <a:schemeClr val="bg1"/>
                </a:solidFill>
              </a:rPr>
              <a:t>간트차트로</a:t>
            </a:r>
            <a:r>
              <a:rPr lang="ko-KR" altLang="en-US" sz="1000" dirty="0">
                <a:solidFill>
                  <a:schemeClr val="bg1"/>
                </a:solidFill>
              </a:rPr>
              <a:t> 확인</a:t>
            </a:r>
          </a:p>
        </p:txBody>
      </p:sp>
      <p:sp>
        <p:nvSpPr>
          <p:cNvPr id="28" name="사각형 설명선 27"/>
          <p:cNvSpPr/>
          <p:nvPr/>
        </p:nvSpPr>
        <p:spPr>
          <a:xfrm>
            <a:off x="3914238" y="2060168"/>
            <a:ext cx="1953906" cy="539124"/>
          </a:xfrm>
          <a:prstGeom prst="wedgeRectCallout">
            <a:avLst>
              <a:gd name="adj1" fmla="val -20613"/>
              <a:gd name="adj2" fmla="val 68453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등록된 프로젝트 일감일정확인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29" name="사각형 설명선 28"/>
          <p:cNvSpPr/>
          <p:nvPr/>
        </p:nvSpPr>
        <p:spPr>
          <a:xfrm>
            <a:off x="6559724" y="2065408"/>
            <a:ext cx="1584176" cy="539124"/>
          </a:xfrm>
          <a:prstGeom prst="wedgeRectCallout">
            <a:avLst>
              <a:gd name="adj1" fmla="val -20613"/>
              <a:gd name="adj2" fmla="val 68453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중요도</a:t>
            </a:r>
            <a:r>
              <a:rPr lang="en-US" altLang="ko-KR" sz="1000" dirty="0">
                <a:solidFill>
                  <a:schemeClr val="bg1"/>
                </a:solidFill>
              </a:rPr>
              <a:t>,</a:t>
            </a:r>
            <a:r>
              <a:rPr lang="ko-KR" altLang="en-US" sz="1000" dirty="0">
                <a:solidFill>
                  <a:schemeClr val="bg1"/>
                </a:solidFill>
              </a:rPr>
              <a:t> 마감일을 기준으로 정렬이 가능하다</a:t>
            </a:r>
          </a:p>
        </p:txBody>
      </p:sp>
      <p:sp>
        <p:nvSpPr>
          <p:cNvPr id="34" name="Shape 223"/>
          <p:cNvSpPr/>
          <p:nvPr/>
        </p:nvSpPr>
        <p:spPr>
          <a:xfrm>
            <a:off x="1357290" y="5149322"/>
            <a:ext cx="1785950" cy="3630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altLang="ko" sz="1100" dirty="0">
                <a:solidFill>
                  <a:schemeClr val="lt1"/>
                </a:solidFill>
              </a:rPr>
              <a:t>4. </a:t>
            </a:r>
            <a:r>
              <a:rPr lang="ko-KR" altLang="en-US" sz="1100" dirty="0">
                <a:solidFill>
                  <a:schemeClr val="lt1"/>
                </a:solidFill>
              </a:rPr>
              <a:t>하위일감 분류</a:t>
            </a:r>
            <a:endParaRPr lang="ko" sz="1100" dirty="0">
              <a:solidFill>
                <a:schemeClr val="lt1"/>
              </a:solidFill>
            </a:endParaRPr>
          </a:p>
        </p:txBody>
      </p:sp>
      <p:sp>
        <p:nvSpPr>
          <p:cNvPr id="35" name="Shape 223"/>
          <p:cNvSpPr/>
          <p:nvPr/>
        </p:nvSpPr>
        <p:spPr>
          <a:xfrm>
            <a:off x="5796136" y="4535614"/>
            <a:ext cx="1839718" cy="3630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altLang="ko" sz="1100" dirty="0">
                <a:solidFill>
                  <a:schemeClr val="lt1"/>
                </a:solidFill>
              </a:rPr>
              <a:t>6.</a:t>
            </a:r>
            <a:r>
              <a:rPr lang="ko-KR" altLang="en-US" sz="1100" dirty="0">
                <a:solidFill>
                  <a:schemeClr val="lt1"/>
                </a:solidFill>
              </a:rPr>
              <a:t> 하위일감</a:t>
            </a:r>
            <a:r>
              <a:rPr lang="en-US" altLang="ko-KR" sz="1100" dirty="0">
                <a:solidFill>
                  <a:schemeClr val="lt1"/>
                </a:solidFill>
              </a:rPr>
              <a:t> </a:t>
            </a:r>
            <a:r>
              <a:rPr lang="ko-KR" altLang="en-US" sz="1100" dirty="0">
                <a:solidFill>
                  <a:schemeClr val="lt1"/>
                </a:solidFill>
              </a:rPr>
              <a:t>수정</a:t>
            </a:r>
            <a:endParaRPr lang="ko" sz="1100" dirty="0">
              <a:solidFill>
                <a:schemeClr val="lt1"/>
              </a:solidFill>
            </a:endParaRPr>
          </a:p>
        </p:txBody>
      </p:sp>
      <p:sp>
        <p:nvSpPr>
          <p:cNvPr id="36" name="Shape 223"/>
          <p:cNvSpPr/>
          <p:nvPr/>
        </p:nvSpPr>
        <p:spPr>
          <a:xfrm>
            <a:off x="5786446" y="5786454"/>
            <a:ext cx="1839718" cy="3630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altLang="ko" sz="1100" dirty="0">
                <a:solidFill>
                  <a:schemeClr val="lt1"/>
                </a:solidFill>
              </a:rPr>
              <a:t>7. </a:t>
            </a:r>
            <a:r>
              <a:rPr lang="ko-KR" altLang="en-US" sz="1100" dirty="0">
                <a:solidFill>
                  <a:schemeClr val="lt1"/>
                </a:solidFill>
              </a:rPr>
              <a:t>하위일감 삭제</a:t>
            </a:r>
            <a:endParaRPr lang="ko" sz="1100" dirty="0">
              <a:solidFill>
                <a:schemeClr val="lt1"/>
              </a:solidFill>
            </a:endParaRPr>
          </a:p>
        </p:txBody>
      </p:sp>
      <p:sp>
        <p:nvSpPr>
          <p:cNvPr id="31" name="사각형 설명선 30"/>
          <p:cNvSpPr/>
          <p:nvPr/>
        </p:nvSpPr>
        <p:spPr>
          <a:xfrm>
            <a:off x="1357290" y="4363504"/>
            <a:ext cx="1584176" cy="539124"/>
          </a:xfrm>
          <a:prstGeom prst="wedgeRectCallout">
            <a:avLst>
              <a:gd name="adj1" fmla="val -20613"/>
              <a:gd name="adj2" fmla="val 68453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내 일감만보기</a:t>
            </a:r>
            <a:r>
              <a:rPr lang="en-US" altLang="ko-KR" sz="1000" dirty="0">
                <a:solidFill>
                  <a:schemeClr val="bg1"/>
                </a:solidFill>
              </a:rPr>
              <a:t>,</a:t>
            </a:r>
            <a:r>
              <a:rPr lang="ko-KR" altLang="en-US" sz="1000" dirty="0">
                <a:solidFill>
                  <a:schemeClr val="bg1"/>
                </a:solidFill>
              </a:rPr>
              <a:t> </a:t>
            </a:r>
            <a:r>
              <a:rPr lang="ko-KR" altLang="en-US" sz="1000" dirty="0" smtClean="0">
                <a:solidFill>
                  <a:schemeClr val="bg1"/>
                </a:solidFill>
              </a:rPr>
              <a:t>전체 하위일감만 </a:t>
            </a:r>
            <a:r>
              <a:rPr lang="ko-KR" altLang="en-US" sz="1000" dirty="0">
                <a:solidFill>
                  <a:schemeClr val="bg1"/>
                </a:solidFill>
              </a:rPr>
              <a:t>보기로 분류하여 </a:t>
            </a:r>
            <a:r>
              <a:rPr lang="ko-KR" altLang="en-US" sz="1000" dirty="0" smtClean="0">
                <a:solidFill>
                  <a:schemeClr val="bg1"/>
                </a:solidFill>
              </a:rPr>
              <a:t>볼 수 </a:t>
            </a:r>
            <a:r>
              <a:rPr lang="ko-KR" altLang="en-US" sz="1000" dirty="0">
                <a:solidFill>
                  <a:schemeClr val="bg1"/>
                </a:solidFill>
              </a:rPr>
              <a:t>있다</a:t>
            </a:r>
            <a:r>
              <a:rPr lang="en-US" altLang="ko-KR" sz="1000" dirty="0">
                <a:solidFill>
                  <a:schemeClr val="bg1"/>
                </a:solidFill>
              </a:rPr>
              <a:t>.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cxnSp>
        <p:nvCxnSpPr>
          <p:cNvPr id="45" name="Shape 228"/>
          <p:cNvCxnSpPr/>
          <p:nvPr/>
        </p:nvCxnSpPr>
        <p:spPr>
          <a:xfrm>
            <a:off x="3214678" y="5286388"/>
            <a:ext cx="642942" cy="71438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8" name="Shape 223"/>
          <p:cNvSpPr/>
          <p:nvPr/>
        </p:nvSpPr>
        <p:spPr>
          <a:xfrm>
            <a:off x="3929058" y="5149322"/>
            <a:ext cx="1000132" cy="3630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altLang="ko" sz="1100" dirty="0">
                <a:solidFill>
                  <a:schemeClr val="lt1"/>
                </a:solidFill>
              </a:rPr>
              <a:t>5. </a:t>
            </a:r>
            <a:r>
              <a:rPr lang="ko-KR" altLang="en-US" sz="1100" dirty="0">
                <a:solidFill>
                  <a:schemeClr val="lt1"/>
                </a:solidFill>
              </a:rPr>
              <a:t>하위일감 등록</a:t>
            </a:r>
            <a:endParaRPr lang="ko" sz="1100" dirty="0">
              <a:solidFill>
                <a:schemeClr val="lt1"/>
              </a:solidFill>
            </a:endParaRPr>
          </a:p>
        </p:txBody>
      </p:sp>
      <p:sp>
        <p:nvSpPr>
          <p:cNvPr id="51" name="Shape 219"/>
          <p:cNvSpPr/>
          <p:nvPr/>
        </p:nvSpPr>
        <p:spPr>
          <a:xfrm>
            <a:off x="1285852" y="2780248"/>
            <a:ext cx="1758524" cy="3630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altLang="ko" sz="1100" dirty="0" smtClean="0">
                <a:solidFill>
                  <a:schemeClr val="lt1"/>
                </a:solidFill>
              </a:rPr>
              <a:t>1. </a:t>
            </a:r>
            <a:r>
              <a:rPr lang="ko-KR" altLang="en-US" sz="1100" dirty="0" smtClean="0">
                <a:solidFill>
                  <a:schemeClr val="lt1"/>
                </a:solidFill>
              </a:rPr>
              <a:t>프로젝트 </a:t>
            </a:r>
            <a:r>
              <a:rPr lang="ko-KR" altLang="en-US" sz="1100" dirty="0">
                <a:solidFill>
                  <a:schemeClr val="lt1"/>
                </a:solidFill>
              </a:rPr>
              <a:t>홈 </a:t>
            </a:r>
            <a:endParaRPr lang="en-US" altLang="ko-KR" sz="1100" dirty="0" smtClean="0">
              <a:solidFill>
                <a:schemeClr val="lt1"/>
              </a:solidFill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100" dirty="0" err="1" smtClean="0">
                <a:solidFill>
                  <a:schemeClr val="lt1"/>
                </a:solidFill>
              </a:rPr>
              <a:t>간트차트클릭</a:t>
            </a:r>
            <a:endParaRPr lang="ko" sz="1100" dirty="0">
              <a:solidFill>
                <a:schemeClr val="lt1"/>
              </a:solidFill>
            </a:endParaRPr>
          </a:p>
        </p:txBody>
      </p:sp>
      <p:cxnSp>
        <p:nvCxnSpPr>
          <p:cNvPr id="52" name="Shape 228"/>
          <p:cNvCxnSpPr/>
          <p:nvPr/>
        </p:nvCxnSpPr>
        <p:spPr>
          <a:xfrm>
            <a:off x="3143240" y="2928934"/>
            <a:ext cx="642942" cy="1588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5" name="Shape 228"/>
          <p:cNvCxnSpPr/>
          <p:nvPr/>
        </p:nvCxnSpPr>
        <p:spPr>
          <a:xfrm>
            <a:off x="5786446" y="2928934"/>
            <a:ext cx="714380" cy="1588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9" name="Shape 228"/>
          <p:cNvCxnSpPr>
            <a:cxnSpLocks/>
          </p:cNvCxnSpPr>
          <p:nvPr/>
        </p:nvCxnSpPr>
        <p:spPr>
          <a:xfrm flipV="1">
            <a:off x="5000628" y="4717114"/>
            <a:ext cx="678661" cy="497836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3" name="Shape 228"/>
          <p:cNvCxnSpPr/>
          <p:nvPr/>
        </p:nvCxnSpPr>
        <p:spPr>
          <a:xfrm>
            <a:off x="5000628" y="5429264"/>
            <a:ext cx="714380" cy="500066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="" xmlns:p14="http://schemas.microsoft.com/office/powerpoint/2010/main" val="1953823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179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4000" b="1" dirty="0" smtClean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1520" y="116632"/>
            <a:ext cx="820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</a:rPr>
              <a:t>INDEX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7504" y="188640"/>
            <a:ext cx="144016" cy="3792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61" y="666140"/>
            <a:ext cx="9140539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608375785"/>
              </p:ext>
            </p:extLst>
          </p:nvPr>
        </p:nvGraphicFramePr>
        <p:xfrm>
          <a:off x="251520" y="1166813"/>
          <a:ext cx="8568954" cy="530265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28159"/>
                <a:gridCol w="1428159"/>
                <a:gridCol w="2856318"/>
                <a:gridCol w="1428159"/>
                <a:gridCol w="1428159"/>
              </a:tblGrid>
              <a:tr h="286212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 err="1">
                          <a:effectLst/>
                        </a:rPr>
                        <a:t>문서개정이력표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2033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 err="1">
                          <a:effectLst/>
                        </a:rPr>
                        <a:t>문서명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프로세스 </a:t>
                      </a:r>
                      <a:r>
                        <a:rPr lang="ko-KR" altLang="en-US" sz="1400" u="none" strike="noStrike" dirty="0" smtClean="0">
                          <a:effectLst/>
                        </a:rPr>
                        <a:t>흐름도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203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버전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날짜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내 </a:t>
                      </a:r>
                      <a:r>
                        <a:rPr lang="ko-KR" altLang="en-US" sz="1200" u="none" strike="noStrike" dirty="0" smtClean="0">
                          <a:effectLst/>
                        </a:rPr>
                        <a:t>용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작성자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승인자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</a:tr>
              <a:tr h="2188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>
                          <a:effectLst/>
                        </a:rPr>
                        <a:t>V1.0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 smtClean="0">
                          <a:effectLst/>
                        </a:rPr>
                        <a:t>2023.11.01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최초제정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</a:tr>
              <a:tr h="218869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</a:tr>
              <a:tr h="21886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</a:tr>
              <a:tr h="21886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</a:tr>
              <a:tr h="21886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</a:tr>
              <a:tr h="21886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</a:tr>
              <a:tr h="21886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</a:tr>
              <a:tr h="21886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</a:tr>
              <a:tr h="21886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</a:tr>
              <a:tr h="21886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</a:tr>
              <a:tr h="21886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</a:tr>
              <a:tr h="21886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</a:tr>
              <a:tr h="21886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</a:tr>
              <a:tr h="21886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</a:tr>
              <a:tr h="21886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</a:tr>
              <a:tr h="21886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</a:tr>
              <a:tr h="21886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</a:tr>
              <a:tr h="21886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</a:tr>
              <a:tr h="21886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</a:tr>
              <a:tr h="21886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</a:tr>
              <a:tr h="21886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660142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40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1520" y="116632"/>
            <a:ext cx="820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Process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7504" y="188640"/>
            <a:ext cx="144016" cy="3792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61" y="666140"/>
            <a:ext cx="9140539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8" name="표 17"/>
          <p:cNvGraphicFramePr>
            <a:graphicFrameLocks noGrp="1" noChangeAspect="1"/>
          </p:cNvGraphicFramePr>
          <p:nvPr>
            <p:extLst>
              <p:ext uri="{D42A27DB-BD31-4B8C-83A1-F6EECF244321}">
                <p14:modId xmlns="" xmlns:p14="http://schemas.microsoft.com/office/powerpoint/2010/main" val="1082200756"/>
              </p:ext>
            </p:extLst>
          </p:nvPr>
        </p:nvGraphicFramePr>
        <p:xfrm>
          <a:off x="183707" y="764704"/>
          <a:ext cx="8780781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5196"/>
                <a:gridCol w="2195195"/>
                <a:gridCol w="2195195"/>
                <a:gridCol w="2195195"/>
              </a:tblGrid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</a:rPr>
                        <a:t>ID 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</a:rPr>
                        <a:t>PS-PD-RS-010~019</a:t>
                      </a:r>
                      <a:endParaRPr lang="ko-KR" altLang="en-US" sz="11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</a:rPr>
                        <a:t>프로세서 명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전자결재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82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</a:rPr>
                        <a:t>작성일자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</a:rPr>
                        <a:t>2023.11.01</a:t>
                      </a:r>
                      <a:endParaRPr lang="ko-KR" altLang="en-US" sz="11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</a:rPr>
                        <a:t>작성자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</a:rPr>
                        <a:t>전수진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8296">
                <a:tc>
                  <a:txBody>
                    <a:bodyPr/>
                    <a:lstStyle/>
                    <a:p>
                      <a:pPr latinLnBrk="1"/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419793489"/>
              </p:ext>
            </p:extLst>
          </p:nvPr>
        </p:nvGraphicFramePr>
        <p:xfrm>
          <a:off x="179512" y="1268760"/>
          <a:ext cx="8818679" cy="5423944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98261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8360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8502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/>
                        <a:t>프로세스 </a:t>
                      </a:r>
                      <a:r>
                        <a:rPr lang="en-US" altLang="ko-KR" sz="1600" b="0" dirty="0"/>
                        <a:t>Flow</a:t>
                      </a:r>
                      <a:endParaRPr lang="ko-KR" altLang="en-US" sz="16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038916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sz="1800" dirty="0" smtClean="0">
                          <a:latin typeface="+mn-lt"/>
                        </a:rPr>
                        <a:t>직원</a:t>
                      </a:r>
                      <a:endParaRPr lang="en-US" altLang="ko-KR" sz="1800" dirty="0" smtClean="0">
                        <a:latin typeface="+mn-lt"/>
                      </a:endParaRPr>
                    </a:p>
                    <a:p>
                      <a:pPr algn="ctr" latinLnBrk="1"/>
                      <a:r>
                        <a:rPr lang="en-US" altLang="ko-KR" sz="1400" dirty="0" smtClean="0">
                          <a:latin typeface="+mj-lt"/>
                        </a:rPr>
                        <a:t>(</a:t>
                      </a:r>
                      <a:r>
                        <a:rPr lang="ko-KR" altLang="en-US" sz="1400" dirty="0" err="1" smtClean="0">
                          <a:latin typeface="+mj-lt"/>
                        </a:rPr>
                        <a:t>기안자</a:t>
                      </a:r>
                      <a:endParaRPr lang="en-US" altLang="ko-KR" sz="1400" dirty="0" smtClean="0">
                        <a:latin typeface="+mj-lt"/>
                      </a:endParaRPr>
                    </a:p>
                    <a:p>
                      <a:pPr algn="ctr" latinLnBrk="1"/>
                      <a:r>
                        <a:rPr lang="en-US" altLang="ko-KR" sz="1400" dirty="0" smtClean="0">
                          <a:latin typeface="+mj-lt"/>
                        </a:rPr>
                        <a:t>&amp;</a:t>
                      </a:r>
                    </a:p>
                    <a:p>
                      <a:pPr algn="ctr" latinLnBrk="1"/>
                      <a:r>
                        <a:rPr lang="ko-KR" altLang="en-US" sz="1400" dirty="0" smtClean="0">
                          <a:latin typeface="+mj-lt"/>
                        </a:rPr>
                        <a:t>결재자</a:t>
                      </a:r>
                      <a:endParaRPr lang="en-US" altLang="ko-KR" sz="1400" dirty="0" smtClean="0">
                        <a:latin typeface="+mj-lt"/>
                      </a:endParaRPr>
                    </a:p>
                    <a:p>
                      <a:pPr algn="ctr" latinLnBrk="1"/>
                      <a:r>
                        <a:rPr lang="en-US" altLang="ko-KR" sz="1400" dirty="0" smtClean="0">
                          <a:latin typeface="+mj-lt"/>
                        </a:rPr>
                        <a:t>&amp; </a:t>
                      </a:r>
                    </a:p>
                    <a:p>
                      <a:pPr algn="ctr" latinLnBrk="1"/>
                      <a:r>
                        <a:rPr lang="ko-KR" altLang="en-US" sz="1400" dirty="0" smtClean="0">
                          <a:latin typeface="+mj-lt"/>
                        </a:rPr>
                        <a:t>합의자</a:t>
                      </a:r>
                      <a:r>
                        <a:rPr lang="en-US" altLang="ko-KR" sz="1400" dirty="0" smtClean="0">
                          <a:latin typeface="+mj-lt"/>
                        </a:rPr>
                        <a:t>)</a:t>
                      </a:r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2" name="Shape 223"/>
          <p:cNvSpPr/>
          <p:nvPr/>
        </p:nvSpPr>
        <p:spPr>
          <a:xfrm>
            <a:off x="3200883" y="4434152"/>
            <a:ext cx="936104" cy="3630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altLang="ko" sz="1100" dirty="0" smtClean="0">
                <a:solidFill>
                  <a:schemeClr val="lt1"/>
                </a:solidFill>
              </a:rPr>
              <a:t>3. </a:t>
            </a:r>
            <a:r>
              <a:rPr lang="ko-KR" altLang="en-US" sz="1100" dirty="0" smtClean="0">
                <a:solidFill>
                  <a:schemeClr val="lt1"/>
                </a:solidFill>
              </a:rPr>
              <a:t>결재승인</a:t>
            </a:r>
            <a:endParaRPr lang="en-US" altLang="ko-KR" sz="1100" dirty="0" smtClean="0">
              <a:solidFill>
                <a:schemeClr val="lt1"/>
              </a:solidFill>
            </a:endParaRPr>
          </a:p>
        </p:txBody>
      </p:sp>
      <p:sp>
        <p:nvSpPr>
          <p:cNvPr id="27" name="사각형 설명선 26"/>
          <p:cNvSpPr/>
          <p:nvPr/>
        </p:nvSpPr>
        <p:spPr>
          <a:xfrm>
            <a:off x="1331640" y="3645024"/>
            <a:ext cx="1539456" cy="480796"/>
          </a:xfrm>
          <a:prstGeom prst="wedgeRectCallout">
            <a:avLst>
              <a:gd name="adj1" fmla="val -18757"/>
              <a:gd name="adj2" fmla="val -72204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결재양식</a:t>
            </a:r>
            <a:r>
              <a:rPr lang="en-US" altLang="ko-KR" sz="1000" dirty="0" smtClean="0">
                <a:solidFill>
                  <a:schemeClr val="bg1"/>
                </a:solidFill>
              </a:rPr>
              <a:t>, </a:t>
            </a:r>
            <a:r>
              <a:rPr lang="ko-KR" altLang="en-US" sz="1000" dirty="0" smtClean="0">
                <a:solidFill>
                  <a:schemeClr val="bg1"/>
                </a:solidFill>
              </a:rPr>
              <a:t>결재라인 </a:t>
            </a:r>
            <a:endParaRPr lang="en-US" altLang="ko-KR" sz="10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지정하여 등록</a:t>
            </a:r>
            <a:r>
              <a:rPr lang="en-US" altLang="ko-KR" sz="1000" dirty="0" smtClean="0">
                <a:solidFill>
                  <a:schemeClr val="bg1"/>
                </a:solidFill>
              </a:rPr>
              <a:t>(</a:t>
            </a:r>
            <a:r>
              <a:rPr lang="ko-KR" altLang="en-US" sz="1000" dirty="0" err="1" smtClean="0">
                <a:solidFill>
                  <a:schemeClr val="bg1"/>
                </a:solidFill>
              </a:rPr>
              <a:t>기안자</a:t>
            </a:r>
            <a:r>
              <a:rPr lang="en-US" altLang="ko-KR" sz="1000" dirty="0" smtClean="0">
                <a:solidFill>
                  <a:schemeClr val="bg1"/>
                </a:solidFill>
              </a:rPr>
              <a:t>)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cxnSp>
        <p:nvCxnSpPr>
          <p:cNvPr id="52" name="Shape 228"/>
          <p:cNvCxnSpPr/>
          <p:nvPr/>
        </p:nvCxnSpPr>
        <p:spPr>
          <a:xfrm>
            <a:off x="3143240" y="3288974"/>
            <a:ext cx="642942" cy="1588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5" name="Shape 228"/>
          <p:cNvCxnSpPr/>
          <p:nvPr/>
        </p:nvCxnSpPr>
        <p:spPr>
          <a:xfrm flipH="1">
            <a:off x="3635896" y="3573016"/>
            <a:ext cx="936104" cy="792088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5" name="Shape 223"/>
          <p:cNvSpPr/>
          <p:nvPr/>
        </p:nvSpPr>
        <p:spPr>
          <a:xfrm>
            <a:off x="4283968" y="4434152"/>
            <a:ext cx="936104" cy="3630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altLang="ko" sz="1100" dirty="0" smtClean="0">
                <a:solidFill>
                  <a:schemeClr val="lt1"/>
                </a:solidFill>
              </a:rPr>
              <a:t>4. </a:t>
            </a:r>
            <a:r>
              <a:rPr lang="ko-KR" altLang="en-US" sz="1100" dirty="0" smtClean="0">
                <a:solidFill>
                  <a:schemeClr val="lt1"/>
                </a:solidFill>
              </a:rPr>
              <a:t>결재합의</a:t>
            </a:r>
            <a:endParaRPr lang="en-US" altLang="ko-KR" sz="1100" dirty="0" smtClean="0">
              <a:solidFill>
                <a:schemeClr val="lt1"/>
              </a:solidFill>
            </a:endParaRPr>
          </a:p>
        </p:txBody>
      </p:sp>
      <p:sp>
        <p:nvSpPr>
          <p:cNvPr id="26" name="Shape 223"/>
          <p:cNvSpPr/>
          <p:nvPr/>
        </p:nvSpPr>
        <p:spPr>
          <a:xfrm>
            <a:off x="5361123" y="4434152"/>
            <a:ext cx="936104" cy="3630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altLang="ko" sz="1100" dirty="0" smtClean="0">
                <a:solidFill>
                  <a:schemeClr val="lt1"/>
                </a:solidFill>
              </a:rPr>
              <a:t>5. </a:t>
            </a:r>
            <a:r>
              <a:rPr lang="ko-KR" altLang="en-US" sz="1100" dirty="0" smtClean="0">
                <a:solidFill>
                  <a:schemeClr val="lt1"/>
                </a:solidFill>
              </a:rPr>
              <a:t>결재반려</a:t>
            </a:r>
            <a:endParaRPr lang="en-US" altLang="ko-KR" sz="1100" dirty="0" smtClean="0">
              <a:solidFill>
                <a:schemeClr val="lt1"/>
              </a:solidFill>
            </a:endParaRPr>
          </a:p>
        </p:txBody>
      </p:sp>
      <p:sp>
        <p:nvSpPr>
          <p:cNvPr id="38" name="Shape 223"/>
          <p:cNvSpPr/>
          <p:nvPr/>
        </p:nvSpPr>
        <p:spPr>
          <a:xfrm>
            <a:off x="1331640" y="3138008"/>
            <a:ext cx="1512168" cy="3630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altLang="ko" sz="1100" dirty="0" smtClean="0">
                <a:solidFill>
                  <a:schemeClr val="lt1"/>
                </a:solidFill>
              </a:rPr>
              <a:t>1. </a:t>
            </a:r>
            <a:r>
              <a:rPr lang="ko-KR" altLang="en-US" sz="1100" dirty="0" smtClean="0">
                <a:solidFill>
                  <a:schemeClr val="lt1"/>
                </a:solidFill>
              </a:rPr>
              <a:t>결재기안</a:t>
            </a:r>
            <a:endParaRPr lang="en-US" altLang="ko-KR" sz="1100" dirty="0" smtClean="0">
              <a:solidFill>
                <a:schemeClr val="lt1"/>
              </a:solidFill>
            </a:endParaRPr>
          </a:p>
        </p:txBody>
      </p:sp>
      <p:sp>
        <p:nvSpPr>
          <p:cNvPr id="39" name="Shape 223"/>
          <p:cNvSpPr/>
          <p:nvPr/>
        </p:nvSpPr>
        <p:spPr>
          <a:xfrm>
            <a:off x="3923928" y="3138008"/>
            <a:ext cx="1512168" cy="3630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altLang="ko" sz="1100" dirty="0" smtClean="0">
                <a:solidFill>
                  <a:schemeClr val="lt1"/>
                </a:solidFill>
              </a:rPr>
              <a:t>2. </a:t>
            </a:r>
            <a:r>
              <a:rPr lang="ko-KR" altLang="en-US" sz="1100" dirty="0" smtClean="0">
                <a:solidFill>
                  <a:schemeClr val="lt1"/>
                </a:solidFill>
              </a:rPr>
              <a:t>결재문서 조회</a:t>
            </a:r>
            <a:endParaRPr lang="en-US" altLang="ko-KR" sz="1100" dirty="0" smtClean="0">
              <a:solidFill>
                <a:schemeClr val="lt1"/>
              </a:solidFill>
            </a:endParaRPr>
          </a:p>
        </p:txBody>
      </p:sp>
      <p:sp>
        <p:nvSpPr>
          <p:cNvPr id="40" name="사각형 설명선 39"/>
          <p:cNvSpPr/>
          <p:nvPr/>
        </p:nvSpPr>
        <p:spPr>
          <a:xfrm>
            <a:off x="3923928" y="2444148"/>
            <a:ext cx="1512168" cy="480796"/>
          </a:xfrm>
          <a:prstGeom prst="wedgeRectCallout">
            <a:avLst>
              <a:gd name="adj1" fmla="val -20613"/>
              <a:gd name="adj2" fmla="val 68453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결재대기중인 결재문서 확인</a:t>
            </a:r>
            <a:r>
              <a:rPr lang="en-US" altLang="ko-KR" sz="1000" dirty="0" smtClean="0">
                <a:solidFill>
                  <a:schemeClr val="bg1"/>
                </a:solidFill>
              </a:rPr>
              <a:t> (</a:t>
            </a:r>
            <a:r>
              <a:rPr lang="ko-KR" altLang="en-US" sz="1000" dirty="0" smtClean="0">
                <a:solidFill>
                  <a:schemeClr val="bg1"/>
                </a:solidFill>
              </a:rPr>
              <a:t>결재자</a:t>
            </a:r>
            <a:r>
              <a:rPr lang="en-US" altLang="ko-KR" sz="1000" dirty="0" smtClean="0">
                <a:solidFill>
                  <a:schemeClr val="bg1"/>
                </a:solidFill>
              </a:rPr>
              <a:t>/</a:t>
            </a:r>
            <a:r>
              <a:rPr lang="ko-KR" altLang="en-US" sz="1000" dirty="0" smtClean="0">
                <a:solidFill>
                  <a:schemeClr val="bg1"/>
                </a:solidFill>
              </a:rPr>
              <a:t>합의자</a:t>
            </a:r>
            <a:r>
              <a:rPr lang="en-US" altLang="ko-KR" sz="1000" dirty="0" smtClean="0">
                <a:solidFill>
                  <a:schemeClr val="bg1"/>
                </a:solidFill>
              </a:rPr>
              <a:t>)</a:t>
            </a:r>
            <a:endParaRPr lang="ko-KR" altLang="en-US" sz="1000" dirty="0" smtClean="0">
              <a:solidFill>
                <a:schemeClr val="bg1"/>
              </a:solidFill>
            </a:endParaRPr>
          </a:p>
        </p:txBody>
      </p:sp>
      <p:sp>
        <p:nvSpPr>
          <p:cNvPr id="42" name="Shape 223"/>
          <p:cNvSpPr/>
          <p:nvPr/>
        </p:nvSpPr>
        <p:spPr>
          <a:xfrm>
            <a:off x="3707904" y="5658288"/>
            <a:ext cx="936104" cy="3630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altLang="ko" sz="1100" dirty="0" smtClean="0">
                <a:solidFill>
                  <a:schemeClr val="lt1"/>
                </a:solidFill>
              </a:rPr>
              <a:t>3. </a:t>
            </a:r>
            <a:r>
              <a:rPr lang="ko-KR" altLang="en-US" sz="1100" dirty="0" smtClean="0">
                <a:solidFill>
                  <a:schemeClr val="lt1"/>
                </a:solidFill>
              </a:rPr>
              <a:t>결재승인</a:t>
            </a:r>
            <a:endParaRPr lang="en-US" altLang="ko-KR" sz="1100" dirty="0" smtClean="0">
              <a:solidFill>
                <a:schemeClr val="lt1"/>
              </a:solidFill>
            </a:endParaRPr>
          </a:p>
        </p:txBody>
      </p:sp>
      <p:sp>
        <p:nvSpPr>
          <p:cNvPr id="43" name="Shape 223"/>
          <p:cNvSpPr/>
          <p:nvPr/>
        </p:nvSpPr>
        <p:spPr>
          <a:xfrm>
            <a:off x="4860032" y="5658288"/>
            <a:ext cx="936104" cy="3630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altLang="ko" sz="1100" dirty="0" smtClean="0">
                <a:solidFill>
                  <a:schemeClr val="lt1"/>
                </a:solidFill>
              </a:rPr>
              <a:t>5. </a:t>
            </a:r>
            <a:r>
              <a:rPr lang="ko-KR" altLang="en-US" sz="1100" dirty="0" smtClean="0">
                <a:solidFill>
                  <a:schemeClr val="lt1"/>
                </a:solidFill>
              </a:rPr>
              <a:t>결재반려</a:t>
            </a:r>
            <a:endParaRPr lang="en-US" altLang="ko-KR" sz="1100" dirty="0" smtClean="0">
              <a:solidFill>
                <a:schemeClr val="lt1"/>
              </a:solidFill>
            </a:endParaRPr>
          </a:p>
        </p:txBody>
      </p:sp>
      <p:cxnSp>
        <p:nvCxnSpPr>
          <p:cNvPr id="47" name="Shape 228"/>
          <p:cNvCxnSpPr/>
          <p:nvPr/>
        </p:nvCxnSpPr>
        <p:spPr>
          <a:xfrm>
            <a:off x="4716016" y="3573016"/>
            <a:ext cx="0" cy="792088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3" name="Shape 228"/>
          <p:cNvCxnSpPr/>
          <p:nvPr/>
        </p:nvCxnSpPr>
        <p:spPr>
          <a:xfrm>
            <a:off x="4932040" y="3573016"/>
            <a:ext cx="864096" cy="792088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2" name="Shape 228"/>
          <p:cNvCxnSpPr/>
          <p:nvPr/>
        </p:nvCxnSpPr>
        <p:spPr>
          <a:xfrm flipH="1">
            <a:off x="4283968" y="4869160"/>
            <a:ext cx="432048" cy="720080"/>
          </a:xfrm>
          <a:prstGeom prst="straightConnector1">
            <a:avLst/>
          </a:prstGeom>
          <a:noFill/>
          <a:ln w="38100" cap="flat" cmpd="sng">
            <a:solidFill>
              <a:srgbClr val="C86664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9" name="Shape 228"/>
          <p:cNvCxnSpPr/>
          <p:nvPr/>
        </p:nvCxnSpPr>
        <p:spPr>
          <a:xfrm>
            <a:off x="3707904" y="4869160"/>
            <a:ext cx="432048" cy="72008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0" name="Shape 228"/>
          <p:cNvCxnSpPr/>
          <p:nvPr/>
        </p:nvCxnSpPr>
        <p:spPr>
          <a:xfrm>
            <a:off x="3779912" y="4869160"/>
            <a:ext cx="1368152" cy="72008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3" name="Shape 228"/>
          <p:cNvCxnSpPr/>
          <p:nvPr/>
        </p:nvCxnSpPr>
        <p:spPr>
          <a:xfrm>
            <a:off x="4788024" y="4869160"/>
            <a:ext cx="504056" cy="720080"/>
          </a:xfrm>
          <a:prstGeom prst="straightConnector1">
            <a:avLst/>
          </a:prstGeom>
          <a:noFill/>
          <a:ln w="38100" cap="flat" cmpd="sng">
            <a:solidFill>
              <a:srgbClr val="C86664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1" name="Shape 223"/>
          <p:cNvSpPr/>
          <p:nvPr/>
        </p:nvSpPr>
        <p:spPr>
          <a:xfrm>
            <a:off x="7452320" y="5661248"/>
            <a:ext cx="1152128" cy="3630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100" dirty="0" smtClean="0">
                <a:solidFill>
                  <a:schemeClr val="lt1"/>
                </a:solidFill>
              </a:rPr>
              <a:t>결재문서삭제</a:t>
            </a:r>
            <a:endParaRPr lang="en-US" altLang="ko-KR" sz="1100" dirty="0" smtClean="0">
              <a:solidFill>
                <a:schemeClr val="lt1"/>
              </a:solidFill>
            </a:endParaRPr>
          </a:p>
        </p:txBody>
      </p:sp>
      <p:sp>
        <p:nvSpPr>
          <p:cNvPr id="92" name="Shape 223"/>
          <p:cNvSpPr/>
          <p:nvPr/>
        </p:nvSpPr>
        <p:spPr>
          <a:xfrm>
            <a:off x="7452320" y="4437112"/>
            <a:ext cx="1152128" cy="3630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100" dirty="0" smtClean="0">
                <a:solidFill>
                  <a:schemeClr val="lt1"/>
                </a:solidFill>
              </a:rPr>
              <a:t>결재문서수정</a:t>
            </a:r>
            <a:endParaRPr lang="en-US" altLang="ko-KR" sz="1100" dirty="0" smtClean="0">
              <a:solidFill>
                <a:schemeClr val="lt1"/>
              </a:solidFill>
            </a:endParaRPr>
          </a:p>
        </p:txBody>
      </p:sp>
      <p:cxnSp>
        <p:nvCxnSpPr>
          <p:cNvPr id="94" name="Shape 228"/>
          <p:cNvCxnSpPr/>
          <p:nvPr/>
        </p:nvCxnSpPr>
        <p:spPr>
          <a:xfrm>
            <a:off x="6372200" y="4653136"/>
            <a:ext cx="1008112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96" name="Shape 228"/>
          <p:cNvCxnSpPr/>
          <p:nvPr/>
        </p:nvCxnSpPr>
        <p:spPr>
          <a:xfrm flipV="1">
            <a:off x="5868144" y="4797152"/>
            <a:ext cx="1512168" cy="1008112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98" name="Shape 228"/>
          <p:cNvCxnSpPr/>
          <p:nvPr/>
        </p:nvCxnSpPr>
        <p:spPr>
          <a:xfrm>
            <a:off x="6372200" y="4725144"/>
            <a:ext cx="1008112" cy="1008112"/>
          </a:xfrm>
          <a:prstGeom prst="straightConnector1">
            <a:avLst/>
          </a:prstGeom>
          <a:noFill/>
          <a:ln w="38100" cap="flat" cmpd="sng">
            <a:solidFill>
              <a:srgbClr val="C86664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00" name="Shape 228"/>
          <p:cNvCxnSpPr/>
          <p:nvPr/>
        </p:nvCxnSpPr>
        <p:spPr>
          <a:xfrm>
            <a:off x="5868144" y="5877272"/>
            <a:ext cx="1512168" cy="0"/>
          </a:xfrm>
          <a:prstGeom prst="straightConnector1">
            <a:avLst/>
          </a:prstGeom>
          <a:noFill/>
          <a:ln w="38100" cap="flat" cmpd="sng">
            <a:solidFill>
              <a:srgbClr val="C86664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42" name="사각형 설명선 141"/>
          <p:cNvSpPr/>
          <p:nvPr/>
        </p:nvSpPr>
        <p:spPr>
          <a:xfrm>
            <a:off x="7452320" y="4941168"/>
            <a:ext cx="1296144" cy="480796"/>
          </a:xfrm>
          <a:prstGeom prst="wedgeRectCallout">
            <a:avLst>
              <a:gd name="adj1" fmla="val -19878"/>
              <a:gd name="adj2" fmla="val -72204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반려된 결재문서 </a:t>
            </a:r>
            <a:endParaRPr lang="en-US" altLang="ko-KR" sz="10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수정하여 </a:t>
            </a:r>
            <a:r>
              <a:rPr lang="ko-KR" altLang="en-US" sz="1000" dirty="0" err="1" smtClean="0">
                <a:solidFill>
                  <a:schemeClr val="bg1"/>
                </a:solidFill>
              </a:rPr>
              <a:t>재기안</a:t>
            </a:r>
            <a:endParaRPr lang="ko-KR" altLang="en-US" sz="1000" dirty="0" smtClean="0">
              <a:solidFill>
                <a:schemeClr val="bg1"/>
              </a:solidFill>
            </a:endParaRPr>
          </a:p>
        </p:txBody>
      </p:sp>
      <p:cxnSp>
        <p:nvCxnSpPr>
          <p:cNvPr id="158" name="Shape 228"/>
          <p:cNvCxnSpPr>
            <a:stCxn id="92" idx="0"/>
            <a:endCxn id="38" idx="0"/>
          </p:cNvCxnSpPr>
          <p:nvPr/>
        </p:nvCxnSpPr>
        <p:spPr>
          <a:xfrm rot="16200000" flipV="1">
            <a:off x="4408502" y="817230"/>
            <a:ext cx="1299104" cy="5940660"/>
          </a:xfrm>
          <a:prstGeom prst="bentConnector3">
            <a:avLst>
              <a:gd name="adj1" fmla="val 178452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67" name="사각형 설명선 166"/>
          <p:cNvSpPr/>
          <p:nvPr/>
        </p:nvSpPr>
        <p:spPr>
          <a:xfrm>
            <a:off x="2051720" y="5085184"/>
            <a:ext cx="1512168" cy="480796"/>
          </a:xfrm>
          <a:prstGeom prst="wedgeRectCallout">
            <a:avLst>
              <a:gd name="adj1" fmla="val 53714"/>
              <a:gd name="adj2" fmla="val 92226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 smtClean="0">
              <a:solidFill>
                <a:schemeClr val="bg1"/>
              </a:solidFill>
            </a:endParaRPr>
          </a:p>
        </p:txBody>
      </p:sp>
      <p:sp>
        <p:nvSpPr>
          <p:cNvPr id="168" name="사각형 설명선 167"/>
          <p:cNvSpPr/>
          <p:nvPr/>
        </p:nvSpPr>
        <p:spPr>
          <a:xfrm>
            <a:off x="2051720" y="5085184"/>
            <a:ext cx="1512168" cy="480796"/>
          </a:xfrm>
          <a:prstGeom prst="wedgeRectCallout">
            <a:avLst>
              <a:gd name="adj1" fmla="val 44896"/>
              <a:gd name="adj2" fmla="val -93996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bg1"/>
                </a:solidFill>
              </a:rPr>
              <a:t>대결권자가</a:t>
            </a:r>
            <a:r>
              <a:rPr lang="ko-KR" altLang="en-US" sz="1000" dirty="0" smtClean="0">
                <a:solidFill>
                  <a:schemeClr val="bg1"/>
                </a:solidFill>
              </a:rPr>
              <a:t> </a:t>
            </a:r>
            <a:r>
              <a:rPr lang="ko-KR" altLang="en-US" sz="1000" dirty="0" err="1" smtClean="0">
                <a:solidFill>
                  <a:schemeClr val="bg1"/>
                </a:solidFill>
              </a:rPr>
              <a:t>승인시</a:t>
            </a:r>
            <a:r>
              <a:rPr lang="ko-KR" altLang="en-US" sz="1000" dirty="0" smtClean="0">
                <a:solidFill>
                  <a:schemeClr val="bg1"/>
                </a:solidFill>
              </a:rPr>
              <a:t> </a:t>
            </a:r>
            <a:endParaRPr lang="en-US" altLang="ko-KR" sz="10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‘</a:t>
            </a:r>
            <a:r>
              <a:rPr lang="ko-KR" altLang="en-US" sz="1000" dirty="0" smtClean="0">
                <a:solidFill>
                  <a:schemeClr val="bg1"/>
                </a:solidFill>
              </a:rPr>
              <a:t>代</a:t>
            </a:r>
            <a:r>
              <a:rPr lang="en-US" altLang="ko-KR" sz="1000" dirty="0" smtClean="0">
                <a:solidFill>
                  <a:schemeClr val="bg1"/>
                </a:solidFill>
              </a:rPr>
              <a:t>‘ </a:t>
            </a:r>
            <a:r>
              <a:rPr lang="ko-KR" altLang="en-US" sz="1000" dirty="0" smtClean="0">
                <a:solidFill>
                  <a:schemeClr val="bg1"/>
                </a:solidFill>
              </a:rPr>
              <a:t>표시</a:t>
            </a:r>
          </a:p>
        </p:txBody>
      </p:sp>
    </p:spTree>
    <p:extLst>
      <p:ext uri="{BB962C8B-B14F-4D97-AF65-F5344CB8AC3E}">
        <p14:creationId xmlns="" xmlns:p14="http://schemas.microsoft.com/office/powerpoint/2010/main" val="1953823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40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1520" y="116632"/>
            <a:ext cx="820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Process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7504" y="188640"/>
            <a:ext cx="144016" cy="3792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61" y="666140"/>
            <a:ext cx="9140539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8" name="표 17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xmlns="" val="1082200756"/>
              </p:ext>
            </p:extLst>
          </p:nvPr>
        </p:nvGraphicFramePr>
        <p:xfrm>
          <a:off x="183707" y="764704"/>
          <a:ext cx="878078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5196"/>
                <a:gridCol w="2195195"/>
                <a:gridCol w="2195195"/>
                <a:gridCol w="2195195"/>
              </a:tblGrid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</a:rPr>
                        <a:t>ID 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</a:rPr>
                        <a:t>PS-PD-RS-103~105</a:t>
                      </a:r>
                      <a:endParaRPr lang="ko-KR" altLang="en-US" sz="11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</a:rPr>
                        <a:t>프로세서 명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근태 현황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82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</a:rPr>
                        <a:t>작성일자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</a:rPr>
                        <a:t>2023.11.01</a:t>
                      </a:r>
                      <a:endParaRPr lang="ko-KR" altLang="en-US" sz="11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</a:rPr>
                        <a:t>작성자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</a:rPr>
                        <a:t>권도윤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419793489"/>
              </p:ext>
            </p:extLst>
          </p:nvPr>
        </p:nvGraphicFramePr>
        <p:xfrm>
          <a:off x="182477" y="1245416"/>
          <a:ext cx="8818679" cy="5423944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98261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8360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8502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/>
                        <a:t>프로세스 </a:t>
                      </a:r>
                      <a:r>
                        <a:rPr lang="en-US" altLang="ko-KR" sz="1600" b="0" dirty="0"/>
                        <a:t>Flow</a:t>
                      </a:r>
                      <a:endParaRPr lang="ko-KR" altLang="en-US" sz="16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038916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직원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&amp;</a:t>
                      </a:r>
                    </a:p>
                    <a:p>
                      <a:pPr algn="ctr" latinLnBrk="1"/>
                      <a:r>
                        <a:rPr lang="ko-KR" altLang="en-US" dirty="0" smtClean="0"/>
                        <a:t>관리자</a:t>
                      </a:r>
                      <a:endParaRPr lang="en-US" altLang="ko-KR" dirty="0" smtClean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52" name="Shape 228"/>
          <p:cNvCxnSpPr/>
          <p:nvPr/>
        </p:nvCxnSpPr>
        <p:spPr>
          <a:xfrm>
            <a:off x="3431272" y="4369094"/>
            <a:ext cx="642942" cy="1588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5" name="Shape 228"/>
          <p:cNvCxnSpPr/>
          <p:nvPr/>
        </p:nvCxnSpPr>
        <p:spPr>
          <a:xfrm>
            <a:off x="6074478" y="4369094"/>
            <a:ext cx="714380" cy="1588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6" name="Shape 219"/>
          <p:cNvSpPr/>
          <p:nvPr/>
        </p:nvSpPr>
        <p:spPr>
          <a:xfrm>
            <a:off x="1619672" y="4221088"/>
            <a:ext cx="1758524" cy="3630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altLang="ko" sz="1100" dirty="0" smtClean="0">
                <a:solidFill>
                  <a:schemeClr val="lt1"/>
                </a:solidFill>
              </a:rPr>
              <a:t>1. </a:t>
            </a:r>
            <a:r>
              <a:rPr lang="ko-KR" altLang="en-US" sz="1100" dirty="0" smtClean="0">
                <a:solidFill>
                  <a:schemeClr val="lt1"/>
                </a:solidFill>
              </a:rPr>
              <a:t>출퇴근 시간 입력</a:t>
            </a:r>
            <a:endParaRPr lang="ko" sz="1100" dirty="0">
              <a:solidFill>
                <a:schemeClr val="lt1"/>
              </a:solidFill>
            </a:endParaRPr>
          </a:p>
        </p:txBody>
      </p:sp>
      <p:sp>
        <p:nvSpPr>
          <p:cNvPr id="32" name="사각형 설명선 31"/>
          <p:cNvSpPr/>
          <p:nvPr/>
        </p:nvSpPr>
        <p:spPr>
          <a:xfrm>
            <a:off x="1619672" y="3356992"/>
            <a:ext cx="1683472" cy="683140"/>
          </a:xfrm>
          <a:prstGeom prst="wedgeRectCallout">
            <a:avLst>
              <a:gd name="adj1" fmla="val -20613"/>
              <a:gd name="adj2" fmla="val 68453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QR </a:t>
            </a:r>
            <a:r>
              <a:rPr lang="ko-KR" altLang="en-US" sz="1000" dirty="0" smtClean="0">
                <a:solidFill>
                  <a:schemeClr val="bg1"/>
                </a:solidFill>
              </a:rPr>
              <a:t>코드 인증</a:t>
            </a:r>
            <a:endParaRPr lang="en-US" altLang="ko-KR" sz="1000" dirty="0" smtClean="0">
              <a:solidFill>
                <a:schemeClr val="bg1"/>
              </a:solidFill>
            </a:endParaRPr>
          </a:p>
        </p:txBody>
      </p:sp>
      <p:sp>
        <p:nvSpPr>
          <p:cNvPr id="33" name="Shape 219"/>
          <p:cNvSpPr/>
          <p:nvPr/>
        </p:nvSpPr>
        <p:spPr>
          <a:xfrm>
            <a:off x="4211960" y="4221088"/>
            <a:ext cx="1758524" cy="3630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altLang="ko" sz="1100" dirty="0" smtClean="0">
                <a:solidFill>
                  <a:schemeClr val="lt1"/>
                </a:solidFill>
              </a:rPr>
              <a:t>2. </a:t>
            </a:r>
            <a:r>
              <a:rPr lang="ko-KR" altLang="en-US" sz="1100" dirty="0" smtClean="0">
                <a:solidFill>
                  <a:schemeClr val="lt1"/>
                </a:solidFill>
              </a:rPr>
              <a:t>근무 상태 수정</a:t>
            </a:r>
            <a:endParaRPr lang="ko" sz="1100" dirty="0">
              <a:solidFill>
                <a:schemeClr val="lt1"/>
              </a:solidFill>
            </a:endParaRPr>
          </a:p>
        </p:txBody>
      </p:sp>
      <p:sp>
        <p:nvSpPr>
          <p:cNvPr id="37" name="사각형 설명선 36"/>
          <p:cNvSpPr/>
          <p:nvPr/>
        </p:nvSpPr>
        <p:spPr>
          <a:xfrm>
            <a:off x="4211960" y="3356992"/>
            <a:ext cx="1683472" cy="683140"/>
          </a:xfrm>
          <a:prstGeom prst="wedgeRectCallout">
            <a:avLst>
              <a:gd name="adj1" fmla="val -20613"/>
              <a:gd name="adj2" fmla="val 68453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현재 근무 상태를 표시</a:t>
            </a:r>
            <a:endParaRPr lang="en-US" altLang="ko-KR" sz="10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(</a:t>
            </a:r>
            <a:r>
              <a:rPr lang="ko-KR" altLang="en-US" sz="1000" dirty="0" smtClean="0">
                <a:solidFill>
                  <a:schemeClr val="bg1"/>
                </a:solidFill>
              </a:rPr>
              <a:t>근무</a:t>
            </a:r>
            <a:r>
              <a:rPr lang="en-US" altLang="ko-KR" sz="1000" dirty="0" smtClean="0">
                <a:solidFill>
                  <a:schemeClr val="bg1"/>
                </a:solidFill>
              </a:rPr>
              <a:t>,</a:t>
            </a:r>
            <a:r>
              <a:rPr lang="ko-KR" altLang="en-US" sz="1000" dirty="0" smtClean="0">
                <a:solidFill>
                  <a:schemeClr val="bg1"/>
                </a:solidFill>
              </a:rPr>
              <a:t> 외근</a:t>
            </a:r>
            <a:r>
              <a:rPr lang="en-US" altLang="ko-KR" sz="1000" dirty="0" smtClean="0">
                <a:solidFill>
                  <a:schemeClr val="bg1"/>
                </a:solidFill>
              </a:rPr>
              <a:t>, </a:t>
            </a:r>
            <a:r>
              <a:rPr lang="ko-KR" altLang="en-US" sz="1000" dirty="0" smtClean="0">
                <a:solidFill>
                  <a:schemeClr val="bg1"/>
                </a:solidFill>
              </a:rPr>
              <a:t>회의</a:t>
            </a:r>
            <a:r>
              <a:rPr lang="en-US" altLang="ko-KR" sz="1000" dirty="0" smtClean="0">
                <a:solidFill>
                  <a:schemeClr val="bg1"/>
                </a:solidFill>
              </a:rPr>
              <a:t>, </a:t>
            </a:r>
            <a:r>
              <a:rPr lang="ko-KR" altLang="en-US" sz="1000" dirty="0" smtClean="0">
                <a:solidFill>
                  <a:schemeClr val="bg1"/>
                </a:solidFill>
              </a:rPr>
              <a:t>퇴근</a:t>
            </a:r>
            <a:r>
              <a:rPr lang="en-US" altLang="ko-KR" sz="1000" dirty="0" smtClean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38" name="Shape 223"/>
          <p:cNvSpPr/>
          <p:nvPr/>
        </p:nvSpPr>
        <p:spPr>
          <a:xfrm>
            <a:off x="6876256" y="4221088"/>
            <a:ext cx="1512168" cy="3630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altLang="ko" sz="1100" dirty="0" smtClean="0">
                <a:solidFill>
                  <a:schemeClr val="lt1"/>
                </a:solidFill>
              </a:rPr>
              <a:t>3. </a:t>
            </a:r>
            <a:r>
              <a:rPr lang="ko-KR" altLang="en-US" sz="1100" dirty="0" smtClean="0">
                <a:solidFill>
                  <a:schemeClr val="lt1"/>
                </a:solidFill>
              </a:rPr>
              <a:t>근무 상태 조회</a:t>
            </a:r>
            <a:endParaRPr lang="ko" sz="1100" dirty="0">
              <a:solidFill>
                <a:schemeClr val="lt1"/>
              </a:solidFill>
            </a:endParaRPr>
          </a:p>
        </p:txBody>
      </p:sp>
      <p:sp>
        <p:nvSpPr>
          <p:cNvPr id="40" name="사각형 설명선 39"/>
          <p:cNvSpPr/>
          <p:nvPr/>
        </p:nvSpPr>
        <p:spPr>
          <a:xfrm>
            <a:off x="6876256" y="3356992"/>
            <a:ext cx="1584176" cy="683140"/>
          </a:xfrm>
          <a:prstGeom prst="wedgeRectCallout">
            <a:avLst>
              <a:gd name="adj1" fmla="val -20613"/>
              <a:gd name="adj2" fmla="val 68453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메신저 내에서 자신과 직원들의 근무 상태</a:t>
            </a:r>
            <a:endParaRPr lang="en-US" altLang="ko-KR" sz="10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조회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53823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40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1520" y="116632"/>
            <a:ext cx="820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Process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7504" y="188640"/>
            <a:ext cx="144016" cy="3792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61" y="666140"/>
            <a:ext cx="9140539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8" name="표 17"/>
          <p:cNvGraphicFramePr>
            <a:graphicFrameLocks noGrp="1" noChangeAspect="1"/>
          </p:cNvGraphicFramePr>
          <p:nvPr>
            <p:extLst>
              <p:ext uri="{D42A27DB-BD31-4B8C-83A1-F6EECF244321}">
                <p14:modId xmlns="" xmlns:p14="http://schemas.microsoft.com/office/powerpoint/2010/main" val="1082200756"/>
              </p:ext>
            </p:extLst>
          </p:nvPr>
        </p:nvGraphicFramePr>
        <p:xfrm>
          <a:off x="183707" y="764704"/>
          <a:ext cx="878078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5196"/>
                <a:gridCol w="2195195"/>
                <a:gridCol w="2195195"/>
                <a:gridCol w="2195195"/>
              </a:tblGrid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</a:rPr>
                        <a:t>ID 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</a:rPr>
                        <a:t>PS-PD-RS-064~069</a:t>
                      </a:r>
                      <a:endParaRPr lang="ko-KR" altLang="en-US" sz="11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</a:rPr>
                        <a:t>프로세서 명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메신저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82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</a:rPr>
                        <a:t>작성일자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</a:rPr>
                        <a:t>2023.11.01</a:t>
                      </a:r>
                      <a:endParaRPr lang="ko-KR" altLang="en-US" sz="11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</a:rPr>
                        <a:t>작성자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</a:rPr>
                        <a:t>박민주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419793489"/>
              </p:ext>
            </p:extLst>
          </p:nvPr>
        </p:nvGraphicFramePr>
        <p:xfrm>
          <a:off x="182477" y="1245416"/>
          <a:ext cx="8818679" cy="5423944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98261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8360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8502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/>
                        <a:t>프로세스 </a:t>
                      </a:r>
                      <a:r>
                        <a:rPr lang="en-US" altLang="ko-KR" sz="1600" b="0" dirty="0"/>
                        <a:t>Flow</a:t>
                      </a:r>
                      <a:endParaRPr lang="ko-KR" altLang="en-US" sz="16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038916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직원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&amp;</a:t>
                      </a:r>
                    </a:p>
                    <a:p>
                      <a:pPr algn="ctr" latinLnBrk="1"/>
                      <a:r>
                        <a:rPr lang="ko-KR" altLang="en-US" dirty="0" smtClean="0"/>
                        <a:t>관리자</a:t>
                      </a:r>
                      <a:endParaRPr lang="en-US" altLang="ko-KR" dirty="0" smtClean="0"/>
                    </a:p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Shape 219"/>
          <p:cNvSpPr/>
          <p:nvPr/>
        </p:nvSpPr>
        <p:spPr>
          <a:xfrm>
            <a:off x="1428728" y="3923256"/>
            <a:ext cx="1758524" cy="3630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altLang="ko" sz="1100" dirty="0" smtClean="0">
                <a:solidFill>
                  <a:schemeClr val="lt1"/>
                </a:solidFill>
              </a:rPr>
              <a:t>1. </a:t>
            </a:r>
            <a:r>
              <a:rPr lang="ko-KR" altLang="en-US" sz="1100" dirty="0" smtClean="0">
                <a:solidFill>
                  <a:schemeClr val="lt1"/>
                </a:solidFill>
              </a:rPr>
              <a:t>메신저 목록 조회</a:t>
            </a:r>
            <a:endParaRPr lang="ko" sz="1100" dirty="0">
              <a:solidFill>
                <a:schemeClr val="lt1"/>
              </a:solidFill>
            </a:endParaRPr>
          </a:p>
        </p:txBody>
      </p:sp>
      <p:sp>
        <p:nvSpPr>
          <p:cNvPr id="22" name="Shape 223"/>
          <p:cNvSpPr/>
          <p:nvPr/>
        </p:nvSpPr>
        <p:spPr>
          <a:xfrm>
            <a:off x="6675174" y="3923256"/>
            <a:ext cx="1512168" cy="3630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altLang="ko" sz="1100" dirty="0" smtClean="0">
                <a:solidFill>
                  <a:schemeClr val="lt1"/>
                </a:solidFill>
              </a:rPr>
              <a:t>5. </a:t>
            </a:r>
            <a:r>
              <a:rPr lang="ko-KR" altLang="en-US" sz="1100" dirty="0" smtClean="0">
                <a:solidFill>
                  <a:schemeClr val="lt1"/>
                </a:solidFill>
              </a:rPr>
              <a:t>채팅 전송</a:t>
            </a:r>
            <a:endParaRPr lang="ko" sz="1100" dirty="0">
              <a:solidFill>
                <a:schemeClr val="lt1"/>
              </a:solidFill>
            </a:endParaRPr>
          </a:p>
        </p:txBody>
      </p:sp>
      <p:sp>
        <p:nvSpPr>
          <p:cNvPr id="29" name="사각형 설명선 28"/>
          <p:cNvSpPr/>
          <p:nvPr/>
        </p:nvSpPr>
        <p:spPr>
          <a:xfrm>
            <a:off x="6675174" y="3208416"/>
            <a:ext cx="1584176" cy="539124"/>
          </a:xfrm>
          <a:prstGeom prst="wedgeRectCallout">
            <a:avLst>
              <a:gd name="adj1" fmla="val -20613"/>
              <a:gd name="adj2" fmla="val 68453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이미지</a:t>
            </a:r>
            <a:r>
              <a:rPr lang="en-US" altLang="ko-KR" sz="1000" dirty="0" smtClean="0">
                <a:solidFill>
                  <a:schemeClr val="bg1"/>
                </a:solidFill>
              </a:rPr>
              <a:t>, </a:t>
            </a:r>
            <a:r>
              <a:rPr lang="ko-KR" altLang="en-US" sz="1000" dirty="0" smtClean="0">
                <a:solidFill>
                  <a:schemeClr val="bg1"/>
                </a:solidFill>
              </a:rPr>
              <a:t>텍스트</a:t>
            </a:r>
            <a:r>
              <a:rPr lang="en-US" altLang="ko-KR" sz="1000" dirty="0" smtClean="0">
                <a:solidFill>
                  <a:schemeClr val="bg1"/>
                </a:solidFill>
              </a:rPr>
              <a:t>, </a:t>
            </a:r>
          </a:p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파일 전송이 가능하다</a:t>
            </a:r>
            <a:r>
              <a:rPr lang="en-US" altLang="ko-KR" sz="1000" dirty="0" smtClean="0">
                <a:solidFill>
                  <a:schemeClr val="bg1"/>
                </a:solidFill>
              </a:rPr>
              <a:t>.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5" name="Shape 223"/>
          <p:cNvSpPr/>
          <p:nvPr/>
        </p:nvSpPr>
        <p:spPr>
          <a:xfrm>
            <a:off x="3847864" y="3500438"/>
            <a:ext cx="1839718" cy="3630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altLang="ko" sz="1100" dirty="0" smtClean="0">
                <a:solidFill>
                  <a:schemeClr val="lt1"/>
                </a:solidFill>
              </a:rPr>
              <a:t>2. </a:t>
            </a:r>
            <a:r>
              <a:rPr lang="ko-KR" altLang="en-US" sz="1100" dirty="0" smtClean="0">
                <a:solidFill>
                  <a:schemeClr val="lt1"/>
                </a:solidFill>
              </a:rPr>
              <a:t>신규 </a:t>
            </a:r>
            <a:r>
              <a:rPr lang="ko-KR" altLang="en-US" sz="1100" dirty="0" err="1" smtClean="0">
                <a:solidFill>
                  <a:schemeClr val="lt1"/>
                </a:solidFill>
              </a:rPr>
              <a:t>채팅방</a:t>
            </a:r>
            <a:r>
              <a:rPr lang="ko-KR" altLang="en-US" sz="1100" dirty="0" smtClean="0">
                <a:solidFill>
                  <a:schemeClr val="lt1"/>
                </a:solidFill>
              </a:rPr>
              <a:t> 개설</a:t>
            </a:r>
            <a:endParaRPr lang="ko" sz="1100" dirty="0">
              <a:solidFill>
                <a:schemeClr val="lt1"/>
              </a:solidFill>
            </a:endParaRPr>
          </a:p>
        </p:txBody>
      </p:sp>
      <p:sp>
        <p:nvSpPr>
          <p:cNvPr id="36" name="Shape 223"/>
          <p:cNvSpPr/>
          <p:nvPr/>
        </p:nvSpPr>
        <p:spPr>
          <a:xfrm>
            <a:off x="3847864" y="3929066"/>
            <a:ext cx="1839718" cy="3630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altLang="ko" sz="1100" dirty="0" smtClean="0">
                <a:solidFill>
                  <a:schemeClr val="lt1"/>
                </a:solidFill>
              </a:rPr>
              <a:t>3.  </a:t>
            </a:r>
            <a:r>
              <a:rPr lang="ko-KR" altLang="en-US" sz="1100" dirty="0" err="1" smtClean="0">
                <a:solidFill>
                  <a:schemeClr val="lt1"/>
                </a:solidFill>
              </a:rPr>
              <a:t>채팅방</a:t>
            </a:r>
            <a:r>
              <a:rPr lang="ko-KR" altLang="en-US" sz="1100" dirty="0" smtClean="0">
                <a:solidFill>
                  <a:schemeClr val="lt1"/>
                </a:solidFill>
              </a:rPr>
              <a:t> 삭제</a:t>
            </a:r>
            <a:endParaRPr lang="ko" sz="1100" dirty="0">
              <a:solidFill>
                <a:schemeClr val="lt1"/>
              </a:solidFill>
            </a:endParaRPr>
          </a:p>
        </p:txBody>
      </p:sp>
      <p:cxnSp>
        <p:nvCxnSpPr>
          <p:cNvPr id="45" name="Shape 228"/>
          <p:cNvCxnSpPr/>
          <p:nvPr/>
        </p:nvCxnSpPr>
        <p:spPr>
          <a:xfrm>
            <a:off x="3258690" y="4071942"/>
            <a:ext cx="500066" cy="71438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5" name="Shape 228"/>
          <p:cNvCxnSpPr/>
          <p:nvPr/>
        </p:nvCxnSpPr>
        <p:spPr>
          <a:xfrm>
            <a:off x="5901896" y="4071942"/>
            <a:ext cx="714380" cy="1588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9" name="Shape 228"/>
          <p:cNvCxnSpPr/>
          <p:nvPr/>
        </p:nvCxnSpPr>
        <p:spPr>
          <a:xfrm flipV="1">
            <a:off x="3258690" y="3714752"/>
            <a:ext cx="500066" cy="35719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3" name="Shape 228"/>
          <p:cNvCxnSpPr/>
          <p:nvPr/>
        </p:nvCxnSpPr>
        <p:spPr>
          <a:xfrm rot="16200000" flipH="1">
            <a:off x="3258690" y="4071942"/>
            <a:ext cx="500066" cy="500066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0" name="Shape 223"/>
          <p:cNvSpPr/>
          <p:nvPr/>
        </p:nvSpPr>
        <p:spPr>
          <a:xfrm>
            <a:off x="3847864" y="4357694"/>
            <a:ext cx="1839718" cy="3630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228600" marR="0" lvl="0" indent="-228600" algn="ctr" rtl="0">
              <a:spcBef>
                <a:spcPts val="0"/>
              </a:spcBef>
              <a:buSzPct val="25000"/>
            </a:pPr>
            <a:r>
              <a:rPr lang="en-US" altLang="ko-KR" sz="1100" dirty="0" smtClean="0">
                <a:solidFill>
                  <a:schemeClr val="lt1"/>
                </a:solidFill>
              </a:rPr>
              <a:t>4. </a:t>
            </a:r>
            <a:r>
              <a:rPr lang="ko-KR" altLang="en-US" sz="1100" dirty="0" smtClean="0">
                <a:solidFill>
                  <a:schemeClr val="lt1"/>
                </a:solidFill>
              </a:rPr>
              <a:t>특정 </a:t>
            </a:r>
            <a:r>
              <a:rPr lang="ko-KR" altLang="en-US" sz="1100" dirty="0" err="1" smtClean="0">
                <a:solidFill>
                  <a:schemeClr val="lt1"/>
                </a:solidFill>
              </a:rPr>
              <a:t>채팅방</a:t>
            </a:r>
            <a:endParaRPr lang="en-US" altLang="ko-KR" sz="1100" dirty="0" smtClean="0">
              <a:solidFill>
                <a:schemeClr val="lt1"/>
              </a:solidFill>
            </a:endParaRPr>
          </a:p>
          <a:p>
            <a:pPr marL="228600" marR="0" lvl="0" indent="-228600" algn="ctr" rtl="0">
              <a:spcBef>
                <a:spcPts val="0"/>
              </a:spcBef>
              <a:buSzPct val="25000"/>
            </a:pPr>
            <a:r>
              <a:rPr lang="ko-KR" altLang="en-US" sz="1100" dirty="0" smtClean="0">
                <a:solidFill>
                  <a:schemeClr val="lt1"/>
                </a:solidFill>
              </a:rPr>
              <a:t>대화내역 조회 </a:t>
            </a:r>
            <a:endParaRPr lang="ko" sz="1100" dirty="0">
              <a:solidFill>
                <a:schemeClr val="lt1"/>
              </a:solidFill>
            </a:endParaRPr>
          </a:p>
        </p:txBody>
      </p:sp>
      <p:sp>
        <p:nvSpPr>
          <p:cNvPr id="50" name="사각형 설명선 49"/>
          <p:cNvSpPr/>
          <p:nvPr/>
        </p:nvSpPr>
        <p:spPr>
          <a:xfrm>
            <a:off x="4044508" y="3000372"/>
            <a:ext cx="1584176" cy="324810"/>
          </a:xfrm>
          <a:prstGeom prst="wedgeRectCallout">
            <a:avLst>
              <a:gd name="adj1" fmla="val -20613"/>
              <a:gd name="adj2" fmla="val 68453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bg1"/>
                </a:solidFill>
              </a:rPr>
              <a:t>채팅방</a:t>
            </a:r>
            <a:r>
              <a:rPr lang="ko-KR" altLang="en-US" sz="1000" dirty="0" smtClean="0">
                <a:solidFill>
                  <a:schemeClr val="bg1"/>
                </a:solidFill>
              </a:rPr>
              <a:t> 개설 시</a:t>
            </a:r>
            <a:r>
              <a:rPr lang="en-US" altLang="ko-KR" sz="1000" dirty="0" smtClean="0">
                <a:solidFill>
                  <a:schemeClr val="bg1"/>
                </a:solidFill>
              </a:rPr>
              <a:t>,</a:t>
            </a:r>
          </a:p>
          <a:p>
            <a:pPr algn="ctr"/>
            <a:r>
              <a:rPr lang="ko-KR" altLang="en-US" sz="1000" dirty="0" err="1" smtClean="0">
                <a:solidFill>
                  <a:schemeClr val="bg1"/>
                </a:solidFill>
              </a:rPr>
              <a:t>조직도에서</a:t>
            </a:r>
            <a:r>
              <a:rPr lang="ko-KR" altLang="en-US" sz="1000" dirty="0" smtClean="0">
                <a:solidFill>
                  <a:schemeClr val="bg1"/>
                </a:solidFill>
              </a:rPr>
              <a:t> 선택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53823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179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40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1520" y="116632"/>
            <a:ext cx="820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Process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7504" y="188640"/>
            <a:ext cx="144016" cy="3792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61" y="666140"/>
            <a:ext cx="9140539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8" name="표 17"/>
          <p:cNvGraphicFramePr>
            <a:graphicFrameLocks noGrp="1" noChangeAspect="1"/>
          </p:cNvGraphicFramePr>
          <p:nvPr>
            <p:extLst>
              <p:ext uri="{D42A27DB-BD31-4B8C-83A1-F6EECF244321}">
                <p14:modId xmlns="" xmlns:p14="http://schemas.microsoft.com/office/powerpoint/2010/main" val="143873209"/>
              </p:ext>
            </p:extLst>
          </p:nvPr>
        </p:nvGraphicFramePr>
        <p:xfrm>
          <a:off x="183707" y="764704"/>
          <a:ext cx="878078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5196"/>
                <a:gridCol w="2195195"/>
                <a:gridCol w="2195195"/>
                <a:gridCol w="2195195"/>
              </a:tblGrid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</a:rPr>
                        <a:t>ID 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</a:rPr>
                        <a:t>PS-PD-RS-077~080</a:t>
                      </a:r>
                      <a:endParaRPr lang="ko-KR" altLang="en-US" sz="11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</a:rPr>
                        <a:t>프로세서 명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일정 관리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82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</a:rPr>
                        <a:t>작성일자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</a:rPr>
                        <a:t>2023.11.01</a:t>
                      </a:r>
                      <a:endParaRPr lang="ko-KR" altLang="en-US" sz="11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</a:rPr>
                        <a:t>작성자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</a:rPr>
                        <a:t>오경석</a:t>
                      </a:r>
                      <a:endParaRPr lang="en-US" altLang="ko-KR" sz="11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904966724"/>
              </p:ext>
            </p:extLst>
          </p:nvPr>
        </p:nvGraphicFramePr>
        <p:xfrm>
          <a:off x="179512" y="1245416"/>
          <a:ext cx="8747241" cy="5423944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98261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76462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8502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/>
                        <a:t>프로세스 </a:t>
                      </a:r>
                      <a:r>
                        <a:rPr lang="en-US" altLang="ko-KR" sz="1600" b="0" dirty="0"/>
                        <a:t>Flow</a:t>
                      </a:r>
                      <a:endParaRPr lang="ko-KR" altLang="en-US" sz="16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038916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직원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&amp;</a:t>
                      </a:r>
                    </a:p>
                    <a:p>
                      <a:pPr algn="ctr" latinLnBrk="1"/>
                      <a:r>
                        <a:rPr lang="ko-KR" altLang="en-US" dirty="0" smtClean="0"/>
                        <a:t>관리자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모서리가 둥근 직사각형 18"/>
          <p:cNvSpPr/>
          <p:nvPr/>
        </p:nvSpPr>
        <p:spPr>
          <a:xfrm>
            <a:off x="4167803" y="2636912"/>
            <a:ext cx="1609110" cy="576064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일정 조회</a:t>
            </a:r>
            <a:endParaRPr lang="ko-KR" altLang="en-US" sz="1100" dirty="0"/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3159691" y="2924944"/>
            <a:ext cx="864096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사각형 설명선 19"/>
          <p:cNvSpPr/>
          <p:nvPr/>
        </p:nvSpPr>
        <p:spPr>
          <a:xfrm>
            <a:off x="1378670" y="2000240"/>
            <a:ext cx="1553409" cy="468826"/>
          </a:xfrm>
          <a:prstGeom prst="wedgeRectCallout">
            <a:avLst>
              <a:gd name="adj1" fmla="val -20613"/>
              <a:gd name="adj2" fmla="val 68453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bg1"/>
                </a:solidFill>
                <a:latin typeface="+mj-lt"/>
              </a:rPr>
              <a:t>그웁웨어에</a:t>
            </a:r>
            <a:r>
              <a:rPr lang="ko-KR" altLang="en-US" sz="1000" dirty="0" smtClean="0">
                <a:solidFill>
                  <a:schemeClr val="bg1"/>
                </a:solidFill>
                <a:latin typeface="+mj-lt"/>
              </a:rPr>
              <a:t> 있는 메뉴</a:t>
            </a:r>
            <a:endParaRPr lang="ko-KR" altLang="en-US" sz="1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1383431" y="5301208"/>
            <a:ext cx="1609110" cy="576064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일정</a:t>
            </a:r>
            <a:endParaRPr lang="ko-KR" altLang="en-US" sz="1100" dirty="0"/>
          </a:p>
        </p:txBody>
      </p:sp>
      <p:sp>
        <p:nvSpPr>
          <p:cNvPr id="37" name="사각형 설명선 36"/>
          <p:cNvSpPr/>
          <p:nvPr/>
        </p:nvSpPr>
        <p:spPr>
          <a:xfrm>
            <a:off x="1383431" y="4729704"/>
            <a:ext cx="1553409" cy="468826"/>
          </a:xfrm>
          <a:prstGeom prst="wedgeRectCallout">
            <a:avLst>
              <a:gd name="adj1" fmla="val -20613"/>
              <a:gd name="adj2" fmla="val 68453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  <a:latin typeface="+mj-lt"/>
              </a:rPr>
              <a:t>PMS</a:t>
            </a:r>
            <a:r>
              <a:rPr lang="ko-KR" altLang="en-US" sz="1000" dirty="0" smtClean="0">
                <a:solidFill>
                  <a:schemeClr val="bg1"/>
                </a:solidFill>
                <a:latin typeface="+mj-lt"/>
              </a:rPr>
              <a:t>에 있는 메뉴</a:t>
            </a:r>
            <a:endParaRPr lang="ko-KR" altLang="en-US" sz="1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1406565" y="2636912"/>
            <a:ext cx="1609110" cy="576064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일정</a:t>
            </a:r>
            <a:endParaRPr lang="ko-KR" altLang="en-US" sz="1100" dirty="0"/>
          </a:p>
        </p:txBody>
      </p:sp>
      <p:sp>
        <p:nvSpPr>
          <p:cNvPr id="25" name="사각형 설명선 24"/>
          <p:cNvSpPr/>
          <p:nvPr/>
        </p:nvSpPr>
        <p:spPr>
          <a:xfrm>
            <a:off x="4195654" y="1988840"/>
            <a:ext cx="2204397" cy="468826"/>
          </a:xfrm>
          <a:prstGeom prst="wedgeRectCallout">
            <a:avLst>
              <a:gd name="adj1" fmla="val -20613"/>
              <a:gd name="adj2" fmla="val 68453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  <a:latin typeface="+mj-lt"/>
              </a:rPr>
              <a:t>공용</a:t>
            </a:r>
            <a:r>
              <a:rPr lang="en-US" altLang="ko-KR" sz="1000" dirty="0" smtClean="0">
                <a:solidFill>
                  <a:schemeClr val="bg1"/>
                </a:solidFill>
                <a:latin typeface="+mj-lt"/>
              </a:rPr>
              <a:t>, </a:t>
            </a:r>
            <a:r>
              <a:rPr lang="ko-KR" altLang="en-US" sz="1000" dirty="0" smtClean="0">
                <a:solidFill>
                  <a:schemeClr val="bg1"/>
                </a:solidFill>
                <a:latin typeface="+mj-lt"/>
              </a:rPr>
              <a:t>개인</a:t>
            </a:r>
            <a:r>
              <a:rPr lang="en-US" altLang="ko-KR" sz="1000" dirty="0" smtClean="0">
                <a:solidFill>
                  <a:schemeClr val="bg1"/>
                </a:solidFill>
                <a:latin typeface="+mj-lt"/>
              </a:rPr>
              <a:t>, </a:t>
            </a:r>
            <a:r>
              <a:rPr lang="ko-KR" altLang="en-US" sz="1000" dirty="0" smtClean="0">
                <a:solidFill>
                  <a:schemeClr val="bg1"/>
                </a:solidFill>
                <a:latin typeface="+mj-lt"/>
              </a:rPr>
              <a:t>부서 별 일정 조회 가능</a:t>
            </a:r>
            <a:endParaRPr lang="en-US" altLang="ko-KR" sz="1000" dirty="0" smtClean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altLang="ko-KR" sz="1000" dirty="0" smtClean="0">
                <a:solidFill>
                  <a:schemeClr val="bg1"/>
                </a:solidFill>
                <a:latin typeface="+mj-lt"/>
              </a:rPr>
              <a:t>PMS</a:t>
            </a:r>
            <a:r>
              <a:rPr lang="ko-KR" altLang="en-US" sz="1000" dirty="0" smtClean="0">
                <a:solidFill>
                  <a:schemeClr val="bg1"/>
                </a:solidFill>
                <a:latin typeface="+mj-lt"/>
              </a:rPr>
              <a:t> 관련 일정은 조회만 가능</a:t>
            </a:r>
            <a:endParaRPr lang="ko-KR" altLang="en-US" sz="1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7023189" y="2636912"/>
            <a:ext cx="1609110" cy="576064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일정 작성 및 수정</a:t>
            </a:r>
            <a:endParaRPr lang="ko-KR" altLang="en-US" sz="1100" dirty="0"/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5968003" y="2924944"/>
            <a:ext cx="864096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사각형 설명선 34"/>
          <p:cNvSpPr/>
          <p:nvPr/>
        </p:nvSpPr>
        <p:spPr>
          <a:xfrm>
            <a:off x="6904107" y="1988840"/>
            <a:ext cx="1772349" cy="468826"/>
          </a:xfrm>
          <a:prstGeom prst="wedgeRectCallout">
            <a:avLst>
              <a:gd name="adj1" fmla="val -20613"/>
              <a:gd name="adj2" fmla="val 68453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개인이 일정만 수정가능</a:t>
            </a:r>
            <a:endParaRPr lang="en-US" altLang="ko-KR" sz="1000" dirty="0" smtClean="0">
              <a:solidFill>
                <a:schemeClr val="bg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4167803" y="5301208"/>
            <a:ext cx="1609110" cy="576064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일정 조회</a:t>
            </a:r>
            <a:endParaRPr lang="ko-KR" altLang="en-US" sz="1100" dirty="0"/>
          </a:p>
        </p:txBody>
      </p:sp>
      <p:cxnSp>
        <p:nvCxnSpPr>
          <p:cNvPr id="39" name="직선 화살표 연결선 38"/>
          <p:cNvCxnSpPr/>
          <p:nvPr/>
        </p:nvCxnSpPr>
        <p:spPr>
          <a:xfrm>
            <a:off x="3159691" y="5589240"/>
            <a:ext cx="864096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사각형 설명선 39"/>
          <p:cNvSpPr/>
          <p:nvPr/>
        </p:nvSpPr>
        <p:spPr>
          <a:xfrm>
            <a:off x="4195654" y="4653136"/>
            <a:ext cx="2204397" cy="468826"/>
          </a:xfrm>
          <a:prstGeom prst="wedgeRectCallout">
            <a:avLst>
              <a:gd name="adj1" fmla="val -20613"/>
              <a:gd name="adj2" fmla="val 68453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  <a:latin typeface="+mj-lt"/>
              </a:rPr>
              <a:t>PMS</a:t>
            </a:r>
            <a:r>
              <a:rPr lang="ko-KR" altLang="en-US" sz="1000" dirty="0" smtClean="0">
                <a:solidFill>
                  <a:schemeClr val="bg1"/>
                </a:solidFill>
                <a:latin typeface="+mj-lt"/>
              </a:rPr>
              <a:t> 관련 일정만 조회 가능</a:t>
            </a:r>
            <a:endParaRPr lang="ko-KR" altLang="en-US" sz="1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7023189" y="5301208"/>
            <a:ext cx="1609110" cy="576064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일정 작성 및 수정</a:t>
            </a:r>
            <a:endParaRPr lang="ko-KR" altLang="en-US" sz="1100" dirty="0"/>
          </a:p>
        </p:txBody>
      </p:sp>
      <p:cxnSp>
        <p:nvCxnSpPr>
          <p:cNvPr id="42" name="직선 화살표 연결선 41"/>
          <p:cNvCxnSpPr/>
          <p:nvPr/>
        </p:nvCxnSpPr>
        <p:spPr>
          <a:xfrm>
            <a:off x="5968003" y="5589240"/>
            <a:ext cx="864096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사각형 설명선 42"/>
          <p:cNvSpPr/>
          <p:nvPr/>
        </p:nvSpPr>
        <p:spPr>
          <a:xfrm>
            <a:off x="6904107" y="4653136"/>
            <a:ext cx="1772349" cy="468826"/>
          </a:xfrm>
          <a:prstGeom prst="wedgeRectCallout">
            <a:avLst>
              <a:gd name="adj1" fmla="val -20613"/>
              <a:gd name="adj2" fmla="val 68453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개인이 일정만 수정가능</a:t>
            </a:r>
            <a:endParaRPr lang="en-US" altLang="ko-KR" sz="1000" dirty="0" smtClean="0">
              <a:solidFill>
                <a:schemeClr val="bg1"/>
              </a:solidFill>
            </a:endParaRPr>
          </a:p>
        </p:txBody>
      </p:sp>
      <p:cxnSp>
        <p:nvCxnSpPr>
          <p:cNvPr id="44" name="직선 화살표 연결선 43"/>
          <p:cNvCxnSpPr/>
          <p:nvPr/>
        </p:nvCxnSpPr>
        <p:spPr>
          <a:xfrm>
            <a:off x="5031899" y="3356992"/>
            <a:ext cx="720080" cy="36004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모서리가 둥근 직사각형 46"/>
          <p:cNvSpPr/>
          <p:nvPr/>
        </p:nvSpPr>
        <p:spPr>
          <a:xfrm>
            <a:off x="6040011" y="3933056"/>
            <a:ext cx="1609110" cy="576064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일정 작성</a:t>
            </a:r>
            <a:endParaRPr lang="ko-KR" altLang="en-US" sz="1100" dirty="0"/>
          </a:p>
        </p:txBody>
      </p:sp>
      <p:sp>
        <p:nvSpPr>
          <p:cNvPr id="48" name="사각형 설명선 47"/>
          <p:cNvSpPr/>
          <p:nvPr/>
        </p:nvSpPr>
        <p:spPr>
          <a:xfrm>
            <a:off x="6040011" y="3361552"/>
            <a:ext cx="1656184" cy="468826"/>
          </a:xfrm>
          <a:prstGeom prst="wedgeRectCallout">
            <a:avLst>
              <a:gd name="adj1" fmla="val -20613"/>
              <a:gd name="adj2" fmla="val 68453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  <a:latin typeface="+mj-lt"/>
              </a:rPr>
              <a:t>관리자만 공용 일정 작성</a:t>
            </a:r>
            <a:endParaRPr lang="ko-KR" altLang="en-US" sz="1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78866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40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1520" y="116632"/>
            <a:ext cx="820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Process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7504" y="188640"/>
            <a:ext cx="144016" cy="3792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61" y="666140"/>
            <a:ext cx="9140539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8" name="표 17"/>
          <p:cNvGraphicFramePr>
            <a:graphicFrameLocks noGrp="1" noChangeAspect="1"/>
          </p:cNvGraphicFramePr>
          <p:nvPr>
            <p:extLst>
              <p:ext uri="{D42A27DB-BD31-4B8C-83A1-F6EECF244321}">
                <p14:modId xmlns="" xmlns:p14="http://schemas.microsoft.com/office/powerpoint/2010/main" val="1082200756"/>
              </p:ext>
            </p:extLst>
          </p:nvPr>
        </p:nvGraphicFramePr>
        <p:xfrm>
          <a:off x="183707" y="764704"/>
          <a:ext cx="878078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5196"/>
                <a:gridCol w="2195195"/>
                <a:gridCol w="2195195"/>
                <a:gridCol w="2195195"/>
              </a:tblGrid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</a:rPr>
                        <a:t>ID 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</a:rPr>
                        <a:t>PS-PD-RS-038~045</a:t>
                      </a:r>
                      <a:endParaRPr lang="ko-KR" altLang="en-US" sz="11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</a:rPr>
                        <a:t>프로세서 명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자원예약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82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</a:rPr>
                        <a:t>작성일자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</a:rPr>
                        <a:t>2023.11.01</a:t>
                      </a:r>
                      <a:endParaRPr lang="ko-KR" altLang="en-US" sz="11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</a:rPr>
                        <a:t>작성자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</a:rPr>
                        <a:t>박민주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419793489"/>
              </p:ext>
            </p:extLst>
          </p:nvPr>
        </p:nvGraphicFramePr>
        <p:xfrm>
          <a:off x="182477" y="1245416"/>
          <a:ext cx="8818679" cy="5423944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98261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8360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8502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/>
                        <a:t>프로세스 </a:t>
                      </a:r>
                      <a:r>
                        <a:rPr lang="en-US" altLang="ko-KR" sz="1600" b="0" dirty="0"/>
                        <a:t>Flow</a:t>
                      </a:r>
                      <a:endParaRPr lang="ko-KR" altLang="en-US" sz="16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038916"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직원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&amp;</a:t>
                      </a:r>
                    </a:p>
                    <a:p>
                      <a:pPr algn="ctr" latinLnBrk="1"/>
                      <a:r>
                        <a:rPr lang="ko-KR" altLang="en-US" dirty="0" smtClean="0"/>
                        <a:t>관리자</a:t>
                      </a:r>
                      <a:endParaRPr lang="en-US" altLang="ko-KR" dirty="0" smtClean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Shape 219"/>
          <p:cNvSpPr/>
          <p:nvPr/>
        </p:nvSpPr>
        <p:spPr>
          <a:xfrm>
            <a:off x="3914238" y="2000240"/>
            <a:ext cx="1758524" cy="3630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altLang="ko" sz="1100" dirty="0" smtClean="0">
                <a:solidFill>
                  <a:schemeClr val="lt1"/>
                </a:solidFill>
              </a:rPr>
              <a:t>2. </a:t>
            </a:r>
            <a:r>
              <a:rPr lang="ko-KR" altLang="en-US" sz="1100" dirty="0" smtClean="0">
                <a:solidFill>
                  <a:schemeClr val="lt1"/>
                </a:solidFill>
              </a:rPr>
              <a:t>회의실</a:t>
            </a:r>
            <a:r>
              <a:rPr lang="en-US" altLang="ko-KR" sz="1100" dirty="0" smtClean="0">
                <a:solidFill>
                  <a:schemeClr val="lt1"/>
                </a:solidFill>
              </a:rPr>
              <a:t>/</a:t>
            </a:r>
            <a:r>
              <a:rPr lang="ko-KR" altLang="en-US" sz="1100" dirty="0" err="1" smtClean="0">
                <a:solidFill>
                  <a:schemeClr val="lt1"/>
                </a:solidFill>
              </a:rPr>
              <a:t>차량별</a:t>
            </a:r>
            <a:endParaRPr lang="en-US" altLang="ko-KR" sz="1100" dirty="0" smtClean="0">
              <a:solidFill>
                <a:schemeClr val="lt1"/>
              </a:solidFill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100" dirty="0" smtClean="0">
                <a:solidFill>
                  <a:schemeClr val="lt1"/>
                </a:solidFill>
              </a:rPr>
              <a:t>예약내역 조회</a:t>
            </a:r>
            <a:endParaRPr lang="ko" sz="1100" dirty="0">
              <a:solidFill>
                <a:schemeClr val="lt1"/>
              </a:solidFill>
            </a:endParaRPr>
          </a:p>
        </p:txBody>
      </p:sp>
      <p:sp>
        <p:nvSpPr>
          <p:cNvPr id="22" name="Shape 223"/>
          <p:cNvSpPr/>
          <p:nvPr/>
        </p:nvSpPr>
        <p:spPr>
          <a:xfrm>
            <a:off x="6559724" y="2780248"/>
            <a:ext cx="1512168" cy="3630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altLang="ko" sz="1100" dirty="0" smtClean="0">
                <a:solidFill>
                  <a:schemeClr val="lt1"/>
                </a:solidFill>
              </a:rPr>
              <a:t>6. </a:t>
            </a:r>
            <a:r>
              <a:rPr lang="ko-KR" altLang="en-US" sz="1100" dirty="0" smtClean="0">
                <a:solidFill>
                  <a:schemeClr val="lt1"/>
                </a:solidFill>
              </a:rPr>
              <a:t>회의실</a:t>
            </a:r>
            <a:r>
              <a:rPr lang="en-US" altLang="ko-KR" sz="1100" dirty="0" smtClean="0">
                <a:solidFill>
                  <a:schemeClr val="lt1"/>
                </a:solidFill>
              </a:rPr>
              <a:t>/ </a:t>
            </a:r>
            <a:r>
              <a:rPr lang="ko-KR" altLang="en-US" sz="1100" dirty="0" smtClean="0">
                <a:solidFill>
                  <a:schemeClr val="lt1"/>
                </a:solidFill>
              </a:rPr>
              <a:t>차량 예약</a:t>
            </a:r>
            <a:endParaRPr lang="ko" sz="1100" dirty="0">
              <a:solidFill>
                <a:schemeClr val="lt1"/>
              </a:solidFill>
            </a:endParaRPr>
          </a:p>
        </p:txBody>
      </p:sp>
      <p:cxnSp>
        <p:nvCxnSpPr>
          <p:cNvPr id="24" name="Shape 228"/>
          <p:cNvCxnSpPr/>
          <p:nvPr/>
        </p:nvCxnSpPr>
        <p:spPr>
          <a:xfrm rot="5400000">
            <a:off x="2071669" y="3929067"/>
            <a:ext cx="2071704" cy="71438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9" name="사각형 설명선 28"/>
          <p:cNvSpPr/>
          <p:nvPr/>
        </p:nvSpPr>
        <p:spPr>
          <a:xfrm>
            <a:off x="6559724" y="2065408"/>
            <a:ext cx="1584176" cy="539124"/>
          </a:xfrm>
          <a:prstGeom prst="wedgeRectCallout">
            <a:avLst>
              <a:gd name="adj1" fmla="val -20613"/>
              <a:gd name="adj2" fmla="val 68453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예약내역 조회 후</a:t>
            </a:r>
            <a:r>
              <a:rPr lang="en-US" altLang="ko-KR" sz="1000" dirty="0" smtClean="0">
                <a:solidFill>
                  <a:schemeClr val="bg1"/>
                </a:solidFill>
              </a:rPr>
              <a:t>,</a:t>
            </a:r>
          </a:p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가능한 시간대에 </a:t>
            </a:r>
            <a:endParaRPr lang="en-US" altLang="ko-KR" sz="10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000" dirty="0" err="1" smtClean="0">
                <a:solidFill>
                  <a:schemeClr val="bg1"/>
                </a:solidFill>
              </a:rPr>
              <a:t>자원예약할</a:t>
            </a:r>
            <a:r>
              <a:rPr lang="ko-KR" altLang="en-US" sz="1000" dirty="0" smtClean="0">
                <a:solidFill>
                  <a:schemeClr val="bg1"/>
                </a:solidFill>
              </a:rPr>
              <a:t> 수 있다</a:t>
            </a:r>
            <a:r>
              <a:rPr lang="en-US" altLang="ko-KR" sz="1000" dirty="0" smtClean="0">
                <a:solidFill>
                  <a:schemeClr val="bg1"/>
                </a:solidFill>
              </a:rPr>
              <a:t>.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4" name="Shape 223"/>
          <p:cNvSpPr/>
          <p:nvPr/>
        </p:nvSpPr>
        <p:spPr>
          <a:xfrm>
            <a:off x="1357290" y="5149322"/>
            <a:ext cx="1785950" cy="3630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altLang="ko" sz="1100" dirty="0" smtClean="0">
                <a:solidFill>
                  <a:schemeClr val="lt1"/>
                </a:solidFill>
              </a:rPr>
              <a:t>7. </a:t>
            </a:r>
            <a:r>
              <a:rPr lang="ko-KR" altLang="en-US" sz="1100" dirty="0" smtClean="0">
                <a:solidFill>
                  <a:schemeClr val="lt1"/>
                </a:solidFill>
              </a:rPr>
              <a:t>내 예약내역 조회</a:t>
            </a:r>
            <a:endParaRPr lang="ko" sz="1100" dirty="0">
              <a:solidFill>
                <a:schemeClr val="lt1"/>
              </a:solidFill>
            </a:endParaRPr>
          </a:p>
        </p:txBody>
      </p:sp>
      <p:sp>
        <p:nvSpPr>
          <p:cNvPr id="35" name="Shape 223"/>
          <p:cNvSpPr/>
          <p:nvPr/>
        </p:nvSpPr>
        <p:spPr>
          <a:xfrm>
            <a:off x="3929058" y="4429132"/>
            <a:ext cx="1839718" cy="3630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altLang="ko" sz="1100" dirty="0" smtClean="0">
                <a:solidFill>
                  <a:schemeClr val="lt1"/>
                </a:solidFill>
              </a:rPr>
              <a:t>7. </a:t>
            </a:r>
            <a:r>
              <a:rPr lang="ko-KR" altLang="en-US" sz="1100" dirty="0" smtClean="0">
                <a:solidFill>
                  <a:schemeClr val="lt1"/>
                </a:solidFill>
              </a:rPr>
              <a:t>예약 취소</a:t>
            </a:r>
            <a:endParaRPr lang="ko" sz="1100" dirty="0">
              <a:solidFill>
                <a:schemeClr val="lt1"/>
              </a:solidFill>
            </a:endParaRPr>
          </a:p>
        </p:txBody>
      </p:sp>
      <p:sp>
        <p:nvSpPr>
          <p:cNvPr id="36" name="Shape 223"/>
          <p:cNvSpPr/>
          <p:nvPr/>
        </p:nvSpPr>
        <p:spPr>
          <a:xfrm>
            <a:off x="4000496" y="5786454"/>
            <a:ext cx="1839718" cy="3630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altLang="ko" sz="1100" dirty="0" smtClean="0">
                <a:solidFill>
                  <a:schemeClr val="lt1"/>
                </a:solidFill>
              </a:rPr>
              <a:t>8. </a:t>
            </a:r>
            <a:r>
              <a:rPr lang="ko-KR" altLang="en-US" sz="1100" dirty="0" smtClean="0">
                <a:solidFill>
                  <a:schemeClr val="lt1"/>
                </a:solidFill>
              </a:rPr>
              <a:t>차량 반납</a:t>
            </a:r>
            <a:endParaRPr lang="ko" sz="1100" dirty="0">
              <a:solidFill>
                <a:schemeClr val="lt1"/>
              </a:solidFill>
            </a:endParaRPr>
          </a:p>
        </p:txBody>
      </p:sp>
      <p:sp>
        <p:nvSpPr>
          <p:cNvPr id="31" name="사각형 설명선 30"/>
          <p:cNvSpPr/>
          <p:nvPr/>
        </p:nvSpPr>
        <p:spPr>
          <a:xfrm>
            <a:off x="1357290" y="4786322"/>
            <a:ext cx="1584176" cy="259182"/>
          </a:xfrm>
          <a:prstGeom prst="wedgeRectCallout">
            <a:avLst>
              <a:gd name="adj1" fmla="val -20613"/>
              <a:gd name="adj2" fmla="val 68453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직원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1" name="Shape 219"/>
          <p:cNvSpPr/>
          <p:nvPr/>
        </p:nvSpPr>
        <p:spPr>
          <a:xfrm>
            <a:off x="1285852" y="2780248"/>
            <a:ext cx="1758524" cy="3630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altLang="ko" sz="1100" dirty="0" smtClean="0">
                <a:solidFill>
                  <a:schemeClr val="lt1"/>
                </a:solidFill>
              </a:rPr>
              <a:t>1. </a:t>
            </a:r>
            <a:r>
              <a:rPr lang="ko-KR" altLang="en-US" sz="1100" dirty="0" smtClean="0">
                <a:solidFill>
                  <a:schemeClr val="lt1"/>
                </a:solidFill>
              </a:rPr>
              <a:t>회의실</a:t>
            </a:r>
            <a:r>
              <a:rPr lang="en-US" altLang="ko-KR" sz="1100" dirty="0" smtClean="0">
                <a:solidFill>
                  <a:schemeClr val="lt1"/>
                </a:solidFill>
              </a:rPr>
              <a:t>/</a:t>
            </a:r>
            <a:r>
              <a:rPr lang="ko-KR" altLang="en-US" sz="1100" dirty="0" smtClean="0">
                <a:solidFill>
                  <a:schemeClr val="lt1"/>
                </a:solidFill>
              </a:rPr>
              <a:t>차량 조회</a:t>
            </a:r>
            <a:endParaRPr lang="ko" sz="1100" dirty="0">
              <a:solidFill>
                <a:schemeClr val="lt1"/>
              </a:solidFill>
            </a:endParaRPr>
          </a:p>
        </p:txBody>
      </p:sp>
      <p:cxnSp>
        <p:nvCxnSpPr>
          <p:cNvPr id="52" name="Shape 228"/>
          <p:cNvCxnSpPr/>
          <p:nvPr/>
        </p:nvCxnSpPr>
        <p:spPr>
          <a:xfrm rot="5400000" flipH="1" flipV="1">
            <a:off x="3143240" y="2285992"/>
            <a:ext cx="642942" cy="642942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5" name="Shape 228"/>
          <p:cNvCxnSpPr/>
          <p:nvPr/>
        </p:nvCxnSpPr>
        <p:spPr>
          <a:xfrm rot="16200000" flipH="1">
            <a:off x="5785652" y="2215348"/>
            <a:ext cx="715968" cy="71438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9" name="Shape 228"/>
          <p:cNvCxnSpPr/>
          <p:nvPr/>
        </p:nvCxnSpPr>
        <p:spPr>
          <a:xfrm flipV="1">
            <a:off x="3214678" y="4714884"/>
            <a:ext cx="642942" cy="500066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3" name="Shape 228"/>
          <p:cNvCxnSpPr/>
          <p:nvPr/>
        </p:nvCxnSpPr>
        <p:spPr>
          <a:xfrm>
            <a:off x="3214678" y="5429264"/>
            <a:ext cx="714380" cy="500066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5" name="Shape 219"/>
          <p:cNvSpPr/>
          <p:nvPr/>
        </p:nvSpPr>
        <p:spPr>
          <a:xfrm>
            <a:off x="3914238" y="2434678"/>
            <a:ext cx="1758524" cy="3630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altLang="ko" sz="1100" dirty="0" smtClean="0">
                <a:solidFill>
                  <a:schemeClr val="lt1"/>
                </a:solidFill>
              </a:rPr>
              <a:t>3. </a:t>
            </a:r>
            <a:r>
              <a:rPr lang="ko-KR" altLang="en-US" sz="1100" dirty="0" smtClean="0">
                <a:solidFill>
                  <a:schemeClr val="lt1"/>
                </a:solidFill>
              </a:rPr>
              <a:t>회의실</a:t>
            </a:r>
            <a:r>
              <a:rPr lang="en-US" altLang="ko-KR" sz="1100" dirty="0" smtClean="0">
                <a:solidFill>
                  <a:schemeClr val="lt1"/>
                </a:solidFill>
              </a:rPr>
              <a:t>/</a:t>
            </a:r>
            <a:r>
              <a:rPr lang="ko-KR" altLang="en-US" sz="1100" dirty="0" smtClean="0">
                <a:solidFill>
                  <a:schemeClr val="lt1"/>
                </a:solidFill>
              </a:rPr>
              <a:t>차량 신규등록</a:t>
            </a:r>
            <a:endParaRPr lang="ko" sz="1100" dirty="0">
              <a:solidFill>
                <a:schemeClr val="lt1"/>
              </a:solidFill>
            </a:endParaRPr>
          </a:p>
        </p:txBody>
      </p:sp>
      <p:sp>
        <p:nvSpPr>
          <p:cNvPr id="26" name="Shape 219"/>
          <p:cNvSpPr/>
          <p:nvPr/>
        </p:nvSpPr>
        <p:spPr>
          <a:xfrm>
            <a:off x="3914238" y="2863306"/>
            <a:ext cx="1758524" cy="3630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altLang="ko" sz="1100" dirty="0" smtClean="0">
                <a:solidFill>
                  <a:schemeClr val="lt1"/>
                </a:solidFill>
              </a:rPr>
              <a:t>4. </a:t>
            </a:r>
            <a:r>
              <a:rPr lang="ko-KR" altLang="en-US" sz="1100" dirty="0" smtClean="0">
                <a:solidFill>
                  <a:schemeClr val="lt1"/>
                </a:solidFill>
              </a:rPr>
              <a:t>회의실</a:t>
            </a:r>
            <a:r>
              <a:rPr lang="en-US" altLang="ko-KR" sz="1100" dirty="0" smtClean="0">
                <a:solidFill>
                  <a:schemeClr val="lt1"/>
                </a:solidFill>
              </a:rPr>
              <a:t>/</a:t>
            </a:r>
            <a:r>
              <a:rPr lang="ko-KR" altLang="en-US" sz="1100" dirty="0" smtClean="0">
                <a:solidFill>
                  <a:schemeClr val="lt1"/>
                </a:solidFill>
              </a:rPr>
              <a:t>차량 </a:t>
            </a:r>
            <a:endParaRPr lang="en-US" altLang="ko-KR" sz="1100" dirty="0" smtClean="0">
              <a:solidFill>
                <a:schemeClr val="lt1"/>
              </a:solidFill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100" dirty="0" smtClean="0">
                <a:solidFill>
                  <a:schemeClr val="lt1"/>
                </a:solidFill>
              </a:rPr>
              <a:t>상세정보 수정</a:t>
            </a:r>
            <a:endParaRPr lang="ko" sz="1100" dirty="0">
              <a:solidFill>
                <a:schemeClr val="lt1"/>
              </a:solidFill>
            </a:endParaRPr>
          </a:p>
        </p:txBody>
      </p:sp>
      <p:sp>
        <p:nvSpPr>
          <p:cNvPr id="30" name="Shape 219"/>
          <p:cNvSpPr/>
          <p:nvPr/>
        </p:nvSpPr>
        <p:spPr>
          <a:xfrm>
            <a:off x="3914238" y="3291934"/>
            <a:ext cx="1758524" cy="3630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altLang="ko" sz="1100" dirty="0" smtClean="0">
                <a:solidFill>
                  <a:schemeClr val="lt1"/>
                </a:solidFill>
              </a:rPr>
              <a:t>5 </a:t>
            </a:r>
            <a:r>
              <a:rPr lang="ko-KR" altLang="en-US" sz="1100" dirty="0" smtClean="0">
                <a:solidFill>
                  <a:schemeClr val="lt1"/>
                </a:solidFill>
              </a:rPr>
              <a:t>회의실</a:t>
            </a:r>
            <a:r>
              <a:rPr lang="en-US" altLang="ko-KR" sz="1100" dirty="0" smtClean="0">
                <a:solidFill>
                  <a:schemeClr val="lt1"/>
                </a:solidFill>
              </a:rPr>
              <a:t>/</a:t>
            </a:r>
            <a:r>
              <a:rPr lang="ko-KR" altLang="en-US" sz="1100" dirty="0" smtClean="0">
                <a:solidFill>
                  <a:schemeClr val="lt1"/>
                </a:solidFill>
              </a:rPr>
              <a:t>차량</a:t>
            </a:r>
            <a:r>
              <a:rPr lang="ko" altLang="en-US" sz="1100" dirty="0" smtClean="0">
                <a:solidFill>
                  <a:schemeClr val="lt1"/>
                </a:solidFill>
              </a:rPr>
              <a:t> </a:t>
            </a:r>
            <a:r>
              <a:rPr lang="ko-KR" altLang="en-US" sz="1100" dirty="0" smtClean="0">
                <a:solidFill>
                  <a:schemeClr val="lt1"/>
                </a:solidFill>
              </a:rPr>
              <a:t>삭제</a:t>
            </a:r>
            <a:endParaRPr lang="en-US" altLang="ko-KR" sz="1100" dirty="0" smtClean="0">
              <a:solidFill>
                <a:schemeClr val="lt1"/>
              </a:solidFill>
            </a:endParaRPr>
          </a:p>
        </p:txBody>
      </p:sp>
      <p:cxnSp>
        <p:nvCxnSpPr>
          <p:cNvPr id="38" name="Shape 228"/>
          <p:cNvCxnSpPr/>
          <p:nvPr/>
        </p:nvCxnSpPr>
        <p:spPr>
          <a:xfrm flipV="1">
            <a:off x="3143240" y="2643182"/>
            <a:ext cx="714380" cy="285752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2" name="Shape 228"/>
          <p:cNvCxnSpPr/>
          <p:nvPr/>
        </p:nvCxnSpPr>
        <p:spPr>
          <a:xfrm>
            <a:off x="3143240" y="2928934"/>
            <a:ext cx="714380" cy="142876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3" name="Shape 228"/>
          <p:cNvCxnSpPr/>
          <p:nvPr/>
        </p:nvCxnSpPr>
        <p:spPr>
          <a:xfrm>
            <a:off x="3143240" y="2928934"/>
            <a:ext cx="714380" cy="500066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4" name="사각형 설명선 53"/>
          <p:cNvSpPr/>
          <p:nvPr/>
        </p:nvSpPr>
        <p:spPr>
          <a:xfrm>
            <a:off x="4143372" y="5357826"/>
            <a:ext cx="1584176" cy="330620"/>
          </a:xfrm>
          <a:prstGeom prst="wedgeRectCallout">
            <a:avLst>
              <a:gd name="adj1" fmla="val -20613"/>
              <a:gd name="adj2" fmla="val 68453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직원이 차량을 대여한 경우에만 해당함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8" name="사각형 설명선 57"/>
          <p:cNvSpPr/>
          <p:nvPr/>
        </p:nvSpPr>
        <p:spPr>
          <a:xfrm>
            <a:off x="4143372" y="6274990"/>
            <a:ext cx="1584176" cy="330620"/>
          </a:xfrm>
          <a:prstGeom prst="wedgeRectCallout">
            <a:avLst>
              <a:gd name="adj1" fmla="val -19410"/>
              <a:gd name="adj2" fmla="val -75595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차량 운행일지 작성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53823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179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40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1520" y="116632"/>
            <a:ext cx="820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Process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7504" y="188640"/>
            <a:ext cx="144016" cy="3792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61" y="666140"/>
            <a:ext cx="9140539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8" name="표 17"/>
          <p:cNvGraphicFramePr>
            <a:graphicFrameLocks noGrp="1" noChangeAspect="1"/>
          </p:cNvGraphicFramePr>
          <p:nvPr>
            <p:extLst>
              <p:ext uri="{D42A27DB-BD31-4B8C-83A1-F6EECF244321}">
                <p14:modId xmlns="" xmlns:p14="http://schemas.microsoft.com/office/powerpoint/2010/main" val="143873209"/>
              </p:ext>
            </p:extLst>
          </p:nvPr>
        </p:nvGraphicFramePr>
        <p:xfrm>
          <a:off x="183707" y="764704"/>
          <a:ext cx="878078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5196"/>
                <a:gridCol w="2195195"/>
                <a:gridCol w="2195195"/>
                <a:gridCol w="2195195"/>
              </a:tblGrid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</a:rPr>
                        <a:t>ID 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</a:rPr>
                        <a:t>PS-PD-RS-020~024</a:t>
                      </a:r>
                      <a:endParaRPr lang="ko-KR" altLang="en-US" sz="11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</a:rPr>
                        <a:t>프로세서 명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프로젝트관리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82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</a:rPr>
                        <a:t>작성일자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</a:rPr>
                        <a:t>2023.11.01</a:t>
                      </a:r>
                      <a:endParaRPr lang="ko-KR" altLang="en-US" sz="11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</a:rPr>
                        <a:t>작성자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</a:rPr>
                        <a:t>오경석</a:t>
                      </a:r>
                      <a:endParaRPr lang="en-US" altLang="ko-KR" sz="11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904966724"/>
              </p:ext>
            </p:extLst>
          </p:nvPr>
        </p:nvGraphicFramePr>
        <p:xfrm>
          <a:off x="179512" y="1245416"/>
          <a:ext cx="8747241" cy="5423944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98261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76462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8502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/>
                        <a:t>프로세스 </a:t>
                      </a:r>
                      <a:r>
                        <a:rPr lang="en-US" altLang="ko-KR" sz="1600" b="0" dirty="0"/>
                        <a:t>Flow</a:t>
                      </a:r>
                      <a:endParaRPr lang="ko-KR" altLang="en-US" sz="16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038916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직원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&amp;</a:t>
                      </a:r>
                    </a:p>
                    <a:p>
                      <a:pPr algn="ctr" latinLnBrk="1"/>
                      <a:r>
                        <a:rPr lang="ko-KR" altLang="en-US" dirty="0" smtClean="0"/>
                        <a:t>관리자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6" name="모서리가 둥근 직사각형 15"/>
          <p:cNvSpPr/>
          <p:nvPr/>
        </p:nvSpPr>
        <p:spPr>
          <a:xfrm>
            <a:off x="1403648" y="2580589"/>
            <a:ext cx="1872208" cy="576064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bg1"/>
                </a:solidFill>
                <a:latin typeface="+mj-lt"/>
              </a:rPr>
              <a:t>프로젝트 생성 결재 신청</a:t>
            </a:r>
            <a:endParaRPr lang="en-US" altLang="ko-KR" sz="1100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사각형 설명선 19"/>
          <p:cNvSpPr/>
          <p:nvPr/>
        </p:nvSpPr>
        <p:spPr>
          <a:xfrm>
            <a:off x="1259632" y="1988840"/>
            <a:ext cx="2520280" cy="468826"/>
          </a:xfrm>
          <a:prstGeom prst="wedgeRectCallout">
            <a:avLst>
              <a:gd name="adj1" fmla="val -20613"/>
              <a:gd name="adj2" fmla="val 68453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  <a:latin typeface="+mj-lt"/>
              </a:rPr>
              <a:t>리더로 지정된 자는 생성 승인 결재 신청</a:t>
            </a:r>
            <a:endParaRPr lang="ko-KR" altLang="en-US" sz="1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5339156" y="4221088"/>
            <a:ext cx="1753124" cy="576064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  <a:latin typeface="+mj-lt"/>
              </a:rPr>
              <a:t>프로젝트 해산</a:t>
            </a:r>
            <a:endParaRPr lang="en-US" altLang="ko-KR" sz="1100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9" name="사각형 설명선 18"/>
          <p:cNvSpPr/>
          <p:nvPr/>
        </p:nvSpPr>
        <p:spPr>
          <a:xfrm>
            <a:off x="5292080" y="3645024"/>
            <a:ext cx="1944216" cy="468826"/>
          </a:xfrm>
          <a:prstGeom prst="wedgeRectCallout">
            <a:avLst>
              <a:gd name="adj1" fmla="val -20613"/>
              <a:gd name="adj2" fmla="val 68453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  <a:latin typeface="+mj-lt"/>
              </a:rPr>
              <a:t>리더가 해산 신청</a:t>
            </a:r>
            <a:endParaRPr lang="en-US" altLang="ko-KR" sz="1000" dirty="0" smtClean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altLang="ko-KR" sz="1000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1000" dirty="0" smtClean="0">
                <a:solidFill>
                  <a:schemeClr val="bg1"/>
                </a:solidFill>
                <a:latin typeface="+mj-lt"/>
              </a:rPr>
              <a:t>일주일 후 비활성화</a:t>
            </a:r>
            <a:r>
              <a:rPr lang="en-US" altLang="ko-KR" sz="1000" dirty="0" smtClean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10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3509954" y="2852936"/>
            <a:ext cx="571504" cy="456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모서리가 둥근 직사각형 24"/>
          <p:cNvSpPr/>
          <p:nvPr/>
        </p:nvSpPr>
        <p:spPr>
          <a:xfrm>
            <a:off x="4331044" y="2564904"/>
            <a:ext cx="1753124" cy="576064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  <a:latin typeface="+mj-lt"/>
              </a:rPr>
              <a:t>프로젝트 생성</a:t>
            </a:r>
            <a:endParaRPr lang="en-US" altLang="ko-KR" sz="1100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6" name="사각형 설명선 25"/>
          <p:cNvSpPr/>
          <p:nvPr/>
        </p:nvSpPr>
        <p:spPr>
          <a:xfrm>
            <a:off x="4427984" y="1988840"/>
            <a:ext cx="1944216" cy="468826"/>
          </a:xfrm>
          <a:prstGeom prst="wedgeRectCallout">
            <a:avLst>
              <a:gd name="adj1" fmla="val -20613"/>
              <a:gd name="adj2" fmla="val 68453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  <a:latin typeface="+mj-lt"/>
              </a:rPr>
              <a:t>관리자가 승인 후 생성</a:t>
            </a:r>
            <a:endParaRPr lang="ko-KR" altLang="en-US" sz="1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1666748" y="4725144"/>
            <a:ext cx="1753124" cy="576064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  <a:latin typeface="+mj-lt"/>
              </a:rPr>
              <a:t>프로젝트 관리</a:t>
            </a:r>
            <a:endParaRPr lang="en-US" altLang="ko-KR" sz="1100" dirty="0" smtClean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31" name="직선 화살표 연결선 30"/>
          <p:cNvCxnSpPr/>
          <p:nvPr/>
        </p:nvCxnSpPr>
        <p:spPr>
          <a:xfrm flipH="1">
            <a:off x="2915816" y="3356992"/>
            <a:ext cx="2100760" cy="122413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flipV="1">
            <a:off x="3491880" y="4581128"/>
            <a:ext cx="1512168" cy="43204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>
            <a:off x="3491880" y="5085184"/>
            <a:ext cx="936104" cy="64807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모서리가 둥근 직사각형 43"/>
          <p:cNvSpPr/>
          <p:nvPr/>
        </p:nvSpPr>
        <p:spPr>
          <a:xfrm>
            <a:off x="4619076" y="5589240"/>
            <a:ext cx="1753124" cy="576064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  <a:latin typeface="+mj-lt"/>
              </a:rPr>
              <a:t>프로젝트 삭제 신청</a:t>
            </a:r>
            <a:endParaRPr lang="en-US" altLang="ko-KR" sz="1100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5" name="사각형 설명선 44"/>
          <p:cNvSpPr/>
          <p:nvPr/>
        </p:nvSpPr>
        <p:spPr>
          <a:xfrm>
            <a:off x="4572000" y="5013176"/>
            <a:ext cx="1944216" cy="468826"/>
          </a:xfrm>
          <a:prstGeom prst="wedgeRectCallout">
            <a:avLst>
              <a:gd name="adj1" fmla="val -20613"/>
              <a:gd name="adj2" fmla="val 68453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  <a:latin typeface="+mj-lt"/>
              </a:rPr>
              <a:t>리더가 삭제 승인 결재 신청</a:t>
            </a:r>
            <a:endParaRPr lang="ko-KR" altLang="en-US" sz="10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52" name="직선 화살표 연결선 51"/>
          <p:cNvCxnSpPr/>
          <p:nvPr/>
        </p:nvCxnSpPr>
        <p:spPr>
          <a:xfrm>
            <a:off x="6444208" y="5877272"/>
            <a:ext cx="571504" cy="456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모서리가 둥근 직사각형 53"/>
          <p:cNvSpPr/>
          <p:nvPr/>
        </p:nvSpPr>
        <p:spPr>
          <a:xfrm>
            <a:off x="7139356" y="5589240"/>
            <a:ext cx="1753124" cy="576064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  <a:latin typeface="+mj-lt"/>
              </a:rPr>
              <a:t>프로젝트 삭제 </a:t>
            </a:r>
            <a:endParaRPr lang="en-US" altLang="ko-KR" sz="1100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5" name="사각형 설명선 54"/>
          <p:cNvSpPr/>
          <p:nvPr/>
        </p:nvSpPr>
        <p:spPr>
          <a:xfrm>
            <a:off x="6948264" y="5013176"/>
            <a:ext cx="1944216" cy="468826"/>
          </a:xfrm>
          <a:prstGeom prst="wedgeRectCallout">
            <a:avLst>
              <a:gd name="adj1" fmla="val -20613"/>
              <a:gd name="adj2" fmla="val 68453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  <a:latin typeface="+mj-lt"/>
              </a:rPr>
              <a:t>관리자 승인 후 삭제</a:t>
            </a:r>
            <a:endParaRPr lang="en-US" altLang="ko-KR" sz="1000" dirty="0" smtClean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altLang="ko-KR" sz="1000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1000" dirty="0" smtClean="0">
                <a:solidFill>
                  <a:schemeClr val="bg1"/>
                </a:solidFill>
                <a:latin typeface="+mj-lt"/>
              </a:rPr>
              <a:t>일주일 후 완전 삭제</a:t>
            </a:r>
            <a:r>
              <a:rPr lang="en-US" altLang="ko-KR" sz="1000" dirty="0" smtClean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1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78866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179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40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1520" y="116632"/>
            <a:ext cx="820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Process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7504" y="188640"/>
            <a:ext cx="144016" cy="3792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61" y="666140"/>
            <a:ext cx="9140539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904966724"/>
              </p:ext>
            </p:extLst>
          </p:nvPr>
        </p:nvGraphicFramePr>
        <p:xfrm>
          <a:off x="179512" y="1245416"/>
          <a:ext cx="8747241" cy="5423944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98261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76462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8502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/>
                        <a:t>프로세스 </a:t>
                      </a:r>
                      <a:r>
                        <a:rPr lang="en-US" altLang="ko-KR" sz="1600" b="0" dirty="0"/>
                        <a:t>Flow</a:t>
                      </a:r>
                      <a:endParaRPr lang="ko-KR" altLang="en-US" sz="16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038916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직원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xmlns="" val="143873209"/>
              </p:ext>
            </p:extLst>
          </p:nvPr>
        </p:nvGraphicFramePr>
        <p:xfrm>
          <a:off x="183707" y="764704"/>
          <a:ext cx="878078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5196"/>
                <a:gridCol w="2195195"/>
                <a:gridCol w="2195195"/>
                <a:gridCol w="2195195"/>
              </a:tblGrid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</a:rPr>
                        <a:t>ID 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</a:rPr>
                        <a:t>PS-PD-RS-140~146</a:t>
                      </a:r>
                      <a:endParaRPr lang="ko-KR" altLang="en-US" sz="11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</a:rPr>
                        <a:t>프로세서 명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일감 관리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82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</a:rPr>
                        <a:t>작성일자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</a:rPr>
                        <a:t>2023.11.01</a:t>
                      </a:r>
                      <a:endParaRPr lang="ko-KR" altLang="en-US" sz="11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</a:rPr>
                        <a:t>작성자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</a:rPr>
                        <a:t>권도윤</a:t>
                      </a:r>
                      <a:endParaRPr lang="en-US" altLang="ko-KR" sz="11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2" name="모서리가 둥근 직사각형 31"/>
          <p:cNvSpPr/>
          <p:nvPr/>
        </p:nvSpPr>
        <p:spPr>
          <a:xfrm>
            <a:off x="1547664" y="2708920"/>
            <a:ext cx="1437630" cy="576064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</a:rPr>
              <a:t>1. </a:t>
            </a:r>
            <a:r>
              <a:rPr lang="ko-KR" altLang="en-US" sz="1100" dirty="0" smtClean="0">
                <a:solidFill>
                  <a:schemeClr val="bg1"/>
                </a:solidFill>
              </a:rPr>
              <a:t>프로젝트 홈에서 상위 일감 추가</a:t>
            </a:r>
            <a:endParaRPr lang="ko-KR" altLang="en-US" sz="1100" dirty="0"/>
          </a:p>
        </p:txBody>
      </p:sp>
      <p:cxnSp>
        <p:nvCxnSpPr>
          <p:cNvPr id="57" name="직선 화살표 연결선 56"/>
          <p:cNvCxnSpPr/>
          <p:nvPr/>
        </p:nvCxnSpPr>
        <p:spPr>
          <a:xfrm flipV="1">
            <a:off x="5580112" y="2492896"/>
            <a:ext cx="864096" cy="46711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모서리가 둥근 직사각형 57"/>
          <p:cNvSpPr/>
          <p:nvPr/>
        </p:nvSpPr>
        <p:spPr>
          <a:xfrm>
            <a:off x="6516216" y="2132856"/>
            <a:ext cx="1368152" cy="576064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2. </a:t>
            </a:r>
            <a:r>
              <a:rPr lang="ko-KR" altLang="en-US" sz="1100" dirty="0" smtClean="0"/>
              <a:t>상위 일감 수정</a:t>
            </a:r>
            <a:endParaRPr lang="ko-KR" altLang="en-US" sz="1100" dirty="0"/>
          </a:p>
        </p:txBody>
      </p:sp>
      <p:cxnSp>
        <p:nvCxnSpPr>
          <p:cNvPr id="59" name="직선 화살표 연결선 58"/>
          <p:cNvCxnSpPr/>
          <p:nvPr/>
        </p:nvCxnSpPr>
        <p:spPr>
          <a:xfrm>
            <a:off x="5580112" y="3068960"/>
            <a:ext cx="864096" cy="43204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모서리가 둥근 직사각형 71"/>
          <p:cNvSpPr/>
          <p:nvPr/>
        </p:nvSpPr>
        <p:spPr>
          <a:xfrm>
            <a:off x="6516216" y="3212976"/>
            <a:ext cx="1368152" cy="576064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2. </a:t>
            </a:r>
            <a:r>
              <a:rPr lang="ko-KR" altLang="en-US" sz="1100" dirty="0" smtClean="0"/>
              <a:t>하위 일감 추가</a:t>
            </a:r>
            <a:endParaRPr lang="ko-KR" altLang="en-US" sz="1100" dirty="0"/>
          </a:p>
        </p:txBody>
      </p:sp>
      <p:cxnSp>
        <p:nvCxnSpPr>
          <p:cNvPr id="75" name="직선 화살표 연결선 74"/>
          <p:cNvCxnSpPr/>
          <p:nvPr/>
        </p:nvCxnSpPr>
        <p:spPr>
          <a:xfrm>
            <a:off x="7236296" y="3933056"/>
            <a:ext cx="0" cy="7920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모서리가 둥근 직사각형 76"/>
          <p:cNvSpPr/>
          <p:nvPr/>
        </p:nvSpPr>
        <p:spPr>
          <a:xfrm>
            <a:off x="6588224" y="4869160"/>
            <a:ext cx="1368152" cy="576064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3. </a:t>
            </a:r>
            <a:r>
              <a:rPr lang="ko-KR" altLang="en-US" sz="1100" dirty="0" smtClean="0"/>
              <a:t>하위 일감 수정</a:t>
            </a:r>
            <a:endParaRPr lang="ko-KR" altLang="en-US" sz="1100" dirty="0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4067944" y="2708920"/>
            <a:ext cx="1437630" cy="576064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</a:rPr>
              <a:t>2. </a:t>
            </a:r>
            <a:r>
              <a:rPr lang="ko-KR" altLang="en-US" sz="1100" dirty="0" smtClean="0">
                <a:solidFill>
                  <a:schemeClr val="bg1"/>
                </a:solidFill>
              </a:rPr>
              <a:t>상위 일감 조회</a:t>
            </a:r>
            <a:endParaRPr lang="ko-KR" altLang="en-US" sz="1100" dirty="0"/>
          </a:p>
        </p:txBody>
      </p:sp>
      <p:sp>
        <p:nvSpPr>
          <p:cNvPr id="79" name="사각형 설명선 78"/>
          <p:cNvSpPr/>
          <p:nvPr/>
        </p:nvSpPr>
        <p:spPr>
          <a:xfrm>
            <a:off x="3851920" y="1916832"/>
            <a:ext cx="1872209" cy="611132"/>
          </a:xfrm>
          <a:prstGeom prst="wedgeRectCallout">
            <a:avLst>
              <a:gd name="adj1" fmla="val -20613"/>
              <a:gd name="adj2" fmla="val 68453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프로젝트 홈에서 리스트 형식으로 조회하나 </a:t>
            </a:r>
            <a:r>
              <a:rPr lang="ko-KR" altLang="en-US" sz="1000" dirty="0" err="1" smtClean="0">
                <a:solidFill>
                  <a:schemeClr val="bg1"/>
                </a:solidFill>
              </a:rPr>
              <a:t>간트</a:t>
            </a:r>
            <a:r>
              <a:rPr lang="ko-KR" altLang="en-US" sz="1000" dirty="0" smtClean="0">
                <a:solidFill>
                  <a:schemeClr val="bg1"/>
                </a:solidFill>
              </a:rPr>
              <a:t> 차트에서 차트 형식으로 조회</a:t>
            </a:r>
            <a:endParaRPr lang="en-US" altLang="ko-KR" sz="1000" dirty="0" smtClean="0">
              <a:solidFill>
                <a:schemeClr val="bg1"/>
              </a:solidFill>
            </a:endParaRPr>
          </a:p>
        </p:txBody>
      </p:sp>
      <p:cxnSp>
        <p:nvCxnSpPr>
          <p:cNvPr id="81" name="직선 화살표 연결선 80"/>
          <p:cNvCxnSpPr/>
          <p:nvPr/>
        </p:nvCxnSpPr>
        <p:spPr>
          <a:xfrm>
            <a:off x="3059832" y="2996952"/>
            <a:ext cx="936104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678866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1035</TotalTime>
  <Words>614</Words>
  <Application>Microsoft Office PowerPoint</Application>
  <PresentationFormat>화면 슬라이드 쇼(4:3)</PresentationFormat>
  <Paragraphs>430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AutoBVT</dc:creator>
  <cp:lastModifiedBy>PC-10</cp:lastModifiedBy>
  <cp:revision>149</cp:revision>
  <dcterms:created xsi:type="dcterms:W3CDTF">2016-02-24T11:18:49Z</dcterms:created>
  <dcterms:modified xsi:type="dcterms:W3CDTF">2023-11-04T06:25:35Z</dcterms:modified>
</cp:coreProperties>
</file>