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71" r:id="rId4"/>
    <p:sldId id="278" r:id="rId5"/>
    <p:sldId id="279" r:id="rId6"/>
    <p:sldId id="282" r:id="rId7"/>
    <p:sldId id="283" r:id="rId8"/>
    <p:sldId id="290" r:id="rId9"/>
    <p:sldId id="291" r:id="rId10"/>
    <p:sldId id="270" r:id="rId11"/>
    <p:sldId id="258" r:id="rId12"/>
    <p:sldId id="275" r:id="rId13"/>
    <p:sldId id="269" r:id="rId14"/>
    <p:sldId id="285" r:id="rId15"/>
    <p:sldId id="286" r:id="rId16"/>
    <p:sldId id="287" r:id="rId17"/>
    <p:sldId id="288" r:id="rId18"/>
    <p:sldId id="276" r:id="rId19"/>
    <p:sldId id="272" r:id="rId20"/>
    <p:sldId id="273" r:id="rId21"/>
    <p:sldId id="274" r:id="rId22"/>
    <p:sldId id="277" r:id="rId23"/>
    <p:sldId id="280" r:id="rId24"/>
    <p:sldId id="281" r:id="rId25"/>
    <p:sldId id="289" r:id="rId26"/>
    <p:sldId id="292" r:id="rId27"/>
    <p:sldId id="293" r:id="rId28"/>
    <p:sldId id="294" r:id="rId29"/>
    <p:sldId id="29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연경" initials="이연" lastIdx="1" clrIdx="0">
    <p:extLst>
      <p:ext uri="{19B8F6BF-5375-455C-9EA6-DF929625EA0E}">
        <p15:presenceInfo xmlns:p15="http://schemas.microsoft.com/office/powerpoint/2012/main" userId="05babf8bbefefc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99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67" y="1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4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8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6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60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81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56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27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20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71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8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4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6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8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9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3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93462" y="995667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 dirty="0">
              <a:solidFill>
                <a:prstClr val="white">
                  <a:lumMod val="6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62893" y="4400360"/>
            <a:ext cx="9101137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PART3. </a:t>
            </a:r>
            <a:r>
              <a:rPr lang="ko-KR" altLang="en-US" sz="4400" b="1" i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en-US" altLang="ko-KR" sz="4400" b="1" i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4400" b="1" i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인공지능의 이해</a:t>
            </a:r>
            <a:r>
              <a:rPr lang="en-US" altLang="ko-KR" sz="4400" b="1" i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6C00B-8E77-4E1F-A46D-8015D5869E30}"/>
              </a:ext>
            </a:extLst>
          </p:cNvPr>
          <p:cNvSpPr txBox="1"/>
          <p:nvPr/>
        </p:nvSpPr>
        <p:spPr>
          <a:xfrm>
            <a:off x="8594599" y="5554555"/>
            <a:ext cx="2069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18010367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강다정</a:t>
            </a:r>
          </a:p>
        </p:txBody>
      </p:sp>
    </p:spTree>
    <p:extLst>
      <p:ext uri="{BB962C8B-B14F-4D97-AF65-F5344CB8AC3E}">
        <p14:creationId xmlns:p14="http://schemas.microsoft.com/office/powerpoint/2010/main" val="4122473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18632" y="418964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1710D3C-731E-4B2D-87DE-07B15897AC32}"/>
              </a:ext>
            </a:extLst>
          </p:cNvPr>
          <p:cNvSpPr/>
          <p:nvPr/>
        </p:nvSpPr>
        <p:spPr>
          <a:xfrm>
            <a:off x="1266866" y="1550651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6D78AD6-0EB2-4B6A-A138-4E0401D76962}"/>
              </a:ext>
            </a:extLst>
          </p:cNvPr>
          <p:cNvSpPr/>
          <p:nvPr/>
        </p:nvSpPr>
        <p:spPr>
          <a:xfrm>
            <a:off x="1266866" y="3084356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DEDE5E-BF5A-4477-B8C5-01532A43C6F5}"/>
              </a:ext>
            </a:extLst>
          </p:cNvPr>
          <p:cNvSpPr txBox="1"/>
          <p:nvPr/>
        </p:nvSpPr>
        <p:spPr>
          <a:xfrm>
            <a:off x="1673350" y="1259802"/>
            <a:ext cx="6096000" cy="58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Dense Layers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03294A-580A-4E96-BA91-F9F3FDE87EE6}"/>
              </a:ext>
            </a:extLst>
          </p:cNvPr>
          <p:cNvSpPr txBox="1"/>
          <p:nvPr/>
        </p:nvSpPr>
        <p:spPr>
          <a:xfrm>
            <a:off x="1673350" y="2846273"/>
            <a:ext cx="6096000" cy="58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Sigmoid and </a:t>
            </a:r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Softmax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BC9E58-C4EA-4FF7-9A67-84DA01C47133}"/>
              </a:ext>
            </a:extLst>
          </p:cNvPr>
          <p:cNvSpPr txBox="1"/>
          <p:nvPr/>
        </p:nvSpPr>
        <p:spPr>
          <a:xfrm>
            <a:off x="828475" y="518935"/>
            <a:ext cx="43787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297D9D-2D80-7B89-20A5-71F6DEB4B475}"/>
              </a:ext>
            </a:extLst>
          </p:cNvPr>
          <p:cNvSpPr txBox="1"/>
          <p:nvPr/>
        </p:nvSpPr>
        <p:spPr>
          <a:xfrm>
            <a:off x="1738296" y="4505212"/>
            <a:ext cx="6096000" cy="58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 Function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0898F89-7AE2-49CD-E013-8D030D0B4862}"/>
              </a:ext>
            </a:extLst>
          </p:cNvPr>
          <p:cNvSpPr/>
          <p:nvPr/>
        </p:nvSpPr>
        <p:spPr>
          <a:xfrm>
            <a:off x="1316150" y="4757869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D2F13-E24C-EDD8-C293-45E7F2770660}"/>
              </a:ext>
            </a:extLst>
          </p:cNvPr>
          <p:cNvSpPr txBox="1"/>
          <p:nvPr/>
        </p:nvSpPr>
        <p:spPr>
          <a:xfrm>
            <a:off x="3761736" y="1369115"/>
            <a:ext cx="3506598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Second Dense Layer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Generalized Dense Layer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Minibatch in Dense Layers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8BCD37-9F27-6DAE-2567-107B86352C1A}"/>
              </a:ext>
            </a:extLst>
          </p:cNvPr>
          <p:cNvSpPr txBox="1"/>
          <p:nvPr/>
        </p:nvSpPr>
        <p:spPr>
          <a:xfrm>
            <a:off x="4924210" y="2942907"/>
            <a:ext cx="2561693" cy="1526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Odds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Sigmoid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Softmax</a:t>
            </a:r>
            <a:r>
              <a:rPr lang="en-US" altLang="ko-KR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Layer</a:t>
            </a:r>
            <a:endParaRPr lang="ko-KR" altLang="en-US" sz="16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185282-DC1F-D877-D839-B1B99CF40951}"/>
              </a:ext>
            </a:extLst>
          </p:cNvPr>
          <p:cNvSpPr txBox="1"/>
          <p:nvPr/>
        </p:nvSpPr>
        <p:spPr>
          <a:xfrm>
            <a:off x="3906847" y="4707612"/>
            <a:ext cx="341788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Mean Squared Error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Binary Cross Entropy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Categorical Cross Entropy</a:t>
            </a:r>
          </a:p>
        </p:txBody>
      </p:sp>
    </p:spTree>
    <p:extLst>
      <p:ext uri="{BB962C8B-B14F-4D97-AF65-F5344CB8AC3E}">
        <p14:creationId xmlns:p14="http://schemas.microsoft.com/office/powerpoint/2010/main" val="904624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929C0-B67B-41CB-88A5-EB9D39715C58}"/>
              </a:ext>
            </a:extLst>
          </p:cNvPr>
          <p:cNvSpPr txBox="1"/>
          <p:nvPr/>
        </p:nvSpPr>
        <p:spPr>
          <a:xfrm>
            <a:off x="3170271" y="2628781"/>
            <a:ext cx="58514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Dense Layer</a:t>
            </a:r>
            <a:endParaRPr lang="ko-KR" altLang="en-US" sz="80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89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929C0-B67B-41CB-88A5-EB9D39715C58}"/>
              </a:ext>
            </a:extLst>
          </p:cNvPr>
          <p:cNvSpPr txBox="1"/>
          <p:nvPr/>
        </p:nvSpPr>
        <p:spPr>
          <a:xfrm>
            <a:off x="740124" y="703876"/>
            <a:ext cx="58514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Dense Layers</a:t>
            </a:r>
            <a:endParaRPr lang="ko-KR" altLang="en-US" sz="2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564476-189C-92D8-5082-32C0D7DBC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56" y="1743906"/>
            <a:ext cx="3370187" cy="33701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DD1B0C-3300-CF5F-131F-6F118BDE5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581" y="2610489"/>
            <a:ext cx="3439647" cy="178534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FB207A8-BEEB-68A9-8605-8C41F464E0DC}"/>
              </a:ext>
            </a:extLst>
          </p:cNvPr>
          <p:cNvSpPr/>
          <p:nvPr/>
        </p:nvSpPr>
        <p:spPr>
          <a:xfrm>
            <a:off x="5104124" y="3201637"/>
            <a:ext cx="901476" cy="454724"/>
          </a:xfrm>
          <a:prstGeom prst="rightArrow">
            <a:avLst/>
          </a:prstGeom>
          <a:solidFill>
            <a:srgbClr val="FF9999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04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17297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E663F-79C0-596D-2E6A-F53A1E3F82F4}"/>
              </a:ext>
            </a:extLst>
          </p:cNvPr>
          <p:cNvSpPr txBox="1"/>
          <p:nvPr/>
        </p:nvSpPr>
        <p:spPr>
          <a:xfrm>
            <a:off x="740124" y="703876"/>
            <a:ext cx="5851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Second Dense Layer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28885C-2B08-E39F-5CE7-6FC35FD4A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62" y="1719539"/>
            <a:ext cx="7336172" cy="3754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69BA24-4C3C-06D7-D5F7-3E93EB9B293B}"/>
                  </a:ext>
                </a:extLst>
              </p:cNvPr>
              <p:cNvSpPr txBox="1"/>
              <p:nvPr/>
            </p:nvSpPr>
            <p:spPr>
              <a:xfrm>
                <a:off x="8765380" y="2526173"/>
                <a:ext cx="2459089" cy="2031325"/>
              </a:xfrm>
              <a:prstGeom prst="rect">
                <a:avLst/>
              </a:prstGeom>
              <a:noFill/>
              <a:ln>
                <a:solidFill>
                  <a:srgbClr val="FF7C8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첫번째 </a:t>
                </a:r>
                <a:r>
                  <a:rPr lang="en-US" altLang="ko-KR" dirty="0"/>
                  <a:t>Dense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Layer</a:t>
                </a:r>
                <a:r>
                  <a:rPr lang="ko-KR" altLang="en-US" dirty="0" err="1"/>
                  <a:t>의파라미터의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갯수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두번째 </a:t>
                </a:r>
                <a:r>
                  <a:rPr lang="en-US" altLang="ko-KR" dirty="0"/>
                  <a:t>Dense Layer</a:t>
                </a:r>
                <a:r>
                  <a:rPr lang="ko-KR" altLang="en-US" dirty="0"/>
                  <a:t>의 파라미터의 개수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69BA24-4C3C-06D7-D5F7-3E93EB9B2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380" y="2526173"/>
                <a:ext cx="2459089" cy="2031325"/>
              </a:xfrm>
              <a:prstGeom prst="rect">
                <a:avLst/>
              </a:prstGeom>
              <a:blipFill>
                <a:blip r:embed="rId3"/>
                <a:stretch>
                  <a:fillRect l="-1975" t="-1190" r="-1481" b="-1786"/>
                </a:stretch>
              </a:blipFill>
              <a:ln>
                <a:solidFill>
                  <a:srgbClr val="FF7C8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78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E663F-79C0-596D-2E6A-F53A1E3F82F4}"/>
              </a:ext>
            </a:extLst>
          </p:cNvPr>
          <p:cNvSpPr txBox="1"/>
          <p:nvPr/>
        </p:nvSpPr>
        <p:spPr>
          <a:xfrm>
            <a:off x="740124" y="703876"/>
            <a:ext cx="5851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Generalized Dense Layer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B4A454-3374-6503-40E0-C76E682BD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47" y="1756615"/>
            <a:ext cx="7164820" cy="39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56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E663F-79C0-596D-2E6A-F53A1E3F82F4}"/>
              </a:ext>
            </a:extLst>
          </p:cNvPr>
          <p:cNvSpPr txBox="1"/>
          <p:nvPr/>
        </p:nvSpPr>
        <p:spPr>
          <a:xfrm>
            <a:off x="740124" y="703876"/>
            <a:ext cx="5851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Minibatch in Dense Layers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89218F-479B-D4AF-BCD2-4BC369805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99" y="1590964"/>
            <a:ext cx="8012601" cy="394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1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E663F-79C0-596D-2E6A-F53A1E3F82F4}"/>
              </a:ext>
            </a:extLst>
          </p:cNvPr>
          <p:cNvSpPr txBox="1"/>
          <p:nvPr/>
        </p:nvSpPr>
        <p:spPr>
          <a:xfrm>
            <a:off x="740124" y="703876"/>
            <a:ext cx="5851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Minibatch in Dense Layers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4261A3-CFF6-F072-2936-F3D55C12E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39" y="1522463"/>
            <a:ext cx="7718884" cy="418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29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929C0-B67B-41CB-88A5-EB9D39715C58}"/>
              </a:ext>
            </a:extLst>
          </p:cNvPr>
          <p:cNvSpPr txBox="1"/>
          <p:nvPr/>
        </p:nvSpPr>
        <p:spPr>
          <a:xfrm>
            <a:off x="1742364" y="2736502"/>
            <a:ext cx="8707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Sigmoid and </a:t>
            </a:r>
            <a:r>
              <a:rPr lang="en-US" altLang="ko-KR" sz="66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Softmax</a:t>
            </a:r>
            <a:endParaRPr lang="ko-KR" altLang="en-US" sz="66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652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E663F-79C0-596D-2E6A-F53A1E3F82F4}"/>
              </a:ext>
            </a:extLst>
          </p:cNvPr>
          <p:cNvSpPr txBox="1"/>
          <p:nvPr/>
        </p:nvSpPr>
        <p:spPr>
          <a:xfrm>
            <a:off x="740124" y="703876"/>
            <a:ext cx="58514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Odds</a:t>
            </a:r>
            <a:endParaRPr lang="ko-KR" altLang="en-US" sz="2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5652CC-13BF-EA58-4ACD-02D0FE6F8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25" y="1750447"/>
            <a:ext cx="5851456" cy="37000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791869-B240-5BB1-0025-0A6BD9142578}"/>
                  </a:ext>
                </a:extLst>
              </p:cNvPr>
              <p:cNvSpPr txBox="1"/>
              <p:nvPr/>
            </p:nvSpPr>
            <p:spPr>
              <a:xfrm>
                <a:off x="7765429" y="3991037"/>
                <a:ext cx="2033516" cy="890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𝑜</m:t>
                      </m:r>
                      <m:r>
                        <a:rPr lang="en-US" altLang="ko-KR" sz="1800" i="1" kern="1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800" i="1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ko-KR" sz="1800" i="1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ko-KR" sz="1800" i="1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791869-B240-5BB1-0025-0A6BD9142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429" y="3991037"/>
                <a:ext cx="2033516" cy="890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FEF5576-CAF8-05CB-74BE-B78A66D82BC3}"/>
              </a:ext>
            </a:extLst>
          </p:cNvPr>
          <p:cNvSpPr txBox="1"/>
          <p:nvPr/>
        </p:nvSpPr>
        <p:spPr>
          <a:xfrm>
            <a:off x="6496187" y="1894640"/>
            <a:ext cx="4572000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오즈는 성공과 실패의 비율이다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확률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(Probability)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뉘앙스가 다른 확률로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사건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일어날 확률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사건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일어나지 않을 확률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말한다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727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929C0-B67B-41CB-88A5-EB9D39715C58}"/>
              </a:ext>
            </a:extLst>
          </p:cNvPr>
          <p:cNvSpPr txBox="1"/>
          <p:nvPr/>
        </p:nvSpPr>
        <p:spPr>
          <a:xfrm>
            <a:off x="740124" y="703876"/>
            <a:ext cx="58514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Logit</a:t>
            </a:r>
            <a:endParaRPr lang="ko-KR" altLang="en-US" sz="2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D30D50-AA80-D7EB-DA69-114ECCD74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24" y="1712477"/>
            <a:ext cx="5677454" cy="37523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B25271-7A2F-CE2F-41D2-C97D94922D50}"/>
                  </a:ext>
                </a:extLst>
              </p:cNvPr>
              <p:cNvSpPr txBox="1"/>
              <p:nvPr/>
            </p:nvSpPr>
            <p:spPr>
              <a:xfrm>
                <a:off x="7477702" y="3749880"/>
                <a:ext cx="2325916" cy="752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altLang="ko-KR" sz="1800" i="1" kern="1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8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US" altLang="ko-KR" sz="1800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en-US" altLang="ko-KR" sz="1800" i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ko-KR" altLang="ko-KR" sz="1800" i="1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ko-KR" sz="1800" i="1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ko-KR" sz="1800" i="1" kern="1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ko-KR" sz="1800" i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sz="18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B25271-7A2F-CE2F-41D2-C97D94922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702" y="3749880"/>
                <a:ext cx="2325916" cy="7524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2940987-37C4-0462-5EA3-B4A16709535F}"/>
              </a:ext>
            </a:extLst>
          </p:cNvPr>
          <p:cNvSpPr txBox="1"/>
          <p:nvPr/>
        </p:nvSpPr>
        <p:spPr>
          <a:xfrm>
            <a:off x="6417578" y="2170557"/>
            <a:ext cx="4446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로짓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(Logit)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Odds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로그를 취해서 만든 함수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5EAA7A-7815-6377-799C-5AFF6C4AA1A0}"/>
                  </a:ext>
                </a:extLst>
              </p:cNvPr>
              <p:cNvSpPr txBox="1"/>
              <p:nvPr/>
            </p:nvSpPr>
            <p:spPr>
              <a:xfrm>
                <a:off x="6850693" y="3814349"/>
                <a:ext cx="35569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ko-KR" sz="2800" i="1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ko-KR" sz="28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&lt;            &lt;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8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28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5EAA7A-7815-6377-799C-5AFF6C4AA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693" y="3814349"/>
                <a:ext cx="3556933" cy="523220"/>
              </a:xfrm>
              <a:prstGeom prst="rect">
                <a:avLst/>
              </a:prstGeom>
              <a:blipFill>
                <a:blip r:embed="rId4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2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18632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1710D3C-731E-4B2D-87DE-07B15897AC32}"/>
              </a:ext>
            </a:extLst>
          </p:cNvPr>
          <p:cNvSpPr/>
          <p:nvPr/>
        </p:nvSpPr>
        <p:spPr>
          <a:xfrm>
            <a:off x="1333516" y="1762714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DEDE5E-BF5A-4477-B8C5-01532A43C6F5}"/>
              </a:ext>
            </a:extLst>
          </p:cNvPr>
          <p:cNvSpPr txBox="1"/>
          <p:nvPr/>
        </p:nvSpPr>
        <p:spPr>
          <a:xfrm>
            <a:off x="1724135" y="1532627"/>
            <a:ext cx="6096000" cy="58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인공지능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(AI)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vs </a:t>
            </a: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(ML)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vs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(DL)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BC9E58-C4EA-4FF7-9A67-84DA01C47133}"/>
              </a:ext>
            </a:extLst>
          </p:cNvPr>
          <p:cNvSpPr txBox="1"/>
          <p:nvPr/>
        </p:nvSpPr>
        <p:spPr>
          <a:xfrm>
            <a:off x="828475" y="518935"/>
            <a:ext cx="43787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C0A89E-6477-FBFB-C8CB-AF60518F33D7}"/>
              </a:ext>
            </a:extLst>
          </p:cNvPr>
          <p:cNvSpPr txBox="1"/>
          <p:nvPr/>
        </p:nvSpPr>
        <p:spPr>
          <a:xfrm>
            <a:off x="1543198" y="2177940"/>
            <a:ext cx="5285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인공지능</a:t>
            </a:r>
            <a:r>
              <a:rPr lang="en-US" altLang="ko-KR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(AI), </a:t>
            </a:r>
            <a:r>
              <a:rPr lang="ko-KR" altLang="en-US" sz="18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en-US" altLang="ko-KR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(ML), </a:t>
            </a:r>
            <a:r>
              <a:rPr lang="ko-KR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en-US" altLang="ko-KR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(DL) </a:t>
            </a:r>
            <a:r>
              <a:rPr lang="ko-KR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관계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규칙기반 시스템과 </a:t>
            </a:r>
            <a:r>
              <a:rPr lang="ko-KR" altLang="en-US" sz="18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endParaRPr lang="en-US" altLang="ko-KR" sz="1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ko-KR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학습의 종류</a:t>
            </a:r>
          </a:p>
          <a:p>
            <a:pPr>
              <a:lnSpc>
                <a:spcPct val="150000"/>
              </a:lnSpc>
            </a:pPr>
            <a:r>
              <a:rPr lang="en-US" altLang="ko-KR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</a:p>
          <a:p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B470F91-E272-5A7E-9C1F-E9FF4FCFAE92}"/>
              </a:ext>
            </a:extLst>
          </p:cNvPr>
          <p:cNvSpPr/>
          <p:nvPr/>
        </p:nvSpPr>
        <p:spPr>
          <a:xfrm>
            <a:off x="1333431" y="4236861"/>
            <a:ext cx="200157" cy="21114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30EE5F-72BB-A3B2-605B-D42A53D079A0}"/>
              </a:ext>
            </a:extLst>
          </p:cNvPr>
          <p:cNvSpPr txBox="1"/>
          <p:nvPr/>
        </p:nvSpPr>
        <p:spPr>
          <a:xfrm>
            <a:off x="1715084" y="3986234"/>
            <a:ext cx="6096000" cy="58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4DB4F8-56ED-4474-E313-1CA79CD645A0}"/>
              </a:ext>
            </a:extLst>
          </p:cNvPr>
          <p:cNvSpPr txBox="1"/>
          <p:nvPr/>
        </p:nvSpPr>
        <p:spPr>
          <a:xfrm>
            <a:off x="1543198" y="4562789"/>
            <a:ext cx="5285064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 and Testing</a:t>
            </a:r>
          </a:p>
          <a:p>
            <a:pPr>
              <a:lnSpc>
                <a:spcPct val="150000"/>
              </a:lnSpc>
            </a:pPr>
            <a:r>
              <a:rPr lang="en-US" altLang="ko-KR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Data</a:t>
            </a:r>
            <a:endParaRPr lang="ko-KR" alt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435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929C0-B67B-41CB-88A5-EB9D39715C58}"/>
              </a:ext>
            </a:extLst>
          </p:cNvPr>
          <p:cNvSpPr txBox="1"/>
          <p:nvPr/>
        </p:nvSpPr>
        <p:spPr>
          <a:xfrm>
            <a:off x="740124" y="703876"/>
            <a:ext cx="58514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Logit and Sigmoid</a:t>
            </a:r>
            <a:endParaRPr lang="ko-KR" altLang="en-US" sz="2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EEE0EB-9D13-59E5-B5FC-3E302E39A760}"/>
                  </a:ext>
                </a:extLst>
              </p:cNvPr>
              <p:cNvSpPr txBox="1"/>
              <p:nvPr/>
            </p:nvSpPr>
            <p:spPr>
              <a:xfrm>
                <a:off x="1183079" y="1749813"/>
                <a:ext cx="2066333" cy="1133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altLang="ko-KR" sz="18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EEE0EB-9D13-59E5-B5FC-3E302E39A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79" y="1749813"/>
                <a:ext cx="2066333" cy="1133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C59C1C-5315-1859-642C-27D8F4B1C133}"/>
                  </a:ext>
                </a:extLst>
              </p:cNvPr>
              <p:cNvSpPr txBox="1"/>
              <p:nvPr/>
            </p:nvSpPr>
            <p:spPr>
              <a:xfrm>
                <a:off x="1578682" y="2754093"/>
                <a:ext cx="1275126" cy="613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C59C1C-5315-1859-642C-27D8F4B1C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682" y="2754093"/>
                <a:ext cx="1275126" cy="6133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1D8347-3D2D-462F-50F2-967E029D7048}"/>
                  </a:ext>
                </a:extLst>
              </p:cNvPr>
              <p:cNvSpPr txBox="1"/>
              <p:nvPr/>
            </p:nvSpPr>
            <p:spPr>
              <a:xfrm>
                <a:off x="1349306" y="3685053"/>
                <a:ext cx="1803632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1D8347-3D2D-462F-50F2-967E029D7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306" y="3685053"/>
                <a:ext cx="1803632" cy="404983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A79337-575A-7F59-BD33-6CADDBD6010E}"/>
                  </a:ext>
                </a:extLst>
              </p:cNvPr>
              <p:cNvSpPr txBox="1"/>
              <p:nvPr/>
            </p:nvSpPr>
            <p:spPr>
              <a:xfrm>
                <a:off x="1517085" y="4407623"/>
                <a:ext cx="1468074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ko-KR" sz="18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ko-KR" altLang="ko-KR" sz="180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A79337-575A-7F59-BD33-6CADDBD60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85" y="4407623"/>
                <a:ext cx="1468074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B680E4A0-A7B4-7D8A-943D-261EDDBAD7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3558" y="1881747"/>
            <a:ext cx="5415754" cy="3161481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8DC66CE-467E-6717-3EC0-EC9BFD4795C9}"/>
              </a:ext>
            </a:extLst>
          </p:cNvPr>
          <p:cNvSpPr/>
          <p:nvPr/>
        </p:nvSpPr>
        <p:spPr>
          <a:xfrm>
            <a:off x="3631472" y="3196206"/>
            <a:ext cx="889370" cy="488847"/>
          </a:xfrm>
          <a:prstGeom prst="rightArrow">
            <a:avLst/>
          </a:prstGeom>
          <a:solidFill>
            <a:srgbClr val="FF9999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310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929C0-B67B-41CB-88A5-EB9D39715C58}"/>
              </a:ext>
            </a:extLst>
          </p:cNvPr>
          <p:cNvSpPr txBox="1"/>
          <p:nvPr/>
        </p:nvSpPr>
        <p:spPr>
          <a:xfrm>
            <a:off x="740124" y="703876"/>
            <a:ext cx="58514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Sigmoid</a:t>
            </a:r>
            <a:endParaRPr lang="ko-KR" altLang="en-US" sz="2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5DDA7A-69A2-443B-7A36-384874DD5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24" y="1653563"/>
            <a:ext cx="5672986" cy="3680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E5EDB3-7A14-9043-602F-4E9A524597B5}"/>
              </a:ext>
            </a:extLst>
          </p:cNvPr>
          <p:cNvSpPr txBox="1"/>
          <p:nvPr/>
        </p:nvSpPr>
        <p:spPr>
          <a:xfrm>
            <a:off x="6320830" y="1854765"/>
            <a:ext cx="4886861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시그모이드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함수는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사이의 함수이며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값이 들어왔을 때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0~1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사이의 값을 반환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시그모이드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함수를 활성화 함수로 사용하면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0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가까운 값을 통해 이진분류를 할 수 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9F7A4F-0496-F4B9-9428-EC40271F9F78}"/>
                  </a:ext>
                </a:extLst>
              </p:cNvPr>
              <p:cNvSpPr txBox="1"/>
              <p:nvPr/>
            </p:nvSpPr>
            <p:spPr>
              <a:xfrm>
                <a:off x="8003973" y="4467791"/>
                <a:ext cx="1520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−∞ </m:t>
                    </m:r>
                    <m:r>
                      <a:rPr lang="en-US" altLang="ko-KR" sz="1800" b="0" i="1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ko-KR" sz="1800" i="1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altLang="ko-KR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&lt;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  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9F7A4F-0496-F4B9-9428-EC40271F9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973" y="4467791"/>
                <a:ext cx="1520573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064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929C0-B67B-41CB-88A5-EB9D39715C58}"/>
              </a:ext>
            </a:extLst>
          </p:cNvPr>
          <p:cNvSpPr txBox="1"/>
          <p:nvPr/>
        </p:nvSpPr>
        <p:spPr>
          <a:xfrm>
            <a:off x="740124" y="703876"/>
            <a:ext cx="58514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Sigmoid</a:t>
            </a:r>
            <a:endParaRPr lang="ko-KR" altLang="en-US" sz="2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2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0232E3-A28D-5046-516A-8671B9DDA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09" y="1598507"/>
            <a:ext cx="3019491" cy="38667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A968E1-D7A2-E191-9F3D-DD7ECC66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947" y="1598507"/>
            <a:ext cx="3722244" cy="38667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3B9585-231B-34C5-6900-9EA469A31D58}"/>
              </a:ext>
            </a:extLst>
          </p:cNvPr>
          <p:cNvSpPr/>
          <p:nvPr/>
        </p:nvSpPr>
        <p:spPr>
          <a:xfrm>
            <a:off x="2795554" y="4076700"/>
            <a:ext cx="247649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FFABF5-6716-B196-D318-A40459BF0F09}"/>
              </a:ext>
            </a:extLst>
          </p:cNvPr>
          <p:cNvSpPr txBox="1"/>
          <p:nvPr/>
        </p:nvSpPr>
        <p:spPr>
          <a:xfrm>
            <a:off x="2747996" y="400313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593C1C2-457B-0909-0F93-7ECD2493742D}"/>
              </a:ext>
            </a:extLst>
          </p:cNvPr>
          <p:cNvSpPr/>
          <p:nvPr/>
        </p:nvSpPr>
        <p:spPr>
          <a:xfrm>
            <a:off x="5212338" y="3267075"/>
            <a:ext cx="1143000" cy="428625"/>
          </a:xfrm>
          <a:prstGeom prst="rightArrow">
            <a:avLst/>
          </a:prstGeom>
          <a:solidFill>
            <a:srgbClr val="FF9999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917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929C0-B67B-41CB-88A5-EB9D39715C58}"/>
              </a:ext>
            </a:extLst>
          </p:cNvPr>
          <p:cNvSpPr txBox="1"/>
          <p:nvPr/>
        </p:nvSpPr>
        <p:spPr>
          <a:xfrm>
            <a:off x="740124" y="703876"/>
            <a:ext cx="58514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en-US" altLang="ko-KR" sz="28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Softmax</a:t>
            </a: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Layer</a:t>
            </a:r>
            <a:endParaRPr lang="ko-KR" altLang="en-US" sz="2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42CC69-27DA-FE42-7037-3FB759ACA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26" y="2336074"/>
            <a:ext cx="3193158" cy="21858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26F9C31-0481-1C05-75E2-E3CC30EC6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457" y="1747603"/>
            <a:ext cx="4601217" cy="3362794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79FF463-5713-49DD-4BCC-EB428634E99E}"/>
              </a:ext>
            </a:extLst>
          </p:cNvPr>
          <p:cNvSpPr/>
          <p:nvPr/>
        </p:nvSpPr>
        <p:spPr>
          <a:xfrm>
            <a:off x="4920694" y="3214687"/>
            <a:ext cx="1143000" cy="428625"/>
          </a:xfrm>
          <a:prstGeom prst="rightArrow">
            <a:avLst/>
          </a:prstGeom>
          <a:solidFill>
            <a:srgbClr val="FF9999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462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929C0-B67B-41CB-88A5-EB9D39715C58}"/>
              </a:ext>
            </a:extLst>
          </p:cNvPr>
          <p:cNvSpPr txBox="1"/>
          <p:nvPr/>
        </p:nvSpPr>
        <p:spPr>
          <a:xfrm>
            <a:off x="3360382" y="2482587"/>
            <a:ext cx="547123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 Function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175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929C0-B67B-41CB-88A5-EB9D39715C58}"/>
              </a:ext>
            </a:extLst>
          </p:cNvPr>
          <p:cNvSpPr txBox="1"/>
          <p:nvPr/>
        </p:nvSpPr>
        <p:spPr>
          <a:xfrm>
            <a:off x="740124" y="703876"/>
            <a:ext cx="919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Deep Learning</a:t>
            </a:r>
          </a:p>
        </p:txBody>
      </p:sp>
      <p:pic>
        <p:nvPicPr>
          <p:cNvPr id="7" name="그림 6" descr="텍스트, 칠판이(가) 표시된 사진&#10;&#10;자동 생성된 설명">
            <a:extLst>
              <a:ext uri="{FF2B5EF4-FFF2-40B4-BE49-F238E27FC236}">
                <a16:creationId xmlns:a16="http://schemas.microsoft.com/office/drawing/2014/main" id="{B8B7D3D5-91BA-9518-D0C5-132D2D2E6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39" y="2144942"/>
            <a:ext cx="3708763" cy="31481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B659C1-CDF6-C0D4-B9F3-4A04777DFDFC}"/>
              </a:ext>
            </a:extLst>
          </p:cNvPr>
          <p:cNvSpPr txBox="1"/>
          <p:nvPr/>
        </p:nvSpPr>
        <p:spPr>
          <a:xfrm>
            <a:off x="5339995" y="2144942"/>
            <a:ext cx="4886861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Regression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문제일 경우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MSE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문제일 경우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Binory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Cross Entropy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문제일 경우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(2)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Categorial Cross Entropy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429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C1F12-80C5-D458-E564-24990B2CEBD5}"/>
              </a:ext>
            </a:extLst>
          </p:cNvPr>
          <p:cNvSpPr txBox="1"/>
          <p:nvPr/>
        </p:nvSpPr>
        <p:spPr>
          <a:xfrm>
            <a:off x="740124" y="703876"/>
            <a:ext cx="585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Mean Squared Error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0B0860A-E9EB-73C7-B735-4041B3F26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25" y="2924208"/>
            <a:ext cx="3570619" cy="1009583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F9AF83E8-A0C4-D265-2090-2A164A34F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119" y="1624610"/>
            <a:ext cx="4995841" cy="388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E9D9A28-057E-5349-E7FD-4204EFEADEDE}"/>
              </a:ext>
            </a:extLst>
          </p:cNvPr>
          <p:cNvSpPr/>
          <p:nvPr/>
        </p:nvSpPr>
        <p:spPr>
          <a:xfrm>
            <a:off x="5201873" y="3276117"/>
            <a:ext cx="894127" cy="434525"/>
          </a:xfrm>
          <a:prstGeom prst="rightArrow">
            <a:avLst/>
          </a:prstGeom>
          <a:solidFill>
            <a:srgbClr val="FF9999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704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E9D9A28-057E-5349-E7FD-4204EFEADEDE}"/>
              </a:ext>
            </a:extLst>
          </p:cNvPr>
          <p:cNvSpPr/>
          <p:nvPr/>
        </p:nvSpPr>
        <p:spPr>
          <a:xfrm>
            <a:off x="5201873" y="3276117"/>
            <a:ext cx="894127" cy="434525"/>
          </a:xfrm>
          <a:prstGeom prst="rightArrow">
            <a:avLst/>
          </a:prstGeom>
          <a:solidFill>
            <a:srgbClr val="FF9999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A2D45-EDF5-1256-8F92-0ACFAD74A151}"/>
              </a:ext>
            </a:extLst>
          </p:cNvPr>
          <p:cNvSpPr txBox="1"/>
          <p:nvPr/>
        </p:nvSpPr>
        <p:spPr>
          <a:xfrm>
            <a:off x="700935" y="690814"/>
            <a:ext cx="585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inary cross entropy</a:t>
            </a:r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214BDF-659F-FC89-7276-E8139A56B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89" y="2988587"/>
            <a:ext cx="3804993" cy="10095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05634D-E3C1-07B9-597A-819DD8652492}"/>
              </a:ext>
            </a:extLst>
          </p:cNvPr>
          <p:cNvSpPr txBox="1"/>
          <p:nvPr/>
        </p:nvSpPr>
        <p:spPr>
          <a:xfrm>
            <a:off x="6296933" y="1853193"/>
            <a:ext cx="801188" cy="87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Y=1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-log(y)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B98487-85CE-2C7D-D638-2FBB3EDC8E7C}"/>
              </a:ext>
            </a:extLst>
          </p:cNvPr>
          <p:cNvSpPr txBox="1"/>
          <p:nvPr/>
        </p:nvSpPr>
        <p:spPr>
          <a:xfrm>
            <a:off x="6296933" y="4364375"/>
            <a:ext cx="1092761" cy="87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Y=0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-log(1-y)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0C1CC4A8-2740-A08F-46B7-200D15E93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192" y="1222554"/>
            <a:ext cx="3680019" cy="244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BC9C78D3-2DE7-2EB9-CB80-77AB2DB06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866" y="4018472"/>
            <a:ext cx="3506948" cy="206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678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6C54D9-9E55-B29D-F0DA-4E9B98DB0810}"/>
              </a:ext>
            </a:extLst>
          </p:cNvPr>
          <p:cNvSpPr txBox="1"/>
          <p:nvPr/>
        </p:nvSpPr>
        <p:spPr>
          <a:xfrm>
            <a:off x="761895" y="775695"/>
            <a:ext cx="585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Categorial</a:t>
            </a: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cross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2" charset="-127"/>
                <a:ea typeface="나눔고딕" pitchFamily="2" charset="-127"/>
              </a:rPr>
              <a:t> entropy</a:t>
            </a:r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932FEB-F4C6-3291-0A28-E478DDAE2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25" y="2150006"/>
            <a:ext cx="4525006" cy="6668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0682B1-4E5D-63AB-A267-F0FEAD0A7E12}"/>
              </a:ext>
            </a:extLst>
          </p:cNvPr>
          <p:cNvSpPr txBox="1"/>
          <p:nvPr/>
        </p:nvSpPr>
        <p:spPr>
          <a:xfrm>
            <a:off x="1123930" y="1604211"/>
            <a:ext cx="299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One-hot Vector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F75998-2A93-5287-3AA7-3BAA2EC27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862" y="3429000"/>
            <a:ext cx="3568101" cy="10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929C0-B67B-41CB-88A5-EB9D39715C58}"/>
              </a:ext>
            </a:extLst>
          </p:cNvPr>
          <p:cNvSpPr txBox="1"/>
          <p:nvPr/>
        </p:nvSpPr>
        <p:spPr>
          <a:xfrm>
            <a:off x="740123" y="703876"/>
            <a:ext cx="82176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인공지능</a:t>
            </a: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(AI), </a:t>
            </a:r>
            <a:r>
              <a:rPr lang="ko-KR" altLang="en-US" sz="28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(ML),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(DL)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관계</a:t>
            </a:r>
            <a:endParaRPr lang="ko-KR" altLang="en-US" sz="2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DB0D1A57-1BAD-DB7E-9AED-D9C5ABAECFF1}"/>
              </a:ext>
            </a:extLst>
          </p:cNvPr>
          <p:cNvSpPr/>
          <p:nvPr/>
        </p:nvSpPr>
        <p:spPr>
          <a:xfrm>
            <a:off x="1379988" y="1787978"/>
            <a:ext cx="4601361" cy="3807479"/>
          </a:xfrm>
          <a:prstGeom prst="flowChartConnector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737FC-0F8E-9C51-8EE1-33ACC0DAF1AE}"/>
              </a:ext>
            </a:extLst>
          </p:cNvPr>
          <p:cNvSpPr txBox="1"/>
          <p:nvPr/>
        </p:nvSpPr>
        <p:spPr>
          <a:xfrm>
            <a:off x="3481430" y="5107336"/>
            <a:ext cx="4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AI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6E3C8AFA-CB8C-1406-6525-9CF0579D9781}"/>
              </a:ext>
            </a:extLst>
          </p:cNvPr>
          <p:cNvSpPr/>
          <p:nvPr/>
        </p:nvSpPr>
        <p:spPr>
          <a:xfrm>
            <a:off x="1619075" y="1929468"/>
            <a:ext cx="4127384" cy="3061981"/>
          </a:xfrm>
          <a:prstGeom prst="flowChartConnector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C833CF0C-2895-36D0-3FDA-F299A09F0007}"/>
              </a:ext>
            </a:extLst>
          </p:cNvPr>
          <p:cNvSpPr/>
          <p:nvPr/>
        </p:nvSpPr>
        <p:spPr>
          <a:xfrm>
            <a:off x="1937858" y="2172749"/>
            <a:ext cx="3531764" cy="2235414"/>
          </a:xfrm>
          <a:prstGeom prst="flowChartConnector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C783478-0228-A674-646D-793BE1DC88DC}"/>
              </a:ext>
            </a:extLst>
          </p:cNvPr>
          <p:cNvSpPr/>
          <p:nvPr/>
        </p:nvSpPr>
        <p:spPr>
          <a:xfrm>
            <a:off x="2441077" y="2550519"/>
            <a:ext cx="2464300" cy="973803"/>
          </a:xfrm>
          <a:prstGeom prst="flowChartConnector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CBBCBE-A91E-1711-0091-C5FBED4BB054}"/>
              </a:ext>
            </a:extLst>
          </p:cNvPr>
          <p:cNvSpPr txBox="1"/>
          <p:nvPr/>
        </p:nvSpPr>
        <p:spPr>
          <a:xfrm>
            <a:off x="2701255" y="4408163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Machine Learning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6BAD00-D17C-EF80-7A03-30D61C0FEFF5}"/>
              </a:ext>
            </a:extLst>
          </p:cNvPr>
          <p:cNvSpPr txBox="1"/>
          <p:nvPr/>
        </p:nvSpPr>
        <p:spPr>
          <a:xfrm>
            <a:off x="2351346" y="3659634"/>
            <a:ext cx="270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Representation Learning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4BFA83-507C-BD9B-9FE1-54BD3082E7F5}"/>
              </a:ext>
            </a:extLst>
          </p:cNvPr>
          <p:cNvSpPr txBox="1"/>
          <p:nvPr/>
        </p:nvSpPr>
        <p:spPr>
          <a:xfrm>
            <a:off x="2857428" y="2852754"/>
            <a:ext cx="190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281320-D1E5-B49E-55A4-18DD2FBDCA1B}"/>
              </a:ext>
            </a:extLst>
          </p:cNvPr>
          <p:cNvSpPr txBox="1"/>
          <p:nvPr/>
        </p:nvSpPr>
        <p:spPr>
          <a:xfrm>
            <a:off x="6310169" y="2476544"/>
            <a:ext cx="4852254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Non-AI vs AI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인공지능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스스로 합리적인 판단을 할 수 있는 컴퓨터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알려준 것 이상을 처리할 수 있어야 함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28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929C0-B67B-41CB-88A5-EB9D39715C58}"/>
              </a:ext>
            </a:extLst>
          </p:cNvPr>
          <p:cNvSpPr txBox="1"/>
          <p:nvPr/>
        </p:nvSpPr>
        <p:spPr>
          <a:xfrm>
            <a:off x="740124" y="703876"/>
            <a:ext cx="9199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규칙기반 시스템과 </a:t>
            </a:r>
            <a:r>
              <a:rPr lang="ko-KR" altLang="en-US" sz="28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endParaRPr lang="ko-KR" altLang="en-US" sz="2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800" b="1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F86F5-21D3-6BED-4804-43F571F572A6}"/>
              </a:ext>
            </a:extLst>
          </p:cNvPr>
          <p:cNvSpPr txBox="1"/>
          <p:nvPr/>
        </p:nvSpPr>
        <p:spPr>
          <a:xfrm>
            <a:off x="1168400" y="1913467"/>
            <a:ext cx="1024062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규칙 기반 시스템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정교하게 설계 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Rule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따라 결과를 출력 함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Hand-designed program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머신러닝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(ML)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컴퓨터 프로그램이 데이터로부터의 학습하는 과정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경험으로부터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지식을 학습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F23FD0-D6E8-8012-B8A5-E0F5C538A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701" y="2326267"/>
            <a:ext cx="3715268" cy="847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F09011-913E-B3B8-A8E0-3850011BD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701" y="4095505"/>
            <a:ext cx="4058216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8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E663F-79C0-596D-2E6A-F53A1E3F82F4}"/>
              </a:ext>
            </a:extLst>
          </p:cNvPr>
          <p:cNvSpPr txBox="1"/>
          <p:nvPr/>
        </p:nvSpPr>
        <p:spPr>
          <a:xfrm>
            <a:off x="740124" y="703876"/>
            <a:ext cx="58514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학습의 종류</a:t>
            </a:r>
            <a:endParaRPr lang="ko-KR" altLang="en-US" sz="2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BBA757-04A3-12BC-0307-0684F59C4524}"/>
              </a:ext>
            </a:extLst>
          </p:cNvPr>
          <p:cNvSpPr txBox="1"/>
          <p:nvPr/>
        </p:nvSpPr>
        <p:spPr>
          <a:xfrm>
            <a:off x="1235666" y="1325927"/>
            <a:ext cx="7433734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지도학습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입력 데이터와 정답을 이용한 학습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(classification),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(regression)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비지도학습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입력 데이터만을 이용한 학습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군집화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(clustering),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압축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(compression)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강화학습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Trial and error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통한 학습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 selection, Policy learning</a:t>
            </a:r>
          </a:p>
        </p:txBody>
      </p:sp>
    </p:spTree>
    <p:extLst>
      <p:ext uri="{BB962C8B-B14F-4D97-AF65-F5344CB8AC3E}">
        <p14:creationId xmlns:p14="http://schemas.microsoft.com/office/powerpoint/2010/main" val="80833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E663F-79C0-596D-2E6A-F53A1E3F82F4}"/>
              </a:ext>
            </a:extLst>
          </p:cNvPr>
          <p:cNvSpPr txBox="1"/>
          <p:nvPr/>
        </p:nvSpPr>
        <p:spPr>
          <a:xfrm>
            <a:off x="740124" y="703876"/>
            <a:ext cx="58514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endParaRPr lang="ko-KR" altLang="en-US" sz="2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99D49D-29D5-712B-8104-0A73A3030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33" y="2179839"/>
            <a:ext cx="6320157" cy="1249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BCE4E1-956F-E476-F327-7A8A7F0EB5EA}"/>
              </a:ext>
            </a:extLst>
          </p:cNvPr>
          <p:cNvSpPr txBox="1"/>
          <p:nvPr/>
        </p:nvSpPr>
        <p:spPr>
          <a:xfrm>
            <a:off x="1083733" y="1625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데이터로부터 특징을 스스로 추출하여 학습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7E13D-CEF0-BBF1-3A30-7BA7FBC779D6}"/>
              </a:ext>
            </a:extLst>
          </p:cNvPr>
          <p:cNvSpPr txBox="1"/>
          <p:nvPr/>
        </p:nvSpPr>
        <p:spPr>
          <a:xfrm>
            <a:off x="1083733" y="4032071"/>
            <a:ext cx="8890777" cy="1200329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555555"/>
                </a:solidFill>
                <a:latin typeface="Spoqa Han Sans"/>
              </a:rPr>
              <a:t>머신러닝과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 err="1">
                <a:solidFill>
                  <a:srgbClr val="555555"/>
                </a:solidFill>
                <a:latin typeface="Spoqa Han Sans"/>
              </a:rPr>
              <a:t>딥러닝의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 차이점</a:t>
            </a:r>
            <a:endParaRPr lang="en-US" altLang="ko-KR" dirty="0">
              <a:solidFill>
                <a:srgbClr val="555555"/>
              </a:solidFill>
              <a:latin typeface="Spoqa Han Sans"/>
            </a:endParaRPr>
          </a:p>
          <a:p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딥러닝은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분류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(classification)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에 사용될 데이터를 스스로 학습할 수 있는 반면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머신러닝은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학습 데이터를 가공하거나 특정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feature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에 대한 정보만을 학습할 수 있다는 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9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E663F-79C0-596D-2E6A-F53A1E3F82F4}"/>
              </a:ext>
            </a:extLst>
          </p:cNvPr>
          <p:cNvSpPr txBox="1"/>
          <p:nvPr/>
        </p:nvSpPr>
        <p:spPr>
          <a:xfrm>
            <a:off x="740124" y="703876"/>
            <a:ext cx="58514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 and Testing</a:t>
            </a:r>
            <a:endParaRPr lang="ko-KR" altLang="en-US" sz="2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22CBC3-5B6E-F2CD-E4B2-6D35A6CA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1" y="1504095"/>
            <a:ext cx="8806257" cy="394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3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E663F-79C0-596D-2E6A-F53A1E3F82F4}"/>
              </a:ext>
            </a:extLst>
          </p:cNvPr>
          <p:cNvSpPr txBox="1"/>
          <p:nvPr/>
        </p:nvSpPr>
        <p:spPr>
          <a:xfrm>
            <a:off x="740124" y="703876"/>
            <a:ext cx="58514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0" dirty="0">
                <a:solidFill>
                  <a:srgbClr val="FF99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en-US" altLang="ko-KR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endParaRPr lang="ko-KR" altLang="en-US" sz="2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3FB98E-CDCA-A91F-B2BC-45941980B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04" y="1646970"/>
            <a:ext cx="6846338" cy="10171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875711-8D12-E8F2-3D45-7CA0D6114188}"/>
              </a:ext>
            </a:extLst>
          </p:cNvPr>
          <p:cNvSpPr txBox="1"/>
          <p:nvPr/>
        </p:nvSpPr>
        <p:spPr>
          <a:xfrm>
            <a:off x="1685925" y="3521785"/>
            <a:ext cx="120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구현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EA89A9-9920-B898-BA59-8D8EE0734600}"/>
              </a:ext>
            </a:extLst>
          </p:cNvPr>
          <p:cNvSpPr txBox="1"/>
          <p:nvPr/>
        </p:nvSpPr>
        <p:spPr>
          <a:xfrm>
            <a:off x="4804809" y="3521785"/>
            <a:ext cx="120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검증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CB5BD2-13E3-9142-8B5F-610640C40FCE}"/>
              </a:ext>
            </a:extLst>
          </p:cNvPr>
          <p:cNvSpPr txBox="1"/>
          <p:nvPr/>
        </p:nvSpPr>
        <p:spPr>
          <a:xfrm>
            <a:off x="7923693" y="3521785"/>
            <a:ext cx="120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평가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7A8738-995E-D2D0-B503-A8A17AFDAE91}"/>
              </a:ext>
            </a:extLst>
          </p:cNvPr>
          <p:cNvSpPr txBox="1"/>
          <p:nvPr/>
        </p:nvSpPr>
        <p:spPr>
          <a:xfrm>
            <a:off x="4572899" y="3896034"/>
            <a:ext cx="166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Validation 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6FE86B-ED43-BC30-90DA-B256BD788E84}"/>
              </a:ext>
            </a:extLst>
          </p:cNvPr>
          <p:cNvSpPr txBox="1"/>
          <p:nvPr/>
        </p:nvSpPr>
        <p:spPr>
          <a:xfrm>
            <a:off x="7968947" y="3891117"/>
            <a:ext cx="106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 Set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B89107E-6C17-7D2D-61D2-A4A4DAEF7A4A}"/>
              </a:ext>
            </a:extLst>
          </p:cNvPr>
          <p:cNvCxnSpPr/>
          <p:nvPr/>
        </p:nvCxnSpPr>
        <p:spPr>
          <a:xfrm>
            <a:off x="3028950" y="3706451"/>
            <a:ext cx="1543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7796BF2-C14F-DEAF-7FFB-49B9F0A2F712}"/>
              </a:ext>
            </a:extLst>
          </p:cNvPr>
          <p:cNvCxnSpPr/>
          <p:nvPr/>
        </p:nvCxnSpPr>
        <p:spPr>
          <a:xfrm>
            <a:off x="6241631" y="3706451"/>
            <a:ext cx="1543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DE40BAD8-D95D-735A-1E4F-EC35397852EC}"/>
              </a:ext>
            </a:extLst>
          </p:cNvPr>
          <p:cNvCxnSpPr>
            <a:cxnSpLocks/>
          </p:cNvCxnSpPr>
          <p:nvPr/>
        </p:nvCxnSpPr>
        <p:spPr>
          <a:xfrm rot="5400000" flipH="1">
            <a:off x="3613799" y="2701006"/>
            <a:ext cx="374249" cy="3118884"/>
          </a:xfrm>
          <a:prstGeom prst="curvedConnector3">
            <a:avLst>
              <a:gd name="adj1" fmla="val -610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537DA7C-7C4D-C870-ED6C-FB113D5885C6}"/>
              </a:ext>
            </a:extLst>
          </p:cNvPr>
          <p:cNvSpPr txBox="1"/>
          <p:nvPr/>
        </p:nvSpPr>
        <p:spPr>
          <a:xfrm>
            <a:off x="3063396" y="4814444"/>
            <a:ext cx="120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Feedback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974514C-AEF0-BFBD-4C9C-0E9443AF1AFD}"/>
              </a:ext>
            </a:extLst>
          </p:cNvPr>
          <p:cNvSpPr/>
          <p:nvPr/>
        </p:nvSpPr>
        <p:spPr>
          <a:xfrm>
            <a:off x="1343025" y="3157538"/>
            <a:ext cx="8029575" cy="2185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97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93462" y="995667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 dirty="0">
              <a:solidFill>
                <a:prstClr val="white">
                  <a:lumMod val="6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62893" y="4400360"/>
            <a:ext cx="9101137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PART2. </a:t>
            </a:r>
            <a:r>
              <a:rPr lang="ko-KR" altLang="en-US" sz="4400" b="1" i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en-US" altLang="ko-KR" sz="4400" b="1" i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400" b="1" i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연산</a:t>
            </a:r>
            <a:r>
              <a:rPr lang="en-US" altLang="ko-KR" sz="4400" b="1" i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6C00B-8E77-4E1F-A46D-8015D5869E30}"/>
              </a:ext>
            </a:extLst>
          </p:cNvPr>
          <p:cNvSpPr txBox="1"/>
          <p:nvPr/>
        </p:nvSpPr>
        <p:spPr>
          <a:xfrm>
            <a:off x="8594599" y="5554555"/>
            <a:ext cx="2069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18010367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강다정</a:t>
            </a:r>
          </a:p>
        </p:txBody>
      </p:sp>
    </p:spTree>
    <p:extLst>
      <p:ext uri="{BB962C8B-B14F-4D97-AF65-F5344CB8AC3E}">
        <p14:creationId xmlns:p14="http://schemas.microsoft.com/office/powerpoint/2010/main" val="52456837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4300</TotalTime>
  <Words>513</Words>
  <Application>Microsoft Office PowerPoint</Application>
  <PresentationFormat>와이드스크린</PresentationFormat>
  <Paragraphs>115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Spoqa Han Sans</vt:lpstr>
      <vt:lpstr>나눔고딕</vt:lpstr>
      <vt:lpstr>맑은 고딕</vt:lpstr>
      <vt:lpstr>Arial</vt:lpstr>
      <vt:lpstr>Cambria Math</vt:lpstr>
      <vt:lpstr>7_Office 테마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설동윤</cp:lastModifiedBy>
  <cp:revision>17</cp:revision>
  <dcterms:created xsi:type="dcterms:W3CDTF">2021-03-15T01:16:55Z</dcterms:created>
  <dcterms:modified xsi:type="dcterms:W3CDTF">2022-07-10T23:20:11Z</dcterms:modified>
</cp:coreProperties>
</file>