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31"/>
  </p:notesMasterIdLst>
  <p:handoutMasterIdLst>
    <p:handoutMasterId r:id="rId32"/>
  </p:handoutMasterIdLst>
  <p:sldIdLst>
    <p:sldId id="256" r:id="rId4"/>
    <p:sldId id="261" r:id="rId5"/>
    <p:sldId id="266" r:id="rId6"/>
    <p:sldId id="288" r:id="rId7"/>
    <p:sldId id="305" r:id="rId8"/>
    <p:sldId id="323" r:id="rId9"/>
    <p:sldId id="306" r:id="rId10"/>
    <p:sldId id="324" r:id="rId11"/>
    <p:sldId id="325" r:id="rId12"/>
    <p:sldId id="301" r:id="rId13"/>
    <p:sldId id="302" r:id="rId14"/>
    <p:sldId id="304" r:id="rId15"/>
    <p:sldId id="309" r:id="rId16"/>
    <p:sldId id="317" r:id="rId17"/>
    <p:sldId id="310" r:id="rId18"/>
    <p:sldId id="312" r:id="rId19"/>
    <p:sldId id="326" r:id="rId20"/>
    <p:sldId id="313" r:id="rId21"/>
    <p:sldId id="327" r:id="rId22"/>
    <p:sldId id="318" r:id="rId23"/>
    <p:sldId id="320" r:id="rId24"/>
    <p:sldId id="329" r:id="rId25"/>
    <p:sldId id="328" r:id="rId26"/>
    <p:sldId id="330" r:id="rId27"/>
    <p:sldId id="314" r:id="rId28"/>
    <p:sldId id="319" r:id="rId29"/>
    <p:sldId id="331" r:id="rId3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9193"/>
    <a:srgbClr val="7F7F7F"/>
    <a:srgbClr val="EFE0CA"/>
    <a:srgbClr val="9848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61" autoAdjust="0"/>
    <p:restoredTop sz="94259" autoAdjust="0"/>
  </p:normalViewPr>
  <p:slideViewPr>
    <p:cSldViewPr>
      <p:cViewPr varScale="1">
        <p:scale>
          <a:sx n="95" d="100"/>
          <a:sy n="95" d="100"/>
        </p:scale>
        <p:origin x="642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474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5082AB-AAB3-4631-BAE6-027B20C8E3C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5018C27-9B59-4B6F-9C5B-720DEDB7B2B6}">
      <dgm:prSet phldrT="[텍스트]" custT="1"/>
      <dgm:spPr>
        <a:solidFill>
          <a:srgbClr val="6D9193"/>
        </a:solidFill>
        <a:ln>
          <a:noFill/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ko-KR" altLang="en-US" sz="2400" b="1" dirty="0" smtClean="0"/>
            <a:t>가설</a:t>
          </a:r>
          <a:endParaRPr lang="ko-KR" altLang="en-US" sz="2400" b="1" dirty="0"/>
        </a:p>
      </dgm:t>
    </dgm:pt>
    <dgm:pt modelId="{7545F03A-D3E7-4923-A63D-42FB1840BFCE}" type="parTrans" cxnId="{CF22CA9D-E22E-432C-8C4F-D49F0F5D4D08}">
      <dgm:prSet/>
      <dgm:spPr/>
      <dgm:t>
        <a:bodyPr/>
        <a:lstStyle/>
        <a:p>
          <a:pPr latinLnBrk="1"/>
          <a:endParaRPr lang="ko-KR" altLang="en-US"/>
        </a:p>
      </dgm:t>
    </dgm:pt>
    <dgm:pt modelId="{85071CAD-839C-40BD-A6C6-D4743EEC96F5}" type="sibTrans" cxnId="{CF22CA9D-E22E-432C-8C4F-D49F0F5D4D08}">
      <dgm:prSet/>
      <dgm:spPr/>
      <dgm:t>
        <a:bodyPr/>
        <a:lstStyle/>
        <a:p>
          <a:pPr latinLnBrk="1"/>
          <a:endParaRPr lang="ko-KR" altLang="en-US"/>
        </a:p>
      </dgm:t>
    </dgm:pt>
    <dgm:pt modelId="{CC494D7B-C758-455D-8FA0-EBAE0BA5100B}">
      <dgm:prSet phldrT="[텍스트]" custT="1"/>
      <dgm:spPr>
        <a:ln>
          <a:solidFill>
            <a:srgbClr val="6D9193"/>
          </a:solidFill>
        </a:ln>
      </dgm:spPr>
      <dgm:t>
        <a:bodyPr/>
        <a:lstStyle/>
        <a:p>
          <a:pPr latinLnBrk="1"/>
          <a:r>
            <a:rPr lang="en-US" altLang="ko-KR" sz="1600" dirty="0" smtClean="0"/>
            <a:t>2002</a:t>
          </a:r>
          <a:r>
            <a:rPr lang="ko-KR" altLang="en-US" sz="1600" dirty="0" smtClean="0"/>
            <a:t>년을 기준으로 이전과 이후</a:t>
          </a:r>
          <a:r>
            <a:rPr lang="en-US" altLang="ko-KR" sz="1600" dirty="0" smtClean="0"/>
            <a:t>,                                          </a:t>
          </a:r>
          <a:r>
            <a:rPr lang="ko-KR" altLang="en-US" sz="1600" dirty="0" smtClean="0"/>
            <a:t>음반 판매량의 차이를 보이는 특별한 원인이 있을 것이다</a:t>
          </a:r>
          <a:r>
            <a:rPr lang="en-US" altLang="ko-KR" sz="1600" dirty="0" smtClean="0"/>
            <a:t>.</a:t>
          </a:r>
          <a:endParaRPr lang="ko-KR" altLang="en-US" sz="1600" dirty="0"/>
        </a:p>
      </dgm:t>
    </dgm:pt>
    <dgm:pt modelId="{9413313A-D03A-4F99-829D-E92AAA375DA9}" type="parTrans" cxnId="{5B2B5B71-C84C-44E2-86D2-A0FEF1EFFA57}">
      <dgm:prSet/>
      <dgm:spPr/>
      <dgm:t>
        <a:bodyPr/>
        <a:lstStyle/>
        <a:p>
          <a:pPr latinLnBrk="1"/>
          <a:endParaRPr lang="ko-KR" altLang="en-US"/>
        </a:p>
      </dgm:t>
    </dgm:pt>
    <dgm:pt modelId="{72341E9D-55DC-4228-9A62-939F4E39C803}" type="sibTrans" cxnId="{5B2B5B71-C84C-44E2-86D2-A0FEF1EFFA57}">
      <dgm:prSet/>
      <dgm:spPr/>
      <dgm:t>
        <a:bodyPr/>
        <a:lstStyle/>
        <a:p>
          <a:pPr latinLnBrk="1"/>
          <a:endParaRPr lang="ko-KR" altLang="en-US"/>
        </a:p>
      </dgm:t>
    </dgm:pt>
    <dgm:pt modelId="{0F786E82-5020-452E-B775-0B6D25418F5B}">
      <dgm:prSet phldrT="[텍스트]" custT="1"/>
      <dgm:spPr>
        <a:solidFill>
          <a:srgbClr val="6D9193"/>
        </a:solidFill>
        <a:ln>
          <a:noFill/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ko-KR" altLang="en-US" sz="2400" b="1" dirty="0" smtClean="0"/>
            <a:t>추론</a:t>
          </a:r>
          <a:endParaRPr lang="ko-KR" altLang="en-US" sz="2400" b="1" dirty="0"/>
        </a:p>
      </dgm:t>
    </dgm:pt>
    <dgm:pt modelId="{E65772DF-5B3E-48BC-A46F-336137A86A61}" type="parTrans" cxnId="{E66DBAF2-4CB5-4F97-BC0A-D8FBC6ABFABA}">
      <dgm:prSet/>
      <dgm:spPr/>
      <dgm:t>
        <a:bodyPr/>
        <a:lstStyle/>
        <a:p>
          <a:pPr latinLnBrk="1"/>
          <a:endParaRPr lang="ko-KR" altLang="en-US"/>
        </a:p>
      </dgm:t>
    </dgm:pt>
    <dgm:pt modelId="{9F077768-035C-4ACD-9D1E-7096F9F910E1}" type="sibTrans" cxnId="{E66DBAF2-4CB5-4F97-BC0A-D8FBC6ABFABA}">
      <dgm:prSet/>
      <dgm:spPr/>
      <dgm:t>
        <a:bodyPr/>
        <a:lstStyle/>
        <a:p>
          <a:pPr latinLnBrk="1"/>
          <a:endParaRPr lang="ko-KR" altLang="en-US"/>
        </a:p>
      </dgm:t>
    </dgm:pt>
    <dgm:pt modelId="{5A9F44FA-D793-450B-B9AD-A75275717D16}">
      <dgm:prSet phldrT="[텍스트]" custT="1"/>
      <dgm:spPr>
        <a:ln>
          <a:solidFill>
            <a:srgbClr val="6D9193"/>
          </a:solidFill>
        </a:ln>
      </dgm:spPr>
      <dgm:t>
        <a:bodyPr/>
        <a:lstStyle/>
        <a:p>
          <a:pPr latinLnBrk="1"/>
          <a:r>
            <a:rPr lang="ko-KR" altLang="en-US" sz="1600" dirty="0" smtClean="0"/>
            <a:t>음악 저작권 침해 피해가 음반 판매량 감소의 원인이다</a:t>
          </a:r>
          <a:r>
            <a:rPr lang="en-US" altLang="ko-KR" sz="1600" dirty="0" smtClean="0"/>
            <a:t>.</a:t>
          </a:r>
          <a:endParaRPr lang="ko-KR" altLang="en-US" sz="1600" dirty="0"/>
        </a:p>
      </dgm:t>
    </dgm:pt>
    <dgm:pt modelId="{B1F77B7A-B2A0-48EB-AA01-D21188A0FFC9}" type="parTrans" cxnId="{48A2C84A-D63C-44A5-8D30-E915D71564B3}">
      <dgm:prSet/>
      <dgm:spPr/>
      <dgm:t>
        <a:bodyPr/>
        <a:lstStyle/>
        <a:p>
          <a:pPr latinLnBrk="1"/>
          <a:endParaRPr lang="ko-KR" altLang="en-US"/>
        </a:p>
      </dgm:t>
    </dgm:pt>
    <dgm:pt modelId="{58A16A69-F338-43D6-8F1A-288BF803912A}" type="sibTrans" cxnId="{48A2C84A-D63C-44A5-8D30-E915D71564B3}">
      <dgm:prSet/>
      <dgm:spPr/>
      <dgm:t>
        <a:bodyPr/>
        <a:lstStyle/>
        <a:p>
          <a:pPr latinLnBrk="1"/>
          <a:endParaRPr lang="ko-KR" altLang="en-US"/>
        </a:p>
      </dgm:t>
    </dgm:pt>
    <dgm:pt modelId="{0DBC6C35-D138-41D3-B045-A5B59512270C}">
      <dgm:prSet phldrT="[텍스트]" custT="1"/>
      <dgm:spPr>
        <a:solidFill>
          <a:srgbClr val="6D9193"/>
        </a:solidFill>
        <a:ln>
          <a:noFill/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ko-KR" altLang="en-US" sz="2400" b="1" dirty="0" smtClean="0"/>
            <a:t>결론</a:t>
          </a:r>
          <a:endParaRPr lang="ko-KR" altLang="en-US" sz="2400" b="1" dirty="0"/>
        </a:p>
      </dgm:t>
    </dgm:pt>
    <dgm:pt modelId="{A02EFDDE-20BA-4DE6-AA2B-8A8CEDC626D0}" type="parTrans" cxnId="{56F0AD99-2CB8-4393-919F-11B91965D119}">
      <dgm:prSet/>
      <dgm:spPr/>
      <dgm:t>
        <a:bodyPr/>
        <a:lstStyle/>
        <a:p>
          <a:pPr latinLnBrk="1"/>
          <a:endParaRPr lang="ko-KR" altLang="en-US"/>
        </a:p>
      </dgm:t>
    </dgm:pt>
    <dgm:pt modelId="{03EC27F8-BF20-4902-931F-7A089EFA389A}" type="sibTrans" cxnId="{56F0AD99-2CB8-4393-919F-11B91965D119}">
      <dgm:prSet/>
      <dgm:spPr/>
      <dgm:t>
        <a:bodyPr/>
        <a:lstStyle/>
        <a:p>
          <a:pPr latinLnBrk="1"/>
          <a:endParaRPr lang="ko-KR" altLang="en-US"/>
        </a:p>
      </dgm:t>
    </dgm:pt>
    <dgm:pt modelId="{D1CCD98E-49CC-4802-A65C-94E77858680C}">
      <dgm:prSet phldrT="[텍스트]" custT="1"/>
      <dgm:spPr>
        <a:ln>
          <a:solidFill>
            <a:srgbClr val="6D9193"/>
          </a:solidFill>
        </a:ln>
      </dgm:spPr>
      <dgm:t>
        <a:bodyPr/>
        <a:lstStyle/>
        <a:p>
          <a:pPr latinLnBrk="1"/>
          <a:r>
            <a:rPr lang="ko-KR" altLang="en-US" sz="1600" dirty="0" smtClean="0"/>
            <a:t>저작권의 중요성에 대한 대중들의 인식의 전환이 필요하다</a:t>
          </a:r>
          <a:r>
            <a:rPr lang="en-US" altLang="ko-KR" sz="1600" dirty="0" smtClean="0"/>
            <a:t>.</a:t>
          </a:r>
          <a:endParaRPr lang="ko-KR" altLang="en-US" sz="1600" dirty="0"/>
        </a:p>
      </dgm:t>
    </dgm:pt>
    <dgm:pt modelId="{133547BA-8046-4528-AE37-F61988449175}" type="parTrans" cxnId="{73206E0A-5308-497B-A4C2-526C36315D2A}">
      <dgm:prSet/>
      <dgm:spPr/>
      <dgm:t>
        <a:bodyPr/>
        <a:lstStyle/>
        <a:p>
          <a:pPr latinLnBrk="1"/>
          <a:endParaRPr lang="ko-KR" altLang="en-US"/>
        </a:p>
      </dgm:t>
    </dgm:pt>
    <dgm:pt modelId="{897CB8CC-65B8-4CD2-B86C-A21761A8C03E}" type="sibTrans" cxnId="{73206E0A-5308-497B-A4C2-526C36315D2A}">
      <dgm:prSet/>
      <dgm:spPr/>
      <dgm:t>
        <a:bodyPr/>
        <a:lstStyle/>
        <a:p>
          <a:pPr latinLnBrk="1"/>
          <a:endParaRPr lang="ko-KR" altLang="en-US"/>
        </a:p>
      </dgm:t>
    </dgm:pt>
    <dgm:pt modelId="{C2DABF62-4A6B-42B6-9D0B-6E71F9EA9CD6}">
      <dgm:prSet phldrT="[텍스트]" custT="1"/>
      <dgm:spPr>
        <a:ln>
          <a:solidFill>
            <a:srgbClr val="6D9193"/>
          </a:solidFill>
        </a:ln>
      </dgm:spPr>
      <dgm:t>
        <a:bodyPr/>
        <a:lstStyle/>
        <a:p>
          <a:pPr latinLnBrk="1"/>
          <a:r>
            <a:rPr lang="ko-KR" altLang="en-US" sz="1600" dirty="0" smtClean="0"/>
            <a:t>음반 판매량은 특정 장르의 대중 선호도와는                      크게 연관이 없다</a:t>
          </a:r>
          <a:endParaRPr lang="ko-KR" altLang="en-US" sz="1600" dirty="0"/>
        </a:p>
      </dgm:t>
    </dgm:pt>
    <dgm:pt modelId="{A4CC962B-9456-459D-A47A-C6B176119C4C}" type="parTrans" cxnId="{1109AF9F-125D-4BBF-9B74-890CFB38802B}">
      <dgm:prSet/>
      <dgm:spPr/>
    </dgm:pt>
    <dgm:pt modelId="{EAE4FDEB-5A26-496C-B16D-31E37E8EA15B}" type="sibTrans" cxnId="{1109AF9F-125D-4BBF-9B74-890CFB38802B}">
      <dgm:prSet/>
      <dgm:spPr/>
    </dgm:pt>
    <dgm:pt modelId="{950DB24F-5A6D-4943-A2DD-C23B1CB7B8EB}">
      <dgm:prSet phldrT="[텍스트]" custT="1"/>
      <dgm:spPr>
        <a:ln>
          <a:solidFill>
            <a:srgbClr val="6D9193"/>
          </a:solidFill>
        </a:ln>
      </dgm:spPr>
      <dgm:t>
        <a:bodyPr/>
        <a:lstStyle/>
        <a:p>
          <a:pPr latinLnBrk="1"/>
          <a:r>
            <a:rPr lang="en-US" altLang="ko-KR" sz="1600" dirty="0" smtClean="0"/>
            <a:t>(</a:t>
          </a:r>
          <a:r>
            <a:rPr lang="ko-KR" altLang="en-US" sz="1600" dirty="0" smtClean="0"/>
            <a:t>아쉬운 점</a:t>
          </a:r>
          <a:r>
            <a:rPr lang="en-US" altLang="ko-KR" sz="1600" dirty="0" smtClean="0"/>
            <a:t>) 2010</a:t>
          </a:r>
          <a:r>
            <a:rPr lang="ko-KR" altLang="en-US" sz="1600" dirty="0" smtClean="0"/>
            <a:t>년대 이후 </a:t>
          </a:r>
          <a:r>
            <a:rPr lang="ko-KR" altLang="en-US" sz="1600" dirty="0" err="1" smtClean="0"/>
            <a:t>밀리언</a:t>
          </a:r>
          <a:r>
            <a:rPr lang="ko-KR" altLang="en-US" sz="1600" dirty="0" smtClean="0"/>
            <a:t> 음반에 대한                                     더 정확한 분석이 필요하다</a:t>
          </a:r>
          <a:r>
            <a:rPr lang="en-US" altLang="ko-KR" sz="1600" dirty="0" smtClean="0"/>
            <a:t>.</a:t>
          </a:r>
          <a:endParaRPr lang="ko-KR" altLang="en-US" sz="1600" dirty="0"/>
        </a:p>
      </dgm:t>
    </dgm:pt>
    <dgm:pt modelId="{739CA3EC-E722-4FE4-96C2-153F97AA1879}" type="parTrans" cxnId="{30B69C4F-A30A-475B-B9C9-C5716FD20118}">
      <dgm:prSet/>
      <dgm:spPr/>
    </dgm:pt>
    <dgm:pt modelId="{8AA1DCDB-36D5-493D-AF02-DAE13AA887CF}" type="sibTrans" cxnId="{30B69C4F-A30A-475B-B9C9-C5716FD20118}">
      <dgm:prSet/>
      <dgm:spPr/>
    </dgm:pt>
    <dgm:pt modelId="{568F2899-0FE8-4E6A-B475-8D308A3B0F73}" type="pres">
      <dgm:prSet presAssocID="{3F5082AB-AAB3-4631-BAE6-027B20C8E3C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129D413-DC5E-41AF-81E3-FFA1B3A6DE4A}" type="pres">
      <dgm:prSet presAssocID="{45018C27-9B59-4B6F-9C5B-720DEDB7B2B6}" presName="composite" presStyleCnt="0"/>
      <dgm:spPr/>
    </dgm:pt>
    <dgm:pt modelId="{560BEEA7-BDB2-483E-BB66-0BD1659A1A5D}" type="pres">
      <dgm:prSet presAssocID="{45018C27-9B59-4B6F-9C5B-720DEDB7B2B6}" presName="parentText" presStyleLbl="alignNode1" presStyleIdx="0" presStyleCnt="3" custLinFactNeighborY="2956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FC1F43A-213A-4EC1-93B7-6B0B4AEF6B6F}" type="pres">
      <dgm:prSet presAssocID="{45018C27-9B59-4B6F-9C5B-720DEDB7B2B6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BC58999-AEB6-4C3E-A9AE-F0FE67E16BF9}" type="pres">
      <dgm:prSet presAssocID="{85071CAD-839C-40BD-A6C6-D4743EEC96F5}" presName="sp" presStyleCnt="0"/>
      <dgm:spPr/>
    </dgm:pt>
    <dgm:pt modelId="{7F609303-8FA9-4D96-939C-F8D882EADA07}" type="pres">
      <dgm:prSet presAssocID="{0F786E82-5020-452E-B775-0B6D25418F5B}" presName="composite" presStyleCnt="0"/>
      <dgm:spPr/>
    </dgm:pt>
    <dgm:pt modelId="{202C0973-6722-46F7-ACDE-CAE46121E938}" type="pres">
      <dgm:prSet presAssocID="{0F786E82-5020-452E-B775-0B6D25418F5B}" presName="parentText" presStyleLbl="alignNode1" presStyleIdx="1" presStyleCnt="3" custLinFactNeighborY="2956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62F709-C665-4A3B-A623-8A8948764E43}" type="pres">
      <dgm:prSet presAssocID="{0F786E82-5020-452E-B775-0B6D25418F5B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C9750DC-8B9A-466A-8331-BA5CEC76E1F5}" type="pres">
      <dgm:prSet presAssocID="{9F077768-035C-4ACD-9D1E-7096F9F910E1}" presName="sp" presStyleCnt="0"/>
      <dgm:spPr/>
    </dgm:pt>
    <dgm:pt modelId="{C05F1BD7-DCE2-4384-9271-7865ED775225}" type="pres">
      <dgm:prSet presAssocID="{0DBC6C35-D138-41D3-B045-A5B59512270C}" presName="composite" presStyleCnt="0"/>
      <dgm:spPr/>
    </dgm:pt>
    <dgm:pt modelId="{3FD821C6-9CD3-40BB-9109-39F99FE4EE23}" type="pres">
      <dgm:prSet presAssocID="{0DBC6C35-D138-41D3-B045-A5B59512270C}" presName="parentText" presStyleLbl="alignNode1" presStyleIdx="2" presStyleCnt="3" custLinFactNeighborY="2956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962A4F8-6A99-449F-9AE4-116511E46900}" type="pres">
      <dgm:prSet presAssocID="{0DBC6C35-D138-41D3-B045-A5B59512270C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6F7C231-F80D-46D9-91B9-3C91218AA3E1}" type="presOf" srcId="{950DB24F-5A6D-4943-A2DD-C23B1CB7B8EB}" destId="{9962A4F8-6A99-449F-9AE4-116511E46900}" srcOrd="0" destOrd="1" presId="urn:microsoft.com/office/officeart/2005/8/layout/chevron2"/>
    <dgm:cxn modelId="{48A2C84A-D63C-44A5-8D30-E915D71564B3}" srcId="{0F786E82-5020-452E-B775-0B6D25418F5B}" destId="{5A9F44FA-D793-450B-B9AD-A75275717D16}" srcOrd="0" destOrd="0" parTransId="{B1F77B7A-B2A0-48EB-AA01-D21188A0FFC9}" sibTransId="{58A16A69-F338-43D6-8F1A-288BF803912A}"/>
    <dgm:cxn modelId="{1109AF9F-125D-4BBF-9B74-890CFB38802B}" srcId="{0F786E82-5020-452E-B775-0B6D25418F5B}" destId="{C2DABF62-4A6B-42B6-9D0B-6E71F9EA9CD6}" srcOrd="1" destOrd="0" parTransId="{A4CC962B-9456-459D-A47A-C6B176119C4C}" sibTransId="{EAE4FDEB-5A26-496C-B16D-31E37E8EA15B}"/>
    <dgm:cxn modelId="{167AA1C1-809B-41AC-B647-ACA0E97421C4}" type="presOf" srcId="{CC494D7B-C758-455D-8FA0-EBAE0BA5100B}" destId="{AFC1F43A-213A-4EC1-93B7-6B0B4AEF6B6F}" srcOrd="0" destOrd="0" presId="urn:microsoft.com/office/officeart/2005/8/layout/chevron2"/>
    <dgm:cxn modelId="{F057544D-B06A-4893-8E0D-08356418C17C}" type="presOf" srcId="{5A9F44FA-D793-450B-B9AD-A75275717D16}" destId="{5E62F709-C665-4A3B-A623-8A8948764E43}" srcOrd="0" destOrd="0" presId="urn:microsoft.com/office/officeart/2005/8/layout/chevron2"/>
    <dgm:cxn modelId="{E66DBAF2-4CB5-4F97-BC0A-D8FBC6ABFABA}" srcId="{3F5082AB-AAB3-4631-BAE6-027B20C8E3C8}" destId="{0F786E82-5020-452E-B775-0B6D25418F5B}" srcOrd="1" destOrd="0" parTransId="{E65772DF-5B3E-48BC-A46F-336137A86A61}" sibTransId="{9F077768-035C-4ACD-9D1E-7096F9F910E1}"/>
    <dgm:cxn modelId="{E0C93148-405C-4E29-B6FD-1191F65E23A9}" type="presOf" srcId="{0F786E82-5020-452E-B775-0B6D25418F5B}" destId="{202C0973-6722-46F7-ACDE-CAE46121E938}" srcOrd="0" destOrd="0" presId="urn:microsoft.com/office/officeart/2005/8/layout/chevron2"/>
    <dgm:cxn modelId="{5B2B5B71-C84C-44E2-86D2-A0FEF1EFFA57}" srcId="{45018C27-9B59-4B6F-9C5B-720DEDB7B2B6}" destId="{CC494D7B-C758-455D-8FA0-EBAE0BA5100B}" srcOrd="0" destOrd="0" parTransId="{9413313A-D03A-4F99-829D-E92AAA375DA9}" sibTransId="{72341E9D-55DC-4228-9A62-939F4E39C803}"/>
    <dgm:cxn modelId="{C036657C-EC90-4306-B760-93E6E231C027}" type="presOf" srcId="{45018C27-9B59-4B6F-9C5B-720DEDB7B2B6}" destId="{560BEEA7-BDB2-483E-BB66-0BD1659A1A5D}" srcOrd="0" destOrd="0" presId="urn:microsoft.com/office/officeart/2005/8/layout/chevron2"/>
    <dgm:cxn modelId="{30B69C4F-A30A-475B-B9C9-C5716FD20118}" srcId="{0DBC6C35-D138-41D3-B045-A5B59512270C}" destId="{950DB24F-5A6D-4943-A2DD-C23B1CB7B8EB}" srcOrd="1" destOrd="0" parTransId="{739CA3EC-E722-4FE4-96C2-153F97AA1879}" sibTransId="{8AA1DCDB-36D5-493D-AF02-DAE13AA887CF}"/>
    <dgm:cxn modelId="{73206E0A-5308-497B-A4C2-526C36315D2A}" srcId="{0DBC6C35-D138-41D3-B045-A5B59512270C}" destId="{D1CCD98E-49CC-4802-A65C-94E77858680C}" srcOrd="0" destOrd="0" parTransId="{133547BA-8046-4528-AE37-F61988449175}" sibTransId="{897CB8CC-65B8-4CD2-B86C-A21761A8C03E}"/>
    <dgm:cxn modelId="{0D9EDD4A-F086-41A2-9A47-D6345AD13FF4}" type="presOf" srcId="{D1CCD98E-49CC-4802-A65C-94E77858680C}" destId="{9962A4F8-6A99-449F-9AE4-116511E46900}" srcOrd="0" destOrd="0" presId="urn:microsoft.com/office/officeart/2005/8/layout/chevron2"/>
    <dgm:cxn modelId="{263A50DD-5732-452A-BD76-9861A15D7A6A}" type="presOf" srcId="{C2DABF62-4A6B-42B6-9D0B-6E71F9EA9CD6}" destId="{5E62F709-C665-4A3B-A623-8A8948764E43}" srcOrd="0" destOrd="1" presId="urn:microsoft.com/office/officeart/2005/8/layout/chevron2"/>
    <dgm:cxn modelId="{56F0AD99-2CB8-4393-919F-11B91965D119}" srcId="{3F5082AB-AAB3-4631-BAE6-027B20C8E3C8}" destId="{0DBC6C35-D138-41D3-B045-A5B59512270C}" srcOrd="2" destOrd="0" parTransId="{A02EFDDE-20BA-4DE6-AA2B-8A8CEDC626D0}" sibTransId="{03EC27F8-BF20-4902-931F-7A089EFA389A}"/>
    <dgm:cxn modelId="{10B3E5FB-8999-4212-85AA-3A34626D7EEA}" type="presOf" srcId="{0DBC6C35-D138-41D3-B045-A5B59512270C}" destId="{3FD821C6-9CD3-40BB-9109-39F99FE4EE23}" srcOrd="0" destOrd="0" presId="urn:microsoft.com/office/officeart/2005/8/layout/chevron2"/>
    <dgm:cxn modelId="{CF22CA9D-E22E-432C-8C4F-D49F0F5D4D08}" srcId="{3F5082AB-AAB3-4631-BAE6-027B20C8E3C8}" destId="{45018C27-9B59-4B6F-9C5B-720DEDB7B2B6}" srcOrd="0" destOrd="0" parTransId="{7545F03A-D3E7-4923-A63D-42FB1840BFCE}" sibTransId="{85071CAD-839C-40BD-A6C6-D4743EEC96F5}"/>
    <dgm:cxn modelId="{6D55F574-E6EA-4B5E-BB25-88DEE38DDA9D}" type="presOf" srcId="{3F5082AB-AAB3-4631-BAE6-027B20C8E3C8}" destId="{568F2899-0FE8-4E6A-B475-8D308A3B0F73}" srcOrd="0" destOrd="0" presId="urn:microsoft.com/office/officeart/2005/8/layout/chevron2"/>
    <dgm:cxn modelId="{FE23F11F-3DF2-4FF6-822C-DB927593E147}" type="presParOf" srcId="{568F2899-0FE8-4E6A-B475-8D308A3B0F73}" destId="{4129D413-DC5E-41AF-81E3-FFA1B3A6DE4A}" srcOrd="0" destOrd="0" presId="urn:microsoft.com/office/officeart/2005/8/layout/chevron2"/>
    <dgm:cxn modelId="{48D6C13D-21F8-4457-AD4A-2152C45F66B1}" type="presParOf" srcId="{4129D413-DC5E-41AF-81E3-FFA1B3A6DE4A}" destId="{560BEEA7-BDB2-483E-BB66-0BD1659A1A5D}" srcOrd="0" destOrd="0" presId="urn:microsoft.com/office/officeart/2005/8/layout/chevron2"/>
    <dgm:cxn modelId="{151A75D5-B0DD-4BB5-A484-341C5E15AFC9}" type="presParOf" srcId="{4129D413-DC5E-41AF-81E3-FFA1B3A6DE4A}" destId="{AFC1F43A-213A-4EC1-93B7-6B0B4AEF6B6F}" srcOrd="1" destOrd="0" presId="urn:microsoft.com/office/officeart/2005/8/layout/chevron2"/>
    <dgm:cxn modelId="{1FB1B6B6-8898-473A-B39F-BF8B4B452DBC}" type="presParOf" srcId="{568F2899-0FE8-4E6A-B475-8D308A3B0F73}" destId="{0BC58999-AEB6-4C3E-A9AE-F0FE67E16BF9}" srcOrd="1" destOrd="0" presId="urn:microsoft.com/office/officeart/2005/8/layout/chevron2"/>
    <dgm:cxn modelId="{11600DDD-FBBE-460A-986A-567E6B116C6E}" type="presParOf" srcId="{568F2899-0FE8-4E6A-B475-8D308A3B0F73}" destId="{7F609303-8FA9-4D96-939C-F8D882EADA07}" srcOrd="2" destOrd="0" presId="urn:microsoft.com/office/officeart/2005/8/layout/chevron2"/>
    <dgm:cxn modelId="{F5FACA5C-D408-4801-A92D-3B49F6936FDC}" type="presParOf" srcId="{7F609303-8FA9-4D96-939C-F8D882EADA07}" destId="{202C0973-6722-46F7-ACDE-CAE46121E938}" srcOrd="0" destOrd="0" presId="urn:microsoft.com/office/officeart/2005/8/layout/chevron2"/>
    <dgm:cxn modelId="{6AAC649C-0AC6-4D5A-A122-EAD267C67138}" type="presParOf" srcId="{7F609303-8FA9-4D96-939C-F8D882EADA07}" destId="{5E62F709-C665-4A3B-A623-8A8948764E43}" srcOrd="1" destOrd="0" presId="urn:microsoft.com/office/officeart/2005/8/layout/chevron2"/>
    <dgm:cxn modelId="{7DF951CC-66AD-409C-904B-2F8174FF012B}" type="presParOf" srcId="{568F2899-0FE8-4E6A-B475-8D308A3B0F73}" destId="{9C9750DC-8B9A-466A-8331-BA5CEC76E1F5}" srcOrd="3" destOrd="0" presId="urn:microsoft.com/office/officeart/2005/8/layout/chevron2"/>
    <dgm:cxn modelId="{7DACC047-D73C-4BAF-8194-8F10C98384BE}" type="presParOf" srcId="{568F2899-0FE8-4E6A-B475-8D308A3B0F73}" destId="{C05F1BD7-DCE2-4384-9271-7865ED775225}" srcOrd="4" destOrd="0" presId="urn:microsoft.com/office/officeart/2005/8/layout/chevron2"/>
    <dgm:cxn modelId="{C584724E-BD1E-4D19-862C-F669BBBB5BAD}" type="presParOf" srcId="{C05F1BD7-DCE2-4384-9271-7865ED775225}" destId="{3FD821C6-9CD3-40BB-9109-39F99FE4EE23}" srcOrd="0" destOrd="0" presId="urn:microsoft.com/office/officeart/2005/8/layout/chevron2"/>
    <dgm:cxn modelId="{D6569677-469F-44AE-9B61-491CE8CA32F0}" type="presParOf" srcId="{C05F1BD7-DCE2-4384-9271-7865ED775225}" destId="{9962A4F8-6A99-449F-9AE4-116511E4690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0BEEA7-BDB2-483E-BB66-0BD1659A1A5D}">
      <dsp:nvSpPr>
        <dsp:cNvPr id="0" name=""/>
        <dsp:cNvSpPr/>
      </dsp:nvSpPr>
      <dsp:spPr>
        <a:xfrm rot="5400000">
          <a:off x="-229058" y="274859"/>
          <a:ext cx="1527056" cy="1068939"/>
        </a:xfrm>
        <a:prstGeom prst="chevron">
          <a:avLst/>
        </a:prstGeom>
        <a:solidFill>
          <a:srgbClr val="6D9193"/>
        </a:solidFill>
        <a:ln w="25400" cap="flat" cmpd="sng" algn="ctr">
          <a:noFill/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b="1" kern="1200" dirty="0" smtClean="0"/>
            <a:t>가설</a:t>
          </a:r>
          <a:endParaRPr lang="ko-KR" altLang="en-US" sz="2400" b="1" kern="1200" dirty="0"/>
        </a:p>
      </dsp:txBody>
      <dsp:txXfrm rot="-5400000">
        <a:off x="1" y="580271"/>
        <a:ext cx="1068939" cy="458117"/>
      </dsp:txXfrm>
    </dsp:sp>
    <dsp:sp modelId="{AFC1F43A-213A-4EC1-93B7-6B0B4AEF6B6F}">
      <dsp:nvSpPr>
        <dsp:cNvPr id="0" name=""/>
        <dsp:cNvSpPr/>
      </dsp:nvSpPr>
      <dsp:spPr>
        <a:xfrm rot="5400000">
          <a:off x="3434384" y="-2364783"/>
          <a:ext cx="992586" cy="57234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6D919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 dirty="0" smtClean="0"/>
            <a:t>2002</a:t>
          </a:r>
          <a:r>
            <a:rPr lang="ko-KR" altLang="en-US" sz="1600" kern="1200" dirty="0" smtClean="0"/>
            <a:t>년을 기준으로 이전과 이후</a:t>
          </a:r>
          <a:r>
            <a:rPr lang="en-US" altLang="ko-KR" sz="1600" kern="1200" dirty="0" smtClean="0"/>
            <a:t>,                                          </a:t>
          </a:r>
          <a:r>
            <a:rPr lang="ko-KR" altLang="en-US" sz="1600" kern="1200" dirty="0" smtClean="0"/>
            <a:t>음반 판매량의 차이를 보이는 특별한 원인이 있을 것이다</a:t>
          </a:r>
          <a:r>
            <a:rPr lang="en-US" altLang="ko-KR" sz="1600" kern="1200" dirty="0" smtClean="0"/>
            <a:t>.</a:t>
          </a:r>
          <a:endParaRPr lang="ko-KR" altLang="en-US" sz="1600" kern="1200" dirty="0"/>
        </a:p>
      </dsp:txBody>
      <dsp:txXfrm rot="-5400000">
        <a:off x="1068939" y="49116"/>
        <a:ext cx="5675022" cy="895678"/>
      </dsp:txXfrm>
    </dsp:sp>
    <dsp:sp modelId="{202C0973-6722-46F7-ACDE-CAE46121E938}">
      <dsp:nvSpPr>
        <dsp:cNvPr id="0" name=""/>
        <dsp:cNvSpPr/>
      </dsp:nvSpPr>
      <dsp:spPr>
        <a:xfrm rot="5400000">
          <a:off x="-229058" y="1606790"/>
          <a:ext cx="1527056" cy="1068939"/>
        </a:xfrm>
        <a:prstGeom prst="chevron">
          <a:avLst/>
        </a:prstGeom>
        <a:solidFill>
          <a:srgbClr val="6D9193"/>
        </a:solidFill>
        <a:ln w="25400" cap="flat" cmpd="sng" algn="ctr">
          <a:noFill/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b="1" kern="1200" dirty="0" smtClean="0"/>
            <a:t>추론</a:t>
          </a:r>
          <a:endParaRPr lang="ko-KR" altLang="en-US" sz="2400" b="1" kern="1200" dirty="0"/>
        </a:p>
      </dsp:txBody>
      <dsp:txXfrm rot="-5400000">
        <a:off x="1" y="1912202"/>
        <a:ext cx="1068939" cy="458117"/>
      </dsp:txXfrm>
    </dsp:sp>
    <dsp:sp modelId="{5E62F709-C665-4A3B-A623-8A8948764E43}">
      <dsp:nvSpPr>
        <dsp:cNvPr id="0" name=""/>
        <dsp:cNvSpPr/>
      </dsp:nvSpPr>
      <dsp:spPr>
        <a:xfrm rot="5400000">
          <a:off x="3434384" y="-1032853"/>
          <a:ext cx="992586" cy="57234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6D919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/>
            <a:t>음악 저작권 침해 피해가 음반 판매량 감소의 원인이다</a:t>
          </a:r>
          <a:r>
            <a:rPr lang="en-US" altLang="ko-KR" sz="1600" kern="1200" dirty="0" smtClean="0"/>
            <a:t>.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/>
            <a:t>음반 판매량은 특정 장르의 대중 선호도와는                      크게 연관이 없다</a:t>
          </a:r>
          <a:endParaRPr lang="ko-KR" altLang="en-US" sz="1600" kern="1200" dirty="0"/>
        </a:p>
      </dsp:txBody>
      <dsp:txXfrm rot="-5400000">
        <a:off x="1068939" y="1381046"/>
        <a:ext cx="5675022" cy="895678"/>
      </dsp:txXfrm>
    </dsp:sp>
    <dsp:sp modelId="{3FD821C6-9CD3-40BB-9109-39F99FE4EE23}">
      <dsp:nvSpPr>
        <dsp:cNvPr id="0" name=""/>
        <dsp:cNvSpPr/>
      </dsp:nvSpPr>
      <dsp:spPr>
        <a:xfrm rot="5400000">
          <a:off x="-229058" y="2894242"/>
          <a:ext cx="1527056" cy="1068939"/>
        </a:xfrm>
        <a:prstGeom prst="chevron">
          <a:avLst/>
        </a:prstGeom>
        <a:solidFill>
          <a:srgbClr val="6D9193"/>
        </a:solidFill>
        <a:ln w="25400" cap="flat" cmpd="sng" algn="ctr">
          <a:noFill/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b="1" kern="1200" dirty="0" smtClean="0"/>
            <a:t>결론</a:t>
          </a:r>
          <a:endParaRPr lang="ko-KR" altLang="en-US" sz="2400" b="1" kern="1200" dirty="0"/>
        </a:p>
      </dsp:txBody>
      <dsp:txXfrm rot="-5400000">
        <a:off x="1" y="3199654"/>
        <a:ext cx="1068939" cy="458117"/>
      </dsp:txXfrm>
    </dsp:sp>
    <dsp:sp modelId="{9962A4F8-6A99-449F-9AE4-116511E46900}">
      <dsp:nvSpPr>
        <dsp:cNvPr id="0" name=""/>
        <dsp:cNvSpPr/>
      </dsp:nvSpPr>
      <dsp:spPr>
        <a:xfrm rot="5400000">
          <a:off x="3434384" y="299077"/>
          <a:ext cx="992586" cy="57234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6D919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/>
            <a:t>저작권의 중요성에 대한 대중들의 인식의 전환이 필요하다</a:t>
          </a:r>
          <a:r>
            <a:rPr lang="en-US" altLang="ko-KR" sz="1600" kern="1200" dirty="0" smtClean="0"/>
            <a:t>.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 dirty="0" smtClean="0"/>
            <a:t>(</a:t>
          </a:r>
          <a:r>
            <a:rPr lang="ko-KR" altLang="en-US" sz="1600" kern="1200" dirty="0" smtClean="0"/>
            <a:t>아쉬운 점</a:t>
          </a:r>
          <a:r>
            <a:rPr lang="en-US" altLang="ko-KR" sz="1600" kern="1200" dirty="0" smtClean="0"/>
            <a:t>) 2010</a:t>
          </a:r>
          <a:r>
            <a:rPr lang="ko-KR" altLang="en-US" sz="1600" kern="1200" dirty="0" smtClean="0"/>
            <a:t>년대 이후 </a:t>
          </a:r>
          <a:r>
            <a:rPr lang="ko-KR" altLang="en-US" sz="1600" kern="1200" dirty="0" err="1" smtClean="0"/>
            <a:t>밀리언</a:t>
          </a:r>
          <a:r>
            <a:rPr lang="ko-KR" altLang="en-US" sz="1600" kern="1200" dirty="0" smtClean="0"/>
            <a:t> 음반에 대한                                     더 정확한 분석이 필요하다</a:t>
          </a:r>
          <a:r>
            <a:rPr lang="en-US" altLang="ko-KR" sz="1600" kern="1200" dirty="0" smtClean="0"/>
            <a:t>.</a:t>
          </a:r>
          <a:endParaRPr lang="ko-KR" altLang="en-US" sz="1600" kern="1200" dirty="0"/>
        </a:p>
      </dsp:txBody>
      <dsp:txXfrm rot="-5400000">
        <a:off x="1068939" y="2712976"/>
        <a:ext cx="5675022" cy="8956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7F127-ECAA-4760-ACEA-FAD63A3FB4DC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425A6-399E-4519-876C-F022D27B7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881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E243F-38FD-4C77-9249-0B541C6C526A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3FD51-CB7D-4F20-9C67-E553E8D12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085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3FD51-CB7D-4F20-9C67-E553E8D12E8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675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3FD51-CB7D-4F20-9C67-E553E8D12E8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484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3FD51-CB7D-4F20-9C67-E553E8D12E8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290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3FD51-CB7D-4F20-9C67-E553E8D12E8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28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3FD51-CB7D-4F20-9C67-E553E8D12E8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719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3FD51-CB7D-4F20-9C67-E553E8D12E8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154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1412" y="1773084"/>
            <a:ext cx="4176612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80000"/>
              </a:lnSpc>
              <a:buNone/>
              <a:defRPr sz="3600" b="1" baseline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1412" y="2925212"/>
            <a:ext cx="4176612" cy="43204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2">
                    <a:lumMod val="50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>
                    <a:lumMod val="50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1842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nut 6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>
                    <a:lumMod val="50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7516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0998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3568" y="427547"/>
            <a:ext cx="3528311" cy="42884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6902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>
                    <a:lumMod val="50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435524"/>
            <a:ext cx="3042000" cy="22802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42000" y="1435524"/>
            <a:ext cx="3051000" cy="22802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093000" y="1435524"/>
            <a:ext cx="3051000" cy="22802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5403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190452" y="0"/>
            <a:ext cx="2160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48104" y="2571750"/>
            <a:ext cx="2160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0591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181632"/>
            <a:ext cx="594015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848" y="757696"/>
            <a:ext cx="594015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2">
                    <a:lumMod val="50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2988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78000" y="3507854"/>
            <a:ext cx="2988000" cy="1635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56000" y="3507854"/>
            <a:ext cx="2988000" cy="1635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078000" y="1791800"/>
            <a:ext cx="2988000" cy="1635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156000" y="1791800"/>
            <a:ext cx="2988000" cy="1635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8077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76464" y="2181230"/>
            <a:ext cx="49675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76464" y="2734434"/>
            <a:ext cx="49675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2">
                    <a:lumMod val="50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901760" y="1673746"/>
            <a:ext cx="1878152" cy="1872208"/>
            <a:chOff x="1547664" y="1563638"/>
            <a:chExt cx="1878152" cy="1872208"/>
          </a:xfrm>
        </p:grpSpPr>
        <p:pic>
          <p:nvPicPr>
            <p:cNvPr id="5" name="Picture 3" descr="E:\002-KIMS BUSINESS\007-02-Fullslidesppt-Contents\20161228\01-abs\section-item0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664" y="1563638"/>
              <a:ext cx="1878152" cy="1872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/>
          </p:nvSpPr>
          <p:spPr>
            <a:xfrm>
              <a:off x="1858556" y="1793198"/>
              <a:ext cx="1385096" cy="1385096"/>
            </a:xfrm>
            <a:prstGeom prst="ellipse">
              <a:avLst/>
            </a:prstGeom>
            <a:solidFill>
              <a:srgbClr val="EFE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2915816" y="915566"/>
            <a:ext cx="3312368" cy="3312368"/>
          </a:xfrm>
          <a:prstGeom prst="ellipse">
            <a:avLst/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15816" y="2113414"/>
            <a:ext cx="3312368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915668" y="2689478"/>
            <a:ext cx="3312368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>
                    <a:lumMod val="50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>
                    <a:lumMod val="50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51720" y="123478"/>
            <a:ext cx="709228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051720" y="699542"/>
            <a:ext cx="709228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2">
                    <a:lumMod val="50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652027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>
                    <a:lumMod val="50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208832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>
                    <a:lumMod val="50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78248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Welcom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15520" y="2113414"/>
            <a:ext cx="3312368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>
                    <a:lumMod val="50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915520" y="2689478"/>
            <a:ext cx="331266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>
                    <a:lumMod val="50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7413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40432" y="1455606"/>
            <a:ext cx="1620000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3568" y="1455606"/>
            <a:ext cx="1620000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042784" y="1365606"/>
            <a:ext cx="1800000" cy="180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01216" y="1365606"/>
            <a:ext cx="1800000" cy="180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>
                    <a:lumMod val="50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82000" y="1275606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70" r:id="rId5"/>
    <p:sldLayoutId id="2147483662" r:id="rId6"/>
    <p:sldLayoutId id="2147483655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lon.com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joongang.joins.com/" TargetMode="External"/><Relationship Id="rId3" Type="http://schemas.openxmlformats.org/officeDocument/2006/relationships/hyperlink" Target="https://www.nchsoftware.com/" TargetMode="External"/><Relationship Id="rId7" Type="http://schemas.openxmlformats.org/officeDocument/2006/relationships/hyperlink" Target="https://ko.wikipedia.org/wiki" TargetMode="External"/><Relationship Id="rId2" Type="http://schemas.openxmlformats.org/officeDocument/2006/relationships/hyperlink" Target="https://avplaza.co.kr/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://gaonchart.co.kr/" TargetMode="External"/><Relationship Id="rId11" Type="http://schemas.openxmlformats.org/officeDocument/2006/relationships/hyperlink" Target="http://www.mediatoday.co.kr/" TargetMode="External"/><Relationship Id="rId5" Type="http://schemas.openxmlformats.org/officeDocument/2006/relationships/hyperlink" Target="https://www.melon.com/" TargetMode="External"/><Relationship Id="rId10" Type="http://schemas.openxmlformats.org/officeDocument/2006/relationships/hyperlink" Target="https://news.naver.com/" TargetMode="External"/><Relationship Id="rId4" Type="http://schemas.openxmlformats.org/officeDocument/2006/relationships/hyperlink" Target="http://www.riak.or.kr/" TargetMode="External"/><Relationship Id="rId9" Type="http://schemas.openxmlformats.org/officeDocument/2006/relationships/hyperlink" Target="https://www.donga.com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51520" y="693873"/>
            <a:ext cx="7560840" cy="187787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smtClean="0">
                <a:solidFill>
                  <a:schemeClr val="bg1"/>
                </a:solidFill>
                <a:ea typeface="맑은 고딕" pitchFamily="50" charset="-127"/>
              </a:rPr>
              <a:t>한국 대중가요 </a:t>
            </a:r>
            <a:endParaRPr lang="en-US" altLang="ko-KR" dirty="0" smtClean="0">
              <a:solidFill>
                <a:schemeClr val="bg1"/>
              </a:solidFill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 smtClean="0">
                <a:solidFill>
                  <a:schemeClr val="bg1"/>
                </a:solidFill>
                <a:ea typeface="맑은 고딕" pitchFamily="50" charset="-127"/>
              </a:rPr>
              <a:t>역대 음반 판매량을 통한</a:t>
            </a:r>
            <a:endParaRPr lang="en-US" altLang="ko-KR" dirty="0" smtClean="0">
              <a:solidFill>
                <a:schemeClr val="bg1"/>
              </a:solidFill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 smtClean="0">
                <a:solidFill>
                  <a:schemeClr val="bg1"/>
                </a:solidFill>
                <a:ea typeface="맑은 고딕" pitchFamily="50" charset="-127"/>
              </a:rPr>
              <a:t>최근 </a:t>
            </a:r>
            <a:r>
              <a:rPr lang="en-US" altLang="ko-KR" dirty="0" smtClean="0">
                <a:solidFill>
                  <a:schemeClr val="bg1"/>
                </a:solidFill>
                <a:ea typeface="맑은 고딕" pitchFamily="50" charset="-127"/>
              </a:rPr>
              <a:t>30</a:t>
            </a:r>
            <a:r>
              <a:rPr lang="ko-KR" altLang="en-US" dirty="0" smtClean="0">
                <a:solidFill>
                  <a:schemeClr val="bg1"/>
                </a:solidFill>
                <a:ea typeface="맑은 고딕" pitchFamily="50" charset="-127"/>
              </a:rPr>
              <a:t>년 간의 음반 시장 분석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236296" y="3723878"/>
            <a:ext cx="1152128" cy="864096"/>
          </a:xfrm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ko-KR" altLang="en-US" sz="2000" dirty="0" err="1" smtClean="0">
                <a:solidFill>
                  <a:schemeClr val="bg1"/>
                </a:solidFill>
              </a:rPr>
              <a:t>박설아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12" name="사각형 설명선 11"/>
          <p:cNvSpPr/>
          <p:nvPr/>
        </p:nvSpPr>
        <p:spPr>
          <a:xfrm>
            <a:off x="179512" y="339502"/>
            <a:ext cx="8568952" cy="2736304"/>
          </a:xfrm>
          <a:prstGeom prst="wedgeRectCallout">
            <a:avLst>
              <a:gd name="adj1" fmla="val 36466"/>
              <a:gd name="adj2" fmla="val 75213"/>
            </a:avLst>
          </a:prstGeom>
          <a:noFill/>
          <a:ln>
            <a:solidFill>
              <a:srgbClr val="EFE0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-108520" y="123478"/>
            <a:ext cx="7272808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1.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분석할 자료 소개</a:t>
            </a:r>
            <a:endParaRPr lang="en-US" altLang="ko-KR" sz="1800" dirty="0">
              <a:solidFill>
                <a:schemeClr val="bg1">
                  <a:lumMod val="50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99" y="1275606"/>
            <a:ext cx="4494517" cy="3744416"/>
          </a:xfrm>
          <a:prstGeom prst="rect">
            <a:avLst/>
          </a:prstGeom>
        </p:spPr>
      </p:pic>
      <p:sp>
        <p:nvSpPr>
          <p:cNvPr id="9" name="Text Placeholder 2"/>
          <p:cNvSpPr txBox="1">
            <a:spLocks/>
          </p:cNvSpPr>
          <p:nvPr/>
        </p:nvSpPr>
        <p:spPr>
          <a:xfrm>
            <a:off x="179512" y="771550"/>
            <a:ext cx="8640960" cy="44590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역대 한국 대중 가요 음반 판매량 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세로로 말린 두루마리 모양 4"/>
          <p:cNvSpPr/>
          <p:nvPr/>
        </p:nvSpPr>
        <p:spPr>
          <a:xfrm>
            <a:off x="4896544" y="2283718"/>
            <a:ext cx="4139952" cy="2176457"/>
          </a:xfrm>
          <a:prstGeom prst="verticalScroll">
            <a:avLst>
              <a:gd name="adj" fmla="val 8440"/>
            </a:avLst>
          </a:prstGeom>
          <a:noFill/>
          <a:ln>
            <a:solidFill>
              <a:srgbClr val="6D9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대한민국 대중가요 음반들 중 </a:t>
            </a:r>
            <a:endParaRPr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판매량이 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만장이 넘는 음반들만 </a:t>
            </a:r>
            <a:endParaRPr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판매량이 높은 순으로 정리한 표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03860" y="4659982"/>
            <a:ext cx="2188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출처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 https://</a:t>
            </a:r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ko.wikipedia.org/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66740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 txBox="1">
            <a:spLocks/>
          </p:cNvSpPr>
          <p:nvPr/>
        </p:nvSpPr>
        <p:spPr>
          <a:xfrm>
            <a:off x="395536" y="829704"/>
            <a:ext cx="8424936" cy="44590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2-1.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연도별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(1989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년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~1999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년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음반 수 시각화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05768"/>
            <a:ext cx="8568952" cy="30381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5536" y="4578682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1"/>
                </a:solidFill>
                <a:cs typeface="Arial" pitchFamily="34" charset="0"/>
              </a:rPr>
              <a:t>  </a:t>
            </a:r>
            <a:r>
              <a:rPr lang="ko-KR" altLang="en-US" b="1" dirty="0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▶ 매년 </a:t>
            </a:r>
            <a:r>
              <a:rPr lang="en-US" altLang="ko-KR" b="1" dirty="0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100</a:t>
            </a:r>
            <a:r>
              <a:rPr lang="ko-KR" altLang="en-US" b="1" dirty="0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만장 이상의 판매량을 기록하는 음반들이 꾸준히 있었다</a:t>
            </a:r>
            <a:r>
              <a:rPr lang="en-US" altLang="ko-KR" b="1" dirty="0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-36512" y="123478"/>
            <a:ext cx="7272808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2. 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데이터 분석을 통한 가설 설정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778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11741"/>
            <a:ext cx="5334265" cy="316835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331640" y="1333760"/>
            <a:ext cx="1656184" cy="36142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868144" y="3061952"/>
            <a:ext cx="2808312" cy="1742046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</a:rPr>
              <a:t>1990</a:t>
            </a:r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년대에서 </a:t>
            </a:r>
            <a:endParaRPr lang="en-US" altLang="ko-KR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</a:rPr>
              <a:t>2000</a:t>
            </a:r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년대로 들어서면서</a:t>
            </a:r>
            <a:endParaRPr lang="en-US" altLang="ko-KR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음반 산업에 </a:t>
            </a:r>
            <a:endParaRPr lang="en-US" altLang="ko-KR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어떠한 변화가 </a:t>
            </a:r>
            <a:endParaRPr lang="en-US" altLang="ko-KR" b="1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있었을 것이다</a:t>
            </a:r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-108520" y="123478"/>
            <a:ext cx="7272808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2. 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데이터 분석을 통한 가설 설정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395536" y="829704"/>
            <a:ext cx="5904656" cy="44590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2-2.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연도별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(2000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년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~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현재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음반 수 시각화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08104" y="1238438"/>
            <a:ext cx="3635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▶ 특정 연도에 </a:t>
            </a:r>
            <a:r>
              <a:rPr lang="ko-KR" altLang="en-US" b="1" dirty="0" err="1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밀리언</a:t>
            </a:r>
            <a:r>
              <a:rPr lang="ko-KR" altLang="en-US" b="1" dirty="0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 음반이    </a:t>
            </a:r>
            <a:endParaRPr lang="en-US" altLang="ko-KR" b="1" dirty="0" smtClean="0">
              <a:solidFill>
                <a:schemeClr val="accent2">
                  <a:lumMod val="50000"/>
                </a:schemeClr>
              </a:solidFill>
              <a:cs typeface="Arial" pitchFamily="34" charset="0"/>
            </a:endParaRPr>
          </a:p>
          <a:p>
            <a:r>
              <a:rPr lang="en-US" altLang="ko-KR" b="1" dirty="0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     </a:t>
            </a:r>
            <a:r>
              <a:rPr lang="ko-KR" altLang="en-US" b="1" dirty="0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치중되어 있다</a:t>
            </a:r>
            <a:r>
              <a:rPr lang="en-US" altLang="ko-KR" b="1" dirty="0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.</a:t>
            </a:r>
          </a:p>
          <a:p>
            <a:endParaRPr lang="en-US" altLang="ko-KR" b="1" dirty="0" smtClean="0">
              <a:solidFill>
                <a:schemeClr val="accent2">
                  <a:lumMod val="50000"/>
                </a:schemeClr>
              </a:solidFill>
              <a:cs typeface="Arial" pitchFamily="34" charset="0"/>
            </a:endParaRPr>
          </a:p>
          <a:p>
            <a:r>
              <a:rPr lang="ko-KR" altLang="en-US" b="1" dirty="0" smtClean="0">
                <a:solidFill>
                  <a:srgbClr val="C00000"/>
                </a:solidFill>
                <a:cs typeface="Arial" pitchFamily="34" charset="0"/>
              </a:rPr>
              <a:t>▶</a:t>
            </a:r>
            <a:r>
              <a:rPr lang="en-US" altLang="ko-KR" b="1" dirty="0" smtClean="0">
                <a:solidFill>
                  <a:srgbClr val="C00000"/>
                </a:solidFill>
                <a:cs typeface="Arial" pitchFamily="34" charset="0"/>
              </a:rPr>
              <a:t> 2002</a:t>
            </a:r>
            <a:r>
              <a:rPr lang="ko-KR" altLang="en-US" b="1" dirty="0" smtClean="0">
                <a:solidFill>
                  <a:srgbClr val="C00000"/>
                </a:solidFill>
                <a:cs typeface="Arial" pitchFamily="34" charset="0"/>
              </a:rPr>
              <a:t>년 </a:t>
            </a:r>
            <a:r>
              <a:rPr lang="en-US" altLang="ko-KR" b="1" dirty="0" smtClean="0">
                <a:solidFill>
                  <a:srgbClr val="C00000"/>
                </a:solidFill>
                <a:cs typeface="Arial" pitchFamily="34" charset="0"/>
              </a:rPr>
              <a:t>~ 2015</a:t>
            </a:r>
            <a:r>
              <a:rPr lang="ko-KR" altLang="en-US" b="1" dirty="0" smtClean="0">
                <a:solidFill>
                  <a:srgbClr val="C00000"/>
                </a:solidFill>
                <a:cs typeface="Arial" pitchFamily="34" charset="0"/>
              </a:rPr>
              <a:t>년 사이에는 </a:t>
            </a:r>
            <a:endParaRPr lang="en-US" altLang="ko-KR" b="1" dirty="0" smtClean="0">
              <a:solidFill>
                <a:srgbClr val="C00000"/>
              </a:solidFill>
              <a:cs typeface="Arial" pitchFamily="34" charset="0"/>
            </a:endParaRPr>
          </a:p>
          <a:p>
            <a:r>
              <a:rPr lang="en-US" altLang="ko-KR" b="1" dirty="0" smtClean="0">
                <a:solidFill>
                  <a:srgbClr val="C00000"/>
                </a:solidFill>
                <a:cs typeface="Arial" pitchFamily="34" charset="0"/>
              </a:rPr>
              <a:t>    </a:t>
            </a:r>
            <a:r>
              <a:rPr lang="ko-KR" altLang="en-US" b="1" dirty="0" err="1" smtClean="0">
                <a:solidFill>
                  <a:srgbClr val="C00000"/>
                </a:solidFill>
                <a:cs typeface="Arial" pitchFamily="34" charset="0"/>
              </a:rPr>
              <a:t>밀리언</a:t>
            </a:r>
            <a:r>
              <a:rPr lang="ko-KR" altLang="en-US" b="1" dirty="0" smtClean="0">
                <a:solidFill>
                  <a:srgbClr val="C00000"/>
                </a:solidFill>
                <a:cs typeface="Arial" pitchFamily="34" charset="0"/>
              </a:rPr>
              <a:t> 음반이 존재하지 않는다</a:t>
            </a:r>
            <a:r>
              <a:rPr lang="en-US" altLang="ko-KR" b="1" dirty="0" smtClean="0">
                <a:solidFill>
                  <a:srgbClr val="C00000"/>
                </a:solidFill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151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7" y="1347614"/>
            <a:ext cx="5400601" cy="35781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 Placeholder 1"/>
          <p:cNvSpPr txBox="1">
            <a:spLocks/>
          </p:cNvSpPr>
          <p:nvPr/>
        </p:nvSpPr>
        <p:spPr>
          <a:xfrm>
            <a:off x="-36512" y="123478"/>
            <a:ext cx="8712968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3. 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가설을 뒷받침할 데이터 분석 및 시각화 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45" y="1405768"/>
            <a:ext cx="3269385" cy="99958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46" y="2283718"/>
            <a:ext cx="3269384" cy="131852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58"/>
          <a:stretch/>
        </p:blipFill>
        <p:spPr>
          <a:xfrm>
            <a:off x="179512" y="3579862"/>
            <a:ext cx="3312368" cy="1077949"/>
          </a:xfrm>
          <a:prstGeom prst="rect">
            <a:avLst/>
          </a:prstGeom>
        </p:spPr>
      </p:pic>
      <p:sp>
        <p:nvSpPr>
          <p:cNvPr id="16" name="Text Placeholder 2"/>
          <p:cNvSpPr txBox="1">
            <a:spLocks/>
          </p:cNvSpPr>
          <p:nvPr/>
        </p:nvSpPr>
        <p:spPr>
          <a:xfrm>
            <a:off x="395536" y="829704"/>
            <a:ext cx="6408712" cy="44590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3-1. ‘2002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년 음반시장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’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관련 뉴스 기사 내용 </a:t>
            </a:r>
            <a:r>
              <a:rPr lang="en-US" altLang="ko-KR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WordCloud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72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25120" y="1149588"/>
            <a:ext cx="763542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분석 내용 정리</a:t>
            </a:r>
            <a:r>
              <a:rPr lang="en-US" altLang="ko-KR" dirty="0" smtClean="0"/>
              <a:t>&gt; </a:t>
            </a:r>
          </a:p>
          <a:p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/>
              <a:t>국내 음악시장 규모는 </a:t>
            </a:r>
            <a:r>
              <a:rPr lang="en-US" altLang="ko-KR" dirty="0">
                <a:solidFill>
                  <a:srgbClr val="C00000"/>
                </a:solidFill>
              </a:rPr>
              <a:t>2001</a:t>
            </a:r>
            <a:r>
              <a:rPr lang="ko-KR" altLang="en-US" dirty="0">
                <a:solidFill>
                  <a:srgbClr val="C00000"/>
                </a:solidFill>
              </a:rPr>
              <a:t>년</a:t>
            </a:r>
            <a:r>
              <a:rPr lang="ko-KR" altLang="en-US" dirty="0"/>
              <a:t> </a:t>
            </a:r>
            <a:r>
              <a:rPr lang="en-US" altLang="ko-KR" dirty="0"/>
              <a:t>4,644</a:t>
            </a:r>
            <a:r>
              <a:rPr lang="ko-KR" altLang="en-US" dirty="0"/>
              <a:t>억원을 정점으로 </a:t>
            </a:r>
          </a:p>
          <a:p>
            <a:r>
              <a:rPr lang="ko-KR" altLang="en-US" dirty="0"/>
              <a:t>   </a:t>
            </a:r>
            <a:r>
              <a:rPr lang="en-US" altLang="ko-KR" dirty="0">
                <a:solidFill>
                  <a:srgbClr val="C00000"/>
                </a:solidFill>
              </a:rPr>
              <a:t>2004</a:t>
            </a:r>
            <a:r>
              <a:rPr lang="ko-KR" altLang="en-US" dirty="0">
                <a:solidFill>
                  <a:srgbClr val="C00000"/>
                </a:solidFill>
              </a:rPr>
              <a:t>년</a:t>
            </a:r>
            <a:r>
              <a:rPr lang="ko-KR" altLang="en-US" dirty="0"/>
              <a:t> </a:t>
            </a:r>
            <a:r>
              <a:rPr lang="en-US" altLang="ko-KR" dirty="0"/>
              <a:t>3,352</a:t>
            </a:r>
            <a:r>
              <a:rPr lang="ko-KR" altLang="en-US" dirty="0"/>
              <a:t>억원까지 </a:t>
            </a:r>
            <a:r>
              <a:rPr lang="ko-KR" altLang="en-US" u="sng" dirty="0">
                <a:solidFill>
                  <a:srgbClr val="C00000"/>
                </a:solidFill>
              </a:rPr>
              <a:t>쭉 하락했다</a:t>
            </a:r>
            <a:r>
              <a:rPr lang="en-US" altLang="ko-KR" u="sng" dirty="0" smtClean="0">
                <a:solidFill>
                  <a:srgbClr val="C00000"/>
                </a:solidFill>
              </a:rPr>
              <a:t>.</a:t>
            </a:r>
            <a:endParaRPr lang="en-US" altLang="ko-KR" u="sng" dirty="0">
              <a:solidFill>
                <a:srgbClr val="C00000"/>
              </a:solidFill>
            </a:endParaRP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en-US" altLang="ko-KR" dirty="0">
                <a:solidFill>
                  <a:srgbClr val="C00000"/>
                </a:solidFill>
              </a:rPr>
              <a:t>2002</a:t>
            </a:r>
            <a:r>
              <a:rPr lang="ko-KR" altLang="en-US" dirty="0">
                <a:solidFill>
                  <a:srgbClr val="C00000"/>
                </a:solidFill>
              </a:rPr>
              <a:t>년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C00000"/>
                </a:solidFill>
              </a:rPr>
              <a:t>MP3 </a:t>
            </a:r>
            <a:r>
              <a:rPr lang="ko-KR" altLang="en-US" dirty="0">
                <a:solidFill>
                  <a:srgbClr val="C00000"/>
                </a:solidFill>
              </a:rPr>
              <a:t>음악 파일 무료 공유 프로그램 ‘</a:t>
            </a:r>
            <a:r>
              <a:rPr lang="ko-KR" altLang="en-US" dirty="0" err="1">
                <a:solidFill>
                  <a:srgbClr val="C00000"/>
                </a:solidFill>
              </a:rPr>
              <a:t>소리바다’</a:t>
            </a:r>
            <a:r>
              <a:rPr lang="ko-KR" altLang="en-US" dirty="0" err="1"/>
              <a:t>가</a:t>
            </a:r>
            <a:r>
              <a:rPr lang="ko-KR" altLang="en-US" dirty="0"/>
              <a:t> </a:t>
            </a:r>
          </a:p>
          <a:p>
            <a:r>
              <a:rPr lang="ko-KR" altLang="en-US" dirty="0"/>
              <a:t>   법원으로부터 서비스 중지 가처분 판결을 받았다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en-US" altLang="ko-KR" dirty="0">
                <a:solidFill>
                  <a:srgbClr val="C00000"/>
                </a:solidFill>
              </a:rPr>
              <a:t>MP3</a:t>
            </a:r>
            <a:r>
              <a:rPr lang="ko-KR" altLang="en-US" dirty="0"/>
              <a:t>의 등장으로 음악의 매출 비중은 </a:t>
            </a:r>
          </a:p>
          <a:p>
            <a:r>
              <a:rPr lang="ko-KR" altLang="en-US" dirty="0"/>
              <a:t>  </a:t>
            </a:r>
            <a:r>
              <a:rPr lang="ko-KR" altLang="en-US" u="sng" dirty="0"/>
              <a:t>오프라인에서 </a:t>
            </a:r>
            <a:r>
              <a:rPr lang="ko-KR" altLang="en-US" u="sng" dirty="0">
                <a:solidFill>
                  <a:srgbClr val="C00000"/>
                </a:solidFill>
              </a:rPr>
              <a:t>온라인</a:t>
            </a:r>
            <a:r>
              <a:rPr lang="ko-KR" altLang="en-US" u="sng" dirty="0"/>
              <a:t>으로</a:t>
            </a:r>
            <a:r>
              <a:rPr lang="ko-KR" altLang="en-US" dirty="0"/>
              <a:t> 넘어갔으며 </a:t>
            </a:r>
          </a:p>
          <a:p>
            <a:r>
              <a:rPr lang="ko-KR" altLang="en-US" dirty="0"/>
              <a:t>  </a:t>
            </a:r>
            <a:r>
              <a:rPr lang="en-US" altLang="ko-KR" dirty="0">
                <a:solidFill>
                  <a:srgbClr val="C00000"/>
                </a:solidFill>
              </a:rPr>
              <a:t>2004</a:t>
            </a:r>
            <a:r>
              <a:rPr lang="ko-KR" altLang="en-US" dirty="0">
                <a:solidFill>
                  <a:srgbClr val="C00000"/>
                </a:solidFill>
              </a:rPr>
              <a:t>년</a:t>
            </a:r>
            <a:r>
              <a:rPr lang="ko-KR" altLang="en-US" dirty="0"/>
              <a:t>에는 </a:t>
            </a:r>
            <a:r>
              <a:rPr lang="ko-KR" altLang="en-US" dirty="0">
                <a:solidFill>
                  <a:srgbClr val="C00000"/>
                </a:solidFill>
              </a:rPr>
              <a:t>온라인</a:t>
            </a:r>
            <a:r>
              <a:rPr lang="ko-KR" altLang="en-US" dirty="0"/>
              <a:t> 음악 시장이 음반 시장의 규모를 처음으로 넘어섰다</a:t>
            </a:r>
            <a:r>
              <a:rPr lang="en-US" altLang="ko-KR" dirty="0"/>
              <a:t>.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-36512" y="123478"/>
            <a:ext cx="8208912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3. 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가설을 뒷받침할 데이터 분석 및 시각화 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" name="가로로 말린 두루마리 모양 5"/>
          <p:cNvSpPr/>
          <p:nvPr/>
        </p:nvSpPr>
        <p:spPr>
          <a:xfrm>
            <a:off x="251520" y="627534"/>
            <a:ext cx="8496944" cy="4248472"/>
          </a:xfrm>
          <a:prstGeom prst="horizontalScroll">
            <a:avLst>
              <a:gd name="adj" fmla="val 507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735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40" y="1275606"/>
            <a:ext cx="5229064" cy="357181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292080" y="1563638"/>
            <a:ext cx="1800200" cy="2016224"/>
          </a:xfrm>
          <a:prstGeom prst="rect">
            <a:avLst/>
          </a:prstGeom>
          <a:ln>
            <a:solidFill>
              <a:srgbClr val="6D919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ko-KR" altLang="en-US" sz="1400" b="1" dirty="0" smtClean="0">
                <a:solidFill>
                  <a:schemeClr val="accent6">
                    <a:lumMod val="1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음악</a:t>
            </a:r>
            <a:r>
              <a:rPr lang="en-US" altLang="ko-KR" sz="1400" b="1" dirty="0" smtClean="0">
                <a:solidFill>
                  <a:schemeClr val="accent6">
                    <a:lumMod val="1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: 1,532,467</a:t>
            </a:r>
          </a:p>
          <a:p>
            <a:endParaRPr lang="en-US" altLang="ko-KR" sz="1400" b="1" dirty="0" smtClean="0">
              <a:solidFill>
                <a:schemeClr val="accent6">
                  <a:lumMod val="1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sz="1400" b="1" dirty="0" smtClean="0">
                <a:solidFill>
                  <a:schemeClr val="accent6">
                    <a:lumMod val="1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영화</a:t>
            </a:r>
            <a:r>
              <a:rPr lang="en-US" altLang="ko-KR" sz="1400" b="1" dirty="0" smtClean="0">
                <a:solidFill>
                  <a:schemeClr val="accent6">
                    <a:lumMod val="1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: 248,878</a:t>
            </a:r>
          </a:p>
          <a:p>
            <a:endParaRPr lang="en-US" altLang="ko-KR" sz="1400" b="1" dirty="0" smtClean="0">
              <a:solidFill>
                <a:schemeClr val="accent6">
                  <a:lumMod val="1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sz="1400" b="1" dirty="0" smtClean="0">
                <a:solidFill>
                  <a:schemeClr val="accent6">
                    <a:lumMod val="1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방송</a:t>
            </a:r>
            <a:r>
              <a:rPr lang="en-US" altLang="ko-KR" sz="1400" b="1" dirty="0" smtClean="0">
                <a:solidFill>
                  <a:schemeClr val="accent6">
                    <a:lumMod val="1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: 371,684</a:t>
            </a:r>
          </a:p>
          <a:p>
            <a:endParaRPr lang="en-US" altLang="ko-KR" sz="1400" b="1" dirty="0" smtClean="0">
              <a:solidFill>
                <a:schemeClr val="accent6">
                  <a:lumMod val="1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sz="1400" b="1" dirty="0" smtClean="0">
                <a:solidFill>
                  <a:schemeClr val="accent6">
                    <a:lumMod val="1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출판</a:t>
            </a:r>
            <a:r>
              <a:rPr lang="en-US" altLang="ko-KR" sz="1400" b="1" dirty="0" smtClean="0">
                <a:solidFill>
                  <a:schemeClr val="accent6">
                    <a:lumMod val="1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: 126,677</a:t>
            </a:r>
          </a:p>
          <a:p>
            <a:endParaRPr lang="en-US" altLang="ko-KR" sz="1400" b="1" dirty="0" smtClean="0">
              <a:solidFill>
                <a:schemeClr val="accent6">
                  <a:lumMod val="1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sz="1400" b="1" dirty="0" smtClean="0">
                <a:solidFill>
                  <a:schemeClr val="accent6">
                    <a:lumMod val="1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게임</a:t>
            </a:r>
            <a:r>
              <a:rPr lang="en-US" altLang="ko-KR" sz="1400" b="1" dirty="0" smtClean="0">
                <a:solidFill>
                  <a:schemeClr val="accent6">
                    <a:lumMod val="1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: 33,005</a:t>
            </a:r>
            <a:endParaRPr lang="ko-KR" altLang="en-US" sz="1400" b="1" dirty="0">
              <a:solidFill>
                <a:schemeClr val="accent6">
                  <a:lumMod val="1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3653324"/>
            <a:ext cx="6111982" cy="14289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1560" y="4758412"/>
            <a:ext cx="24911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data </a:t>
            </a:r>
            <a:r>
              <a:rPr lang="ko-KR" altLang="en-US" sz="1100" dirty="0" smtClean="0"/>
              <a:t>출처</a:t>
            </a:r>
            <a:r>
              <a:rPr lang="en-US" altLang="ko-KR" sz="1100" dirty="0" smtClean="0"/>
              <a:t>: https</a:t>
            </a:r>
            <a:r>
              <a:rPr lang="en-US" altLang="ko-KR" sz="1100" dirty="0"/>
              <a:t>://www.data.go.kr/</a:t>
            </a:r>
            <a:endParaRPr lang="ko-KR" altLang="en-US" sz="1100" dirty="0"/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-36512" y="123478"/>
            <a:ext cx="8712968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323528" y="771550"/>
            <a:ext cx="8424936" cy="44590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3-2.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저작권 불법 사용 관련 데이터 시각화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(08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년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~17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년 불법 복제물 유통량 평균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 Placeholder 1"/>
          <p:cNvSpPr txBox="1">
            <a:spLocks/>
          </p:cNvSpPr>
          <p:nvPr/>
        </p:nvSpPr>
        <p:spPr>
          <a:xfrm>
            <a:off x="-36512" y="123478"/>
            <a:ext cx="8208912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3. 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가설을 뒷받침할 데이터 분석 및 시각화 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320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774" y="1434887"/>
            <a:ext cx="5485714" cy="365714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28" y="1779662"/>
            <a:ext cx="2159224" cy="3043238"/>
          </a:xfrm>
          <a:prstGeom prst="rect">
            <a:avLst/>
          </a:prstGeom>
        </p:spPr>
      </p:pic>
      <p:sp>
        <p:nvSpPr>
          <p:cNvPr id="4" name="오른쪽 화살표 3"/>
          <p:cNvSpPr/>
          <p:nvPr/>
        </p:nvSpPr>
        <p:spPr>
          <a:xfrm>
            <a:off x="2712898" y="3003798"/>
            <a:ext cx="778982" cy="50405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142" y="4881890"/>
            <a:ext cx="30672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data </a:t>
            </a:r>
            <a:r>
              <a:rPr lang="ko-KR" altLang="en-US" sz="1100" dirty="0" smtClean="0"/>
              <a:t>출처</a:t>
            </a:r>
            <a:r>
              <a:rPr lang="en-US" altLang="ko-KR" sz="1100" dirty="0" smtClean="0"/>
              <a:t>: https</a:t>
            </a:r>
            <a:r>
              <a:rPr lang="en-US" altLang="ko-KR" sz="1100" dirty="0"/>
              <a:t>://www.data.go.kr/</a:t>
            </a:r>
            <a:endParaRPr lang="ko-KR" altLang="en-US" sz="1100" dirty="0"/>
          </a:p>
        </p:txBody>
      </p:sp>
      <p:sp>
        <p:nvSpPr>
          <p:cNvPr id="13" name="Text Placeholder 1"/>
          <p:cNvSpPr txBox="1">
            <a:spLocks/>
          </p:cNvSpPr>
          <p:nvPr/>
        </p:nvSpPr>
        <p:spPr>
          <a:xfrm>
            <a:off x="-36512" y="123478"/>
            <a:ext cx="8712968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4" name="Text Placeholder 2"/>
          <p:cNvSpPr txBox="1">
            <a:spLocks/>
          </p:cNvSpPr>
          <p:nvPr/>
        </p:nvSpPr>
        <p:spPr>
          <a:xfrm>
            <a:off x="251520" y="699542"/>
            <a:ext cx="8136904" cy="66333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3-2.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저작권 불법 사용 관련 데이터 시각화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(08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년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~17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년 불법 복제물 유통량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&amp; </a:t>
            </a:r>
            <a:r>
              <a:rPr lang="ko-KR" altLang="en-US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경험률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비교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 Placeholder 1"/>
          <p:cNvSpPr txBox="1">
            <a:spLocks/>
          </p:cNvSpPr>
          <p:nvPr/>
        </p:nvSpPr>
        <p:spPr>
          <a:xfrm>
            <a:off x="-36512" y="123478"/>
            <a:ext cx="8208912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3. 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가설을 뒷받침할 데이터 분석 및 시각화 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244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25120" y="1203598"/>
            <a:ext cx="80793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 smtClean="0"/>
          </a:p>
          <a:p>
            <a:r>
              <a:rPr lang="en-US" altLang="ko-KR" sz="2000" dirty="0" smtClean="0"/>
              <a:t>&lt;</a:t>
            </a:r>
            <a:r>
              <a:rPr lang="ko-KR" altLang="en-US" sz="2000" dirty="0" smtClean="0"/>
              <a:t>분석 내용 정리</a:t>
            </a:r>
            <a:r>
              <a:rPr lang="en-US" altLang="ko-KR" sz="2000" dirty="0" smtClean="0"/>
              <a:t>&gt; 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- </a:t>
            </a:r>
            <a:r>
              <a:rPr lang="ko-KR" altLang="en-US" sz="2000" dirty="0" smtClean="0"/>
              <a:t>음악 저작권 불법 복제물 유통량은 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다른 분야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영화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방송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출판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게임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의 불법 복제물에 비해 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  <a:r>
              <a:rPr lang="ko-KR" altLang="en-US" sz="2000" dirty="0" smtClean="0">
                <a:solidFill>
                  <a:srgbClr val="C00000"/>
                </a:solidFill>
              </a:rPr>
              <a:t>최소 </a:t>
            </a:r>
            <a:r>
              <a:rPr lang="en-US" altLang="ko-KR" sz="2000" dirty="0" smtClean="0">
                <a:solidFill>
                  <a:srgbClr val="C00000"/>
                </a:solidFill>
              </a:rPr>
              <a:t>6</a:t>
            </a:r>
            <a:r>
              <a:rPr lang="ko-KR" altLang="en-US" sz="2000" dirty="0" smtClean="0">
                <a:solidFill>
                  <a:srgbClr val="C00000"/>
                </a:solidFill>
              </a:rPr>
              <a:t>배 이상 높다</a:t>
            </a:r>
            <a:r>
              <a:rPr lang="en-US" altLang="ko-KR" sz="2000" dirty="0" smtClean="0">
                <a:solidFill>
                  <a:srgbClr val="C00000"/>
                </a:solidFill>
              </a:rPr>
              <a:t>. 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- </a:t>
            </a:r>
            <a:r>
              <a:rPr lang="ko-KR" altLang="en-US" sz="2000" dirty="0" smtClean="0"/>
              <a:t>사용량의 비율 역시 복제물 유통량의 추이와 </a:t>
            </a:r>
            <a:endParaRPr lang="en-US" altLang="ko-KR" sz="2000" dirty="0" smtClean="0"/>
          </a:p>
          <a:p>
            <a:r>
              <a:rPr lang="ko-KR" altLang="en-US" sz="2000" dirty="0"/>
              <a:t> </a:t>
            </a:r>
            <a:r>
              <a:rPr lang="ko-KR" altLang="en-US" sz="2000" dirty="0" smtClean="0"/>
              <a:t> 크게 다른 점이 보이지 않는다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	  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-36512" y="123478"/>
            <a:ext cx="8208912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3. 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가설을 뒷받침할 데이터 분석 및 시각화 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" name="가로로 말린 두루마리 모양 5"/>
          <p:cNvSpPr/>
          <p:nvPr/>
        </p:nvSpPr>
        <p:spPr>
          <a:xfrm>
            <a:off x="251520" y="1131590"/>
            <a:ext cx="8496944" cy="3528392"/>
          </a:xfrm>
          <a:prstGeom prst="horizontalScroll">
            <a:avLst>
              <a:gd name="adj" fmla="val 507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251520" y="699543"/>
            <a:ext cx="8136904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3-2.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저작권 불법 사용 관련 데이터 시각화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분석 결과 정리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0222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 txBox="1">
            <a:spLocks/>
          </p:cNvSpPr>
          <p:nvPr/>
        </p:nvSpPr>
        <p:spPr>
          <a:xfrm>
            <a:off x="180528" y="757696"/>
            <a:ext cx="9144000" cy="44590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70" y="1275606"/>
            <a:ext cx="3033494" cy="29523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1518" y="4587974"/>
            <a:ext cx="3528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참고 사이트</a:t>
            </a:r>
            <a:r>
              <a:rPr lang="en-US" altLang="ko-KR" sz="1200" dirty="0" smtClean="0"/>
              <a:t>: </a:t>
            </a:r>
            <a:r>
              <a:rPr lang="en-US" altLang="ko-KR" sz="1200" dirty="0" smtClean="0">
                <a:hlinkClick r:id="rId3"/>
              </a:rPr>
              <a:t>https</a:t>
            </a:r>
            <a:r>
              <a:rPr lang="en-US" altLang="ko-KR" sz="1200" dirty="0">
                <a:hlinkClick r:id="rId3"/>
              </a:rPr>
              <a:t>://</a:t>
            </a:r>
            <a:r>
              <a:rPr lang="en-US" altLang="ko-KR" sz="1200" dirty="0" smtClean="0">
                <a:hlinkClick r:id="rId3"/>
              </a:rPr>
              <a:t>www.melon.com/</a:t>
            </a:r>
            <a:endParaRPr lang="en-US" altLang="ko-KR" sz="1200" dirty="0" smtClean="0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123478"/>
            <a:ext cx="8712968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1" name="Text Placeholder 2"/>
          <p:cNvSpPr txBox="1">
            <a:spLocks/>
          </p:cNvSpPr>
          <p:nvPr/>
        </p:nvSpPr>
        <p:spPr>
          <a:xfrm>
            <a:off x="251520" y="699543"/>
            <a:ext cx="8136904" cy="50405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3-3.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각 </a:t>
            </a:r>
            <a:r>
              <a:rPr lang="ko-KR" altLang="en-US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밀리언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음반들의 </a:t>
            </a:r>
            <a:r>
              <a:rPr lang="ko-KR" altLang="en-US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대표곡을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장르별로 시각화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 Placeholder 1"/>
          <p:cNvSpPr txBox="1">
            <a:spLocks/>
          </p:cNvSpPr>
          <p:nvPr/>
        </p:nvSpPr>
        <p:spPr>
          <a:xfrm>
            <a:off x="-36512" y="123478"/>
            <a:ext cx="8208912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3. 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가설을 뒷받침할 데이터 분석 및 시각화 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6" t="11321" r="6229" b="11321"/>
          <a:stretch/>
        </p:blipFill>
        <p:spPr>
          <a:xfrm>
            <a:off x="3340968" y="1635646"/>
            <a:ext cx="3105125" cy="2448272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5" t="12281" r="6780" b="6127"/>
          <a:stretch/>
        </p:blipFill>
        <p:spPr>
          <a:xfrm>
            <a:off x="6562126" y="1635646"/>
            <a:ext cx="2762402" cy="258103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283968" y="4177412"/>
            <a:ext cx="1370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2002</a:t>
            </a:r>
            <a:r>
              <a:rPr lang="ko-KR" altLang="en-US" sz="1600" dirty="0" smtClean="0"/>
              <a:t>년 이전</a:t>
            </a:r>
            <a:endParaRPr lang="ko-KR" altLang="en-US" sz="1600" dirty="0"/>
          </a:p>
        </p:txBody>
      </p:sp>
      <p:sp>
        <p:nvSpPr>
          <p:cNvPr id="2" name="직사각형 1"/>
          <p:cNvSpPr/>
          <p:nvPr/>
        </p:nvSpPr>
        <p:spPr>
          <a:xfrm>
            <a:off x="3463896" y="1131590"/>
            <a:ext cx="5572599" cy="3733383"/>
          </a:xfrm>
          <a:prstGeom prst="rect">
            <a:avLst/>
          </a:prstGeom>
          <a:noFill/>
          <a:ln w="635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236296" y="4177412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2002</a:t>
            </a:r>
            <a:r>
              <a:rPr lang="ko-KR" altLang="en-US" sz="1600" dirty="0" smtClean="0"/>
              <a:t>년 이후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563888" y="1266314"/>
            <a:ext cx="414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[2002</a:t>
            </a:r>
            <a:r>
              <a:rPr lang="ko-KR" altLang="en-US" dirty="0" smtClean="0"/>
              <a:t>년 이전과 이후 장르별 비율 비교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856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25120" y="1203598"/>
            <a:ext cx="80793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 smtClean="0"/>
          </a:p>
          <a:p>
            <a:r>
              <a:rPr lang="en-US" altLang="ko-KR" sz="2000" dirty="0" smtClean="0"/>
              <a:t>&lt;</a:t>
            </a:r>
            <a:r>
              <a:rPr lang="ko-KR" altLang="en-US" sz="2000" dirty="0" smtClean="0"/>
              <a:t>분석 내용 정리</a:t>
            </a:r>
            <a:r>
              <a:rPr lang="en-US" altLang="ko-KR" sz="2000" dirty="0" smtClean="0"/>
              <a:t>&gt; 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- </a:t>
            </a:r>
            <a:r>
              <a:rPr lang="ko-KR" altLang="en-US" sz="2000" dirty="0" smtClean="0"/>
              <a:t>음반 판매량이 전체적으로 많았던 </a:t>
            </a:r>
            <a:r>
              <a:rPr lang="en-US" altLang="ko-KR" sz="2000" dirty="0" smtClean="0"/>
              <a:t>2002</a:t>
            </a:r>
            <a:r>
              <a:rPr lang="ko-KR" altLang="en-US" sz="2000" dirty="0" smtClean="0"/>
              <a:t>년 이전에 비해 </a:t>
            </a:r>
            <a:endParaRPr lang="en-US" altLang="ko-KR" sz="2000" dirty="0" smtClean="0"/>
          </a:p>
          <a:p>
            <a:r>
              <a:rPr lang="en-US" altLang="ko-KR" sz="2000" dirty="0" smtClean="0"/>
              <a:t>  </a:t>
            </a:r>
            <a:r>
              <a:rPr lang="ko-KR" altLang="en-US" sz="2000" dirty="0" smtClean="0"/>
              <a:t>음반 판매량이 급감한 </a:t>
            </a:r>
            <a:r>
              <a:rPr lang="en-US" altLang="ko-KR" sz="2000" dirty="0" smtClean="0"/>
              <a:t>2002</a:t>
            </a:r>
            <a:r>
              <a:rPr lang="ko-KR" altLang="en-US" sz="2000" dirty="0" smtClean="0"/>
              <a:t>년 이후로</a:t>
            </a:r>
            <a:r>
              <a:rPr lang="en-US" altLang="ko-KR" sz="2000" dirty="0" smtClean="0"/>
              <a:t>, 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발라드 </a:t>
            </a:r>
            <a:r>
              <a:rPr lang="ko-KR" altLang="en-US" sz="2000" dirty="0" err="1" smtClean="0"/>
              <a:t>수록곡으로</a:t>
            </a:r>
            <a:r>
              <a:rPr lang="ko-KR" altLang="en-US" sz="2000" dirty="0" smtClean="0"/>
              <a:t> 인기를 끌었던 </a:t>
            </a:r>
            <a:r>
              <a:rPr lang="ko-KR" altLang="en-US" sz="2000" dirty="0" err="1" smtClean="0"/>
              <a:t>밀리언</a:t>
            </a:r>
            <a:r>
              <a:rPr lang="ko-KR" altLang="en-US" sz="2000" dirty="0" smtClean="0"/>
              <a:t> 음반 역시 급감했다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 </a:t>
            </a:r>
            <a:r>
              <a:rPr lang="ko-KR" altLang="en-US" sz="2000" dirty="0" smtClean="0">
                <a:solidFill>
                  <a:srgbClr val="C00000"/>
                </a:solidFill>
              </a:rPr>
              <a:t>▶ 발라드 장르는 음반 판매량이 감소한 </a:t>
            </a:r>
            <a:r>
              <a:rPr lang="en-US" altLang="ko-KR" sz="2000" dirty="0" smtClean="0">
                <a:solidFill>
                  <a:srgbClr val="C00000"/>
                </a:solidFill>
              </a:rPr>
              <a:t>2002</a:t>
            </a:r>
            <a:r>
              <a:rPr lang="ko-KR" altLang="en-US" sz="2000" dirty="0" smtClean="0">
                <a:solidFill>
                  <a:srgbClr val="C00000"/>
                </a:solidFill>
              </a:rPr>
              <a:t>년 이후 쇠퇴했을까</a:t>
            </a:r>
            <a:r>
              <a:rPr lang="en-US" altLang="ko-KR" sz="2000" dirty="0" smtClean="0">
                <a:solidFill>
                  <a:srgbClr val="C00000"/>
                </a:solidFill>
              </a:rPr>
              <a:t>?</a:t>
            </a:r>
            <a:r>
              <a:rPr lang="en-US" altLang="ko-KR" sz="2000" dirty="0" smtClean="0"/>
              <a:t> </a:t>
            </a:r>
          </a:p>
          <a:p>
            <a:endParaRPr lang="en-US" altLang="ko-KR" sz="2000" dirty="0" smtClean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-36512" y="123478"/>
            <a:ext cx="8208912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3. 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가설을 뒷받침할 데이터 분석 및 시각화 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" name="가로로 말린 두루마리 모양 5"/>
          <p:cNvSpPr/>
          <p:nvPr/>
        </p:nvSpPr>
        <p:spPr>
          <a:xfrm>
            <a:off x="251520" y="1131590"/>
            <a:ext cx="8496944" cy="3528392"/>
          </a:xfrm>
          <a:prstGeom prst="horizontalScroll">
            <a:avLst>
              <a:gd name="adj" fmla="val 507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251520" y="699543"/>
            <a:ext cx="8136904" cy="50405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3-3.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각 </a:t>
            </a:r>
            <a:r>
              <a:rPr lang="ko-KR" altLang="en-US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밀리언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음반들의 </a:t>
            </a:r>
            <a:r>
              <a:rPr lang="ko-KR" altLang="en-US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대표곡을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장르별로 시각화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50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515" y="10561"/>
            <a:ext cx="9180512" cy="5164038"/>
          </a:xfrm>
          <a:prstGeom prst="rect">
            <a:avLst/>
          </a:prstGeom>
        </p:spPr>
      </p:pic>
      <p:sp>
        <p:nvSpPr>
          <p:cNvPr id="3" name="Title 2"/>
          <p:cNvSpPr txBox="1">
            <a:spLocks/>
          </p:cNvSpPr>
          <p:nvPr/>
        </p:nvSpPr>
        <p:spPr>
          <a:xfrm>
            <a:off x="251520" y="699542"/>
            <a:ext cx="2088232" cy="28803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8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맑은 고딕" panose="020B0503020000020004" pitchFamily="50" charset="-127"/>
                <a:cs typeface="Arial" pitchFamily="34" charset="0"/>
              </a:rPr>
              <a:t>INDEX</a:t>
            </a:r>
            <a:r>
              <a:rPr lang="en-US" altLang="ko-KR" sz="48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endParaRPr lang="en-US" sz="4800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627784" y="1851670"/>
            <a:ext cx="6120680" cy="468000"/>
          </a:xfrm>
          <a:prstGeom prst="roundRect">
            <a:avLst>
              <a:gd name="adj" fmla="val 50000"/>
            </a:avLst>
          </a:prstGeom>
          <a:solidFill>
            <a:srgbClr val="6D91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627784" y="3601348"/>
            <a:ext cx="6120680" cy="468000"/>
          </a:xfrm>
          <a:prstGeom prst="roundRect">
            <a:avLst>
              <a:gd name="adj" fmla="val 50000"/>
            </a:avLst>
          </a:prstGeom>
          <a:solidFill>
            <a:srgbClr val="6D91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결론 </a:t>
            </a:r>
            <a:r>
              <a:rPr lang="ko-KR" altLang="en-US" sz="2000" b="1" dirty="0" smtClean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endParaRPr lang="ko-KR" alt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843808" y="1925419"/>
            <a:ext cx="58326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본론 </a:t>
            </a:r>
            <a:r>
              <a:rPr lang="en-US" altLang="ko-KR" b="1" dirty="0" smtClean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- </a:t>
            </a:r>
            <a:r>
              <a:rPr lang="ko-KR" altLang="en-US" b="1" dirty="0" smtClean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음반 차트에 대한 추론과 그에 대한 자료 분석 </a:t>
            </a:r>
            <a:r>
              <a:rPr lang="en-US" altLang="ko-KR" b="1" dirty="0" smtClean="0">
                <a:solidFill>
                  <a:schemeClr val="bg1"/>
                </a:solidFill>
              </a:rPr>
              <a:t>	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 bwMode="auto">
          <a:xfrm>
            <a:off x="2771800" y="2463686"/>
            <a:ext cx="5040560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분석할 자료 소개</a:t>
            </a:r>
            <a:endParaRPr lang="en-US" altLang="ko-KR" sz="16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8" name="Rounded Rectangle 5"/>
          <p:cNvSpPr/>
          <p:nvPr/>
        </p:nvSpPr>
        <p:spPr>
          <a:xfrm>
            <a:off x="2627784" y="195486"/>
            <a:ext cx="6120680" cy="468000"/>
          </a:xfrm>
          <a:prstGeom prst="roundRect">
            <a:avLst>
              <a:gd name="adj" fmla="val 50000"/>
            </a:avLst>
          </a:prstGeom>
          <a:solidFill>
            <a:srgbClr val="6D91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0" name="Rectangle 4"/>
          <p:cNvSpPr/>
          <p:nvPr/>
        </p:nvSpPr>
        <p:spPr>
          <a:xfrm>
            <a:off x="2816357" y="231438"/>
            <a:ext cx="53560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서론 </a:t>
            </a:r>
            <a:r>
              <a:rPr lang="en-US" altLang="ko-KR" sz="2000" b="1" dirty="0" smtClean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- </a:t>
            </a:r>
            <a:r>
              <a:rPr lang="ko-KR" altLang="en-US" sz="2000" b="1" dirty="0" smtClean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연구 배경 </a:t>
            </a:r>
            <a:endParaRPr lang="ko-KR" altLang="en-US" sz="2000" b="1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2771800" y="735494"/>
            <a:ext cx="3528392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대한민국 음반 시장의 간단한 역사 </a:t>
            </a:r>
            <a:endParaRPr lang="en-US" altLang="ko-KR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 bwMode="auto">
          <a:xfrm>
            <a:off x="2771800" y="2809260"/>
            <a:ext cx="5040560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데이터 분석을 통한 가설 설정   </a:t>
            </a:r>
            <a:endParaRPr lang="en-US" altLang="ko-KR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2771800" y="1081068"/>
            <a:ext cx="3528392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참고 자료 및 연구 방법 </a:t>
            </a:r>
            <a:endParaRPr lang="en-US" altLang="ko-KR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2771800" y="1419622"/>
            <a:ext cx="3528392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개발 환경 및 일정 </a:t>
            </a:r>
            <a:endParaRPr lang="en-US" altLang="ko-KR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2771800" y="4126890"/>
            <a:ext cx="5040560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분석 결과 정리 및 시사점</a:t>
            </a:r>
            <a:endParaRPr lang="en-US" altLang="ko-KR" sz="16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2771800" y="4537452"/>
            <a:ext cx="5040560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데이터 출처 사이트 소개</a:t>
            </a:r>
            <a:endParaRPr lang="en-US" altLang="ko-KR" sz="16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2771800" y="3147814"/>
            <a:ext cx="5040560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가설을 뒷받침할 데이터 분석 및 시각화    </a:t>
            </a:r>
            <a:endParaRPr lang="en-US" altLang="ko-KR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 txBox="1">
            <a:spLocks/>
          </p:cNvSpPr>
          <p:nvPr/>
        </p:nvSpPr>
        <p:spPr>
          <a:xfrm>
            <a:off x="180528" y="757696"/>
            <a:ext cx="9144000" cy="44590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12" y="1491630"/>
            <a:ext cx="4181388" cy="3456384"/>
          </a:xfrm>
          <a:prstGeom prst="rect">
            <a:avLst/>
          </a:prstGeom>
        </p:spPr>
      </p:pic>
      <p:sp>
        <p:nvSpPr>
          <p:cNvPr id="15" name="Text Placeholder 1"/>
          <p:cNvSpPr txBox="1">
            <a:spLocks/>
          </p:cNvSpPr>
          <p:nvPr/>
        </p:nvSpPr>
        <p:spPr>
          <a:xfrm>
            <a:off x="-36512" y="123478"/>
            <a:ext cx="8208912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3. 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가설을 뒷받침할 데이터 분석 및 시각화 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 Placeholder 2"/>
          <p:cNvSpPr txBox="1">
            <a:spLocks/>
          </p:cNvSpPr>
          <p:nvPr/>
        </p:nvSpPr>
        <p:spPr>
          <a:xfrm>
            <a:off x="251520" y="771550"/>
            <a:ext cx="6768752" cy="50405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번외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 2002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년 이후 발라드 장르는 쇠퇴했을까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프레임 생성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세로로 말린 두루마리 모양 16"/>
          <p:cNvSpPr/>
          <p:nvPr/>
        </p:nvSpPr>
        <p:spPr>
          <a:xfrm>
            <a:off x="4860032" y="1811635"/>
            <a:ext cx="4139952" cy="3147814"/>
          </a:xfrm>
          <a:prstGeom prst="verticalScroll">
            <a:avLst>
              <a:gd name="adj" fmla="val 6624"/>
            </a:avLst>
          </a:prstGeom>
          <a:noFill/>
          <a:ln>
            <a:solidFill>
              <a:srgbClr val="6D9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2002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~2020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멜론 연간 국내 </a:t>
            </a:r>
            <a:r>
              <a:rPr lang="ko-KR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종합차트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위권에 진입한 곡들 중 발라드 곡만 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연도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음악가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차트 순위별로 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생성 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159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 txBox="1">
            <a:spLocks/>
          </p:cNvSpPr>
          <p:nvPr/>
        </p:nvSpPr>
        <p:spPr>
          <a:xfrm>
            <a:off x="180528" y="757696"/>
            <a:ext cx="9071992" cy="73393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9" t="3921" r="7156" b="1961"/>
          <a:stretch/>
        </p:blipFill>
        <p:spPr>
          <a:xfrm>
            <a:off x="179512" y="1347614"/>
            <a:ext cx="8712968" cy="3456384"/>
          </a:xfrm>
          <a:prstGeom prst="rect">
            <a:avLst/>
          </a:prstGeom>
        </p:spPr>
      </p:pic>
      <p:sp>
        <p:nvSpPr>
          <p:cNvPr id="8" name="Text Placeholder 1"/>
          <p:cNvSpPr txBox="1">
            <a:spLocks/>
          </p:cNvSpPr>
          <p:nvPr/>
        </p:nvSpPr>
        <p:spPr>
          <a:xfrm>
            <a:off x="-36512" y="123478"/>
            <a:ext cx="8144268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3. 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가설을 뒷받침할 데이터 분석 및 시각화 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251520" y="771550"/>
            <a:ext cx="6715449" cy="50405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번외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 2002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년 이후 발라드 장르는 쇠퇴했을까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 </a:t>
            </a:r>
          </a:p>
          <a:p>
            <a:pPr marL="0" indent="0">
              <a:buNone/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시각화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연도별 멜론 국내종합차트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위권에 올라간 발라드 곡의 수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90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"/>
          <p:cNvSpPr txBox="1">
            <a:spLocks/>
          </p:cNvSpPr>
          <p:nvPr/>
        </p:nvSpPr>
        <p:spPr>
          <a:xfrm>
            <a:off x="5005064" y="696030"/>
            <a:ext cx="4247456" cy="7235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19622"/>
            <a:ext cx="3492082" cy="301611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" r="34556"/>
          <a:stretch/>
        </p:blipFill>
        <p:spPr>
          <a:xfrm>
            <a:off x="2123728" y="1770304"/>
            <a:ext cx="3508498" cy="335382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07" r="14457" b="-1"/>
          <a:stretch/>
        </p:blipFill>
        <p:spPr>
          <a:xfrm>
            <a:off x="5096365" y="1951867"/>
            <a:ext cx="3834483" cy="3077202"/>
          </a:xfrm>
          <a:prstGeom prst="rect">
            <a:avLst/>
          </a:prstGeom>
        </p:spPr>
      </p:pic>
      <p:sp>
        <p:nvSpPr>
          <p:cNvPr id="9" name="Text Placeholder 2"/>
          <p:cNvSpPr txBox="1">
            <a:spLocks/>
          </p:cNvSpPr>
          <p:nvPr/>
        </p:nvSpPr>
        <p:spPr>
          <a:xfrm>
            <a:off x="180528" y="757696"/>
            <a:ext cx="9144000" cy="44590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Text Placeholder 1"/>
          <p:cNvSpPr txBox="1">
            <a:spLocks/>
          </p:cNvSpPr>
          <p:nvPr/>
        </p:nvSpPr>
        <p:spPr>
          <a:xfrm>
            <a:off x="-36512" y="123478"/>
            <a:ext cx="8208912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3. 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가설을 뒷받침할 데이터 분석 및 시각화 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4" name="Text Placeholder 2"/>
          <p:cNvSpPr txBox="1">
            <a:spLocks/>
          </p:cNvSpPr>
          <p:nvPr/>
        </p:nvSpPr>
        <p:spPr>
          <a:xfrm>
            <a:off x="251520" y="771550"/>
            <a:ext cx="8712968" cy="99875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번외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 2002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년 이후 발라드 장르는 쇠퇴했을까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 </a:t>
            </a:r>
          </a:p>
          <a:p>
            <a:pPr marL="0" indent="0">
              <a:buNone/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 90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년대 </a:t>
            </a:r>
            <a:r>
              <a:rPr lang="ko-KR" alt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밀리언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음반 가수들 중 대표적인 발라드 가수들의 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                                             2002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년 이후 활동 분석 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54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25120" y="1203598"/>
            <a:ext cx="829535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 smtClean="0"/>
          </a:p>
          <a:p>
            <a:r>
              <a:rPr lang="en-US" altLang="ko-KR" sz="2000" dirty="0" smtClean="0"/>
              <a:t>&lt;</a:t>
            </a:r>
            <a:r>
              <a:rPr lang="ko-KR" altLang="en-US" sz="2000" dirty="0" err="1" smtClean="0"/>
              <a:t>번외</a:t>
            </a:r>
            <a:r>
              <a:rPr lang="ko-KR" altLang="en-US" sz="2000" dirty="0" smtClean="0"/>
              <a:t> 가설을 바탕으로 분석 내용 다시 정리</a:t>
            </a:r>
            <a:r>
              <a:rPr lang="en-US" altLang="ko-KR" sz="2000" dirty="0" smtClean="0"/>
              <a:t>&gt; 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- </a:t>
            </a:r>
            <a:r>
              <a:rPr lang="ko-KR" altLang="en-US" sz="2000" dirty="0" smtClean="0"/>
              <a:t>멜론 연간 국내 종합 차트를 통해서 보면</a:t>
            </a:r>
            <a:r>
              <a:rPr lang="en-US" altLang="ko-KR" sz="2000" dirty="0" smtClean="0"/>
              <a:t>, 02~07</a:t>
            </a:r>
            <a:r>
              <a:rPr lang="ko-KR" altLang="en-US" sz="2000" dirty="0" smtClean="0"/>
              <a:t>년 사이에는</a:t>
            </a:r>
            <a:r>
              <a:rPr lang="en-US" altLang="ko-KR" sz="2000" dirty="0" smtClean="0"/>
              <a:t>  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20</a:t>
            </a:r>
            <a:r>
              <a:rPr lang="ko-KR" altLang="en-US" sz="2000" dirty="0" smtClean="0"/>
              <a:t>위권에 진입한 곡들 중 발라드 곡의 수가 반 이상을 차지한다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- 90</a:t>
            </a:r>
            <a:r>
              <a:rPr lang="ko-KR" altLang="en-US" sz="2000" dirty="0" smtClean="0"/>
              <a:t>년대를 대표하는 발라드 가수들은  </a:t>
            </a:r>
            <a:endParaRPr lang="en-US" altLang="ko-KR" sz="2000" dirty="0" smtClean="0"/>
          </a:p>
          <a:p>
            <a:r>
              <a:rPr lang="en-US" altLang="ko-KR" sz="2000" dirty="0" smtClean="0"/>
              <a:t>  2002</a:t>
            </a:r>
            <a:r>
              <a:rPr lang="ko-KR" altLang="en-US" sz="2000" dirty="0" smtClean="0"/>
              <a:t>년 이후에도 영화나 드라마 </a:t>
            </a:r>
            <a:r>
              <a:rPr lang="en-US" altLang="ko-KR" sz="2000" dirty="0" smtClean="0"/>
              <a:t>OST </a:t>
            </a:r>
            <a:r>
              <a:rPr lang="ko-KR" altLang="en-US" sz="2000" dirty="0" smtClean="0"/>
              <a:t>곡을 통해 꾸준한 활동을 해왔다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 smtClean="0">
                <a:solidFill>
                  <a:srgbClr val="C00000"/>
                </a:solidFill>
              </a:rPr>
              <a:t>▶</a:t>
            </a:r>
            <a:r>
              <a:rPr lang="en-US" altLang="ko-KR" sz="2000" dirty="0" smtClean="0">
                <a:solidFill>
                  <a:srgbClr val="C00000"/>
                </a:solidFill>
              </a:rPr>
              <a:t>2002</a:t>
            </a:r>
            <a:r>
              <a:rPr lang="ko-KR" altLang="en-US" sz="2000" dirty="0" smtClean="0">
                <a:solidFill>
                  <a:srgbClr val="C00000"/>
                </a:solidFill>
              </a:rPr>
              <a:t>년 이후 음반 판매량의 감소는 특정 장르의 선호도와 </a:t>
            </a:r>
            <a:endParaRPr lang="en-US" altLang="ko-KR" sz="2000" dirty="0" smtClean="0">
              <a:solidFill>
                <a:srgbClr val="C00000"/>
              </a:solidFill>
            </a:endParaRPr>
          </a:p>
          <a:p>
            <a:r>
              <a:rPr lang="en-US" altLang="ko-KR" sz="2000" dirty="0">
                <a:solidFill>
                  <a:srgbClr val="C00000"/>
                </a:solidFill>
              </a:rPr>
              <a:t> </a:t>
            </a:r>
            <a:r>
              <a:rPr lang="en-US" altLang="ko-KR" sz="2000" dirty="0" smtClean="0">
                <a:solidFill>
                  <a:srgbClr val="C00000"/>
                </a:solidFill>
              </a:rPr>
              <a:t>   </a:t>
            </a:r>
            <a:r>
              <a:rPr lang="ko-KR" altLang="en-US" sz="2000" dirty="0" smtClean="0">
                <a:solidFill>
                  <a:srgbClr val="C00000"/>
                </a:solidFill>
              </a:rPr>
              <a:t>크게 상관이 없는 것으로 보여진다</a:t>
            </a:r>
            <a:r>
              <a:rPr lang="en-US" altLang="ko-KR" sz="2000" dirty="0" smtClean="0">
                <a:solidFill>
                  <a:srgbClr val="C00000"/>
                </a:solidFill>
              </a:rPr>
              <a:t>.</a:t>
            </a:r>
            <a:endParaRPr lang="en-US" altLang="ko-KR" sz="2000" dirty="0" smtClean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-36512" y="123478"/>
            <a:ext cx="8208912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3. 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가설을 뒷받침할 데이터 분석 및 시각화 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" name="가로로 말린 두루마리 모양 5"/>
          <p:cNvSpPr/>
          <p:nvPr/>
        </p:nvSpPr>
        <p:spPr>
          <a:xfrm>
            <a:off x="251520" y="1131590"/>
            <a:ext cx="8496944" cy="3888432"/>
          </a:xfrm>
          <a:prstGeom prst="horizontalScroll">
            <a:avLst>
              <a:gd name="adj" fmla="val 507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251520" y="699543"/>
            <a:ext cx="8136904" cy="50405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3-3.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각 </a:t>
            </a:r>
            <a:r>
              <a:rPr lang="ko-KR" altLang="en-US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밀리언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음반들의 </a:t>
            </a:r>
            <a:r>
              <a:rPr lang="ko-KR" altLang="en-US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대표곡을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장르별로 시각화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46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51920" y="2181230"/>
            <a:ext cx="4967536" cy="576064"/>
          </a:xfrm>
        </p:spPr>
        <p:txBody>
          <a:bodyPr/>
          <a:lstStyle/>
          <a:p>
            <a:r>
              <a:rPr lang="ko-KR" altLang="en-US" sz="4800" b="1" dirty="0" smtClean="0"/>
              <a:t> </a:t>
            </a:r>
            <a:endParaRPr lang="ko-KR" altLang="en-US" sz="48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538"/>
            <a:ext cx="9144000" cy="51640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0040" y="2018333"/>
            <a:ext cx="8532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최종 결론</a:t>
            </a:r>
            <a:endParaRPr lang="ko-KR" altLang="en-US" sz="4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055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-180528" y="123478"/>
            <a:ext cx="6624736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▶ 가설 및 분석 결과 정리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2228263105"/>
              </p:ext>
            </p:extLst>
          </p:nvPr>
        </p:nvGraphicFramePr>
        <p:xfrm>
          <a:off x="611560" y="927321"/>
          <a:ext cx="6792416" cy="4192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658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4585" y="852264"/>
            <a:ext cx="760379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제목 슬라이드 배경 이미지</a:t>
            </a:r>
            <a:r>
              <a:rPr lang="en-US" altLang="ko-KR" sz="1400" dirty="0"/>
              <a:t>: http://gaonchart.co.kr/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카세트 이미지 </a:t>
            </a:r>
            <a:r>
              <a:rPr lang="en-US" altLang="ko-KR" sz="1400" dirty="0" smtClean="0"/>
              <a:t>: </a:t>
            </a:r>
            <a:r>
              <a:rPr lang="en-US" altLang="ko-KR" sz="1400" dirty="0">
                <a:hlinkClick r:id="rId2"/>
              </a:rPr>
              <a:t>https://avplaza.co.kr</a:t>
            </a:r>
            <a:r>
              <a:rPr lang="en-US" altLang="ko-KR" sz="1400" dirty="0" smtClean="0">
                <a:hlinkClick r:id="rId2"/>
              </a:rPr>
              <a:t>/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CD: </a:t>
            </a:r>
            <a:r>
              <a:rPr lang="en-US" altLang="ko-KR" sz="1400" dirty="0">
                <a:hlinkClick r:id="rId3"/>
              </a:rPr>
              <a:t>https://</a:t>
            </a:r>
            <a:r>
              <a:rPr lang="en-US" altLang="ko-KR" sz="1400" dirty="0" smtClean="0">
                <a:hlinkClick r:id="rId3"/>
              </a:rPr>
              <a:t>www.nchsoftware.com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공공 데이터 포털 사이트</a:t>
            </a:r>
            <a:r>
              <a:rPr lang="en-US" altLang="ko-KR" sz="1400" dirty="0"/>
              <a:t>: http:// data.go.kr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한국음반산업협회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4"/>
              </a:rPr>
              <a:t>http://www.riak.or.kr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멜론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5"/>
              </a:rPr>
              <a:t>https://www.melon.com/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소리바다</a:t>
            </a:r>
            <a:r>
              <a:rPr lang="en-US" altLang="ko-KR" sz="1400" dirty="0"/>
              <a:t>: https://www.soribada.com/music/artist/AK054990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가온 차트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6"/>
              </a:rPr>
              <a:t>http://gaonchart.co.kr/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위키백과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7"/>
              </a:rPr>
              <a:t>https://ko.wikipedia.org/wiki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중앙일보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8"/>
              </a:rPr>
              <a:t>https://joongang.joins.com/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동아일보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9"/>
              </a:rPr>
              <a:t>https://www.donga.com/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네이버 뉴스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10"/>
              </a:rPr>
              <a:t>https://news.naver.com/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미디어오늘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11"/>
              </a:rPr>
              <a:t>http://www.mediatoday.co.kr/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 smtClean="0"/>
          </a:p>
          <a:p>
            <a:r>
              <a:rPr lang="en-US" altLang="ko-KR" sz="1400" dirty="0" smtClean="0"/>
              <a:t> </a:t>
            </a:r>
          </a:p>
          <a:p>
            <a:endParaRPr lang="en-US" altLang="ko-KR" sz="1400" dirty="0"/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-180528" y="123478"/>
            <a:ext cx="6624736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▶ 참고 사이트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642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51920" y="2181230"/>
            <a:ext cx="4967536" cy="576064"/>
          </a:xfrm>
        </p:spPr>
        <p:txBody>
          <a:bodyPr/>
          <a:lstStyle/>
          <a:p>
            <a:r>
              <a:rPr lang="ko-KR" altLang="en-US" sz="4800" b="1" dirty="0" smtClean="0"/>
              <a:t> </a:t>
            </a:r>
            <a:endParaRPr lang="ko-KR" altLang="en-US" sz="48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538"/>
            <a:ext cx="9144000" cy="51640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0040" y="2018333"/>
            <a:ext cx="8532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Thank you </a:t>
            </a:r>
            <a:endParaRPr lang="ko-KR" altLang="en-US" sz="4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351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51920" y="2181230"/>
            <a:ext cx="4967536" cy="576064"/>
          </a:xfrm>
        </p:spPr>
        <p:txBody>
          <a:bodyPr/>
          <a:lstStyle/>
          <a:p>
            <a:r>
              <a:rPr lang="ko-KR" altLang="en-US" sz="4800" b="1" dirty="0" smtClean="0"/>
              <a:t> </a:t>
            </a:r>
            <a:endParaRPr lang="ko-KR" altLang="en-US" sz="48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538"/>
            <a:ext cx="9144000" cy="51640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59832" y="2018333"/>
            <a:ext cx="28083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배경 </a:t>
            </a:r>
            <a:endParaRPr lang="ko-KR" altLang="en-US" sz="4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386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831112" y="938212"/>
            <a:ext cx="1580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휴먼옛체" panose="02030504000101010101" pitchFamily="18" charset="-127"/>
                <a:ea typeface="휴먼옛체" panose="02030504000101010101" pitchFamily="18" charset="-127"/>
                <a:cs typeface="Arial" pitchFamily="34" charset="0"/>
              </a:rPr>
              <a:t>&lt;1970</a:t>
            </a:r>
            <a:r>
              <a:rPr lang="ko-KR" altLang="en-US" sz="2000" b="1" dirty="0" smtClean="0">
                <a:latin typeface="휴먼옛체" panose="02030504000101010101" pitchFamily="18" charset="-127"/>
                <a:ea typeface="휴먼옛체" panose="02030504000101010101" pitchFamily="18" charset="-127"/>
                <a:cs typeface="Arial" pitchFamily="34" charset="0"/>
              </a:rPr>
              <a:t>년대</a:t>
            </a:r>
            <a:r>
              <a:rPr lang="en-US" altLang="ko-KR" sz="2000" b="1" dirty="0" smtClean="0">
                <a:latin typeface="휴먼옛체" panose="02030504000101010101" pitchFamily="18" charset="-127"/>
                <a:ea typeface="휴먼옛체" panose="02030504000101010101" pitchFamily="18" charset="-127"/>
                <a:cs typeface="Arial" pitchFamily="34" charset="0"/>
              </a:rPr>
              <a:t>&gt;</a:t>
            </a:r>
            <a:endParaRPr lang="ko-KR" altLang="en-US" sz="2000" b="1" dirty="0">
              <a:latin typeface="휴먼옛체" panose="02030504000101010101" pitchFamily="18" charset="-127"/>
              <a:ea typeface="휴먼옛체" panose="02030504000101010101" pitchFamily="18" charset="-127"/>
              <a:cs typeface="Arial" pitchFamily="34" charset="0"/>
            </a:endParaRPr>
          </a:p>
        </p:txBody>
      </p:sp>
      <p:pic>
        <p:nvPicPr>
          <p:cNvPr id="2" name="그림 개체 틀 1"/>
          <p:cNvPicPr>
            <a:picLocks noGrp="1" noChangeAspect="1"/>
          </p:cNvPicPr>
          <p:nvPr>
            <p:ph type="pic" idx="1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96" r="21996"/>
          <a:stretch>
            <a:fillRect/>
          </a:stretch>
        </p:blipFill>
        <p:spPr>
          <a:xfrm>
            <a:off x="0" y="833544"/>
            <a:ext cx="2687096" cy="4309956"/>
          </a:xfrm>
        </p:spPr>
      </p:pic>
      <p:pic>
        <p:nvPicPr>
          <p:cNvPr id="4" name="그림 개체 틀 3"/>
          <p:cNvPicPr>
            <a:picLocks noGrp="1" noChangeAspect="1"/>
          </p:cNvPicPr>
          <p:nvPr>
            <p:ph type="pic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67" r="22567"/>
          <a:stretch>
            <a:fillRect/>
          </a:stretch>
        </p:blipFill>
        <p:spPr>
          <a:xfrm>
            <a:off x="6156176" y="785444"/>
            <a:ext cx="2968858" cy="4358056"/>
          </a:xfrm>
        </p:spPr>
      </p:pic>
      <p:sp>
        <p:nvSpPr>
          <p:cNvPr id="15" name="Text Placeholder 1"/>
          <p:cNvSpPr txBox="1">
            <a:spLocks/>
          </p:cNvSpPr>
          <p:nvPr/>
        </p:nvSpPr>
        <p:spPr>
          <a:xfrm>
            <a:off x="-180528" y="123478"/>
            <a:ext cx="6624736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▶ 대한민국 음반 시장의 간단한 역사 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71800" y="2139702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휴먼옛체" panose="02030504000101010101" pitchFamily="18" charset="-127"/>
                <a:ea typeface="휴먼옛체" panose="02030504000101010101" pitchFamily="18" charset="-127"/>
                <a:cs typeface="Arial" pitchFamily="34" charset="0"/>
              </a:rPr>
              <a:t>&lt;1980</a:t>
            </a:r>
            <a:r>
              <a:rPr lang="ko-KR" altLang="en-US" sz="2000" b="1" dirty="0" smtClean="0">
                <a:latin typeface="휴먼옛체" panose="02030504000101010101" pitchFamily="18" charset="-127"/>
                <a:ea typeface="휴먼옛체" panose="02030504000101010101" pitchFamily="18" charset="-127"/>
                <a:cs typeface="Arial" pitchFamily="34" charset="0"/>
              </a:rPr>
              <a:t>년대</a:t>
            </a:r>
            <a:r>
              <a:rPr lang="en-US" altLang="ko-KR" sz="2000" b="1" dirty="0" smtClean="0">
                <a:latin typeface="휴먼옛체" panose="02030504000101010101" pitchFamily="18" charset="-127"/>
                <a:ea typeface="휴먼옛체" panose="02030504000101010101" pitchFamily="18" charset="-127"/>
                <a:cs typeface="Arial" pitchFamily="34" charset="0"/>
              </a:rPr>
              <a:t>&gt;</a:t>
            </a:r>
            <a:endParaRPr lang="ko-KR" altLang="en-US" sz="2000" b="1" dirty="0">
              <a:latin typeface="휴먼옛체" panose="02030504000101010101" pitchFamily="18" charset="-127"/>
              <a:ea typeface="휴먼옛체" panose="02030504000101010101" pitchFamily="18" charset="-127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2841220" y="1359808"/>
            <a:ext cx="3530980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600" b="1" dirty="0" smtClean="0">
                <a:solidFill>
                  <a:schemeClr val="bg2">
                    <a:lumMod val="1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카세트</a:t>
            </a:r>
            <a:r>
              <a:rPr lang="en-US" altLang="ko-KR" sz="1600" b="1" dirty="0" smtClean="0">
                <a:solidFill>
                  <a:schemeClr val="bg2">
                    <a:lumMod val="1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(Music Cassette) </a:t>
            </a:r>
            <a:r>
              <a:rPr lang="ko-KR" altLang="en-US" sz="1600" b="1" dirty="0" smtClean="0">
                <a:solidFill>
                  <a:schemeClr val="bg2">
                    <a:lumMod val="1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등장  </a:t>
            </a:r>
            <a:endParaRPr lang="en-US" altLang="ko-KR" sz="1600" b="1" dirty="0" smtClean="0">
              <a:solidFill>
                <a:schemeClr val="bg2">
                  <a:lumMod val="1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2864580" y="1707654"/>
            <a:ext cx="3291596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b="1" dirty="0" smtClean="0">
                <a:solidFill>
                  <a:srgbClr val="002060"/>
                </a:solidFill>
                <a:cs typeface="Arial" pitchFamily="34" charset="0"/>
              </a:rPr>
              <a:t>▶ </a:t>
            </a:r>
            <a:r>
              <a:rPr lang="en-US" altLang="ko-KR" b="1" dirty="0" smtClean="0">
                <a:solidFill>
                  <a:srgbClr val="002060"/>
                </a:solidFill>
                <a:cs typeface="Arial" pitchFamily="34" charset="0"/>
              </a:rPr>
              <a:t> </a:t>
            </a:r>
            <a:r>
              <a:rPr lang="ko-KR" altLang="en-US" b="1" dirty="0" smtClean="0">
                <a:solidFill>
                  <a:srgbClr val="002060"/>
                </a:solidFill>
                <a:cs typeface="Arial" pitchFamily="34" charset="0"/>
              </a:rPr>
              <a:t>음반 판매량 증가의 계기 </a:t>
            </a:r>
            <a:endParaRPr lang="en-US" altLang="ko-KR" b="1" dirty="0" smtClean="0">
              <a:solidFill>
                <a:srgbClr val="002060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2843808" y="2635047"/>
            <a:ext cx="3096344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600" b="1" dirty="0" smtClean="0">
                <a:solidFill>
                  <a:schemeClr val="bg2">
                    <a:lumMod val="1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국내 대기업들의 </a:t>
            </a:r>
            <a:endParaRPr lang="en-US" altLang="ko-KR" sz="1600" b="1" dirty="0" smtClean="0">
              <a:solidFill>
                <a:schemeClr val="bg2">
                  <a:lumMod val="1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defRPr/>
            </a:pP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b="1" dirty="0" smtClean="0">
                <a:solidFill>
                  <a:schemeClr val="bg2">
                    <a:lumMod val="1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    </a:t>
            </a:r>
            <a:r>
              <a:rPr lang="ko-KR" altLang="en-US" sz="1600" b="1" dirty="0" smtClean="0">
                <a:solidFill>
                  <a:schemeClr val="bg2">
                    <a:lumMod val="1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음반제작 참여 </a:t>
            </a:r>
            <a:endParaRPr lang="en-US" altLang="ko-KR" sz="1600" b="1" dirty="0" smtClean="0">
              <a:solidFill>
                <a:schemeClr val="bg2">
                  <a:lumMod val="1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2843808" y="3723878"/>
            <a:ext cx="2808312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itchFamily="34" charset="0"/>
              <a:buChar char="•"/>
              <a:defRPr/>
            </a:pPr>
            <a:r>
              <a:rPr lang="en-US" altLang="ko-KR" sz="1600" b="1" dirty="0" smtClean="0">
                <a:solidFill>
                  <a:schemeClr val="bg2">
                    <a:lumMod val="1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LP</a:t>
            </a:r>
            <a:r>
              <a:rPr lang="ko-KR" altLang="en-US" sz="1600" b="1" dirty="0" smtClean="0">
                <a:solidFill>
                  <a:schemeClr val="bg2">
                    <a:lumMod val="1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</a:t>
            </a:r>
            <a:r>
              <a:rPr lang="en-US" altLang="ko-KR" sz="1600" b="1" dirty="0" smtClean="0">
                <a:solidFill>
                  <a:schemeClr val="bg2">
                    <a:lumMod val="1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CD</a:t>
            </a:r>
            <a:r>
              <a:rPr lang="ko-KR" altLang="en-US" sz="1600" b="1" dirty="0" smtClean="0">
                <a:solidFill>
                  <a:schemeClr val="bg2">
                    <a:lumMod val="1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완전히 전환    </a:t>
            </a:r>
            <a:endParaRPr lang="en-US" altLang="ko-KR" sz="1600" b="1" dirty="0" smtClean="0">
              <a:solidFill>
                <a:schemeClr val="bg2">
                  <a:lumMod val="1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71800" y="3291830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휴먼옛체" panose="02030504000101010101" pitchFamily="18" charset="-127"/>
                <a:ea typeface="휴먼옛체" panose="02030504000101010101" pitchFamily="18" charset="-127"/>
                <a:cs typeface="Arial" pitchFamily="34" charset="0"/>
              </a:rPr>
              <a:t>&lt;1990</a:t>
            </a:r>
            <a:r>
              <a:rPr lang="ko-KR" altLang="en-US" sz="2000" b="1" dirty="0" smtClean="0">
                <a:latin typeface="휴먼옛체" panose="02030504000101010101" pitchFamily="18" charset="-127"/>
                <a:ea typeface="휴먼옛체" panose="02030504000101010101" pitchFamily="18" charset="-127"/>
                <a:cs typeface="Arial" pitchFamily="34" charset="0"/>
              </a:rPr>
              <a:t>년대</a:t>
            </a:r>
            <a:r>
              <a:rPr lang="en-US" altLang="ko-KR" sz="2000" b="1" dirty="0" smtClean="0">
                <a:latin typeface="휴먼옛체" panose="02030504000101010101" pitchFamily="18" charset="-127"/>
                <a:ea typeface="휴먼옛체" panose="02030504000101010101" pitchFamily="18" charset="-127"/>
                <a:cs typeface="Arial" pitchFamily="34" charset="0"/>
              </a:rPr>
              <a:t>&gt;</a:t>
            </a:r>
            <a:endParaRPr lang="ko-KR" altLang="en-US" sz="2000" b="1" dirty="0">
              <a:latin typeface="휴먼옛체" panose="02030504000101010101" pitchFamily="18" charset="-127"/>
              <a:ea typeface="휴먼옛체" panose="02030504000101010101" pitchFamily="18" charset="-127"/>
              <a:cs typeface="Arial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771800" y="4096692"/>
            <a:ext cx="34299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CD</a:t>
            </a:r>
            <a:r>
              <a:rPr lang="ko-KR" altLang="en-US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대중화 </a:t>
            </a:r>
            <a:r>
              <a:rPr lang="en-US" altLang="ko-KR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+ </a:t>
            </a:r>
            <a:endParaRPr lang="en-US" altLang="ko-KR" b="1" dirty="0" smtClean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b="1" dirty="0" err="1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실력파</a:t>
            </a:r>
            <a:r>
              <a:rPr lang="ko-KR" altLang="en-US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뮤지션들의 대거 등장 </a:t>
            </a:r>
            <a:endParaRPr lang="en-US" altLang="ko-KR" b="1" dirty="0" smtClean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=&gt; </a:t>
            </a:r>
            <a:r>
              <a:rPr lang="ko-KR" altLang="en-US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음반 </a:t>
            </a:r>
            <a:r>
              <a:rPr lang="ko-KR" altLang="en-US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시장 활성화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23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843559"/>
            <a:ext cx="4663423" cy="20789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252" y="525792"/>
            <a:ext cx="4241258" cy="27660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79712" y="2922498"/>
            <a:ext cx="286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</a:rPr>
              <a:t>▲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http://www.kisdi.re.kr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92080" y="2859782"/>
            <a:ext cx="2925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▲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https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://scienceon.kisti.re.kr/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42" y="3939902"/>
            <a:ext cx="6336705" cy="88200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347864" y="3601348"/>
            <a:ext cx="5472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▼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http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://www.hani.co.kr/arti/culture/music/613989.html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-108520" y="123478"/>
            <a:ext cx="6624736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▶ 참고 자료 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68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 txBox="1">
            <a:spLocks/>
          </p:cNvSpPr>
          <p:nvPr/>
        </p:nvSpPr>
        <p:spPr>
          <a:xfrm>
            <a:off x="-180528" y="123478"/>
            <a:ext cx="6624736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▶ 연구 방법 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9" name="가로로 말린 두루마리 모양 8"/>
          <p:cNvSpPr/>
          <p:nvPr/>
        </p:nvSpPr>
        <p:spPr>
          <a:xfrm>
            <a:off x="251520" y="627534"/>
            <a:ext cx="8496944" cy="4248472"/>
          </a:xfrm>
          <a:prstGeom prst="horizontalScroll">
            <a:avLst>
              <a:gd name="adj" fmla="val 507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Tx/>
              <a:buChar char="-"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Beautiful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Soup,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html_table_parse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웹사이트의 표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크롤링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0" indent="-285750">
              <a:buFontTx/>
              <a:buChar char="-"/>
            </a:pP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0" indent="-285750">
              <a:buFontTx/>
              <a:buChar char="-"/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뉴스 기사 내용 형태소 분석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워드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클라우드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0" indent="-285750">
              <a:buFontTx/>
              <a:buChar char="-"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0" indent="-285750">
              <a:buFontTx/>
              <a:buChar char="-"/>
            </a:pP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matplotlib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seaborn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데이터 시각화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0" indent="-285750">
              <a:buFontTx/>
              <a:buChar char="-"/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음원 사이트의 연간 차트를 참고하여 통계를 위한 데이터 생성 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413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/>
          <p:cNvSpPr txBox="1">
            <a:spLocks/>
          </p:cNvSpPr>
          <p:nvPr/>
        </p:nvSpPr>
        <p:spPr>
          <a:xfrm>
            <a:off x="-108520" y="66944"/>
            <a:ext cx="6624736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▶ 개발 환경 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27584" y="915566"/>
            <a:ext cx="1296144" cy="648072"/>
          </a:xfrm>
          <a:prstGeom prst="rect">
            <a:avLst/>
          </a:prstGeom>
          <a:solidFill>
            <a:srgbClr val="6D91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OS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27584" y="3939902"/>
            <a:ext cx="1296144" cy="648072"/>
          </a:xfrm>
          <a:prstGeom prst="rect">
            <a:avLst/>
          </a:prstGeom>
          <a:solidFill>
            <a:srgbClr val="6D91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Python</a:t>
            </a:r>
          </a:p>
          <a:p>
            <a:pPr algn="ctr"/>
            <a:r>
              <a:rPr lang="en-US" altLang="ko-KR" dirty="0" smtClean="0"/>
              <a:t>Library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827584" y="2931790"/>
            <a:ext cx="1296144" cy="648072"/>
          </a:xfrm>
          <a:prstGeom prst="rect">
            <a:avLst/>
          </a:prstGeom>
          <a:solidFill>
            <a:srgbClr val="6D91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IDE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27584" y="1923678"/>
            <a:ext cx="1296144" cy="648072"/>
          </a:xfrm>
          <a:prstGeom prst="rect">
            <a:avLst/>
          </a:prstGeom>
          <a:solidFill>
            <a:srgbClr val="6D91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Language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843808" y="915566"/>
            <a:ext cx="5472608" cy="648072"/>
          </a:xfrm>
          <a:prstGeom prst="rect">
            <a:avLst/>
          </a:prstGeom>
          <a:noFill/>
          <a:ln>
            <a:solidFill>
              <a:srgbClr val="6D9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6D9193"/>
                </a:solidFill>
              </a:rPr>
              <a:t>Windows 10</a:t>
            </a:r>
            <a:r>
              <a:rPr lang="en-US" altLang="ko-KR" dirty="0" smtClean="0"/>
              <a:t>S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843808" y="1923678"/>
            <a:ext cx="5472608" cy="648072"/>
          </a:xfrm>
          <a:prstGeom prst="rect">
            <a:avLst/>
          </a:prstGeom>
          <a:noFill/>
          <a:ln>
            <a:solidFill>
              <a:srgbClr val="6D9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6D9193"/>
                </a:solidFill>
              </a:rPr>
              <a:t>Python 3.9</a:t>
            </a:r>
            <a:r>
              <a:rPr lang="en-US" altLang="ko-KR" dirty="0" smtClean="0"/>
              <a:t>OS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843808" y="2931790"/>
            <a:ext cx="5472608" cy="648072"/>
          </a:xfrm>
          <a:prstGeom prst="rect">
            <a:avLst/>
          </a:prstGeom>
          <a:noFill/>
          <a:ln>
            <a:solidFill>
              <a:srgbClr val="6D9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6D9193"/>
                </a:solidFill>
              </a:rPr>
              <a:t>Anaconda </a:t>
            </a:r>
            <a:r>
              <a:rPr lang="en-US" altLang="ko-KR" dirty="0" err="1" smtClean="0">
                <a:solidFill>
                  <a:srgbClr val="6D9193"/>
                </a:solidFill>
              </a:rPr>
              <a:t>Jupyter</a:t>
            </a:r>
            <a:r>
              <a:rPr lang="en-US" altLang="ko-KR" dirty="0" smtClean="0">
                <a:solidFill>
                  <a:srgbClr val="6D9193"/>
                </a:solidFill>
              </a:rPr>
              <a:t> Notebook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2771800" y="3939902"/>
            <a:ext cx="5472608" cy="648072"/>
          </a:xfrm>
          <a:prstGeom prst="rect">
            <a:avLst/>
          </a:prstGeom>
          <a:noFill/>
          <a:ln>
            <a:solidFill>
              <a:srgbClr val="6D9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rgbClr val="6D9193"/>
                </a:solidFill>
              </a:rPr>
              <a:t>requests, time, </a:t>
            </a:r>
            <a:r>
              <a:rPr lang="en-US" altLang="ko-KR" sz="1400" dirty="0" err="1" smtClean="0">
                <a:solidFill>
                  <a:srgbClr val="6D9193"/>
                </a:solidFill>
              </a:rPr>
              <a:t>BeautifulSoup</a:t>
            </a:r>
            <a:r>
              <a:rPr lang="en-US" altLang="ko-KR" sz="1400" dirty="0" smtClean="0">
                <a:solidFill>
                  <a:srgbClr val="6D9193"/>
                </a:solidFill>
              </a:rPr>
              <a:t>, selenium, </a:t>
            </a:r>
            <a:r>
              <a:rPr lang="en-US" altLang="ko-KR" sz="1400" dirty="0" err="1" smtClean="0">
                <a:solidFill>
                  <a:srgbClr val="6D9193"/>
                </a:solidFill>
              </a:rPr>
              <a:t>html_table_parser</a:t>
            </a:r>
            <a:r>
              <a:rPr lang="en-US" altLang="ko-KR" sz="1400" dirty="0" smtClean="0">
                <a:solidFill>
                  <a:srgbClr val="6D9193"/>
                </a:solidFill>
              </a:rPr>
              <a:t>, </a:t>
            </a:r>
            <a:r>
              <a:rPr lang="en-US" altLang="ko-KR" sz="1400" dirty="0" err="1" smtClean="0">
                <a:solidFill>
                  <a:srgbClr val="6D9193"/>
                </a:solidFill>
              </a:rPr>
              <a:t>nltk</a:t>
            </a:r>
            <a:r>
              <a:rPr lang="en-US" altLang="ko-KR" sz="1400" dirty="0" smtClean="0">
                <a:solidFill>
                  <a:srgbClr val="6D9193"/>
                </a:solidFill>
              </a:rPr>
              <a:t>,  pandas, </a:t>
            </a:r>
            <a:r>
              <a:rPr lang="en-US" altLang="ko-KR" sz="1400" dirty="0" err="1" smtClean="0">
                <a:solidFill>
                  <a:srgbClr val="6D9193"/>
                </a:solidFill>
              </a:rPr>
              <a:t>numpy</a:t>
            </a:r>
            <a:r>
              <a:rPr lang="en-US" altLang="ko-KR" sz="1400" dirty="0" smtClean="0">
                <a:solidFill>
                  <a:srgbClr val="6D9193"/>
                </a:solidFill>
              </a:rPr>
              <a:t>, </a:t>
            </a:r>
            <a:r>
              <a:rPr lang="en-US" altLang="ko-KR" sz="1400" dirty="0" err="1" smtClean="0">
                <a:solidFill>
                  <a:srgbClr val="6D9193"/>
                </a:solidFill>
              </a:rPr>
              <a:t>matplotlib</a:t>
            </a:r>
            <a:r>
              <a:rPr lang="en-US" altLang="ko-KR" sz="1400" dirty="0" smtClean="0">
                <a:solidFill>
                  <a:srgbClr val="6D9193"/>
                </a:solidFill>
              </a:rPr>
              <a:t>, </a:t>
            </a:r>
            <a:r>
              <a:rPr lang="en-US" altLang="ko-KR" sz="1400" dirty="0" err="1" smtClean="0">
                <a:solidFill>
                  <a:srgbClr val="6D9193"/>
                </a:solidFill>
              </a:rPr>
              <a:t>seaborn</a:t>
            </a:r>
            <a:r>
              <a:rPr lang="en-US" altLang="ko-KR" sz="1400" dirty="0" smtClean="0">
                <a:solidFill>
                  <a:srgbClr val="6D9193"/>
                </a:solidFill>
              </a:rPr>
              <a:t>, </a:t>
            </a:r>
            <a:r>
              <a:rPr lang="en-US" altLang="ko-KR" sz="1400" dirty="0" err="1" smtClean="0">
                <a:solidFill>
                  <a:srgbClr val="6D9193"/>
                </a:solidFill>
              </a:rPr>
              <a:t>wordcloud</a:t>
            </a:r>
            <a:r>
              <a:rPr lang="en-US" altLang="ko-KR" sz="1400" dirty="0" smtClean="0">
                <a:solidFill>
                  <a:srgbClr val="6D9193"/>
                </a:solidFill>
              </a:rPr>
              <a:t>, </a:t>
            </a:r>
            <a:r>
              <a:rPr lang="en-US" altLang="ko-KR" sz="1400" dirty="0" err="1" smtClean="0">
                <a:solidFill>
                  <a:srgbClr val="6D9193"/>
                </a:solidFill>
              </a:rPr>
              <a:t>sklearn</a:t>
            </a:r>
            <a:r>
              <a:rPr lang="en-US" altLang="ko-KR" sz="1400" dirty="0" smtClean="0">
                <a:solidFill>
                  <a:srgbClr val="6D9193"/>
                </a:solidFill>
              </a:rPr>
              <a:t>, warnings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45555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-108520" y="66944"/>
            <a:ext cx="6624736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▶ 프로젝트 일정  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915566"/>
            <a:ext cx="8202170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2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51920" y="2181230"/>
            <a:ext cx="4967536" cy="576064"/>
          </a:xfrm>
        </p:spPr>
        <p:txBody>
          <a:bodyPr/>
          <a:lstStyle/>
          <a:p>
            <a:r>
              <a:rPr lang="ko-KR" altLang="en-US" sz="4800" b="1" dirty="0" smtClean="0"/>
              <a:t> </a:t>
            </a:r>
            <a:endParaRPr lang="ko-KR" altLang="en-US" sz="48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538"/>
            <a:ext cx="9144000" cy="51640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0040" y="2018333"/>
            <a:ext cx="8532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추론 및 시각화를 통한 자료 분석 </a:t>
            </a:r>
            <a:endParaRPr lang="ko-KR" altLang="en-US" sz="4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110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1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984807"/>
      </a:accent1>
      <a:accent2>
        <a:srgbClr val="EFE0CA"/>
      </a:accent2>
      <a:accent3>
        <a:srgbClr val="984807"/>
      </a:accent3>
      <a:accent4>
        <a:srgbClr val="EFE0CA"/>
      </a:accent4>
      <a:accent5>
        <a:srgbClr val="984807"/>
      </a:accent5>
      <a:accent6>
        <a:srgbClr val="EFE0CA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984807"/>
      </a:accent1>
      <a:accent2>
        <a:srgbClr val="EFE0CA"/>
      </a:accent2>
      <a:accent3>
        <a:srgbClr val="984807"/>
      </a:accent3>
      <a:accent4>
        <a:srgbClr val="EFE0CA"/>
      </a:accent4>
      <a:accent5>
        <a:srgbClr val="984807"/>
      </a:accent5>
      <a:accent6>
        <a:srgbClr val="EFE0CA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84807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984807"/>
      </a:accent1>
      <a:accent2>
        <a:srgbClr val="EFE0CA"/>
      </a:accent2>
      <a:accent3>
        <a:srgbClr val="984807"/>
      </a:accent3>
      <a:accent4>
        <a:srgbClr val="EFE0CA"/>
      </a:accent4>
      <a:accent5>
        <a:srgbClr val="984807"/>
      </a:accent5>
      <a:accent6>
        <a:srgbClr val="EFE0CA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3187</TotalTime>
  <Words>1055</Words>
  <Application>Microsoft Office PowerPoint</Application>
  <PresentationFormat>화면 슬라이드 쇼(16:9)</PresentationFormat>
  <Paragraphs>197</Paragraphs>
  <Slides>27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27</vt:i4>
      </vt:variant>
    </vt:vector>
  </HeadingPairs>
  <TitlesOfParts>
    <vt:vector size="40" baseType="lpstr">
      <vt:lpstr>Arial Unicode MS</vt:lpstr>
      <vt:lpstr>HY신명조</vt:lpstr>
      <vt:lpstr>HY중고딕</vt:lpstr>
      <vt:lpstr>맑은 고딕</vt:lpstr>
      <vt:lpstr>함초롬돋움</vt:lpstr>
      <vt:lpstr>휴먼모음T</vt:lpstr>
      <vt:lpstr>휴먼엑스포</vt:lpstr>
      <vt:lpstr>휴먼옛체</vt:lpstr>
      <vt:lpstr>Arial</vt:lpstr>
      <vt:lpstr>Arial Rounded MT Bold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seolah park</cp:lastModifiedBy>
  <cp:revision>287</cp:revision>
  <dcterms:created xsi:type="dcterms:W3CDTF">2016-12-05T23:26:54Z</dcterms:created>
  <dcterms:modified xsi:type="dcterms:W3CDTF">2021-05-12T18:20:54Z</dcterms:modified>
</cp:coreProperties>
</file>