
<file path=[Content_Types].xml><?xml version="1.0" encoding="utf-8"?>
<Types xmlns="http://schemas.openxmlformats.org/package/2006/content-types">
  <Default Extension="png" ContentType="image/png"/>
  <Default Extension="jpeg" ContentType="image/jpe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378" r:id="rId8"/>
    <p:sldId id="379" r:id="rId9"/>
    <p:sldId id="371" r:id="rId10"/>
    <p:sldId id="333" r:id="rId11"/>
    <p:sldId id="415" r:id="rId12"/>
    <p:sldId id="414" r:id="rId13"/>
    <p:sldId id="406" r:id="rId14"/>
    <p:sldId id="334" r:id="rId15"/>
    <p:sldId id="313" r:id="rId16"/>
    <p:sldId id="428" r:id="rId17"/>
    <p:sldId id="384" r:id="rId18"/>
    <p:sldId id="331" r:id="rId19"/>
    <p:sldId id="341" r:id="rId20"/>
    <p:sldId id="282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</a:t>
            </a:r>
            <a:r>
              <a:rPr lang="zh-CN"/>
              <a:t>领导好</a:t>
            </a:r>
            <a:r>
              <a:t>，上午 / 下午 / 晚上 好</a:t>
            </a:r>
          </a:p>
          <a:p>
            <a:r>
              <a:rPr lang="zh-CN"/>
              <a:t>我</a:t>
            </a:r>
            <a:r>
              <a:t>是来自58房产前端</a:t>
            </a:r>
            <a:r>
              <a:rPr lang="zh-CN"/>
              <a:t>技术部 </a:t>
            </a:r>
            <a:r>
              <a:t> B</a:t>
            </a:r>
            <a:r>
              <a:rPr lang="zh-CN"/>
              <a:t>端组的一名开发者 我叫</a:t>
            </a:r>
            <a:endParaRPr lang="zh-CN"/>
          </a:p>
          <a:p>
            <a:endParaRPr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lang="zh-CN" altLang="en-US" sz="140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lang="zh-CN" altLang="en-US" sz="140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CN" altLang="en-US" sz="1400"/>
              <a:t>入职以来，共完成</a:t>
            </a:r>
            <a:r>
              <a:rPr lang="en-US" altLang="zh-CN" sz="1400"/>
              <a:t>4</a:t>
            </a:r>
            <a:r>
              <a:rPr lang="zh-CN" altLang="en-US" sz="1400">
                <a:ea typeface="宋体" panose="02010600030101010101" pitchFamily="2" charset="-122"/>
              </a:rPr>
              <a:t>次需求开发，收房业务优化、电子签约模块已提测。房源对接三网模块，房源优化已上线。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sym typeface="+mn-ea"/>
              </a:rPr>
              <a:t>通过这段时间对业务的支持情况，有一些心得和思考。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宋体" panose="02010600030101010101" pitchFamily="2" charset="-122"/>
                <a:cs typeface="Arial" panose="020B0604020202090204"/>
                <a:sym typeface="Arial" panose="020B0604020202090204"/>
              </a:rPr>
              <a:t>针对以上的心得，制定了一下近期的工作规划。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宋体" panose="02010600030101010101" pitchFamily="2" charset="-122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cs typeface="微软雅黑" panose="020B0503020204020204" charset="-122"/>
                <a:sym typeface="微软雅黑" panose="020B0503020204020204" charset="-122"/>
              </a:rPr>
              <a:t>在公司工作的这段时间里，我得到了很多同事的帮助。有不懂的地方可以向同事请教，同事们也都非常乐意为我解答。这些使得我在技术上进步不少，大家的热情和帮助，使得我很快就适应了公司的生活。我会更加努力，对人，与人为善，对工作，力求完美，不断提升自己的综合素质，为公司尽一份自己的力量，在工作上，必须对自己要求更加严格，遵守公司制度，尽职尽责，以谦虚的态度和饱满的热情做好自己的本职工作，不断完善自我。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Arial" panose="020B0604020202090204"/>
              <a:ea typeface="Arial" panose="020B0604020202090204"/>
              <a:cs typeface="微软雅黑" panose="020B0503020204020204" charset="-122"/>
              <a:sym typeface="Arial" panose="020B0604020202090204"/>
            </a:endParaRPr>
          </a:p>
          <a:p>
            <a:endParaRPr lang="zh-CN" altLang="en-US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宋体" panose="02010600030101010101" pitchFamily="2" charset="-122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dirty="0"/>
              <a:t>最后感谢团队对我的培养，我会继续努力提高自己。也请大家对我进行批评指正。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>
                <a:latin typeface="+mj-lt"/>
                <a:ea typeface="+mj-ea"/>
                <a:cs typeface="+mj-cs"/>
                <a:sym typeface="Helvetica"/>
              </a:rPr>
              <a:t>接下来我将从以下三个方面进行对近期的工作进行一下总结</a:t>
            </a:r>
            <a:endParaRPr lang="zh-CN"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分别是</a:t>
            </a:r>
            <a:r>
              <a:rPr lang="zh-CN">
                <a:latin typeface="+mj-lt"/>
                <a:ea typeface="+mj-ea"/>
                <a:cs typeface="+mj-cs"/>
                <a:sym typeface="Helvetica"/>
              </a:rPr>
              <a:t>项目概述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、</a:t>
            </a:r>
            <a:r>
              <a:rPr lang="zh-CN">
                <a:latin typeface="+mj-lt"/>
                <a:ea typeface="+mj-ea"/>
                <a:cs typeface="+mj-cs"/>
                <a:sym typeface="Helvetica"/>
              </a:rPr>
              <a:t>工作总结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、以及</a:t>
            </a:r>
            <a:r>
              <a:rPr lang="zh-CN">
                <a:latin typeface="+mj-lt"/>
                <a:ea typeface="+mj-ea"/>
                <a:cs typeface="+mj-cs"/>
                <a:sym typeface="Helvetica"/>
              </a:rPr>
              <a:t>后续的工作计划</a:t>
            </a:r>
            <a:endParaRPr lang="zh-CN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第一份就是项目概述，也就是对自己所负责的项目一个整体描述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lang="zh-CN" altLang="en-US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CN" altLang="en-US" sz="1400" dirty="0"/>
              <a:t>巧寓的新项目是通过</a:t>
            </a:r>
            <a:r>
              <a:rPr lang="en-US" altLang="zh-CN" sz="1400" dirty="0"/>
              <a:t>umi</a:t>
            </a:r>
            <a:r>
              <a:rPr lang="zh-CN" altLang="en-US" sz="1400" dirty="0"/>
              <a:t>框架搭建的，这是我整理的，</a:t>
            </a:r>
            <a:r>
              <a:rPr lang="en-US" altLang="zh-CN" sz="1400" dirty="0" err="1"/>
              <a:t>umi</a:t>
            </a:r>
            <a:r>
              <a:rPr lang="zh-CN" altLang="en-US" sz="1400" dirty="0">
                <a:ea typeface="宋体" panose="02010600030101010101" pitchFamily="2" charset="-122"/>
              </a:rPr>
              <a:t>的特性图，</a:t>
            </a:r>
            <a:r>
              <a:rPr lang="en-US" altLang="zh-CN" sz="1400" dirty="0" err="1">
                <a:ea typeface="宋体" panose="02010600030101010101" pitchFamily="2" charset="-122"/>
              </a:rPr>
              <a:t>umi</a:t>
            </a:r>
            <a:r>
              <a:rPr lang="zh-CN" altLang="en-US" sz="1400" dirty="0">
                <a:ea typeface="宋体" panose="02010600030101010101" pitchFamily="2" charset="-122"/>
              </a:rPr>
              <a:t>的功能主要是由</a:t>
            </a:r>
            <a:r>
              <a:rPr lang="en-US" altLang="zh-CN" sz="1400" dirty="0" err="1">
                <a:ea typeface="宋体" panose="02010600030101010101" pitchFamily="2" charset="-122"/>
              </a:rPr>
              <a:t>umi</a:t>
            </a:r>
            <a:r>
              <a:rPr lang="en-US" altLang="zh-CN" sz="1400" dirty="0">
                <a:ea typeface="宋体" panose="02010600030101010101" pitchFamily="2" charset="-122"/>
              </a:rPr>
              <a:t>-core</a:t>
            </a:r>
            <a:r>
              <a:rPr lang="zh-CN" altLang="en-US" sz="1400" dirty="0"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ea typeface="宋体" panose="02010600030101010101" pitchFamily="2" charset="-122"/>
              </a:rPr>
              <a:t>plugin</a:t>
            </a:r>
            <a:r>
              <a:rPr lang="zh-CN" altLang="en-US" sz="1400" dirty="0">
                <a:ea typeface="宋体" panose="02010600030101010101" pitchFamily="2" charset="-122"/>
              </a:rPr>
              <a:t>两部分提供的，</a:t>
            </a:r>
            <a:r>
              <a:rPr lang="en-US" altLang="zh-CN" sz="1400" dirty="0" err="1">
                <a:ea typeface="宋体" panose="02010600030101010101" pitchFamily="2" charset="-122"/>
              </a:rPr>
              <a:t>umi</a:t>
            </a:r>
            <a:r>
              <a:rPr lang="en-US" altLang="zh-CN" sz="1400" dirty="0">
                <a:ea typeface="宋体" panose="02010600030101010101" pitchFamily="2" charset="-122"/>
              </a:rPr>
              <a:t>-core</a:t>
            </a:r>
            <a:r>
              <a:rPr lang="zh-CN" altLang="en-US" sz="1400" dirty="0">
                <a:ea typeface="宋体" panose="02010600030101010101" pitchFamily="2" charset="-122"/>
              </a:rPr>
              <a:t>主要提供的是约定式路由，插件化，</a:t>
            </a:r>
            <a:r>
              <a:rPr lang="en-US" altLang="zh-CN" sz="1400" dirty="0">
                <a:ea typeface="宋体" panose="02010600030101010101" pitchFamily="2" charset="-122"/>
              </a:rPr>
              <a:t>SSR</a:t>
            </a:r>
            <a:r>
              <a:rPr lang="zh-CN" altLang="en-US" sz="1400" dirty="0">
                <a:ea typeface="宋体" panose="02010600030101010101" pitchFamily="2" charset="-122"/>
              </a:rPr>
              <a:t>，开箱即用等功能，其他的功能都是由</a:t>
            </a:r>
            <a:r>
              <a:rPr lang="en-US" altLang="zh-CN" sz="1400" dirty="0" err="1">
                <a:ea typeface="宋体" panose="02010600030101010101" pitchFamily="2" charset="-122"/>
              </a:rPr>
              <a:t>pulgin</a:t>
            </a:r>
            <a:r>
              <a:rPr lang="zh-CN" altLang="en-US" sz="1400" dirty="0">
                <a:ea typeface="宋体" panose="02010600030101010101" pitchFamily="2" charset="-122"/>
              </a:rPr>
              <a:t>提供的，比如针对 react 应用的插件集</a:t>
            </a:r>
            <a:r>
              <a:rPr lang="en-US" altLang="zh-CN" sz="1400" dirty="0" err="1">
                <a:ea typeface="宋体" panose="02010600030101010101" pitchFamily="2" charset="-122"/>
              </a:rPr>
              <a:t>perset</a:t>
            </a:r>
            <a:r>
              <a:rPr lang="en-US" altLang="zh-CN" sz="1400" dirty="0">
                <a:ea typeface="宋体" panose="02010600030101010101" pitchFamily="2" charset="-122"/>
              </a:rPr>
              <a:t>-react</a:t>
            </a:r>
            <a:r>
              <a:rPr lang="zh-CN" altLang="en-US" sz="1400" dirty="0">
                <a:ea typeface="宋体" panose="02010600030101010101" pitchFamily="2" charset="-122"/>
              </a:rPr>
              <a:t>插件集包含</a:t>
            </a:r>
            <a:r>
              <a:rPr lang="en-US" altLang="zh-CN" sz="1400" dirty="0">
                <a:ea typeface="宋体" panose="02010600030101010101" pitchFamily="2" charset="-122"/>
              </a:rPr>
              <a:t>plugin-</a:t>
            </a:r>
            <a:r>
              <a:rPr lang="en-US" altLang="zh-CN" sz="1400" dirty="0" err="1">
                <a:ea typeface="宋体" panose="02010600030101010101" pitchFamily="2" charset="-122"/>
              </a:rPr>
              <a:t>acess</a:t>
            </a:r>
            <a:r>
              <a:rPr lang="zh-CN" altLang="en-US" sz="1400" dirty="0">
                <a:ea typeface="宋体" panose="02010600030101010101" pitchFamily="2" charset="-122"/>
              </a:rPr>
              <a:t>权限管理，</a:t>
            </a:r>
            <a:r>
              <a:rPr lang="en-US" altLang="zh-CN" sz="1400" dirty="0">
                <a:ea typeface="宋体" panose="02010600030101010101" pitchFamily="2" charset="-122"/>
              </a:rPr>
              <a:t>plugin-</a:t>
            </a:r>
            <a:r>
              <a:rPr lang="en-US" altLang="zh-CN" sz="1400" dirty="0" err="1">
                <a:ea typeface="宋体" panose="02010600030101010101" pitchFamily="2" charset="-122"/>
              </a:rPr>
              <a:t>antd整合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ea typeface="宋体" panose="02010600030101010101" pitchFamily="2" charset="-122"/>
              </a:rPr>
              <a:t>antd</a:t>
            </a:r>
            <a:r>
              <a:rPr lang="en-US" altLang="zh-CN" sz="1400" dirty="0">
                <a:ea typeface="宋体" panose="02010600030101010101" pitchFamily="2" charset="-122"/>
              </a:rPr>
              <a:t> UI </a:t>
            </a:r>
            <a:r>
              <a:rPr lang="en-US" altLang="zh-CN" sz="1400" dirty="0" err="1">
                <a:ea typeface="宋体" panose="02010600030101010101" pitchFamily="2" charset="-122"/>
              </a:rPr>
              <a:t>组件</a:t>
            </a:r>
            <a:r>
              <a:rPr lang="zh-CN" altLang="en-US" sz="1400" dirty="0">
                <a:ea typeface="宋体" panose="02010600030101010101" pitchFamily="2" charset="-122"/>
              </a:rPr>
              <a:t>，</a:t>
            </a:r>
            <a:r>
              <a:rPr lang="en-US" altLang="zh-CN" sz="1400" dirty="0">
                <a:ea typeface="宋体" panose="02010600030101010101" pitchFamily="2" charset="-122"/>
              </a:rPr>
              <a:t>plugin-</a:t>
            </a:r>
            <a:r>
              <a:rPr lang="en-US" altLang="zh-CN" sz="1400" dirty="0" err="1">
                <a:ea typeface="宋体" panose="02010600030101010101" pitchFamily="2" charset="-122"/>
              </a:rPr>
              <a:t>dva</a:t>
            </a:r>
            <a:r>
              <a:rPr lang="zh-CN" altLang="en-US" sz="1400" dirty="0">
                <a:ea typeface="宋体" panose="02010600030101010101" pitchFamily="2" charset="-122"/>
              </a:rPr>
              <a:t>状态管理，</a:t>
            </a:r>
            <a:r>
              <a:rPr lang="en-US" altLang="zh-CN" sz="1400" dirty="0">
                <a:ea typeface="宋体" panose="02010600030101010101" pitchFamily="2" charset="-122"/>
              </a:rPr>
              <a:t>plugin-layout</a:t>
            </a:r>
            <a:r>
              <a:rPr lang="zh-CN" altLang="en-US" sz="1400" dirty="0">
                <a:ea typeface="宋体" panose="02010600030101010101" pitchFamily="2" charset="-122"/>
              </a:rPr>
              <a:t>布局。还有一些其他的插件，</a:t>
            </a:r>
            <a:r>
              <a:rPr lang="en-US" altLang="zh-CN" sz="1400" dirty="0">
                <a:ea typeface="宋体" panose="02010600030101010101" pitchFamily="2" charset="-122"/>
              </a:rPr>
              <a:t>plugin-</a:t>
            </a:r>
            <a:r>
              <a:rPr lang="en-US" altLang="zh-CN" sz="1400" dirty="0" err="1">
                <a:ea typeface="宋体" panose="02010600030101010101" pitchFamily="2" charset="-122"/>
              </a:rPr>
              <a:t>qiankun</a:t>
            </a:r>
            <a:r>
              <a:rPr lang="zh-CN" altLang="en-US" sz="1400" dirty="0">
                <a:ea typeface="宋体" panose="02010600030101010101" pitchFamily="2" charset="-122"/>
              </a:rPr>
              <a:t>整合微前端、</a:t>
            </a:r>
            <a:r>
              <a:rPr lang="en-US" altLang="zh-CN" sz="1400" dirty="0">
                <a:ea typeface="宋体" panose="02010600030101010101" pitchFamily="2" charset="-122"/>
              </a:rPr>
              <a:t>plugin-request</a:t>
            </a:r>
            <a:r>
              <a:rPr lang="zh-CN" altLang="en-US" sz="1400" dirty="0">
                <a:ea typeface="宋体" panose="02010600030101010101" pitchFamily="2" charset="-122"/>
              </a:rPr>
              <a:t>数据请求、</a:t>
            </a:r>
            <a:r>
              <a:rPr lang="en-US" altLang="zh-CN" sz="1400" dirty="0">
                <a:ea typeface="宋体" panose="02010600030101010101" pitchFamily="2" charset="-122"/>
              </a:rPr>
              <a:t>plugin-</a:t>
            </a:r>
            <a:r>
              <a:rPr lang="en-US" altLang="zh-CN" sz="1400" dirty="0" err="1">
                <a:ea typeface="宋体" panose="02010600030101010101" pitchFamily="2" charset="-122"/>
              </a:rPr>
              <a:t>helment管理</a:t>
            </a:r>
            <a:r>
              <a:rPr lang="en-US" altLang="zh-CN" sz="1400" dirty="0">
                <a:ea typeface="宋体" panose="02010600030101010101" pitchFamily="2" charset="-122"/>
              </a:rPr>
              <a:t> HTML </a:t>
            </a:r>
            <a:r>
              <a:rPr lang="en-US" altLang="zh-CN" sz="1400" dirty="0" err="1">
                <a:ea typeface="宋体" panose="02010600030101010101" pitchFamily="2" charset="-122"/>
              </a:rPr>
              <a:t>文档标签</a:t>
            </a:r>
            <a:r>
              <a:rPr lang="zh-CN" altLang="en-US" sz="1400" dirty="0">
                <a:ea typeface="宋体" panose="02010600030101010101" pitchFamily="2" charset="-122"/>
              </a:rPr>
              <a:t>、</a:t>
            </a:r>
            <a:r>
              <a:rPr lang="en-US" altLang="zh-CN" sz="1400" dirty="0">
                <a:ea typeface="宋体" panose="02010600030101010101" pitchFamily="2" charset="-122"/>
              </a:rPr>
              <a:t>plugin-model</a:t>
            </a:r>
            <a:r>
              <a:rPr lang="zh-CN" altLang="en-US" sz="1400" dirty="0">
                <a:ea typeface="宋体" panose="02010600030101010101" pitchFamily="2" charset="-122"/>
              </a:rPr>
              <a:t>数据管理方案、</a:t>
            </a:r>
            <a:r>
              <a:rPr lang="en-US" altLang="zh-CN" sz="1400" dirty="0">
                <a:ea typeface="宋体" panose="02010600030101010101" pitchFamily="2" charset="-122"/>
              </a:rPr>
              <a:t>plugin-</a:t>
            </a:r>
            <a:r>
              <a:rPr lang="en-US" altLang="zh-CN" sz="1400" dirty="0" err="1">
                <a:ea typeface="宋体" panose="02010600030101010101" pitchFamily="2" charset="-122"/>
              </a:rPr>
              <a:t>esbuild使用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ea typeface="宋体" panose="02010600030101010101" pitchFamily="2" charset="-122"/>
              </a:rPr>
              <a:t>esbuild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ea typeface="宋体" panose="02010600030101010101" pitchFamily="2" charset="-122"/>
              </a:rPr>
              <a:t>作为压缩器</a:t>
            </a:r>
            <a:r>
              <a:rPr lang="zh-CN" altLang="en-US" sz="1400" dirty="0">
                <a:ea typeface="宋体" panose="02010600030101010101" pitchFamily="2" charset="-122"/>
              </a:rPr>
              <a:t>。通过</a:t>
            </a:r>
            <a:r>
              <a:rPr lang="en-US" altLang="zh-CN" sz="1400" dirty="0" err="1">
                <a:ea typeface="宋体" panose="02010600030101010101" pitchFamily="2" charset="-122"/>
              </a:rPr>
              <a:t>umi</a:t>
            </a:r>
            <a:r>
              <a:rPr lang="en-US" altLang="zh-CN" sz="1400" dirty="0">
                <a:ea typeface="宋体" panose="02010600030101010101" pitchFamily="2" charset="-122"/>
              </a:rPr>
              <a:t>-core</a:t>
            </a:r>
            <a:r>
              <a:rPr lang="zh-CN" altLang="en-US" sz="1400" dirty="0"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ea typeface="宋体" panose="02010600030101010101" pitchFamily="2" charset="-122"/>
              </a:rPr>
              <a:t>plugin</a:t>
            </a:r>
            <a:r>
              <a:rPr lang="zh-CN" altLang="en-US" sz="1400" dirty="0">
                <a:ea typeface="宋体" panose="02010600030101010101" pitchFamily="2" charset="-122"/>
              </a:rPr>
              <a:t>，</a:t>
            </a:r>
            <a:r>
              <a:rPr lang="en-US" altLang="zh-CN" sz="1400" dirty="0" err="1">
                <a:ea typeface="宋体" panose="02010600030101010101" pitchFamily="2" charset="-122"/>
              </a:rPr>
              <a:t>umi</a:t>
            </a:r>
            <a:r>
              <a:rPr lang="zh-CN" altLang="en-US" sz="1400" dirty="0">
                <a:ea typeface="宋体" panose="02010600030101010101" pitchFamily="2" charset="-122"/>
              </a:rPr>
              <a:t>最终带给我们的价值就是快速开发，它对一些常见的场景进行了封装，方便我们快速集成它。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CN" altLang="en-US" sz="1400">
                <a:ea typeface="宋体" panose="02010600030101010101" pitchFamily="2" charset="-122"/>
              </a:rPr>
              <a:t>巧寓用到了微前端方案。这个图主要对比了一下这两种方案的优缺点。</a:t>
            </a:r>
            <a:r>
              <a:rPr lang="en-US" altLang="zh-CN" sz="1400">
                <a:ea typeface="宋体" panose="02010600030101010101" pitchFamily="2" charset="-122"/>
              </a:rPr>
              <a:t>umi</a:t>
            </a:r>
            <a:r>
              <a:rPr lang="zh-CN" altLang="en-US" sz="1400">
                <a:ea typeface="宋体" panose="02010600030101010101" pitchFamily="2" charset="-122"/>
              </a:rPr>
              <a:t>针对</a:t>
            </a:r>
            <a:r>
              <a:rPr lang="en-US" altLang="zh-CN" sz="1400">
                <a:ea typeface="宋体" panose="02010600030101010101" pitchFamily="2" charset="-122"/>
              </a:rPr>
              <a:t>qiankun</a:t>
            </a:r>
            <a:r>
              <a:rPr lang="zh-CN" altLang="en-US" sz="1400">
                <a:ea typeface="宋体" panose="02010600030101010101" pitchFamily="2" charset="-122"/>
              </a:rPr>
              <a:t>提供了一个</a:t>
            </a:r>
            <a:r>
              <a:rPr lang="en-US" altLang="zh-CN" sz="1400">
                <a:ea typeface="宋体" panose="02010600030101010101" pitchFamily="2" charset="-122"/>
              </a:rPr>
              <a:t>umi-qiankun</a:t>
            </a:r>
            <a:r>
              <a:rPr lang="zh-CN" altLang="en-US" sz="1400">
                <a:ea typeface="宋体" panose="02010600030101010101" pitchFamily="2" charset="-122"/>
              </a:rPr>
              <a:t>的插件，方便我们更便捷的使用</a:t>
            </a:r>
            <a:r>
              <a:rPr lang="en-US" altLang="zh-CN" sz="1400">
                <a:ea typeface="宋体" panose="02010600030101010101" pitchFamily="2" charset="-122"/>
              </a:rPr>
              <a:t>qiankun</a:t>
            </a:r>
            <a:r>
              <a:rPr lang="zh-CN" altLang="en-US" sz="1400">
                <a:ea typeface="宋体" panose="02010600030101010101" pitchFamily="2" charset="-122"/>
              </a:rPr>
              <a:t>。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第二部门主要是工作总结部分，主要包括：工作任务，业务痛点，完成情况。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CN" altLang="en-US" sz="1400"/>
              <a:t>接下来，简单介绍一下入职以来所做主要做的工作。主要做了五期需求最近正在做的是支付需求，还在开发阶段。上期所做的需求是收房业务流，主要负责的是整租房屋/房间配置。电子签约模块。我主要的任务是租客</a:t>
            </a:r>
            <a:r>
              <a:rPr lang="zh-CN" altLang="en-US" sz="1400">
                <a:ea typeface="宋体" panose="02010600030101010101" pitchFamily="2" charset="-122"/>
              </a:rPr>
              <a:t>合同列表的重构以及收支账单预算功能的开发。房源对接三网模块的开发，主要是让巧寓和三网对接起来。我主要的任务是渠道管理功能的开发，以及集中式房源和合租房源的发布功能开发。第一期的需求也是房源优化。我主要负责的是房屋的设置配置以及配置模版编辑功能重构。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lang="zh-CN" altLang="en-US" sz="1400">
                <a:ea typeface="宋体" panose="02010600030101010101" pitchFamily="2" charset="-122"/>
              </a:rPr>
              <a:t>因为qiankun是基于路由的，必须要有路由的变化，但是jq项目页面之间的跳转是通过iframe来完成的，不是通过路由来控制的。如果把主应用放在jq的话，需要在jq完成路由的配置。如果把主应用放在react的话，我们需要重构整个左侧的菜单栏和顶部的信息栏，如果把路由放在react项目的话，我们在react项目里需要通过iframe来嵌入jq页面，如果把路由放在jq项目里，我们需要完成jq的路由配置。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vert="eaVert"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b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" y="0"/>
            <a:ext cx="9142572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文本框 7"/>
          <p:cNvSpPr txBox="1"/>
          <p:nvPr/>
        </p:nvSpPr>
        <p:spPr>
          <a:xfrm>
            <a:off x="2269474" y="3547593"/>
            <a:ext cx="2045970" cy="5988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600"/>
              </a:spcBef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部门：HBG-前端技术部</a:t>
            </a:r>
          </a:p>
          <a:p>
            <a:pPr>
              <a:spcBef>
                <a:spcPts val="600"/>
              </a:spcBef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日期：202</a:t>
            </a:r>
            <a:r>
              <a:rPr lang="en-US"/>
              <a:t>1</a:t>
            </a:r>
            <a:r>
              <a:t>年</a:t>
            </a:r>
            <a:r>
              <a:rPr lang="en-US"/>
              <a:t>10</a:t>
            </a:r>
            <a:r>
              <a:t>月</a:t>
            </a:r>
            <a:r>
              <a:rPr lang="en-US"/>
              <a:t>22</a:t>
            </a:r>
            <a:r>
              <a:t>日</a:t>
            </a:r>
          </a:p>
        </p:txBody>
      </p:sp>
      <p:sp>
        <p:nvSpPr>
          <p:cNvPr id="114" name="文本框 8"/>
          <p:cNvSpPr txBox="1"/>
          <p:nvPr/>
        </p:nvSpPr>
        <p:spPr>
          <a:xfrm>
            <a:off x="2314129" y="1286726"/>
            <a:ext cx="6696045" cy="7067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业务串讲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5" name="文本框 9"/>
          <p:cNvSpPr txBox="1"/>
          <p:nvPr/>
        </p:nvSpPr>
        <p:spPr>
          <a:xfrm>
            <a:off x="4538682" y="1440691"/>
            <a:ext cx="6792257" cy="3987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/>
              <a:t>--</a:t>
            </a:r>
            <a:r>
              <a:t>-</a:t>
            </a:r>
            <a:r>
              <a:rPr lang="zh-CN"/>
              <a:t>党欢</a:t>
            </a:r>
            <a:endParaRPr lang="zh-CN"/>
          </a:p>
        </p:txBody>
      </p:sp>
      <p:sp>
        <p:nvSpPr>
          <p:cNvPr id="116" name="文本框 10"/>
          <p:cNvSpPr txBox="1"/>
          <p:nvPr/>
        </p:nvSpPr>
        <p:spPr>
          <a:xfrm>
            <a:off x="7952775" y="4050093"/>
            <a:ext cx="752102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900">
                <a:solidFill>
                  <a:srgbClr val="FFFFFF"/>
                </a:solidFill>
                <a:latin typeface="YaHei IKEA"/>
                <a:ea typeface="YaHei IKEA"/>
                <a:cs typeface="YaHei IKEA"/>
                <a:sym typeface="YaHei IKEA"/>
              </a:defRPr>
            </a:lvl1pPr>
          </a:lstStyle>
          <a:p>
            <a:r>
              <a:t>www.58.com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 txBox="1"/>
          <p:nvPr/>
        </p:nvSpPr>
        <p:spPr>
          <a:xfrm>
            <a:off x="88900" y="332740"/>
            <a:ext cx="1219200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工作难点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240" y="910590"/>
            <a:ext cx="860552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场景：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wos文件预览时，需要解密，一张图片需要请求两次接口才能正常预览。当有大量图片时，需要限制并发的数量。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方案</a:t>
            </a: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1</a:t>
            </a: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：</a:t>
            </a: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一次请求5张图片，5张图片都请求结束后，再请求下一批。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方案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2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：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利用任务队列的思想，限制并发数量，判断当前正在执行的任务数量是否超过给定的上限，如果未超过则立即执行这个“任务”，否则进入任务队列中等待执行。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0415" y="2908300"/>
            <a:ext cx="3402330" cy="326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2959100"/>
            <a:ext cx="3369945" cy="3241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4490" y="6233795"/>
            <a:ext cx="20434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耗时：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934ms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0270" y="6211570"/>
            <a:ext cx="20434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耗时：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828ms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 txBox="1"/>
          <p:nvPr/>
        </p:nvSpPr>
        <p:spPr>
          <a:xfrm>
            <a:off x="88900" y="332740"/>
            <a:ext cx="2273935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loading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优化对比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6220" y="1098550"/>
            <a:ext cx="434975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优化前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" y="1529080"/>
            <a:ext cx="4257675" cy="4226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5" y="1529080"/>
            <a:ext cx="4132580" cy="41954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41215" y="1098550"/>
            <a:ext cx="434975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优化后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 txBox="1"/>
          <p:nvPr/>
        </p:nvSpPr>
        <p:spPr>
          <a:xfrm>
            <a:off x="88900" y="332740"/>
            <a:ext cx="1828800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工作完成情况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7960" y="1043940"/>
            <a:ext cx="8768715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入职以来，总共参与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次需求开发。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4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次需求已上线，正在进行的是支付的需求开发。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涉及到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个系统：巧寓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pms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系统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+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巧寓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cms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巧寓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pms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系统：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jq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：added lines: 3478, removed lines: 1318, total lines: 2160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react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：added lines: 25410, removed lines: 15654, total lines: 9756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巧寓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cms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系统：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jq: added lines: 393, removed lines: 11, total lines: 382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合计：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 total lines: 12298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 13"/>
          <p:cNvSpPr/>
          <p:nvPr/>
        </p:nvSpPr>
        <p:spPr>
          <a:xfrm>
            <a:off x="-10886" y="2362200"/>
            <a:ext cx="9144001" cy="2286379"/>
          </a:xfrm>
          <a:prstGeom prst="rect">
            <a:avLst/>
          </a:prstGeom>
          <a:solidFill>
            <a:srgbClr val="404040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8" name="图片占位符 5" descr="图片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9" y="2149722"/>
            <a:ext cx="2524368" cy="2711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99" y="0"/>
                </a:moveTo>
                <a:lnTo>
                  <a:pt x="0" y="21600"/>
                </a:lnTo>
                <a:lnTo>
                  <a:pt x="16197" y="21600"/>
                </a:lnTo>
                <a:lnTo>
                  <a:pt x="21600" y="0"/>
                </a:lnTo>
                <a:lnTo>
                  <a:pt x="5399" y="0"/>
                </a:ln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150" name="文本框 19"/>
          <p:cNvSpPr txBox="1"/>
          <p:nvPr/>
        </p:nvSpPr>
        <p:spPr>
          <a:xfrm>
            <a:off x="2801905" y="2984044"/>
            <a:ext cx="1023517" cy="889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97500"/>
          </a:bodyPr>
          <a:lstStyle>
            <a:lvl1pPr defTabSz="713105">
              <a:defRPr sz="5460" spc="78">
                <a:solidFill>
                  <a:srgbClr val="EDAB44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r>
              <a:t>/0</a:t>
            </a:r>
            <a:r>
              <a:rPr lang="en-US"/>
              <a:t>3</a:t>
            </a:r>
            <a:endParaRPr lang="en-US"/>
          </a:p>
        </p:txBody>
      </p:sp>
      <p:sp>
        <p:nvSpPr>
          <p:cNvPr id="9" name="标题 1"/>
          <p:cNvSpPr txBox="1"/>
          <p:nvPr/>
        </p:nvSpPr>
        <p:spPr>
          <a:xfrm>
            <a:off x="4169410" y="3041650"/>
            <a:ext cx="2030095" cy="77343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defTabSz="758825">
              <a:defRPr sz="3235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总结规划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"/>
          <p:cNvSpPr txBox="1"/>
          <p:nvPr/>
        </p:nvSpPr>
        <p:spPr>
          <a:xfrm>
            <a:off x="55061" y="310815"/>
            <a:ext cx="609600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总结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7650" y="1778635"/>
            <a:ext cx="8896293" cy="4022725"/>
            <a:chOff x="2075" y="3215"/>
            <a:chExt cx="15390" cy="6335"/>
          </a:xfrm>
        </p:grpSpPr>
        <p:sp>
          <p:nvSpPr>
            <p:cNvPr id="16" name="íṩ1iḍe"/>
            <p:cNvSpPr/>
            <p:nvPr/>
          </p:nvSpPr>
          <p:spPr>
            <a:xfrm>
              <a:off x="3316" y="3880"/>
              <a:ext cx="14149" cy="5670"/>
            </a:xfrm>
            <a:prstGeom prst="roundRect">
              <a:avLst>
                <a:gd name="adj" fmla="val 4372"/>
              </a:avLst>
            </a:prstGeom>
            <a:solidFill>
              <a:srgbClr val="F17C60">
                <a:lumMod val="20000"/>
                <a:lumOff val="8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0"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1" name="íṩ1iḍe"/>
            <p:cNvSpPr/>
            <p:nvPr/>
          </p:nvSpPr>
          <p:spPr>
            <a:xfrm>
              <a:off x="2075" y="3215"/>
              <a:ext cx="14837" cy="5972"/>
            </a:xfrm>
            <a:prstGeom prst="roundRect">
              <a:avLst>
                <a:gd name="adj" fmla="val 4372"/>
              </a:avLst>
            </a:prstGeom>
            <a:solidFill>
              <a:srgbClr val="FFFFFF"/>
            </a:solidFill>
            <a:ln w="3175" cap="flat" cmpd="sng" algn="ctr">
              <a:solidFill>
                <a:srgbClr val="FB481E"/>
              </a:solidFill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0"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92125" y="2200910"/>
            <a:ext cx="8160385" cy="5414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Arial" panose="020B0604020202090204"/>
              </a:rPr>
              <a:t>业务: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Arial" panose="020B0604020202090204"/>
              <a:ea typeface="Arial" panose="020B0604020202090204"/>
              <a:cs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共开发5个需求，</a:t>
            </a:r>
            <a:r>
              <a:rPr lang="en-US" altLang="zh-CN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4</a:t>
            </a: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个已上线，涉及到房源、合同、支付模块，对巧遇项目有了更深入的了解。</a:t>
            </a:r>
            <a:endParaRPr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Arial" panose="020B0604020202090204"/>
              </a:rPr>
              <a:t>技术: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对react、umi、typeScript有了更深入学习和了解。对微前端概念也有一定的了解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,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并应用到了巧遇项目中。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Arial" panose="020B0604020202090204"/>
              </a:rPr>
              <a:t>其他:</a:t>
            </a:r>
            <a:endParaRPr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积极配合项目相关工作人员，保证问题能得到及时解决。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宋体" panose="02010600030101010101" pitchFamily="2" charset="-122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"/>
          <p:cNvSpPr txBox="1"/>
          <p:nvPr/>
        </p:nvSpPr>
        <p:spPr>
          <a:xfrm>
            <a:off x="55061" y="310815"/>
            <a:ext cx="609600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规划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7650" y="1778635"/>
            <a:ext cx="8896293" cy="4022725"/>
            <a:chOff x="2075" y="3215"/>
            <a:chExt cx="15390" cy="6335"/>
          </a:xfrm>
        </p:grpSpPr>
        <p:sp>
          <p:nvSpPr>
            <p:cNvPr id="16" name="íṩ1iḍe"/>
            <p:cNvSpPr/>
            <p:nvPr/>
          </p:nvSpPr>
          <p:spPr>
            <a:xfrm>
              <a:off x="3316" y="3880"/>
              <a:ext cx="14149" cy="5670"/>
            </a:xfrm>
            <a:prstGeom prst="roundRect">
              <a:avLst>
                <a:gd name="adj" fmla="val 4372"/>
              </a:avLst>
            </a:prstGeom>
            <a:solidFill>
              <a:srgbClr val="F17C60">
                <a:lumMod val="20000"/>
                <a:lumOff val="8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0"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1" name="íṩ1iḍe"/>
            <p:cNvSpPr/>
            <p:nvPr/>
          </p:nvSpPr>
          <p:spPr>
            <a:xfrm>
              <a:off x="2075" y="3215"/>
              <a:ext cx="14837" cy="5972"/>
            </a:xfrm>
            <a:prstGeom prst="roundRect">
              <a:avLst>
                <a:gd name="adj" fmla="val 4372"/>
              </a:avLst>
            </a:prstGeom>
            <a:solidFill>
              <a:srgbClr val="FFFFFF"/>
            </a:solidFill>
            <a:ln w="3175" cap="flat" cmpd="sng" algn="ctr">
              <a:solidFill>
                <a:srgbClr val="FB481E"/>
              </a:solidFill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0"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03580" y="2092325"/>
            <a:ext cx="7756525" cy="28752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90204"/>
              </a:rPr>
              <a:t>近期工作规划: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Arial" panose="020B0604020202090204"/>
              <a:ea typeface="Arial" panose="020B0604020202090204"/>
              <a:cs typeface="微软雅黑" panose="020B0503020204020204" charset="-122"/>
              <a:sym typeface="Arial" panose="020B0604020202090204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业务上：更加深入了解业务需求，全面了解业务系统；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技术上：增加对react、node的熟悉程度，深入了解http，将理论转为实践；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其他方面：学会站在用户的角度看问题，养成一个良好的开发习惯，多思考。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Arial" panose="020B0604020202090204"/>
              <a:cs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宋体" panose="02010600030101010101" pitchFamily="2" charset="-122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"/>
          <p:cNvSpPr txBox="1"/>
          <p:nvPr/>
        </p:nvSpPr>
        <p:spPr>
          <a:xfrm>
            <a:off x="63316" y="267635"/>
            <a:ext cx="2133600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实现目标的关键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36220" y="1964055"/>
            <a:ext cx="3430905" cy="3813810"/>
          </a:xfrm>
          <a:prstGeom prst="roundRect">
            <a:avLst>
              <a:gd name="adj" fmla="val 6119"/>
            </a:avLst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139700" dist="38100" dir="5400000" algn="t" rotWithShape="0">
              <a:schemeClr val="accent3">
                <a:alpha val="55000"/>
              </a:schemeClr>
            </a:outerShdw>
          </a:effectLst>
        </p:spPr>
      </p:pic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4301490" y="1964055"/>
            <a:ext cx="414655" cy="41465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6" name="Freeform 45"/>
          <p:cNvSpPr>
            <a:spLocks noEditPoints="1"/>
          </p:cNvSpPr>
          <p:nvPr/>
        </p:nvSpPr>
        <p:spPr bwMode="auto">
          <a:xfrm>
            <a:off x="4364355" y="4305935"/>
            <a:ext cx="414655" cy="41465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4364355" y="3115310"/>
            <a:ext cx="414655" cy="41465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8" name="îş1íḑé"/>
          <p:cNvSpPr/>
          <p:nvPr/>
        </p:nvSpPr>
        <p:spPr bwMode="auto">
          <a:xfrm>
            <a:off x="5297170" y="1856105"/>
            <a:ext cx="3372485" cy="5226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zh-CN" altLang="en-US" sz="1865" b="1" kern="0" noProof="0" dirty="0">
                <a:uLnTx/>
                <a:latin typeface="+mn-lt"/>
                <a:ea typeface="微软雅黑" panose="020B0503020204020204" charset="-122"/>
                <a:cs typeface="+mn-cs"/>
                <a:sym typeface="+mn-lt"/>
              </a:rPr>
              <a:t>保持乐观和积极性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îş1íḑé"/>
          <p:cNvSpPr/>
          <p:nvPr/>
        </p:nvSpPr>
        <p:spPr bwMode="auto">
          <a:xfrm>
            <a:off x="5297170" y="3155950"/>
            <a:ext cx="3372485" cy="333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defTabSz="608965">
              <a:lnSpc>
                <a:spcPct val="100000"/>
              </a:lnSpc>
              <a:defRPr/>
            </a:pPr>
            <a:r>
              <a:rPr kumimoji="1" lang="zh-CN" altLang="en-US" sz="1865" b="1" kern="0" noProof="0" dirty="0">
                <a:uLnTx/>
                <a:latin typeface="+mn-lt"/>
                <a:ea typeface="微软雅黑" panose="020B0503020204020204" charset="-122"/>
                <a:cs typeface="+mn-cs"/>
                <a:sym typeface="+mn-lt"/>
              </a:rPr>
              <a:t>巩固技术</a:t>
            </a:r>
            <a:endParaRPr kumimoji="1" lang="zh-CN" altLang="en-US" sz="1865" b="1" kern="0" noProof="0" dirty="0">
              <a:uLnTx/>
              <a:latin typeface="+mn-lt"/>
              <a:ea typeface="微软雅黑" panose="020B0503020204020204" charset="-122"/>
              <a:cs typeface="+mn-cs"/>
              <a:sym typeface="+mn-lt"/>
            </a:endParaRPr>
          </a:p>
        </p:txBody>
      </p:sp>
      <p:sp>
        <p:nvSpPr>
          <p:cNvPr id="10" name="îş1íḑé"/>
          <p:cNvSpPr/>
          <p:nvPr/>
        </p:nvSpPr>
        <p:spPr bwMode="auto">
          <a:xfrm>
            <a:off x="5297170" y="4197985"/>
            <a:ext cx="3372485" cy="5226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zh-CN" altLang="en-US" sz="1865" b="1" kern="0" noProof="0" dirty="0">
                <a:uLnTx/>
                <a:latin typeface="+mn-lt"/>
                <a:ea typeface="微软雅黑" panose="020B0503020204020204" charset="-122"/>
                <a:cs typeface="+mn-cs"/>
                <a:sym typeface="+mn-lt"/>
              </a:rPr>
              <a:t>积累技术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Freeform 45"/>
          <p:cNvSpPr>
            <a:spLocks noEditPoints="1"/>
          </p:cNvSpPr>
          <p:nvPr/>
        </p:nvSpPr>
        <p:spPr bwMode="auto">
          <a:xfrm>
            <a:off x="4364990" y="5363210"/>
            <a:ext cx="414655" cy="41465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3" name="îş1íḑé"/>
          <p:cNvSpPr/>
          <p:nvPr/>
        </p:nvSpPr>
        <p:spPr bwMode="auto">
          <a:xfrm>
            <a:off x="5297170" y="5309235"/>
            <a:ext cx="3372485" cy="5226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kumimoji="1" lang="zh-CN" altLang="en-US" sz="1865" b="1" kern="0" noProof="0" dirty="0">
                <a:uLnTx/>
                <a:latin typeface="+mn-lt"/>
                <a:ea typeface="微软雅黑" panose="020B0503020204020204" charset="-122"/>
                <a:cs typeface="+mn-cs"/>
                <a:sym typeface="+mn-lt"/>
              </a:rPr>
              <a:t>掌握新技术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"/>
          <p:cNvSpPr txBox="1"/>
          <p:nvPr/>
        </p:nvSpPr>
        <p:spPr>
          <a:xfrm>
            <a:off x="55061" y="310815"/>
            <a:ext cx="914400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致谢语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29787" y="2240915"/>
            <a:ext cx="8914213" cy="4028440"/>
            <a:chOff x="2044" y="3206"/>
            <a:chExt cx="15421" cy="6344"/>
          </a:xfrm>
        </p:grpSpPr>
        <p:sp>
          <p:nvSpPr>
            <p:cNvPr id="16" name="íṩ1iḍe"/>
            <p:cNvSpPr/>
            <p:nvPr/>
          </p:nvSpPr>
          <p:spPr>
            <a:xfrm>
              <a:off x="3316" y="3880"/>
              <a:ext cx="14149" cy="5670"/>
            </a:xfrm>
            <a:prstGeom prst="roundRect">
              <a:avLst>
                <a:gd name="adj" fmla="val 4372"/>
              </a:avLst>
            </a:prstGeom>
            <a:solidFill>
              <a:srgbClr val="F17C60">
                <a:lumMod val="20000"/>
                <a:lumOff val="80000"/>
              </a:srgb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350"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1" name="íṩ1iḍe"/>
            <p:cNvSpPr/>
            <p:nvPr/>
          </p:nvSpPr>
          <p:spPr>
            <a:xfrm>
              <a:off x="2044" y="3206"/>
              <a:ext cx="14837" cy="5972"/>
            </a:xfrm>
            <a:prstGeom prst="roundRect">
              <a:avLst>
                <a:gd name="adj" fmla="val 4372"/>
              </a:avLst>
            </a:prstGeom>
            <a:solidFill>
              <a:srgbClr val="FFFFFF"/>
            </a:solidFill>
            <a:ln w="3175" cap="flat" cmpd="sng" algn="ctr">
              <a:solidFill>
                <a:srgbClr val="FB481E"/>
              </a:solidFill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在公司工作的这段时间里，我得到了很多同事的帮助，使得我在技术上进步不少。我会更加努力，在工作上，对自己要求更加严格，遵守公司制度，尽职尽责，以谦虚的态度和饱满的热情做好自己的本职工作，不断完善自我。</a:t>
              </a: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72280" y="1400810"/>
            <a:ext cx="90233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致谢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reeform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</a:ln>
        </p:spPr>
        <p:txBody>
          <a:bodyPr lIns="45719" rIns="45719" anchor="ctr"/>
          <a:lstStyle/>
          <a:p>
            <a:pPr algn="ctr">
              <a:lnSpc>
                <a:spcPct val="120000"/>
              </a:lnSpc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6" name="Picture 3" descr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7" name="Picture 3" descr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865120" y="3670935"/>
            <a:ext cx="14617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前端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-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宋体" panose="02010600030101010101" pitchFamily="2" charset="-122"/>
                <a:cs typeface="Arial" panose="020B0604020202090204"/>
                <a:sym typeface="Arial" panose="020B0604020202090204"/>
              </a:rPr>
              <a:t>党欢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宋体" panose="02010600030101010101" pitchFamily="2" charset="-122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3"/>
          <p:cNvGrpSpPr/>
          <p:nvPr/>
        </p:nvGrpSpPr>
        <p:grpSpPr>
          <a:xfrm>
            <a:off x="88899" y="861994"/>
            <a:ext cx="7574056" cy="5835353"/>
            <a:chOff x="-7620" y="-86360"/>
            <a:chExt cx="7574055" cy="5835352"/>
          </a:xfrm>
        </p:grpSpPr>
        <p:sp>
          <p:nvSpPr>
            <p:cNvPr id="120" name="椭圆 4"/>
            <p:cNvSpPr/>
            <p:nvPr/>
          </p:nvSpPr>
          <p:spPr>
            <a:xfrm>
              <a:off x="2199102" y="961752"/>
              <a:ext cx="3452815" cy="3917251"/>
            </a:xfrm>
            <a:prstGeom prst="ellipse">
              <a:avLst/>
            </a:prstGeom>
            <a:noFill/>
            <a:ln w="190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任意多边形 68"/>
            <p:cNvSpPr/>
            <p:nvPr/>
          </p:nvSpPr>
          <p:spPr>
            <a:xfrm>
              <a:off x="-7620" y="-86360"/>
              <a:ext cx="4017170" cy="583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19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3523" y="21600"/>
                  </a:lnTo>
                  <a:lnTo>
                    <a:pt x="3127" y="21118"/>
                  </a:lnTo>
                  <a:cubicBezTo>
                    <a:pt x="1143" y="18567"/>
                    <a:pt x="0" y="15573"/>
                    <a:pt x="0" y="12370"/>
                  </a:cubicBezTo>
                  <a:cubicBezTo>
                    <a:pt x="0" y="7711"/>
                    <a:pt x="2418" y="3494"/>
                    <a:pt x="6326" y="441"/>
                  </a:cubicBezTo>
                  <a:close/>
                </a:path>
              </a:pathLst>
            </a:cu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24" name="组合 6"/>
            <p:cNvGrpSpPr/>
            <p:nvPr/>
          </p:nvGrpSpPr>
          <p:grpSpPr>
            <a:xfrm>
              <a:off x="3494484" y="2308619"/>
              <a:ext cx="1064421" cy="1207595"/>
              <a:chOff x="0" y="0"/>
              <a:chExt cx="1064419" cy="1207594"/>
            </a:xfrm>
          </p:grpSpPr>
          <p:sp>
            <p:nvSpPr>
              <p:cNvPr id="122" name="椭圆 23"/>
              <p:cNvSpPr/>
              <p:nvPr/>
            </p:nvSpPr>
            <p:spPr>
              <a:xfrm>
                <a:off x="0" y="-1"/>
                <a:ext cx="1064420" cy="1207596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ysDash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404040"/>
                    </a:solidFill>
                  </a:defRPr>
                </a:pPr>
              </a:p>
            </p:txBody>
          </p:sp>
          <p:sp>
            <p:nvSpPr>
              <p:cNvPr id="123" name="椭圆 24"/>
              <p:cNvSpPr/>
              <p:nvPr/>
            </p:nvSpPr>
            <p:spPr>
              <a:xfrm>
                <a:off x="192881" y="218825"/>
                <a:ext cx="678657" cy="769943"/>
              </a:xfrm>
              <a:prstGeom prst="ellipse">
                <a:avLst/>
              </a:prstGeom>
              <a:solidFill>
                <a:srgbClr val="EEECE1">
                  <a:alpha val="5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>
                    <a:solidFill>
                      <a:srgbClr val="404040"/>
                    </a:solidFill>
                  </a:defRPr>
                </a:pPr>
              </a:p>
            </p:txBody>
          </p:sp>
        </p:grpSp>
        <p:sp>
          <p:nvSpPr>
            <p:cNvPr id="125" name="矩形 10"/>
            <p:cNvSpPr/>
            <p:nvPr/>
          </p:nvSpPr>
          <p:spPr>
            <a:xfrm>
              <a:off x="5729141" y="2709446"/>
              <a:ext cx="1837294" cy="42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120000"/>
                </a:lnSpc>
              </a:pP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26" name="任意多边形 44"/>
            <p:cNvSpPr/>
            <p:nvPr/>
          </p:nvSpPr>
          <p:spPr>
            <a:xfrm flipH="1">
              <a:off x="4009467" y="1697178"/>
              <a:ext cx="1074500" cy="244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7270" y="21382"/>
                  </a:lnTo>
                  <a:cubicBezTo>
                    <a:pt x="7414" y="20375"/>
                    <a:pt x="0" y="16020"/>
                    <a:pt x="0" y="10800"/>
                  </a:cubicBezTo>
                  <a:cubicBezTo>
                    <a:pt x="0" y="5580"/>
                    <a:pt x="7414" y="1225"/>
                    <a:pt x="17270" y="218"/>
                  </a:cubicBez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595959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矩形 17"/>
            <p:cNvSpPr txBox="1"/>
            <p:nvPr/>
          </p:nvSpPr>
          <p:spPr>
            <a:xfrm>
              <a:off x="431193" y="2059187"/>
              <a:ext cx="2345174" cy="1371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r">
                <a:lnSpc>
                  <a:spcPct val="120000"/>
                </a:lnSpc>
                <a:defRPr sz="5700" b="1">
                  <a:solidFill>
                    <a:srgbClr val="FFFFFF"/>
                  </a:solidFill>
                </a:defRPr>
              </a:pPr>
              <a:r>
                <a:t>C</a:t>
              </a:r>
              <a:r>
                <a:rPr sz="2500"/>
                <a:t>ONTENTS</a:t>
              </a:r>
              <a:endParaRPr sz="2500"/>
            </a:p>
          </p:txBody>
        </p:sp>
        <p:sp>
          <p:nvSpPr>
            <p:cNvPr id="128" name="直接连接符 47"/>
            <p:cNvSpPr/>
            <p:nvPr/>
          </p:nvSpPr>
          <p:spPr>
            <a:xfrm>
              <a:off x="1112877" y="3160377"/>
              <a:ext cx="598715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31" name="TextBox 1"/>
          <p:cNvSpPr txBox="1"/>
          <p:nvPr/>
        </p:nvSpPr>
        <p:spPr>
          <a:xfrm>
            <a:off x="88900" y="315595"/>
            <a:ext cx="1231901" cy="4191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述职大纲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32525" y="2352880"/>
            <a:ext cx="1930315" cy="639372"/>
            <a:chOff x="5532525" y="1242900"/>
            <a:chExt cx="1930315" cy="639372"/>
          </a:xfrm>
        </p:grpSpPr>
        <p:sp>
          <p:nvSpPr>
            <p:cNvPr id="7" name="文本框 6"/>
            <p:cNvSpPr txBox="1"/>
            <p:nvPr/>
          </p:nvSpPr>
          <p:spPr>
            <a:xfrm>
              <a:off x="6327460" y="1372918"/>
              <a:ext cx="1135380" cy="378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微软雅黑" panose="020B0503020204020204" charset="-122"/>
                </a:rPr>
                <a:t>项目概述</a:t>
              </a:r>
              <a:endParaRPr kumimoji="1" lang="zh-CN" altLang="en-US" sz="1865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32525" y="1242900"/>
              <a:ext cx="639372" cy="639372"/>
            </a:xfrm>
            <a:prstGeom prst="ellipse">
              <a:avLst/>
            </a:prstGeom>
            <a:solidFill>
              <a:schemeClr val="accent4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panose="020B0503020204020204" charset="-122"/>
                </a:rPr>
                <a:t>1</a:t>
              </a:r>
              <a:endPara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30033" y="3397751"/>
            <a:ext cx="1930316" cy="639372"/>
            <a:chOff x="5532524" y="2391803"/>
            <a:chExt cx="1930316" cy="639372"/>
          </a:xfrm>
        </p:grpSpPr>
        <p:sp>
          <p:nvSpPr>
            <p:cNvPr id="15" name="文本框 14"/>
            <p:cNvSpPr txBox="1"/>
            <p:nvPr/>
          </p:nvSpPr>
          <p:spPr>
            <a:xfrm>
              <a:off x="6327460" y="2517981"/>
              <a:ext cx="1135380" cy="378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微软雅黑" panose="020B0503020204020204" charset="-122"/>
                </a:rPr>
                <a:t>工作总结</a:t>
              </a:r>
              <a:endParaRPr kumimoji="1" lang="zh-CN" altLang="en-US" sz="1865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32524" y="2391803"/>
              <a:ext cx="639372" cy="639372"/>
            </a:xfrm>
            <a:prstGeom prst="ellipse">
              <a:avLst/>
            </a:prstGeom>
            <a:solidFill>
              <a:schemeClr val="accent4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panose="020B0503020204020204" charset="-122"/>
                </a:rPr>
                <a:t>2</a:t>
              </a:r>
              <a:endPara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32525" y="4573728"/>
            <a:ext cx="1930316" cy="639372"/>
            <a:chOff x="5532523" y="4548247"/>
            <a:chExt cx="1930316" cy="639372"/>
          </a:xfrm>
        </p:grpSpPr>
        <p:sp>
          <p:nvSpPr>
            <p:cNvPr id="25" name="文本框 24"/>
            <p:cNvSpPr txBox="1"/>
            <p:nvPr/>
          </p:nvSpPr>
          <p:spPr>
            <a:xfrm>
              <a:off x="6327459" y="4674427"/>
              <a:ext cx="1135380" cy="378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微软雅黑" panose="020B0503020204020204" charset="-122"/>
                </a:rPr>
                <a:t>总结规划</a:t>
              </a:r>
              <a:endParaRPr kumimoji="1" lang="zh-CN" altLang="en-US" sz="1865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32523" y="4548247"/>
              <a:ext cx="639372" cy="639372"/>
            </a:xfrm>
            <a:prstGeom prst="ellipse">
              <a:avLst/>
            </a:prstGeom>
            <a:solidFill>
              <a:schemeClr val="accent4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panose="020B0503020204020204" charset="-122"/>
                </a:rPr>
                <a:t>3</a:t>
              </a:r>
              <a:endPara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"/>
          <p:cNvSpPr/>
          <p:nvPr/>
        </p:nvSpPr>
        <p:spPr>
          <a:xfrm>
            <a:off x="-91" y="2362200"/>
            <a:ext cx="9144001" cy="2286379"/>
          </a:xfrm>
          <a:prstGeom prst="rect">
            <a:avLst/>
          </a:prstGeom>
          <a:solidFill>
            <a:srgbClr val="404040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8" name="图片占位符 5" descr="图片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9" y="2149722"/>
            <a:ext cx="2524368" cy="2711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99" y="0"/>
                </a:moveTo>
                <a:lnTo>
                  <a:pt x="0" y="21600"/>
                </a:lnTo>
                <a:lnTo>
                  <a:pt x="16197" y="21600"/>
                </a:lnTo>
                <a:lnTo>
                  <a:pt x="21600" y="0"/>
                </a:lnTo>
                <a:lnTo>
                  <a:pt x="5399" y="0"/>
                </a:ln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139" name="标题 1"/>
          <p:cNvSpPr txBox="1">
            <a:spLocks noGrp="1"/>
          </p:cNvSpPr>
          <p:nvPr>
            <p:ph type="title"/>
          </p:nvPr>
        </p:nvSpPr>
        <p:spPr>
          <a:xfrm>
            <a:off x="4544695" y="3117850"/>
            <a:ext cx="2030095" cy="773430"/>
          </a:xfrm>
          <a:prstGeom prst="rect">
            <a:avLst/>
          </a:prstGeom>
        </p:spPr>
        <p:txBody>
          <a:bodyPr>
            <a:normAutofit/>
          </a:bodyPr>
          <a:lstStyle>
            <a:lvl1pPr defTabSz="758825">
              <a:defRPr sz="3235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项目概述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0" name="文本框 19"/>
          <p:cNvSpPr txBox="1"/>
          <p:nvPr/>
        </p:nvSpPr>
        <p:spPr>
          <a:xfrm>
            <a:off x="2752725" y="2762250"/>
            <a:ext cx="1023620" cy="148526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defTabSz="749300">
              <a:defRPr sz="5740" spc="82">
                <a:solidFill>
                  <a:srgbClr val="EDAB44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r>
              <a:t>/0</a:t>
            </a:r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 txBox="1"/>
          <p:nvPr/>
        </p:nvSpPr>
        <p:spPr>
          <a:xfrm>
            <a:off x="88900" y="332740"/>
            <a:ext cx="1219200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项目概述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625" y="1090930"/>
            <a:ext cx="8768715" cy="874395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巧寓：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是一个后台管理的saas系统，该系统主要为长租公寓商家提供全流程的租房管理服务，帮助其完成交易前后的管理。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  <p:pic>
        <p:nvPicPr>
          <p:cNvPr id="2" name="图片 1" descr="软件系统架构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965325"/>
            <a:ext cx="9068435" cy="47707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 txBox="1"/>
          <p:nvPr/>
        </p:nvSpPr>
        <p:spPr>
          <a:xfrm>
            <a:off x="88900" y="332740"/>
            <a:ext cx="1219200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框架描述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" name="文本框 1"/>
          <p:cNvSpPr txBox="1"/>
          <p:nvPr/>
        </p:nvSpPr>
        <p:spPr>
          <a:xfrm>
            <a:off x="174625" y="1825625"/>
            <a:ext cx="5273675" cy="1337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</a:pP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lnSpc>
                <a:spcPct val="150000"/>
              </a:lnSpc>
              <a:buSzPct val="100000"/>
              <a:buChar char="➢"/>
            </a:pP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SzPct val="100000"/>
            </a:pP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umi功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429895"/>
            <a:ext cx="7067550" cy="65868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 txBox="1"/>
          <p:nvPr/>
        </p:nvSpPr>
        <p:spPr>
          <a:xfrm>
            <a:off x="88900" y="332740"/>
            <a:ext cx="1219200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项目规划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3666c0810cf06e4113796b086869d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195" y="1255395"/>
            <a:ext cx="7038975" cy="49625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"/>
          <p:cNvSpPr/>
          <p:nvPr/>
        </p:nvSpPr>
        <p:spPr>
          <a:xfrm>
            <a:off x="-91" y="2362200"/>
            <a:ext cx="9144001" cy="2286379"/>
          </a:xfrm>
          <a:prstGeom prst="rect">
            <a:avLst/>
          </a:prstGeom>
          <a:solidFill>
            <a:srgbClr val="404040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8" name="图片占位符 5" descr="图片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9" y="2149722"/>
            <a:ext cx="2524368" cy="2711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99" y="0"/>
                </a:moveTo>
                <a:lnTo>
                  <a:pt x="0" y="21600"/>
                </a:lnTo>
                <a:lnTo>
                  <a:pt x="16197" y="21600"/>
                </a:lnTo>
                <a:lnTo>
                  <a:pt x="21600" y="0"/>
                </a:lnTo>
                <a:lnTo>
                  <a:pt x="5399" y="0"/>
                </a:ln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139" name="标题 1"/>
          <p:cNvSpPr txBox="1">
            <a:spLocks noGrp="1"/>
          </p:cNvSpPr>
          <p:nvPr>
            <p:ph type="title"/>
          </p:nvPr>
        </p:nvSpPr>
        <p:spPr>
          <a:xfrm>
            <a:off x="4178935" y="2553335"/>
            <a:ext cx="2030095" cy="773430"/>
          </a:xfrm>
          <a:prstGeom prst="rect">
            <a:avLst/>
          </a:prstGeom>
        </p:spPr>
        <p:txBody>
          <a:bodyPr/>
          <a:lstStyle>
            <a:lvl1pPr defTabSz="758825">
              <a:defRPr sz="3235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工作总结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0" name="文本框 19"/>
          <p:cNvSpPr txBox="1"/>
          <p:nvPr/>
        </p:nvSpPr>
        <p:spPr>
          <a:xfrm>
            <a:off x="2752725" y="2762250"/>
            <a:ext cx="1023620" cy="148526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90000"/>
          </a:bodyPr>
          <a:lstStyle>
            <a:lvl1pPr defTabSz="749300">
              <a:defRPr sz="5740" spc="82">
                <a:solidFill>
                  <a:srgbClr val="EDAB44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r>
              <a:t>/0</a:t>
            </a:r>
            <a:r>
              <a:rPr lang="en-US"/>
              <a:t>2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4178935" y="3326765"/>
            <a:ext cx="3685540" cy="10750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eaLnBrk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工作任务                     业务痛点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  <a:p>
            <a:pPr marL="0" marR="0" indent="0" algn="l" defTabSz="914400" rtl="0" eaLnBrk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工作完成情况             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4178935" y="2553335"/>
            <a:ext cx="2030095" cy="77343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defTabSz="758825">
              <a:defRPr sz="3235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工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 txBox="1"/>
          <p:nvPr/>
        </p:nvSpPr>
        <p:spPr>
          <a:xfrm>
            <a:off x="88900" y="332740"/>
            <a:ext cx="1219200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工作任务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4" name="图形 13" descr="领奖台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664" y="1734882"/>
            <a:ext cx="4662668" cy="46626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415790" y="4347845"/>
            <a:ext cx="4506078" cy="1155065"/>
            <a:chOff x="7071" y="4179"/>
            <a:chExt cx="5983" cy="1819"/>
          </a:xfrm>
        </p:grpSpPr>
        <p:grpSp>
          <p:nvGrpSpPr>
            <p:cNvPr id="8" name="组合 7"/>
            <p:cNvGrpSpPr/>
            <p:nvPr/>
          </p:nvGrpSpPr>
          <p:grpSpPr>
            <a:xfrm>
              <a:off x="7071" y="4179"/>
              <a:ext cx="5983" cy="628"/>
              <a:chOff x="2211" y="5085"/>
              <a:chExt cx="5983" cy="628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758" y="5085"/>
                <a:ext cx="543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房源对接三网模块开发</a:t>
                </a:r>
                <a:r>
                  <a:rPr lang="zh-CN" altLang="en-US" sz="1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lt"/>
                  </a:rPr>
                  <a:t>（已上线）</a:t>
                </a:r>
                <a:endPara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endParaRPr>
              </a:p>
            </p:txBody>
          </p:sp>
          <p:sp>
            <p:nvSpPr>
              <p:cNvPr id="10" name="直角三角形 9"/>
              <p:cNvSpPr/>
              <p:nvPr/>
            </p:nvSpPr>
            <p:spPr>
              <a:xfrm rot="13351936">
                <a:off x="2211" y="5167"/>
                <a:ext cx="390" cy="417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226" y="4608"/>
              <a:ext cx="4663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渠道管理功能</a:t>
              </a:r>
              <a:endParaRPr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6" y="5200"/>
              <a:ext cx="4827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房源发布功能</a:t>
              </a:r>
              <a:endParaRPr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138420" y="5854065"/>
            <a:ext cx="2171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65320" y="1017905"/>
            <a:ext cx="4678680" cy="968375"/>
            <a:chOff x="7052" y="1671"/>
            <a:chExt cx="7368" cy="1525"/>
          </a:xfrm>
        </p:grpSpPr>
        <p:sp>
          <p:nvSpPr>
            <p:cNvPr id="20" name="文本框 19"/>
            <p:cNvSpPr txBox="1"/>
            <p:nvPr/>
          </p:nvSpPr>
          <p:spPr>
            <a:xfrm>
              <a:off x="7673" y="1671"/>
              <a:ext cx="6747" cy="1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巧寓对接支付钱包&amp;在线交租</a:t>
              </a:r>
              <a:r>
                <a: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（开发中 ）</a:t>
              </a:r>
              <a:endParaRPr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rot="13711936">
              <a:off x="7026" y="1761"/>
              <a:ext cx="394" cy="34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50715" y="5522595"/>
            <a:ext cx="4064000" cy="1153795"/>
            <a:chOff x="7098" y="6841"/>
            <a:chExt cx="6400" cy="1817"/>
          </a:xfrm>
        </p:grpSpPr>
        <p:grpSp>
          <p:nvGrpSpPr>
            <p:cNvPr id="16" name="组合 15"/>
            <p:cNvGrpSpPr/>
            <p:nvPr/>
          </p:nvGrpSpPr>
          <p:grpSpPr>
            <a:xfrm>
              <a:off x="7098" y="6841"/>
              <a:ext cx="6401" cy="628"/>
              <a:chOff x="2116" y="3878"/>
              <a:chExt cx="5166" cy="628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610" y="3878"/>
                <a:ext cx="4672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房源优化</a:t>
                </a:r>
                <a:r>
                  <a:rPr lang="zh-CN" altLang="en-US" sz="1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lt"/>
                  </a:rPr>
                  <a:t>（已上线）</a:t>
                </a:r>
                <a:endPara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endParaRPr>
              </a:p>
            </p:txBody>
          </p:sp>
          <p:sp>
            <p:nvSpPr>
              <p:cNvPr id="18" name="直角三角形 17"/>
              <p:cNvSpPr/>
              <p:nvPr/>
            </p:nvSpPr>
            <p:spPr>
              <a:xfrm rot="13711936">
                <a:off x="2057" y="4054"/>
                <a:ext cx="394" cy="27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8214" y="7416"/>
              <a:ext cx="4181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房间设施配置</a:t>
              </a:r>
              <a:endParaRPr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226" y="8030"/>
              <a:ext cx="418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配置模版编辑</a:t>
              </a:r>
              <a:endParaRPr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72305" y="3221355"/>
            <a:ext cx="4043045" cy="1072515"/>
            <a:chOff x="7052" y="1671"/>
            <a:chExt cx="6367" cy="1689"/>
          </a:xfrm>
        </p:grpSpPr>
        <p:sp>
          <p:nvSpPr>
            <p:cNvPr id="12" name="文本框 11"/>
            <p:cNvSpPr txBox="1"/>
            <p:nvPr/>
          </p:nvSpPr>
          <p:spPr>
            <a:xfrm>
              <a:off x="7673" y="1671"/>
              <a:ext cx="574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电子签约模块</a:t>
              </a:r>
              <a:r>
                <a: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（已上线） 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15" name="直角三角形 14"/>
            <p:cNvSpPr/>
            <p:nvPr/>
          </p:nvSpPr>
          <p:spPr>
            <a:xfrm rot="13711936">
              <a:off x="7026" y="1761"/>
              <a:ext cx="394" cy="34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26" y="2193"/>
              <a:ext cx="4663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租客合同列表</a:t>
              </a:r>
              <a:endPara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226" y="2732"/>
              <a:ext cx="46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收支账单预算</a:t>
              </a:r>
              <a:endParaRPr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65320" y="1974215"/>
            <a:ext cx="4043045" cy="1226820"/>
            <a:chOff x="7052" y="1671"/>
            <a:chExt cx="6367" cy="1932"/>
          </a:xfrm>
        </p:grpSpPr>
        <p:sp>
          <p:nvSpPr>
            <p:cNvPr id="3" name="文本框 2"/>
            <p:cNvSpPr txBox="1"/>
            <p:nvPr/>
          </p:nvSpPr>
          <p:spPr>
            <a:xfrm>
              <a:off x="7673" y="1671"/>
              <a:ext cx="574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收房业务流-分散式房源逻辑与结构调整</a:t>
              </a:r>
              <a:r>
                <a: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（已上线）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 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13711936">
              <a:off x="7026" y="1761"/>
              <a:ext cx="394" cy="34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0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226" y="2732"/>
              <a:ext cx="4663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整租房源</a:t>
              </a:r>
              <a:r>
                <a:rPr lang="en-US" altLang="zh-CN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/</a:t>
              </a:r>
              <a:r>
                <a:rPr lang="zh-CN" alt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房间配置</a:t>
              </a:r>
              <a:endParaRPr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 txBox="1"/>
          <p:nvPr/>
        </p:nvSpPr>
        <p:spPr>
          <a:xfrm>
            <a:off x="88900" y="332740"/>
            <a:ext cx="1219200" cy="44259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ct val="120000"/>
              </a:lnSpc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业务难点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30" y="893445"/>
            <a:ext cx="8296910" cy="828675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45720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90204"/>
              </a:rPr>
              <a:t>巧寓初始时是一个jq的项目，因为使用jq来开发的话，效率比较低，也不易维护，所以新创建了一个react项目。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0415" y="1624330"/>
            <a:ext cx="4463415" cy="49409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10560,&quot;width&quot;:15120}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WPS 演示</Application>
  <PresentationFormat>全屏显示(4:3)</PresentationFormat>
  <Paragraphs>169</Paragraphs>
  <Slides>18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方正书宋_GBK</vt:lpstr>
      <vt:lpstr>Wingdings</vt:lpstr>
      <vt:lpstr>Arial</vt:lpstr>
      <vt:lpstr>Calibri</vt:lpstr>
      <vt:lpstr>Helvetica Neue</vt:lpstr>
      <vt:lpstr>微软雅黑</vt:lpstr>
      <vt:lpstr>汉仪旗黑</vt:lpstr>
      <vt:lpstr>YaHei IKEA</vt:lpstr>
      <vt:lpstr>宋体</vt:lpstr>
      <vt:lpstr>Century Gothic</vt:lpstr>
      <vt:lpstr>Helvetica</vt:lpstr>
      <vt:lpstr>Impact</vt:lpstr>
      <vt:lpstr>汉仪书宋二KW</vt:lpstr>
      <vt:lpstr>Thonburi</vt:lpstr>
      <vt:lpstr>宋体</vt:lpstr>
      <vt:lpstr>Arial Unicode MS</vt:lpstr>
      <vt:lpstr>Office Theme</vt:lpstr>
      <vt:lpstr>PowerPoint 演示文稿</vt:lpstr>
      <vt:lpstr>PowerPoint 演示文稿</vt:lpstr>
      <vt:lpstr>项目概述</vt:lpstr>
      <vt:lpstr>PowerPoint 演示文稿</vt:lpstr>
      <vt:lpstr>PowerPoint 演示文稿</vt:lpstr>
      <vt:lpstr>PowerPoint 演示文稿</vt:lpstr>
      <vt:lpstr>工作总结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a58</cp:lastModifiedBy>
  <cp:revision>151</cp:revision>
  <dcterms:created xsi:type="dcterms:W3CDTF">2021-10-22T10:09:49Z</dcterms:created>
  <dcterms:modified xsi:type="dcterms:W3CDTF">2021-10-22T10:09:49Z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