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  <p:cmAuthor id="2" name="Sysceo.com" initials="S" lastIdx="1" clrIdx="1">
    <p:extLst>
      <p:ext uri="{19B8F6BF-5375-455C-9EA6-DF929625EA0E}">
        <p15:presenceInfo xmlns:p15="http://schemas.microsoft.com/office/powerpoint/2012/main" userId="Sysceo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56" autoAdjust="0"/>
  </p:normalViewPr>
  <p:slideViewPr>
    <p:cSldViewPr snapToGrid="0">
      <p:cViewPr varScale="1">
        <p:scale>
          <a:sx n="63" d="100"/>
          <a:sy n="63" d="100"/>
        </p:scale>
        <p:origin x="11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51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4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3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5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5336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3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0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92E8-22A7-4FC4-81B0-EF683C54E1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DB35B03-3A85-437C-B94D-836136977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2"/>
            <a:ext cx="12192000" cy="61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er.kr/renewal/product/scm.asp" TargetMode="External"/><Relationship Id="rId2" Type="http://schemas.openxmlformats.org/officeDocument/2006/relationships/hyperlink" Target="http://www.marisoft.co.kr/solution/sub_02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esol.net/haesol/kr/sol_mes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soft.co.kr/solution/sub_02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haesol.net/haesol/kr/sol_mes.asp" TargetMode="External"/><Relationship Id="rId4" Type="http://schemas.openxmlformats.org/officeDocument/2006/relationships/hyperlink" Target="http://www.eber.kr/renewal/product/scm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soft.co.kr/solution/sub_02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haesol.net/haesol/kr/sol_mes.asp" TargetMode="External"/><Relationship Id="rId4" Type="http://schemas.openxmlformats.org/officeDocument/2006/relationships/hyperlink" Target="http://www.eber.kr/renewal/product/scm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공급망 관리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제품명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 수량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납품 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반품 시 입금 받을 계좌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발주 제품 별로 납기 일자 별도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-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거래명세서 메일 수신</a:t>
            </a:r>
            <a:endParaRPr lang="en-US" altLang="ko-KR" sz="1000" strike="sngStrike" dirty="0">
              <a:solidFill>
                <a:prstClr val="black"/>
              </a:solidFill>
            </a:endParaRPr>
          </a:p>
          <a:p>
            <a:pPr lvl="0"/>
            <a:r>
              <a:rPr lang="en-US" altLang="ko-KR" sz="1000" strike="sngStrike" dirty="0">
                <a:solidFill>
                  <a:prstClr val="black"/>
                </a:solidFill>
              </a:rPr>
              <a:t>      (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제품명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입금계좌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)</a:t>
            </a:r>
            <a:endParaRPr lang="en-US" altLang="ko-KR" sz="1000" strike="sngStrike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납품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제품별로 납품일자에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반품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수주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고객 발주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반품 내역 조회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거래명세서 메일 발송</a:t>
            </a:r>
            <a:endParaRPr lang="en-US" altLang="ko-KR" sz="1000" strike="sngStrike" dirty="0">
              <a:solidFill>
                <a:prstClr val="black"/>
              </a:solidFill>
            </a:endParaRPr>
          </a:p>
          <a:p>
            <a:pPr lvl="0"/>
            <a:r>
              <a:rPr lang="en-US" altLang="ko-KR" sz="1000" strike="sngStrike" dirty="0">
                <a:solidFill>
                  <a:prstClr val="black"/>
                </a:solidFill>
              </a:rPr>
              <a:t>      (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제품명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입금계좌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)</a:t>
            </a:r>
            <a:endParaRPr lang="en-US" altLang="ko-KR" sz="1000" strike="sngStrike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재고 확인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창고 재고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배송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입금 확인 후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배송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제품 건수 조정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발주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발주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담당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srgbClr val="FF0000"/>
                </a:solidFill>
              </a:rPr>
              <a:t>        (</a:t>
            </a:r>
            <a:r>
              <a:rPr lang="ko-KR" altLang="en-US" sz="1000" dirty="0">
                <a:solidFill>
                  <a:srgbClr val="FF0000"/>
                </a:solidFill>
              </a:rPr>
              <a:t>재고 확인 후 재고 부족 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자금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수주 건 입금 확인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반품 건 환불 금액 입금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창고 입출고 현황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이력 조화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출금 내역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590002" y="93768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 </a:t>
            </a:r>
            <a:r>
              <a:rPr lang="ko-KR" altLang="en-US" sz="1000" dirty="0" smtClean="0">
                <a:solidFill>
                  <a:schemeClr val="tx1"/>
                </a:solidFill>
              </a:rPr>
              <a:t>발주 </a:t>
            </a:r>
            <a:r>
              <a:rPr lang="ko-KR" altLang="en-US" sz="1000" dirty="0">
                <a:solidFill>
                  <a:schemeClr val="tx1"/>
                </a:solidFill>
              </a:rPr>
              <a:t>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제품 발주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strike="sngStrike" dirty="0">
                <a:solidFill>
                  <a:schemeClr val="tx1"/>
                </a:solidFill>
              </a:rPr>
              <a:t>          제품별 납품단가 확인 후 메일 발주 </a:t>
            </a:r>
            <a:r>
              <a:rPr lang="ko-KR" altLang="en-US" sz="1000" b="1" strike="sngStrike" dirty="0">
                <a:solidFill>
                  <a:srgbClr val="FF0000"/>
                </a:solidFill>
              </a:rPr>
              <a:t> </a:t>
            </a:r>
            <a:endParaRPr lang="en-US" altLang="ko-KR" sz="1000" b="1" strike="sngStrike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strike="sngStrike" dirty="0">
                <a:solidFill>
                  <a:schemeClr val="tx1"/>
                </a:solidFill>
              </a:rPr>
              <a:t>    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-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거래명세서 메일 발신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      </a:t>
            </a:r>
            <a:endParaRPr lang="en-US" altLang="ko-KR" sz="1000" strike="sngStrike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창고 입고 시 발주금액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</a:t>
            </a:r>
            <a:r>
              <a:rPr lang="ko-KR" altLang="en-US" dirty="0" smtClean="0">
                <a:solidFill>
                  <a:prstClr val="black"/>
                </a:solidFill>
              </a:rPr>
              <a:t>처리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발주관련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반품 배송 완료 시  발주금액 입금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098D3-7245-4AC5-8C9C-CB91644F3146}"/>
              </a:ext>
            </a:extLst>
          </p:cNvPr>
          <p:cNvSpPr/>
          <p:nvPr/>
        </p:nvSpPr>
        <p:spPr>
          <a:xfrm>
            <a:off x="8590002" y="4052553"/>
            <a:ext cx="3306434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배송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배송 처리 결과 등록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반품 배송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입고 창고 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출발지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491CD-4647-4726-8EAA-A12B95155DD5}"/>
              </a:ext>
            </a:extLst>
          </p:cNvPr>
          <p:cNvSpPr/>
          <p:nvPr/>
        </p:nvSpPr>
        <p:spPr>
          <a:xfrm>
            <a:off x="746814" y="4052553"/>
            <a:ext cx="2681069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</a:t>
            </a:r>
            <a:r>
              <a:rPr lang="ko-KR" altLang="en-US" dirty="0" smtClean="0">
                <a:solidFill>
                  <a:schemeClr val="tx1"/>
                </a:solidFill>
              </a:rPr>
              <a:t>임원</a:t>
            </a:r>
            <a:r>
              <a:rPr lang="en-US" altLang="ko-KR" dirty="0" smtClean="0">
                <a:solidFill>
                  <a:schemeClr val="tx1"/>
                </a:solidFill>
              </a:rPr>
              <a:t>(ERP)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레포트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재고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매출 </a:t>
            </a:r>
            <a:r>
              <a:rPr lang="ko-KR" altLang="en-US" sz="1000" dirty="0" smtClean="0">
                <a:solidFill>
                  <a:schemeClr val="tx1"/>
                </a:solidFill>
              </a:rPr>
              <a:t>현황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입출금 결제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4065384" y="4889500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4065384" y="4216400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8590002" y="1270000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8590002" y="2302259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580761" y="2993198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3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 요청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입금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구매 제품 등록 </a:t>
            </a:r>
            <a:endParaRPr lang="en-US" altLang="ko-KR" sz="1100" dirty="0"/>
          </a:p>
          <a:p>
            <a:r>
              <a:rPr lang="en-US" altLang="ko-KR" sz="1100" dirty="0"/>
              <a:t>  (</a:t>
            </a:r>
            <a:r>
              <a:rPr lang="ko-KR" altLang="en-US" sz="1100" dirty="0"/>
              <a:t>쇼핑몰 동일 사이트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수주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942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3722235" y="210628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613546" y="1810328"/>
            <a:ext cx="0" cy="29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185A7-D176-407E-93DB-48ABD186ADB9}"/>
              </a:ext>
            </a:extLst>
          </p:cNvPr>
          <p:cNvSpPr/>
          <p:nvPr/>
        </p:nvSpPr>
        <p:spPr>
          <a:xfrm>
            <a:off x="4604271" y="2755849"/>
            <a:ext cx="900585" cy="673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86C267-DC75-4616-B2CA-72D0C1991A7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613546" y="2413094"/>
            <a:ext cx="441018" cy="34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3477447" y="2761476"/>
            <a:ext cx="900585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입금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65FA50-F31B-48FB-B558-3C959D2F1CB1}"/>
              </a:ext>
            </a:extLst>
          </p:cNvPr>
          <p:cNvSpPr/>
          <p:nvPr/>
        </p:nvSpPr>
        <p:spPr>
          <a:xfrm>
            <a:off x="3472821" y="4229457"/>
            <a:ext cx="900585" cy="673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1F2C2F-727B-4A5B-BEB0-B1837044F873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3927740" y="2413094"/>
            <a:ext cx="685806" cy="34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085E2C4-772F-44BA-96A8-8C3C143242E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923114" y="3060647"/>
            <a:ext cx="4626" cy="116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916E8D-01EF-4574-B4A9-97597870DEC7}"/>
              </a:ext>
            </a:extLst>
          </p:cNvPr>
          <p:cNvSpPr/>
          <p:nvPr/>
        </p:nvSpPr>
        <p:spPr>
          <a:xfrm>
            <a:off x="6239116" y="2940577"/>
            <a:ext cx="2092083" cy="304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 지시서 조회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C8EBBE-990B-4A1F-9563-2854C2F20CD0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5504856" y="3092425"/>
            <a:ext cx="734260" cy="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6CB4C4-7754-4713-B4D5-C497B2F79CCD}"/>
              </a:ext>
            </a:extLst>
          </p:cNvPr>
          <p:cNvSpPr/>
          <p:nvPr/>
        </p:nvSpPr>
        <p:spPr>
          <a:xfrm>
            <a:off x="6239116" y="3608060"/>
            <a:ext cx="2092074" cy="457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r>
              <a:rPr lang="ko-KR" altLang="en-US" sz="1200" strike="sngStrike" dirty="0">
                <a:solidFill>
                  <a:prstClr val="black"/>
                </a:solidFill>
              </a:rPr>
              <a:t>메일 </a:t>
            </a:r>
            <a:endParaRPr lang="en-US" altLang="ko-KR" sz="1200" strike="sngStrike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strike="sngStrike" dirty="0">
                <a:solidFill>
                  <a:prstClr val="black"/>
                </a:solidFill>
              </a:rPr>
              <a:t>발송</a:t>
            </a:r>
            <a:r>
              <a:rPr lang="ko-KR" altLang="en-US" sz="1200" dirty="0">
                <a:solidFill>
                  <a:prstClr val="black"/>
                </a:solidFill>
              </a:rPr>
              <a:t> 및 </a:t>
            </a:r>
            <a:r>
              <a:rPr lang="ko-KR" altLang="en-US" sz="1200" dirty="0">
                <a:solidFill>
                  <a:srgbClr val="FF0000"/>
                </a:solidFill>
              </a:rPr>
              <a:t>입금 처리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CC7AD8-4A19-4C13-8C63-7CFF56C73ED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7285153" y="3245375"/>
            <a:ext cx="5" cy="36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2D6064-CA4A-4AEC-9868-796A4CFE1ACB}"/>
              </a:ext>
            </a:extLst>
          </p:cNvPr>
          <p:cNvSpPr/>
          <p:nvPr/>
        </p:nvSpPr>
        <p:spPr>
          <a:xfrm>
            <a:off x="6246029" y="4284493"/>
            <a:ext cx="2092074" cy="457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strike="sngStrike" dirty="0">
                <a:solidFill>
                  <a:prstClr val="black"/>
                </a:solidFill>
              </a:rPr>
              <a:t>메일 발송 </a:t>
            </a:r>
            <a:r>
              <a:rPr lang="ko-KR" altLang="en-US" sz="1200" dirty="0">
                <a:solidFill>
                  <a:prstClr val="black"/>
                </a:solidFill>
              </a:rPr>
              <a:t>및 </a:t>
            </a:r>
            <a:r>
              <a:rPr lang="ko-KR" altLang="en-US" sz="1200" dirty="0">
                <a:solidFill>
                  <a:srgbClr val="FF0000"/>
                </a:solidFill>
              </a:rPr>
              <a:t>입금 확인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F9A3C2-8AC6-4998-B767-FEBE64363F9C}"/>
              </a:ext>
            </a:extLst>
          </p:cNvPr>
          <p:cNvSpPr/>
          <p:nvPr/>
        </p:nvSpPr>
        <p:spPr>
          <a:xfrm>
            <a:off x="9081638" y="3672712"/>
            <a:ext cx="2092074" cy="308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B5A50D9-EB1C-4A09-A1DF-57833A0E492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7898864" y="3826791"/>
            <a:ext cx="1182774" cy="257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2766F7-D90B-4CA0-8D6A-D160D601F77B}"/>
              </a:ext>
            </a:extLst>
          </p:cNvPr>
          <p:cNvSpPr/>
          <p:nvPr/>
        </p:nvSpPr>
        <p:spPr>
          <a:xfrm>
            <a:off x="9081638" y="4199601"/>
            <a:ext cx="2092074" cy="308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처리 결과 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3C3D4F-5500-4584-A642-52F06E29042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10127675" y="3980870"/>
            <a:ext cx="0" cy="21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8F488D-135C-4CC6-B1FC-052B5DF10B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8338103" y="3826791"/>
            <a:ext cx="743535" cy="68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095123-F815-44F4-99FD-2ADAC85EDAE0}"/>
              </a:ext>
            </a:extLst>
          </p:cNvPr>
          <p:cNvSpPr/>
          <p:nvPr/>
        </p:nvSpPr>
        <p:spPr>
          <a:xfrm>
            <a:off x="4613546" y="3641683"/>
            <a:ext cx="900585" cy="306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재고 확인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2E7022-A93C-420F-9E25-7505DD5750D4}"/>
              </a:ext>
            </a:extLst>
          </p:cNvPr>
          <p:cNvCxnSpPr>
            <a:cxnSpLocks/>
            <a:stCxn id="33" idx="2"/>
            <a:endCxn id="77" idx="0"/>
          </p:cNvCxnSpPr>
          <p:nvPr/>
        </p:nvCxnSpPr>
        <p:spPr>
          <a:xfrm>
            <a:off x="5054564" y="3429000"/>
            <a:ext cx="9275" cy="21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D02D9EB-398C-4051-B901-73873DA79163}"/>
              </a:ext>
            </a:extLst>
          </p:cNvPr>
          <p:cNvCxnSpPr>
            <a:cxnSpLocks/>
            <a:stCxn id="77" idx="2"/>
            <a:endCxn id="39" idx="3"/>
          </p:cNvCxnSpPr>
          <p:nvPr/>
        </p:nvCxnSpPr>
        <p:spPr>
          <a:xfrm rot="5400000">
            <a:off x="4409452" y="3911646"/>
            <a:ext cx="618342" cy="690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098E6-F9E2-4A13-AE45-DBDCBF6F841A}"/>
              </a:ext>
            </a:extLst>
          </p:cNvPr>
          <p:cNvSpPr/>
          <p:nvPr/>
        </p:nvSpPr>
        <p:spPr>
          <a:xfrm>
            <a:off x="9081638" y="4858448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0AE5D2-06D3-4C46-8BA6-FEA9004DB600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 rot="16200000" flipH="1">
            <a:off x="6447417" y="2378305"/>
            <a:ext cx="109919" cy="51585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E2BD1CC-489F-4D67-84BD-D19DE136A6A4}"/>
              </a:ext>
            </a:extLst>
          </p:cNvPr>
          <p:cNvCxnSpPr>
            <a:cxnSpLocks/>
            <a:stCxn id="89" idx="0"/>
            <a:endCxn id="67" idx="2"/>
          </p:cNvCxnSpPr>
          <p:nvPr/>
        </p:nvCxnSpPr>
        <p:spPr>
          <a:xfrm flipV="1">
            <a:off x="10127675" y="4507759"/>
            <a:ext cx="0" cy="35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97524" y="5142050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요청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CB8D1A-BA06-4B81-A169-D3F12BC560D9}"/>
              </a:ext>
            </a:extLst>
          </p:cNvPr>
          <p:cNvSpPr/>
          <p:nvPr/>
        </p:nvSpPr>
        <p:spPr>
          <a:xfrm>
            <a:off x="3717631" y="5113932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590259D-65BA-47F0-A4E2-B7545ECCB27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2780146" y="5267339"/>
            <a:ext cx="937485" cy="2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A120CA-670B-4979-A6F4-BC1E3B69F85B}"/>
              </a:ext>
            </a:extLst>
          </p:cNvPr>
          <p:cNvSpPr/>
          <p:nvPr/>
        </p:nvSpPr>
        <p:spPr>
          <a:xfrm>
            <a:off x="3717631" y="5652746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작성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BC60FB9-8DA0-4EB0-9B94-02EA9064F7EF}"/>
              </a:ext>
            </a:extLst>
          </p:cNvPr>
          <p:cNvSpPr/>
          <p:nvPr/>
        </p:nvSpPr>
        <p:spPr>
          <a:xfrm>
            <a:off x="9081638" y="5632930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9400425-730B-4CC5-B74A-804B018D3F52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flipV="1">
            <a:off x="11173712" y="4353680"/>
            <a:ext cx="12700" cy="143332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4F9E0-F805-44E7-9EE4-5450DA888967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4608942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748CD-2CD1-4491-86C3-22F44A46C140}"/>
              </a:ext>
            </a:extLst>
          </p:cNvPr>
          <p:cNvSpPr/>
          <p:nvPr/>
        </p:nvSpPr>
        <p:spPr>
          <a:xfrm>
            <a:off x="3717631" y="6178290"/>
            <a:ext cx="1782622" cy="471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결과 조회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처리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BEE7407-6724-41CE-AF06-D4B3BFAEA98F}"/>
              </a:ext>
            </a:extLst>
          </p:cNvPr>
          <p:cNvCxnSpPr>
            <a:cxnSpLocks/>
          </p:cNvCxnSpPr>
          <p:nvPr/>
        </p:nvCxnSpPr>
        <p:spPr>
          <a:xfrm>
            <a:off x="4613546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9B17B99-C919-4E09-84C0-6235FC583E76}"/>
              </a:ext>
            </a:extLst>
          </p:cNvPr>
          <p:cNvCxnSpPr>
            <a:cxnSpLocks/>
            <a:stCxn id="103" idx="3"/>
            <a:endCxn id="54" idx="1"/>
          </p:cNvCxnSpPr>
          <p:nvPr/>
        </p:nvCxnSpPr>
        <p:spPr>
          <a:xfrm>
            <a:off x="5500253" y="5806153"/>
            <a:ext cx="615989" cy="5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F0B0B1-2D26-45B8-961B-A1590E3F6B3D}"/>
              </a:ext>
            </a:extLst>
          </p:cNvPr>
          <p:cNvSpPr/>
          <p:nvPr/>
        </p:nvSpPr>
        <p:spPr>
          <a:xfrm>
            <a:off x="10092169" y="4513344"/>
            <a:ext cx="1372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+/–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BE0E8F-34E7-4668-86F3-0FCCA8BE37DB}"/>
              </a:ext>
            </a:extLst>
          </p:cNvPr>
          <p:cNvSpPr/>
          <p:nvPr/>
        </p:nvSpPr>
        <p:spPr>
          <a:xfrm>
            <a:off x="6116242" y="6168667"/>
            <a:ext cx="1782622" cy="471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회사 </a:t>
            </a:r>
            <a:r>
              <a:rPr lang="ko-KR" altLang="en-US" sz="1200" dirty="0" smtClean="0">
                <a:solidFill>
                  <a:srgbClr val="FF0000"/>
                </a:solidFill>
              </a:rPr>
              <a:t>임원</a:t>
            </a:r>
            <a:r>
              <a:rPr lang="en-US" altLang="ko-KR" sz="1200" smtClean="0">
                <a:solidFill>
                  <a:srgbClr val="FF0000"/>
                </a:solidFill>
              </a:rPr>
              <a:t>(ERP)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송금승인 처리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33F34A-A176-4140-A180-10FBCA00DC0D}"/>
              </a:ext>
            </a:extLst>
          </p:cNvPr>
          <p:cNvCxnSpPr>
            <a:cxnSpLocks/>
            <a:stCxn id="54" idx="1"/>
            <a:endCxn id="118" idx="3"/>
          </p:cNvCxnSpPr>
          <p:nvPr/>
        </p:nvCxnSpPr>
        <p:spPr>
          <a:xfrm flipH="1">
            <a:off x="5500253" y="6404189"/>
            <a:ext cx="615989" cy="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B30065-1938-4251-958B-A53421A3F161}"/>
              </a:ext>
            </a:extLst>
          </p:cNvPr>
          <p:cNvCxnSpPr>
            <a:cxnSpLocks/>
            <a:stCxn id="53" idx="1"/>
            <a:endCxn id="54" idx="0"/>
          </p:cNvCxnSpPr>
          <p:nvPr/>
        </p:nvCxnSpPr>
        <p:spPr>
          <a:xfrm rot="10800000" flipH="1" flipV="1">
            <a:off x="6239115" y="3836911"/>
            <a:ext cx="768437" cy="2331756"/>
          </a:xfrm>
          <a:prstGeom prst="bentConnector4">
            <a:avLst>
              <a:gd name="adj1" fmla="val -29749"/>
              <a:gd name="adj2" fmla="val 5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961A54C-D7E0-47A4-B3EB-E8BF86795CCC}"/>
              </a:ext>
            </a:extLst>
          </p:cNvPr>
          <p:cNvCxnSpPr>
            <a:cxnSpLocks/>
            <a:stCxn id="118" idx="2"/>
            <a:endCxn id="106" idx="2"/>
          </p:cNvCxnSpPr>
          <p:nvPr/>
        </p:nvCxnSpPr>
        <p:spPr>
          <a:xfrm rot="5400000" flipH="1" flipV="1">
            <a:off x="7014185" y="3535844"/>
            <a:ext cx="708245" cy="5518733"/>
          </a:xfrm>
          <a:prstGeom prst="bentConnector3">
            <a:avLst>
              <a:gd name="adj1" fmla="val -21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/2 액자 60"/>
          <p:cNvSpPr/>
          <p:nvPr/>
        </p:nvSpPr>
        <p:spPr>
          <a:xfrm rot="13515298">
            <a:off x="2522683" y="5010536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1/2 액자 63"/>
          <p:cNvSpPr/>
          <p:nvPr/>
        </p:nvSpPr>
        <p:spPr>
          <a:xfrm rot="13515298">
            <a:off x="8185640" y="2825714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1/2 액자 64"/>
          <p:cNvSpPr/>
          <p:nvPr/>
        </p:nvSpPr>
        <p:spPr>
          <a:xfrm rot="13515298">
            <a:off x="8198480" y="3572953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1/2 액자 65"/>
          <p:cNvSpPr/>
          <p:nvPr/>
        </p:nvSpPr>
        <p:spPr>
          <a:xfrm rot="13515298">
            <a:off x="8210000" y="4297399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1/2 액자 69"/>
          <p:cNvSpPr/>
          <p:nvPr/>
        </p:nvSpPr>
        <p:spPr>
          <a:xfrm rot="13515298">
            <a:off x="3601661" y="6264054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1/2 액자 71"/>
          <p:cNvSpPr/>
          <p:nvPr/>
        </p:nvSpPr>
        <p:spPr>
          <a:xfrm rot="13515298">
            <a:off x="7767974" y="6199806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1/2 액자 72"/>
          <p:cNvSpPr/>
          <p:nvPr/>
        </p:nvSpPr>
        <p:spPr>
          <a:xfrm rot="13515298">
            <a:off x="11041002" y="3532537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1/2 액자 73"/>
          <p:cNvSpPr/>
          <p:nvPr/>
        </p:nvSpPr>
        <p:spPr>
          <a:xfrm rot="13515298">
            <a:off x="11041003" y="4055898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5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기업 고객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직원 정보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(ERP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업을경우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직원 별 업무 담당자 지정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(ERP </a:t>
            </a:r>
            <a:r>
              <a:rPr lang="ko-KR" altLang="en-US" sz="1000" dirty="0" smtClean="0">
                <a:solidFill>
                  <a:prstClr val="black"/>
                </a:solidFill>
              </a:rPr>
              <a:t>연동 시 </a:t>
            </a:r>
            <a:r>
              <a:rPr lang="ko-KR" altLang="en-US" sz="1000" smtClean="0">
                <a:solidFill>
                  <a:prstClr val="black"/>
                </a:solidFill>
              </a:rPr>
              <a:t>직원정보 조회 연동 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납품 업체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납품 업체 별 제품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단가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포함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납품업체 정보 등록 후 제품정보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업을경우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창고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err="1">
                <a:solidFill>
                  <a:prstClr val="black"/>
                </a:solidFill>
              </a:rPr>
              <a:t>창고명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창고 위치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수주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일자 별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기업 회원 별 발주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발주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제품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납품업체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일자 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배송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발주 정보 </a:t>
            </a:r>
            <a:r>
              <a:rPr lang="en-US" altLang="ko-KR" sz="1000" dirty="0">
                <a:solidFill>
                  <a:prstClr val="black"/>
                </a:solidFill>
              </a:rPr>
              <a:t>ID </a:t>
            </a:r>
            <a:r>
              <a:rPr lang="ko-KR" altLang="en-US" sz="1000" dirty="0">
                <a:solidFill>
                  <a:prstClr val="black"/>
                </a:solidFill>
              </a:rPr>
              <a:t>별로 처리 상태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재고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창고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제품 별 재고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작업 지시서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발주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반품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배송 지시서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3515298">
            <a:off x="3830376" y="1808080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1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B2B </a:t>
            </a:r>
            <a:r>
              <a:rPr lang="ko-KR" altLang="en-US" dirty="0"/>
              <a:t>쇼핑몰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품목별 제품목록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- </a:t>
            </a:r>
            <a:r>
              <a:rPr lang="ko-KR" altLang="en-US" sz="1200" dirty="0">
                <a:solidFill>
                  <a:srgbClr val="FF0000"/>
                </a:solidFill>
              </a:rPr>
              <a:t> 결제 처리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납품 희망 일자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처리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매출현황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매출 상위 </a:t>
            </a:r>
            <a:r>
              <a:rPr lang="en-US" altLang="ko-KR" sz="1200" dirty="0"/>
              <a:t>10</a:t>
            </a:r>
            <a:r>
              <a:rPr lang="ko-KR" altLang="en-US" sz="1200" dirty="0"/>
              <a:t>개 업체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손익 조회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일별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월별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기간별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송금 승인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창고</a:t>
            </a:r>
            <a:r>
              <a:rPr lang="en-US" altLang="ko-KR" sz="1200" dirty="0"/>
              <a:t>/</a:t>
            </a:r>
            <a:r>
              <a:rPr lang="ko-KR" altLang="en-US" sz="1200" dirty="0"/>
              <a:t>제품 별 재고 현황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일별 수주 내역 </a:t>
            </a:r>
            <a:r>
              <a:rPr lang="en-US" altLang="ko-KR" sz="1200" dirty="0"/>
              <a:t>(</a:t>
            </a:r>
            <a:r>
              <a:rPr lang="ko-KR" altLang="en-US" sz="1200" dirty="0"/>
              <a:t>입금정보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 err="1"/>
              <a:t>창고별</a:t>
            </a:r>
            <a:r>
              <a:rPr lang="ko-KR" altLang="en-US" sz="1200" dirty="0"/>
              <a:t> 재고 현황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배송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거래 상세 내역</a:t>
            </a:r>
            <a:r>
              <a:rPr lang="en-US" altLang="ko-KR" sz="1200" dirty="0"/>
              <a:t>(</a:t>
            </a:r>
            <a:r>
              <a:rPr lang="ko-KR" altLang="en-US" sz="1200" dirty="0"/>
              <a:t>반품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신청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지시서 작성</a:t>
            </a:r>
            <a:r>
              <a:rPr lang="en-US" altLang="ko-KR" sz="1200" dirty="0"/>
              <a:t> 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0DC2D4-790B-4A32-A927-FC9EFDCEF20A}"/>
              </a:ext>
            </a:extLst>
          </p:cNvPr>
          <p:cNvSpPr txBox="1"/>
          <p:nvPr/>
        </p:nvSpPr>
        <p:spPr>
          <a:xfrm>
            <a:off x="3223485" y="4835099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배송</a:t>
            </a:r>
            <a:r>
              <a:rPr lang="en-US" altLang="ko-KR" sz="1200" dirty="0"/>
              <a:t>/</a:t>
            </a:r>
            <a:r>
              <a:rPr lang="ko-KR" altLang="en-US" sz="1200" dirty="0"/>
              <a:t>반품 지시서 결과</a:t>
            </a:r>
            <a:endParaRPr lang="en-US" altLang="ko-KR" sz="1200" dirty="0"/>
          </a:p>
          <a:p>
            <a:r>
              <a:rPr lang="en-US" altLang="ko-KR" sz="1200" dirty="0"/>
              <a:t>      O : </a:t>
            </a:r>
            <a:r>
              <a:rPr lang="ko-KR" altLang="en-US" sz="1200" dirty="0"/>
              <a:t>배송 시작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배송완료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결과</a:t>
            </a:r>
            <a:endParaRPr lang="en-US" altLang="ko-KR" sz="1200" dirty="0"/>
          </a:p>
          <a:p>
            <a:r>
              <a:rPr lang="en-US" altLang="ko-KR" sz="1200" dirty="0"/>
              <a:t>      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거래명세서 발송</a:t>
            </a:r>
            <a:endParaRPr lang="en-US" altLang="ko-KR" sz="1200" dirty="0"/>
          </a:p>
          <a:p>
            <a:r>
              <a:rPr lang="en-US" altLang="ko-KR" sz="1200" dirty="0"/>
              <a:t>      R : </a:t>
            </a:r>
            <a:r>
              <a:rPr lang="ko-KR" altLang="en-US" sz="1200" dirty="0"/>
              <a:t>대금 지급 완료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창고 입고 완료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제품 발주서 작성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strike="sngStrike" dirty="0"/>
              <a:t>      (</a:t>
            </a:r>
            <a:r>
              <a:rPr lang="ko-KR" altLang="en-US" sz="1200" strike="sngStrike" dirty="0"/>
              <a:t>거래명세서 및 발주서 </a:t>
            </a:r>
            <a:endParaRPr lang="en-US" altLang="ko-KR" sz="1200" strike="sngStrike" dirty="0"/>
          </a:p>
          <a:p>
            <a:r>
              <a:rPr lang="en-US" altLang="ko-KR" sz="1200" strike="sngStrike" dirty="0"/>
              <a:t>       </a:t>
            </a:r>
            <a:r>
              <a:rPr lang="ko-KR" altLang="en-US" sz="1200" strike="sngStrike" dirty="0"/>
              <a:t>메일 전송</a:t>
            </a:r>
            <a:r>
              <a:rPr lang="en-US" altLang="ko-KR" sz="1200" strike="sngStrike" dirty="0"/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발주 금액 입금 처리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(</a:t>
            </a:r>
            <a:r>
              <a:rPr lang="ko-KR" altLang="en-US" sz="1200" dirty="0">
                <a:solidFill>
                  <a:srgbClr val="FF0000"/>
                </a:solidFill>
              </a:rPr>
              <a:t>입금 승인 요청 및 결과 포함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거래명세서 작성</a:t>
            </a:r>
            <a:endParaRPr lang="en-US" altLang="ko-KR" sz="1200" dirty="0"/>
          </a:p>
          <a:p>
            <a:r>
              <a:rPr lang="en-US" altLang="ko-KR" sz="1200" strike="sngStrike" dirty="0"/>
              <a:t>      (</a:t>
            </a:r>
            <a:r>
              <a:rPr lang="ko-KR" altLang="en-US" sz="1200" strike="sngStrike" dirty="0"/>
              <a:t>반품 거래명세서 및 발주서 </a:t>
            </a:r>
            <a:endParaRPr lang="en-US" altLang="ko-KR" sz="1200" strike="sngStrike" dirty="0"/>
          </a:p>
          <a:p>
            <a:r>
              <a:rPr lang="en-US" altLang="ko-KR" sz="1200" strike="sngStrike" dirty="0"/>
              <a:t>      </a:t>
            </a:r>
            <a:r>
              <a:rPr lang="ko-KR" altLang="en-US" sz="1200" strike="sngStrike" dirty="0"/>
              <a:t>메일 전송</a:t>
            </a:r>
            <a:r>
              <a:rPr lang="en-US" altLang="ko-KR" sz="1200" strike="sngStrike" dirty="0"/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</a:t>
            </a:r>
            <a:r>
              <a:rPr lang="ko-KR" altLang="en-US" sz="1200" dirty="0">
                <a:solidFill>
                  <a:srgbClr val="FF0000"/>
                </a:solidFill>
              </a:rPr>
              <a:t> 반품 입금 확인 목록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입금 처리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대상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en-US" altLang="ko-KR" sz="1200" dirty="0"/>
              <a:t>+/- 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납품 업체 대상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</a:t>
            </a:r>
            <a:r>
              <a:rPr lang="ko-KR" altLang="en-US" sz="1200" dirty="0">
                <a:solidFill>
                  <a:srgbClr val="FF0000"/>
                </a:solidFill>
              </a:rPr>
              <a:t>배송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반품 거래 명세서 목록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(</a:t>
            </a:r>
            <a:r>
              <a:rPr lang="ko-KR" altLang="en-US" sz="1200" dirty="0">
                <a:solidFill>
                  <a:srgbClr val="FF0000"/>
                </a:solidFill>
              </a:rPr>
              <a:t>처리 결과 등록 시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</a:t>
            </a:r>
            <a:r>
              <a:rPr lang="ko-KR" altLang="en-US" sz="1200" dirty="0">
                <a:solidFill>
                  <a:srgbClr val="FF0000"/>
                </a:solidFill>
              </a:rPr>
              <a:t>창고 </a:t>
            </a:r>
            <a:r>
              <a:rPr lang="en-US" altLang="ko-KR" sz="1200" dirty="0">
                <a:solidFill>
                  <a:srgbClr val="FF0000"/>
                </a:solidFill>
              </a:rPr>
              <a:t>+/- </a:t>
            </a:r>
            <a:r>
              <a:rPr lang="ko-KR" altLang="en-US" sz="1200" dirty="0">
                <a:solidFill>
                  <a:srgbClr val="FF0000"/>
                </a:solidFill>
              </a:rPr>
              <a:t>처리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기업 고객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직원 정보 관리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담당자 지정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납품업체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제품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창고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0502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97524" y="14280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5DAC11-A0CD-4308-BAC2-4F166B23CE2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888835" y="1734827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4" y="190435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82E4E-3435-4379-8BC0-B9638A096E01}"/>
              </a:ext>
            </a:extLst>
          </p:cNvPr>
          <p:cNvSpPr/>
          <p:nvPr/>
        </p:nvSpPr>
        <p:spPr>
          <a:xfrm>
            <a:off x="736572" y="2412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품목별 제품목록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A7FE6F1-2CF3-4319-BD39-50FD30097334}"/>
              </a:ext>
            </a:extLst>
          </p:cNvPr>
          <p:cNvCxnSpPr>
            <a:cxnSpLocks/>
            <a:stCxn id="23" idx="1"/>
            <a:endCxn id="27" idx="1"/>
          </p:cNvCxnSpPr>
          <p:nvPr/>
        </p:nvCxnSpPr>
        <p:spPr>
          <a:xfrm rot="10800000" flipV="1">
            <a:off x="736572" y="2057759"/>
            <a:ext cx="260952" cy="508067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767AB-561F-4330-8188-F63FE9B6A697}"/>
              </a:ext>
            </a:extLst>
          </p:cNvPr>
          <p:cNvSpPr/>
          <p:nvPr/>
        </p:nvSpPr>
        <p:spPr>
          <a:xfrm>
            <a:off x="1191309" y="28778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 상세정보</a:t>
            </a:r>
            <a:r>
              <a:rPr lang="en-US" altLang="ko-KR" sz="1200" dirty="0">
                <a:solidFill>
                  <a:schemeClr val="tx1"/>
                </a:solidFill>
              </a:rPr>
              <a:t>(Html)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7A248C-185C-4525-A436-C90512FFD96B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627883" y="2719234"/>
            <a:ext cx="454737" cy="1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31DC0F-4264-4E8E-BC76-66788E9DFD6F}"/>
              </a:ext>
            </a:extLst>
          </p:cNvPr>
          <p:cNvSpPr/>
          <p:nvPr/>
        </p:nvSpPr>
        <p:spPr>
          <a:xfrm>
            <a:off x="1191309" y="33568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FAD9DE-2890-4070-87D8-BB15F3C7618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082620" y="3184638"/>
            <a:ext cx="0" cy="17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B45619-311C-4A6A-BD4C-AEE5B0DB6425}"/>
              </a:ext>
            </a:extLst>
          </p:cNvPr>
          <p:cNvSpPr/>
          <p:nvPr/>
        </p:nvSpPr>
        <p:spPr>
          <a:xfrm>
            <a:off x="1136319" y="3851295"/>
            <a:ext cx="187116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처리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납품희망일자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0E7B72-CA39-4A8D-81EC-EEA89390A74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2071903" y="3663641"/>
            <a:ext cx="10717" cy="18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A18A72-77FB-45FC-9B93-AF78BEF036CD}"/>
              </a:ext>
            </a:extLst>
          </p:cNvPr>
          <p:cNvSpPr/>
          <p:nvPr/>
        </p:nvSpPr>
        <p:spPr>
          <a:xfrm>
            <a:off x="736572" y="43841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이력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9B5DC2-3705-4C6D-BAF2-5E803CF7BAA7}"/>
              </a:ext>
            </a:extLst>
          </p:cNvPr>
          <p:cNvSpPr/>
          <p:nvPr/>
        </p:nvSpPr>
        <p:spPr>
          <a:xfrm>
            <a:off x="1191309" y="4863491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DA76B5B-BA69-44C0-9A3C-D825CCC5C36D}"/>
              </a:ext>
            </a:extLst>
          </p:cNvPr>
          <p:cNvCxnSpPr>
            <a:cxnSpLocks/>
            <a:stCxn id="23" idx="1"/>
            <a:endCxn id="50" idx="1"/>
          </p:cNvCxnSpPr>
          <p:nvPr/>
        </p:nvCxnSpPr>
        <p:spPr>
          <a:xfrm rot="10800000" flipV="1">
            <a:off x="736572" y="2057759"/>
            <a:ext cx="260952" cy="2479773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EB4CD4-A9AA-4C8E-8C9B-A2448E3E89D9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627883" y="4690940"/>
            <a:ext cx="454737" cy="172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C21C5A-BC74-4DFE-B388-BDEF2CD39D66}"/>
              </a:ext>
            </a:extLst>
          </p:cNvPr>
          <p:cNvSpPr/>
          <p:nvPr/>
        </p:nvSpPr>
        <p:spPr>
          <a:xfrm>
            <a:off x="3671456" y="1428013"/>
            <a:ext cx="1999479" cy="3068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일별 수주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재고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ECD32F3-3E6D-4C20-86F5-195B2F451150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3007487" y="1581420"/>
            <a:ext cx="663969" cy="2423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A3D565-F3F8-42C8-AF6D-03B874CC7978}"/>
              </a:ext>
            </a:extLst>
          </p:cNvPr>
          <p:cNvSpPr/>
          <p:nvPr/>
        </p:nvSpPr>
        <p:spPr>
          <a:xfrm>
            <a:off x="3985682" y="2027382"/>
            <a:ext cx="1889112" cy="306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3839E-A05A-469E-90F6-57C0AAA51641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>
            <a:off x="4671196" y="1734827"/>
            <a:ext cx="259042" cy="29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132EAE-322C-4191-83CD-A5C0690ECEC0}"/>
              </a:ext>
            </a:extLst>
          </p:cNvPr>
          <p:cNvSpPr txBox="1"/>
          <p:nvPr/>
        </p:nvSpPr>
        <p:spPr>
          <a:xfrm>
            <a:off x="4879904" y="1772047"/>
            <a:ext cx="8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재고 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6AC276-B8CE-4250-ABF7-EB097A464EAD}"/>
              </a:ext>
            </a:extLst>
          </p:cNvPr>
          <p:cNvSpPr/>
          <p:nvPr/>
        </p:nvSpPr>
        <p:spPr>
          <a:xfrm>
            <a:off x="3708874" y="2613437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C1D2DC1-CF05-4E9A-BE15-D378613E1C9A}"/>
              </a:ext>
            </a:extLst>
          </p:cNvPr>
          <p:cNvCxnSpPr>
            <a:cxnSpLocks/>
            <a:stCxn id="65" idx="2"/>
            <a:endCxn id="81" idx="1"/>
          </p:cNvCxnSpPr>
          <p:nvPr/>
        </p:nvCxnSpPr>
        <p:spPr>
          <a:xfrm rot="5400000">
            <a:off x="3674027" y="1769674"/>
            <a:ext cx="1032017" cy="962322"/>
          </a:xfrm>
          <a:prstGeom prst="bentConnector4">
            <a:avLst>
              <a:gd name="adj1" fmla="val 18182"/>
              <a:gd name="adj2" fmla="val 123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0073741-B014-4486-9B91-08B2BA94B694}"/>
              </a:ext>
            </a:extLst>
          </p:cNvPr>
          <p:cNvSpPr txBox="1"/>
          <p:nvPr/>
        </p:nvSpPr>
        <p:spPr>
          <a:xfrm>
            <a:off x="5578215" y="5583230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7114DA-1D7C-4A56-BF57-93FB943652CB}"/>
              </a:ext>
            </a:extLst>
          </p:cNvPr>
          <p:cNvSpPr/>
          <p:nvPr/>
        </p:nvSpPr>
        <p:spPr>
          <a:xfrm>
            <a:off x="6372337" y="2613437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4C0950-A7E7-44B2-9CA5-1A65386D29D3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5597986" y="2766844"/>
            <a:ext cx="774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A8914A-F8AD-4E9D-ACF8-3595F31EFBE0}"/>
              </a:ext>
            </a:extLst>
          </p:cNvPr>
          <p:cNvSpPr/>
          <p:nvPr/>
        </p:nvSpPr>
        <p:spPr>
          <a:xfrm>
            <a:off x="3626461" y="4855673"/>
            <a:ext cx="192920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신청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6F19364-F3BF-44F7-AA02-D40AE6C113DE}"/>
              </a:ext>
            </a:extLst>
          </p:cNvPr>
          <p:cNvCxnSpPr>
            <a:cxnSpLocks/>
            <a:stCxn id="53" idx="3"/>
            <a:endCxn id="98" idx="1"/>
          </p:cNvCxnSpPr>
          <p:nvPr/>
        </p:nvCxnSpPr>
        <p:spPr>
          <a:xfrm flipV="1">
            <a:off x="2973931" y="5009080"/>
            <a:ext cx="652530" cy="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63D19E-B6F7-42AD-93AF-35167ABA30BA}"/>
              </a:ext>
            </a:extLst>
          </p:cNvPr>
          <p:cNvSpPr/>
          <p:nvPr/>
        </p:nvSpPr>
        <p:spPr>
          <a:xfrm>
            <a:off x="3650151" y="5427413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1262C2-325F-4B17-82BB-D40A08885ACC}"/>
              </a:ext>
            </a:extLst>
          </p:cNvPr>
          <p:cNvSpPr/>
          <p:nvPr/>
        </p:nvSpPr>
        <p:spPr>
          <a:xfrm>
            <a:off x="6010322" y="4338865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</a:t>
            </a:r>
            <a:r>
              <a:rPr lang="ko-KR" altLang="en-US" dirty="0" smtClean="0">
                <a:solidFill>
                  <a:schemeClr val="tx1"/>
                </a:solidFill>
              </a:rPr>
              <a:t>임원</a:t>
            </a:r>
            <a:r>
              <a:rPr lang="en-US" altLang="ko-KR" dirty="0" smtClean="0">
                <a:solidFill>
                  <a:schemeClr val="tx1"/>
                </a:solidFill>
              </a:rPr>
              <a:t>(ERP)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050CB57-EB23-46F8-A38F-57A31C37C171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4591062" y="5162487"/>
            <a:ext cx="3645" cy="26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9B47BC-B3EA-4DBC-B555-05272154266D}"/>
              </a:ext>
            </a:extLst>
          </p:cNvPr>
          <p:cNvSpPr/>
          <p:nvPr/>
        </p:nvSpPr>
        <p:spPr>
          <a:xfrm>
            <a:off x="6372337" y="5439210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E47CF92-6AF4-460D-AF40-3FFDE97B8298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539263" y="5580820"/>
            <a:ext cx="833074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2904E5C-B779-42AA-ADCB-DA45EF31EFFF}"/>
              </a:ext>
            </a:extLst>
          </p:cNvPr>
          <p:cNvSpPr/>
          <p:nvPr/>
        </p:nvSpPr>
        <p:spPr>
          <a:xfrm>
            <a:off x="3717872" y="3138608"/>
            <a:ext cx="1999263" cy="479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발주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반품 지시서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r>
              <a:rPr lang="en-US" altLang="ko-KR" sz="1200" dirty="0">
                <a:solidFill>
                  <a:schemeClr val="tx1"/>
                </a:solidFill>
              </a:rPr>
              <a:t>(3</a:t>
            </a:r>
            <a:r>
              <a:rPr lang="ko-KR" altLang="en-US" sz="1200" dirty="0">
                <a:solidFill>
                  <a:schemeClr val="tx1"/>
                </a:solidFill>
              </a:rPr>
              <a:t>개 화면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8B4EC9E-0C33-4F1B-9336-2FE35B003F50}"/>
              </a:ext>
            </a:extLst>
          </p:cNvPr>
          <p:cNvSpPr/>
          <p:nvPr/>
        </p:nvSpPr>
        <p:spPr>
          <a:xfrm>
            <a:off x="9226684" y="5427413"/>
            <a:ext cx="2207507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260BB3-02F0-41E5-B39F-3F4F2269D613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 flipV="1">
            <a:off x="8261449" y="5580820"/>
            <a:ext cx="965235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54EBD0-3DF9-452B-A345-A5B4CF3A2CA1}"/>
              </a:ext>
            </a:extLst>
          </p:cNvPr>
          <p:cNvSpPr/>
          <p:nvPr/>
        </p:nvSpPr>
        <p:spPr>
          <a:xfrm>
            <a:off x="9226685" y="5881042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9E2FE84-8466-4793-97FA-49896055A966}"/>
              </a:ext>
            </a:extLst>
          </p:cNvPr>
          <p:cNvCxnSpPr>
            <a:cxnSpLocks/>
            <a:stCxn id="119" idx="2"/>
            <a:endCxn id="124" idx="0"/>
          </p:cNvCxnSpPr>
          <p:nvPr/>
        </p:nvCxnSpPr>
        <p:spPr>
          <a:xfrm flipH="1">
            <a:off x="10171241" y="5734227"/>
            <a:ext cx="159197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BAC5CB-0DFD-46AD-8D21-6357DA70045B}"/>
              </a:ext>
            </a:extLst>
          </p:cNvPr>
          <p:cNvSpPr/>
          <p:nvPr/>
        </p:nvSpPr>
        <p:spPr>
          <a:xfrm>
            <a:off x="9226684" y="2068247"/>
            <a:ext cx="2076229" cy="306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7C861D7-F2AD-4AC8-A4AB-F69401B50798}"/>
              </a:ext>
            </a:extLst>
          </p:cNvPr>
          <p:cNvCxnSpPr>
            <a:cxnSpLocks/>
            <a:stCxn id="72" idx="3"/>
            <a:endCxn id="130" idx="1"/>
          </p:cNvCxnSpPr>
          <p:nvPr/>
        </p:nvCxnSpPr>
        <p:spPr>
          <a:xfrm>
            <a:off x="5874794" y="2180789"/>
            <a:ext cx="3351890" cy="4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CA63E2-DD2E-4F8E-A8DA-6AF3173269BE}"/>
              </a:ext>
            </a:extLst>
          </p:cNvPr>
          <p:cNvSpPr/>
          <p:nvPr/>
        </p:nvSpPr>
        <p:spPr>
          <a:xfrm>
            <a:off x="9226685" y="2525846"/>
            <a:ext cx="1889112" cy="306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B7BFF4-B174-4D29-A885-56F791EAF0BB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171241" y="2379031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634971F-7449-48F6-B744-4ED157E485CF}"/>
              </a:ext>
            </a:extLst>
          </p:cNvPr>
          <p:cNvSpPr/>
          <p:nvPr/>
        </p:nvSpPr>
        <p:spPr>
          <a:xfrm>
            <a:off x="9226684" y="2984544"/>
            <a:ext cx="2098453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ABAB8DE-29A9-490A-9678-0C516C32A216}"/>
              </a:ext>
            </a:extLst>
          </p:cNvPr>
          <p:cNvSpPr/>
          <p:nvPr/>
        </p:nvSpPr>
        <p:spPr>
          <a:xfrm>
            <a:off x="9226685" y="3442143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DF373ED-3BAF-4E94-AD96-05242638600D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0171241" y="3295328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9A97926F-763F-4239-9B8B-7547E7738DC4}"/>
              </a:ext>
            </a:extLst>
          </p:cNvPr>
          <p:cNvCxnSpPr>
            <a:cxnSpLocks/>
            <a:stCxn id="139" idx="1"/>
            <a:endCxn id="117" idx="3"/>
          </p:cNvCxnSpPr>
          <p:nvPr/>
        </p:nvCxnSpPr>
        <p:spPr>
          <a:xfrm rot="10800000">
            <a:off x="5717135" y="3378212"/>
            <a:ext cx="3509550" cy="217338"/>
          </a:xfrm>
          <a:prstGeom prst="bentConnector3">
            <a:avLst>
              <a:gd name="adj1" fmla="val 41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3C1D822-C248-422C-B17E-100E1BF0B0B3}"/>
              </a:ext>
            </a:extLst>
          </p:cNvPr>
          <p:cNvSpPr/>
          <p:nvPr/>
        </p:nvSpPr>
        <p:spPr>
          <a:xfrm>
            <a:off x="6372337" y="4932001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32CF88A3-325F-4BC7-8512-21403B1B352C}"/>
              </a:ext>
            </a:extLst>
          </p:cNvPr>
          <p:cNvCxnSpPr>
            <a:cxnSpLocks/>
            <a:stCxn id="94" idx="2"/>
            <a:endCxn id="155" idx="1"/>
          </p:cNvCxnSpPr>
          <p:nvPr/>
        </p:nvCxnSpPr>
        <p:spPr>
          <a:xfrm rot="5400000">
            <a:off x="5762037" y="3530551"/>
            <a:ext cx="2165157" cy="944556"/>
          </a:xfrm>
          <a:prstGeom prst="bentConnector4">
            <a:avLst>
              <a:gd name="adj1" fmla="val 46457"/>
              <a:gd name="adj2" fmla="val 154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656D381F-6132-42E4-93BF-AE11951054DE}"/>
              </a:ext>
            </a:extLst>
          </p:cNvPr>
          <p:cNvCxnSpPr>
            <a:cxnSpLocks/>
            <a:stCxn id="155" idx="3"/>
            <a:endCxn id="138" idx="1"/>
          </p:cNvCxnSpPr>
          <p:nvPr/>
        </p:nvCxnSpPr>
        <p:spPr>
          <a:xfrm flipV="1">
            <a:off x="8261449" y="3137951"/>
            <a:ext cx="965235" cy="1947457"/>
          </a:xfrm>
          <a:prstGeom prst="bentConnector3">
            <a:avLst>
              <a:gd name="adj1" fmla="val 673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06C481-2038-4E4C-9F21-B1D418772977}"/>
              </a:ext>
            </a:extLst>
          </p:cNvPr>
          <p:cNvSpPr/>
          <p:nvPr/>
        </p:nvSpPr>
        <p:spPr>
          <a:xfrm>
            <a:off x="6376525" y="1438034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반품지시서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목록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661369" y="1817470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반품지시서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작성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FB0F72B-D86C-4BA9-95F3-37CBB481F807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>
            <a:off x="7321081" y="1744848"/>
            <a:ext cx="284844" cy="7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6EC53E5-D77F-4758-AAC2-3A564CA7AAF4}"/>
              </a:ext>
            </a:extLst>
          </p:cNvPr>
          <p:cNvSpPr/>
          <p:nvPr/>
        </p:nvSpPr>
        <p:spPr>
          <a:xfrm>
            <a:off x="9226684" y="1307082"/>
            <a:ext cx="2031331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반품 지시서 목록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납품업체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0CC4C3D-88FF-4FA5-B4DB-0AB1B7B36401}"/>
              </a:ext>
            </a:extLst>
          </p:cNvPr>
          <p:cNvSpPr/>
          <p:nvPr/>
        </p:nvSpPr>
        <p:spPr>
          <a:xfrm>
            <a:off x="9226685" y="1664897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처리 결과 등록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PopUp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D3B2069-DB63-4CDC-B487-3BE84E3A23A7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10171241" y="1518082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C8E93C6-4329-47F8-91D3-55ED452846B3}"/>
              </a:ext>
            </a:extLst>
          </p:cNvPr>
          <p:cNvCxnSpPr>
            <a:cxnSpLocks/>
            <a:stCxn id="167" idx="3"/>
            <a:endCxn id="172" idx="1"/>
          </p:cNvCxnSpPr>
          <p:nvPr/>
        </p:nvCxnSpPr>
        <p:spPr>
          <a:xfrm flipV="1">
            <a:off x="8550481" y="1460489"/>
            <a:ext cx="676203" cy="51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F86ACF1-6C28-4D20-9C37-47CF50C96546}"/>
              </a:ext>
            </a:extLst>
          </p:cNvPr>
          <p:cNvSpPr txBox="1"/>
          <p:nvPr/>
        </p:nvSpPr>
        <p:spPr>
          <a:xfrm>
            <a:off x="3181786" y="5779990"/>
            <a:ext cx="264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-  </a:t>
            </a:r>
            <a:r>
              <a:rPr lang="ko-KR" altLang="en-US" sz="1000" dirty="0"/>
              <a:t>기업 고객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직원 정보 관리</a:t>
            </a:r>
            <a:r>
              <a:rPr lang="en-US" altLang="ko-KR" sz="1000" dirty="0"/>
              <a:t>(</a:t>
            </a:r>
            <a:r>
              <a:rPr lang="ko-KR" altLang="en-US" sz="1000" dirty="0"/>
              <a:t>담당자 지정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납품업체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제품 정보 관리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웹에디터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창고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 </a:t>
            </a:r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54422BA-718F-4818-9893-C0B15E9CCD27}"/>
              </a:ext>
            </a:extLst>
          </p:cNvPr>
          <p:cNvSpPr/>
          <p:nvPr/>
        </p:nvSpPr>
        <p:spPr>
          <a:xfrm>
            <a:off x="6372337" y="58575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A67610-956A-4EE4-A536-AFEF7654BDBC}"/>
              </a:ext>
            </a:extLst>
          </p:cNvPr>
          <p:cNvSpPr/>
          <p:nvPr/>
        </p:nvSpPr>
        <p:spPr>
          <a:xfrm>
            <a:off x="6372337" y="624143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A1B00C-E6D0-4E7A-8A26-21C1F7A6B2EE}"/>
              </a:ext>
            </a:extLst>
          </p:cNvPr>
          <p:cNvSpPr txBox="1"/>
          <p:nvPr/>
        </p:nvSpPr>
        <p:spPr>
          <a:xfrm>
            <a:off x="6465016" y="3618968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C5F35-5CBD-4562-8B83-08F7D0139C7E}"/>
              </a:ext>
            </a:extLst>
          </p:cNvPr>
          <p:cNvSpPr/>
          <p:nvPr/>
        </p:nvSpPr>
        <p:spPr>
          <a:xfrm>
            <a:off x="3718534" y="4450245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170C74-5703-4C67-8F85-022D5F6E8841}"/>
              </a:ext>
            </a:extLst>
          </p:cNvPr>
          <p:cNvSpPr/>
          <p:nvPr/>
        </p:nvSpPr>
        <p:spPr>
          <a:xfrm>
            <a:off x="3717872" y="4008080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상세 내역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B0DE7B-62FB-4329-8639-EC3C2EB9B385}"/>
              </a:ext>
            </a:extLst>
          </p:cNvPr>
          <p:cNvSpPr txBox="1"/>
          <p:nvPr/>
        </p:nvSpPr>
        <p:spPr>
          <a:xfrm>
            <a:off x="3378690" y="1701915"/>
            <a:ext cx="91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재고 부족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A85019-63C5-4E5B-88D3-D2EA2E76A422}"/>
              </a:ext>
            </a:extLst>
          </p:cNvPr>
          <p:cNvSpPr txBox="1"/>
          <p:nvPr/>
        </p:nvSpPr>
        <p:spPr>
          <a:xfrm>
            <a:off x="8959762" y="4211004"/>
            <a:ext cx="26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전체 </a:t>
            </a:r>
            <a:r>
              <a:rPr lang="en-US" altLang="ko-KR" sz="1200" b="1" dirty="0">
                <a:solidFill>
                  <a:srgbClr val="FF0000"/>
                </a:solidFill>
              </a:rPr>
              <a:t>Process</a:t>
            </a:r>
            <a:r>
              <a:rPr lang="ko-KR" altLang="en-US" sz="1200" b="1" dirty="0">
                <a:solidFill>
                  <a:srgbClr val="FF0000"/>
                </a:solidFill>
              </a:rPr>
              <a:t> 처리 결과 등록 후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창고 재고 </a:t>
            </a:r>
            <a:r>
              <a:rPr lang="en-US" altLang="ko-KR" sz="1200" b="1" dirty="0">
                <a:solidFill>
                  <a:srgbClr val="FF0000"/>
                </a:solidFill>
              </a:rPr>
              <a:t>+/- </a:t>
            </a:r>
            <a:r>
              <a:rPr lang="ko-KR" altLang="en-US" sz="1200" b="1" dirty="0">
                <a:solidFill>
                  <a:srgbClr val="FF0000"/>
                </a:solidFill>
              </a:rPr>
              <a:t>처리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AC286F3-3FB5-4812-9B0F-B880737B446E}"/>
              </a:ext>
            </a:extLst>
          </p:cNvPr>
          <p:cNvCxnSpPr>
            <a:cxnSpLocks/>
            <a:stCxn id="173" idx="1"/>
            <a:endCxn id="167" idx="3"/>
          </p:cNvCxnSpPr>
          <p:nvPr/>
        </p:nvCxnSpPr>
        <p:spPr>
          <a:xfrm rot="10800000" flipV="1">
            <a:off x="8550481" y="1818303"/>
            <a:ext cx="676204" cy="152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8300029-D350-4929-A03A-9631DB202A79}"/>
              </a:ext>
            </a:extLst>
          </p:cNvPr>
          <p:cNvCxnSpPr>
            <a:cxnSpLocks/>
            <a:stCxn id="134" idx="1"/>
            <a:endCxn id="117" idx="3"/>
          </p:cNvCxnSpPr>
          <p:nvPr/>
        </p:nvCxnSpPr>
        <p:spPr>
          <a:xfrm rot="10800000" flipV="1">
            <a:off x="5717135" y="2679252"/>
            <a:ext cx="3509550" cy="698959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EDF8E5-3241-42F9-AFE0-2296DD91B5F8}"/>
              </a:ext>
            </a:extLst>
          </p:cNvPr>
          <p:cNvCxnSpPr>
            <a:cxnSpLocks/>
            <a:stCxn id="139" idx="1"/>
            <a:endCxn id="94" idx="3"/>
          </p:cNvCxnSpPr>
          <p:nvPr/>
        </p:nvCxnSpPr>
        <p:spPr>
          <a:xfrm rot="10800000">
            <a:off x="8261449" y="2766844"/>
            <a:ext cx="965236" cy="828706"/>
          </a:xfrm>
          <a:prstGeom prst="bentConnector3">
            <a:avLst>
              <a:gd name="adj1" fmla="val 65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B42DAFF-8A64-48F7-BF15-55738D280EBE}"/>
              </a:ext>
            </a:extLst>
          </p:cNvPr>
          <p:cNvCxnSpPr>
            <a:cxnSpLocks/>
            <a:stCxn id="124" idx="1"/>
            <a:endCxn id="117" idx="3"/>
          </p:cNvCxnSpPr>
          <p:nvPr/>
        </p:nvCxnSpPr>
        <p:spPr>
          <a:xfrm rot="10800000">
            <a:off x="5717135" y="3378213"/>
            <a:ext cx="3509550" cy="2656237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4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공급망 관리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EB728-34D0-CBA9-2384-72CD09086701}"/>
              </a:ext>
            </a:extLst>
          </p:cNvPr>
          <p:cNvSpPr txBox="1"/>
          <p:nvPr/>
        </p:nvSpPr>
        <p:spPr>
          <a:xfrm>
            <a:off x="4524965" y="303002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기본 쇼핑몰과 비슷함</a:t>
            </a:r>
          </a:p>
        </p:txBody>
      </p:sp>
    </p:spTree>
    <p:extLst>
      <p:ext uri="{BB962C8B-B14F-4D97-AF65-F5344CB8AC3E}">
        <p14:creationId xmlns:p14="http://schemas.microsoft.com/office/powerpoint/2010/main" val="915014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//</a:t>
            </a:r>
            <a:r>
              <a:rPr lang="ko-KR" altLang="en-US" dirty="0" err="1"/>
              <a:t>판매중인품목</a:t>
            </a:r>
            <a:r>
              <a:rPr lang="en-US" altLang="ko-KR" dirty="0"/>
              <a:t>(</a:t>
            </a:r>
            <a:r>
              <a:rPr lang="ko-KR" altLang="en-US" dirty="0"/>
              <a:t>판매회사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 </a:t>
            </a:r>
            <a:r>
              <a:rPr lang="ko-KR" altLang="en-US" dirty="0"/>
              <a:t>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 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3 Router(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3562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r>
              <a:rPr lang="en-US" altLang="ko-KR" dirty="0"/>
              <a:t>(</a:t>
            </a:r>
            <a:r>
              <a:rPr lang="ko-KR" altLang="en-US" dirty="0"/>
              <a:t>회원 유형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고객</a:t>
            </a:r>
            <a:endParaRPr lang="en-US" altLang="ko-KR" dirty="0"/>
          </a:p>
          <a:p>
            <a:r>
              <a:rPr lang="en-US" altLang="ko-KR" dirty="0"/>
              <a:t>  - SCM </a:t>
            </a:r>
            <a:r>
              <a:rPr lang="ko-KR" altLang="en-US" dirty="0"/>
              <a:t>관리자 </a:t>
            </a:r>
            <a:r>
              <a:rPr lang="en-US" altLang="ko-KR" dirty="0"/>
              <a:t>: A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구매 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배송 관리자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회사 임원</a:t>
            </a:r>
            <a:r>
              <a:rPr lang="en-US" altLang="ko-KR" dirty="0"/>
              <a:t>(ERP)</a:t>
            </a:r>
            <a:r>
              <a:rPr lang="ko-KR" alt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SCM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2"/>
              </a:rPr>
              <a:t>http://www.marisoft.co.kr/solution/sub_02.php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http://www.eber.kr/renewal/product/scm.asp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hlinkClick r:id="rId4"/>
              </a:rPr>
              <a:t>http://www.haesol.net/haesol/kr/sol_mes.asp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/>
              <a:t>SCM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08300-843A-B120-3B6E-13E57B557F1D}"/>
              </a:ext>
            </a:extLst>
          </p:cNvPr>
          <p:cNvSpPr txBox="1"/>
          <p:nvPr/>
        </p:nvSpPr>
        <p:spPr>
          <a:xfrm>
            <a:off x="6940731" y="454587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+mj-lt"/>
              </a:rPr>
              <a:t>It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장비 파는 회사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1EFD5-BE08-AE8C-31FA-B2A76B4A964A}"/>
              </a:ext>
            </a:extLst>
          </p:cNvPr>
          <p:cNvSpPr txBox="1"/>
          <p:nvPr/>
        </p:nvSpPr>
        <p:spPr>
          <a:xfrm>
            <a:off x="9036005" y="220189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lt"/>
              </a:rPr>
              <a:t>발주내서 물건사오는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7C910-F7E1-65C1-5A0C-47D943258454}"/>
              </a:ext>
            </a:extLst>
          </p:cNvPr>
          <p:cNvSpPr txBox="1"/>
          <p:nvPr/>
        </p:nvSpPr>
        <p:spPr>
          <a:xfrm>
            <a:off x="8996431" y="24878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lt"/>
              </a:rPr>
              <a:t>배송아저씨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770E-B6C4-9FE5-CA4B-F6FCDCF402DB}"/>
              </a:ext>
            </a:extLst>
          </p:cNvPr>
          <p:cNvSpPr txBox="1"/>
          <p:nvPr/>
        </p:nvSpPr>
        <p:spPr>
          <a:xfrm>
            <a:off x="9252857" y="278528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+mj-lt"/>
              </a:rPr>
              <a:t>매출조회</a:t>
            </a:r>
          </a:p>
        </p:txBody>
      </p:sp>
    </p:spTree>
    <p:extLst>
      <p:ext uri="{BB962C8B-B14F-4D97-AF65-F5344CB8AC3E}">
        <p14:creationId xmlns:p14="http://schemas.microsoft.com/office/powerpoint/2010/main" val="196720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제품명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 수량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납품 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i="1" u="sng" dirty="0">
                <a:solidFill>
                  <a:schemeClr val="tx1"/>
                </a:solidFill>
              </a:rPr>
              <a:t>      </a:t>
            </a:r>
            <a:r>
              <a:rPr lang="ko-KR" altLang="en-US" sz="1000" b="1" i="1" u="sng" dirty="0">
                <a:solidFill>
                  <a:schemeClr val="tx1"/>
                </a:solidFill>
              </a:rPr>
              <a:t>반품 </a:t>
            </a:r>
            <a:r>
              <a:rPr lang="ko-KR" altLang="en-US" sz="1000" dirty="0">
                <a:solidFill>
                  <a:schemeClr val="tx1"/>
                </a:solidFill>
              </a:rPr>
              <a:t>시 입금 받을 계좌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발주 제품 별로 납기 일자 별도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수신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입금계좌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납품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제품별로 납품일자에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반품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수주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고객 발주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반품 내역 조회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발송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(</a:t>
            </a:r>
            <a:r>
              <a:rPr lang="ko-KR" altLang="en-US" sz="1000" dirty="0">
                <a:solidFill>
                  <a:prstClr val="black"/>
                </a:solidFill>
              </a:rPr>
              <a:t>제품명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입금계좌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재고 확인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창고 </a:t>
            </a:r>
            <a:r>
              <a:rPr lang="ko-KR" altLang="en-US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재고 확인</a:t>
            </a:r>
            <a:endParaRPr lang="en-US" altLang="ko-KR" sz="1000" b="1" dirty="0">
              <a:solidFill>
                <a:prstClr val="black"/>
              </a:solidFill>
              <a:highlight>
                <a:srgbClr val="00FF00"/>
              </a:highlight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배송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입금 확인 후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배송 담당자에게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제품 재고 조정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발주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발주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담당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재고 확인 후 재고 부족 시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자금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수주 건 </a:t>
            </a:r>
            <a:r>
              <a:rPr lang="ko-KR" altLang="en-US" sz="1000" b="1" dirty="0">
                <a:solidFill>
                  <a:prstClr val="black"/>
                </a:solidFill>
              </a:rPr>
              <a:t>입금 확인 여부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반품 건 </a:t>
            </a:r>
            <a:r>
              <a:rPr lang="ko-KR" altLang="en-US" sz="1000" b="1" dirty="0">
                <a:solidFill>
                  <a:prstClr val="black"/>
                </a:solidFill>
              </a:rPr>
              <a:t>환불 금액 입금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창고 입출고 현황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이력 조화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b="1" dirty="0">
                <a:solidFill>
                  <a:prstClr val="black"/>
                </a:solidFill>
              </a:rPr>
              <a:t>자금</a:t>
            </a:r>
            <a:r>
              <a:rPr lang="ko-KR" altLang="en-US" sz="1000" dirty="0">
                <a:solidFill>
                  <a:prstClr val="black"/>
                </a:solidFill>
              </a:rPr>
              <a:t> 입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출금 내역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590002" y="93768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 발수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제품 발주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    제품별 납품단가 확인 후 메일 발주 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dirty="0">
                <a:solidFill>
                  <a:prstClr val="black"/>
                </a:solidFill>
              </a:rPr>
              <a:t>거래명세서 메일 발신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창고 입고 시 발주금액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반품 배송 완료 시  발주금액 입금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098D3-7245-4AC5-8C9C-CB91644F3146}"/>
              </a:ext>
            </a:extLst>
          </p:cNvPr>
          <p:cNvSpPr/>
          <p:nvPr/>
        </p:nvSpPr>
        <p:spPr>
          <a:xfrm>
            <a:off x="8590002" y="4052553"/>
            <a:ext cx="3306434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배송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배송 처리 결과 등록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반품 배송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입고 창고 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출발지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491CD-4647-4726-8EAA-A12B95155DD5}"/>
              </a:ext>
            </a:extLst>
          </p:cNvPr>
          <p:cNvSpPr/>
          <p:nvPr/>
        </p:nvSpPr>
        <p:spPr>
          <a:xfrm>
            <a:off x="746814" y="4052553"/>
            <a:ext cx="2681069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r>
              <a:rPr lang="en-US" altLang="ko-KR" dirty="0">
                <a:solidFill>
                  <a:schemeClr val="tx1"/>
                </a:solidFill>
              </a:rPr>
              <a:t>(ERP)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레포트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재고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매출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입출금 결제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E5620-E51A-B8E2-B9F4-A23756EA5B0A}"/>
              </a:ext>
            </a:extLst>
          </p:cNvPr>
          <p:cNvSpPr txBox="1"/>
          <p:nvPr/>
        </p:nvSpPr>
        <p:spPr>
          <a:xfrm>
            <a:off x="4915989" y="669051"/>
            <a:ext cx="21964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회원유형에 대한 업무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1A7A-B8D9-ED4C-547F-BA7F41496A58}"/>
              </a:ext>
            </a:extLst>
          </p:cNvPr>
          <p:cNvSpPr txBox="1"/>
          <p:nvPr/>
        </p:nvSpPr>
        <p:spPr>
          <a:xfrm>
            <a:off x="2087348" y="128399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서버</a:t>
            </a:r>
            <a:r>
              <a:rPr lang="en-US" altLang="ko-KR" sz="1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</a:t>
            </a:r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라우터 제품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99D0B-C352-9DA0-6F54-79D2B0699416}"/>
              </a:ext>
            </a:extLst>
          </p:cNvPr>
          <p:cNvSpPr txBox="1"/>
          <p:nvPr/>
        </p:nvSpPr>
        <p:spPr>
          <a:xfrm>
            <a:off x="1797044" y="1070831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B2B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거래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E64BE-F1E6-6C82-7641-A831A84D0CE3}"/>
              </a:ext>
            </a:extLst>
          </p:cNvPr>
          <p:cNvSpPr txBox="1"/>
          <p:nvPr/>
        </p:nvSpPr>
        <p:spPr>
          <a:xfrm>
            <a:off x="2011819" y="2362299"/>
            <a:ext cx="1725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버튼누르면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입금처리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입금처리여부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Y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로 처리만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하면됨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B90B8-5D55-7050-222D-8E0637103977}"/>
              </a:ext>
            </a:extLst>
          </p:cNvPr>
          <p:cNvSpPr txBox="1"/>
          <p:nvPr/>
        </p:nvSpPr>
        <p:spPr>
          <a:xfrm>
            <a:off x="2058973" y="3196701"/>
            <a:ext cx="3714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Business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결정해야 함 문제가 많았음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부분반품관련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전체취소 후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재구매할것인지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부분적으로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취소할것인지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202F-331A-C154-A210-4E3BCE096E9D}"/>
              </a:ext>
            </a:extLst>
          </p:cNvPr>
          <p:cNvSpPr txBox="1"/>
          <p:nvPr/>
        </p:nvSpPr>
        <p:spPr>
          <a:xfrm>
            <a:off x="9949671" y="963109"/>
            <a:ext cx="18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우리 회사가 주문해서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납품받는것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E01C3-A222-2FF3-09ED-4152B0881D92}"/>
              </a:ext>
            </a:extLst>
          </p:cNvPr>
          <p:cNvSpPr txBox="1"/>
          <p:nvPr/>
        </p:nvSpPr>
        <p:spPr>
          <a:xfrm>
            <a:off x="5425053" y="1024634"/>
            <a:ext cx="18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MD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인가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AFD50F-A26B-E21E-C61F-3F7C5129E79A}"/>
              </a:ext>
            </a:extLst>
          </p:cNvPr>
          <p:cNvCxnSpPr/>
          <p:nvPr/>
        </p:nvCxnSpPr>
        <p:spPr>
          <a:xfrm>
            <a:off x="8917577" y="2046514"/>
            <a:ext cx="12453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E64FA1-782E-00B5-FF45-888C718E849F}"/>
              </a:ext>
            </a:extLst>
          </p:cNvPr>
          <p:cNvSpPr txBox="1"/>
          <p:nvPr/>
        </p:nvSpPr>
        <p:spPr>
          <a:xfrm>
            <a:off x="10243219" y="1938792"/>
            <a:ext cx="1842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메일안함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하지마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C848A4-4A50-0550-6C78-EC54562A97DF}"/>
              </a:ext>
            </a:extLst>
          </p:cNvPr>
          <p:cNvCxnSpPr>
            <a:cxnSpLocks/>
          </p:cNvCxnSpPr>
          <p:nvPr/>
        </p:nvCxnSpPr>
        <p:spPr>
          <a:xfrm>
            <a:off x="9139646" y="1925729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574372-65E8-574F-A7C6-C1C81A6A877C}"/>
              </a:ext>
            </a:extLst>
          </p:cNvPr>
          <p:cNvSpPr txBox="1"/>
          <p:nvPr/>
        </p:nvSpPr>
        <p:spPr>
          <a:xfrm>
            <a:off x="10324021" y="4121889"/>
            <a:ext cx="224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배달은 두 종류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기업고객에게 배달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우리 회사 창고 여러 개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창고에서 배송처리를 함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구매고객은 창고에서 배송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거래처에서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물건받고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창고에 배송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247480-9A79-CD15-DBF1-5E9940052A1B}"/>
              </a:ext>
            </a:extLst>
          </p:cNvPr>
          <p:cNvSpPr txBox="1"/>
          <p:nvPr/>
        </p:nvSpPr>
        <p:spPr>
          <a:xfrm>
            <a:off x="10324021" y="5104657"/>
            <a:ext cx="24514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Business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에 따라 재고건수가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왔다갔다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 창고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 100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 창고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 50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3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번 창고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 30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고객이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280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개의 제품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A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를 주문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SMC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담당자가 입력하면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배송담당자가 지시서를 보고 배송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3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개 분할하여 배송할 것인지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배송지시서를 한 장만 작성할 것인지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이전에는 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장만처리함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기사보고알아서해라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932F6921-FE6D-A241-07A0-0021B13E5D8C}"/>
              </a:ext>
            </a:extLst>
          </p:cNvPr>
          <p:cNvSpPr/>
          <p:nvPr/>
        </p:nvSpPr>
        <p:spPr>
          <a:xfrm>
            <a:off x="618309" y="3108960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EE7CD2BD-D250-57F1-0A7C-5F612DB79B8A}"/>
              </a:ext>
            </a:extLst>
          </p:cNvPr>
          <p:cNvSpPr/>
          <p:nvPr/>
        </p:nvSpPr>
        <p:spPr>
          <a:xfrm>
            <a:off x="8525692" y="5334000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797E2-C28D-E267-41A6-691989B304E7}"/>
              </a:ext>
            </a:extLst>
          </p:cNvPr>
          <p:cNvSpPr txBox="1"/>
          <p:nvPr/>
        </p:nvSpPr>
        <p:spPr>
          <a:xfrm>
            <a:off x="814251" y="5664262"/>
            <a:ext cx="2242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지출 결제 승인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반품해서 돈을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줘야하는경우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구매담당자가 물품을 구매할 때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92651-3628-34FE-3FFF-30EDBD05F884}"/>
              </a:ext>
            </a:extLst>
          </p:cNvPr>
          <p:cNvSpPr txBox="1"/>
          <p:nvPr/>
        </p:nvSpPr>
        <p:spPr>
          <a:xfrm>
            <a:off x="5773784" y="1303273"/>
            <a:ext cx="277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제품수주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: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주문시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주문내용과 목록을 조회하는 것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20A63C-9315-83F6-F823-371BADFC232E}"/>
              </a:ext>
            </a:extLst>
          </p:cNvPr>
          <p:cNvCxnSpPr>
            <a:cxnSpLocks/>
          </p:cNvCxnSpPr>
          <p:nvPr/>
        </p:nvCxnSpPr>
        <p:spPr>
          <a:xfrm>
            <a:off x="4262846" y="1764938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56B20C-BC60-1AEB-6ABE-8802F63D9649}"/>
              </a:ext>
            </a:extLst>
          </p:cNvPr>
          <p:cNvCxnSpPr>
            <a:cxnSpLocks/>
          </p:cNvCxnSpPr>
          <p:nvPr/>
        </p:nvCxnSpPr>
        <p:spPr>
          <a:xfrm>
            <a:off x="4412650" y="1883321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6F15E2-8133-17C5-07CD-FDCE80A88D5B}"/>
              </a:ext>
            </a:extLst>
          </p:cNvPr>
          <p:cNvSpPr txBox="1"/>
          <p:nvPr/>
        </p:nvSpPr>
        <p:spPr>
          <a:xfrm>
            <a:off x="4935805" y="3419555"/>
            <a:ext cx="352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재고부족시 발주 넣는 것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.</a:t>
            </a: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배송지시서와 동일 구매담당자가 조회함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27386D-B0CB-DAD2-7FA2-A725488C24CE}"/>
              </a:ext>
            </a:extLst>
          </p:cNvPr>
          <p:cNvSpPr txBox="1"/>
          <p:nvPr/>
        </p:nvSpPr>
        <p:spPr>
          <a:xfrm>
            <a:off x="5430243" y="4142338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입금 버튼 클릭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환불 처리 여부 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Y/N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424982-A484-8C88-3736-3BC4FDB1C22D}"/>
              </a:ext>
            </a:extLst>
          </p:cNvPr>
          <p:cNvSpPr txBox="1"/>
          <p:nvPr/>
        </p:nvSpPr>
        <p:spPr>
          <a:xfrm>
            <a:off x="6052638" y="5130503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어느 제품 몇 일 몇 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왔다갔다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73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 요청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입금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구매 제품 등록 </a:t>
            </a:r>
            <a:endParaRPr lang="en-US" altLang="ko-KR" sz="1100" dirty="0"/>
          </a:p>
          <a:p>
            <a:r>
              <a:rPr lang="en-US" altLang="ko-KR" sz="1100" dirty="0"/>
              <a:t>  (</a:t>
            </a:r>
            <a:r>
              <a:rPr lang="ko-KR" altLang="en-US" sz="1100" dirty="0"/>
              <a:t>쇼핑몰 동일 사이트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수주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942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3722235" y="210628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613546" y="1810328"/>
            <a:ext cx="0" cy="29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185A7-D176-407E-93DB-48ABD186ADB9}"/>
              </a:ext>
            </a:extLst>
          </p:cNvPr>
          <p:cNvSpPr/>
          <p:nvPr/>
        </p:nvSpPr>
        <p:spPr>
          <a:xfrm>
            <a:off x="4604271" y="2755849"/>
            <a:ext cx="900585" cy="6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86C267-DC75-4616-B2CA-72D0C1991A7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613546" y="2413094"/>
            <a:ext cx="441018" cy="34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3477447" y="2761476"/>
            <a:ext cx="900585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입금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65FA50-F31B-48FB-B558-3C959D2F1CB1}"/>
              </a:ext>
            </a:extLst>
          </p:cNvPr>
          <p:cNvSpPr/>
          <p:nvPr/>
        </p:nvSpPr>
        <p:spPr>
          <a:xfrm>
            <a:off x="3472821" y="4229457"/>
            <a:ext cx="900585" cy="6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1F2C2F-727B-4A5B-BEB0-B1837044F873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3927740" y="2413094"/>
            <a:ext cx="685806" cy="34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085E2C4-772F-44BA-96A8-8C3C143242E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923114" y="3060647"/>
            <a:ext cx="4626" cy="116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916E8D-01EF-4574-B4A9-97597870DEC7}"/>
              </a:ext>
            </a:extLst>
          </p:cNvPr>
          <p:cNvSpPr/>
          <p:nvPr/>
        </p:nvSpPr>
        <p:spPr>
          <a:xfrm>
            <a:off x="6239116" y="2940577"/>
            <a:ext cx="2092083" cy="304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 지시서 조회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C8EBBE-990B-4A1F-9563-2854C2F20CD0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5504856" y="3092425"/>
            <a:ext cx="734260" cy="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6CB4C4-7754-4713-B4D5-C497B2F79CCD}"/>
              </a:ext>
            </a:extLst>
          </p:cNvPr>
          <p:cNvSpPr/>
          <p:nvPr/>
        </p:nvSpPr>
        <p:spPr>
          <a:xfrm>
            <a:off x="6239116" y="3608060"/>
            <a:ext cx="2092074" cy="45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메일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발송 및 입금 처리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CC7AD8-4A19-4C13-8C63-7CFF56C73ED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7285153" y="3245375"/>
            <a:ext cx="5" cy="36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2D6064-CA4A-4AEC-9868-796A4CFE1ACB}"/>
              </a:ext>
            </a:extLst>
          </p:cNvPr>
          <p:cNvSpPr/>
          <p:nvPr/>
        </p:nvSpPr>
        <p:spPr>
          <a:xfrm>
            <a:off x="6246029" y="4284493"/>
            <a:ext cx="2092074" cy="45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메일 발송 및 입금 확인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F9A3C2-8AC6-4998-B767-FEBE64363F9C}"/>
              </a:ext>
            </a:extLst>
          </p:cNvPr>
          <p:cNvSpPr/>
          <p:nvPr/>
        </p:nvSpPr>
        <p:spPr>
          <a:xfrm>
            <a:off x="9081638" y="3672712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B5A50D9-EB1C-4A09-A1DF-57833A0E492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7898864" y="3826791"/>
            <a:ext cx="1182774" cy="257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2766F7-D90B-4CA0-8D6A-D160D601F77B}"/>
              </a:ext>
            </a:extLst>
          </p:cNvPr>
          <p:cNvSpPr/>
          <p:nvPr/>
        </p:nvSpPr>
        <p:spPr>
          <a:xfrm>
            <a:off x="9081638" y="4199601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처리 결과 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3C3D4F-5500-4584-A642-52F06E29042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10127675" y="3980870"/>
            <a:ext cx="0" cy="21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8F488D-135C-4CC6-B1FC-052B5DF10B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8338103" y="3826791"/>
            <a:ext cx="743535" cy="68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095123-F815-44F4-99FD-2ADAC85EDAE0}"/>
              </a:ext>
            </a:extLst>
          </p:cNvPr>
          <p:cNvSpPr/>
          <p:nvPr/>
        </p:nvSpPr>
        <p:spPr>
          <a:xfrm>
            <a:off x="4613546" y="3641683"/>
            <a:ext cx="900585" cy="306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재고 확인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2E7022-A93C-420F-9E25-7505DD5750D4}"/>
              </a:ext>
            </a:extLst>
          </p:cNvPr>
          <p:cNvCxnSpPr>
            <a:cxnSpLocks/>
            <a:stCxn id="33" idx="2"/>
            <a:endCxn id="77" idx="0"/>
          </p:cNvCxnSpPr>
          <p:nvPr/>
        </p:nvCxnSpPr>
        <p:spPr>
          <a:xfrm>
            <a:off x="5054564" y="3429000"/>
            <a:ext cx="9275" cy="21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D02D9EB-398C-4051-B901-73873DA79163}"/>
              </a:ext>
            </a:extLst>
          </p:cNvPr>
          <p:cNvCxnSpPr>
            <a:cxnSpLocks/>
            <a:stCxn id="77" idx="2"/>
            <a:endCxn id="39" idx="3"/>
          </p:cNvCxnSpPr>
          <p:nvPr/>
        </p:nvCxnSpPr>
        <p:spPr>
          <a:xfrm rot="5400000">
            <a:off x="4409452" y="3911646"/>
            <a:ext cx="618342" cy="690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098E6-F9E2-4A13-AE45-DBDCBF6F841A}"/>
              </a:ext>
            </a:extLst>
          </p:cNvPr>
          <p:cNvSpPr/>
          <p:nvPr/>
        </p:nvSpPr>
        <p:spPr>
          <a:xfrm>
            <a:off x="9081638" y="4858448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0AE5D2-06D3-4C46-8BA6-FEA9004DB600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 rot="16200000" flipH="1">
            <a:off x="6447417" y="2378305"/>
            <a:ext cx="109919" cy="51585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E2BD1CC-489F-4D67-84BD-D19DE136A6A4}"/>
              </a:ext>
            </a:extLst>
          </p:cNvPr>
          <p:cNvCxnSpPr>
            <a:cxnSpLocks/>
            <a:stCxn id="89" idx="0"/>
            <a:endCxn id="67" idx="2"/>
          </p:cNvCxnSpPr>
          <p:nvPr/>
        </p:nvCxnSpPr>
        <p:spPr>
          <a:xfrm flipV="1">
            <a:off x="10127675" y="4507759"/>
            <a:ext cx="0" cy="35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97524" y="514205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요청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CB8D1A-BA06-4B81-A169-D3F12BC560D9}"/>
              </a:ext>
            </a:extLst>
          </p:cNvPr>
          <p:cNvSpPr/>
          <p:nvPr/>
        </p:nvSpPr>
        <p:spPr>
          <a:xfrm>
            <a:off x="3717631" y="511393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590259D-65BA-47F0-A4E2-B7545ECCB27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2780146" y="5267339"/>
            <a:ext cx="937485" cy="2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A120CA-670B-4979-A6F4-BC1E3B69F85B}"/>
              </a:ext>
            </a:extLst>
          </p:cNvPr>
          <p:cNvSpPr/>
          <p:nvPr/>
        </p:nvSpPr>
        <p:spPr>
          <a:xfrm>
            <a:off x="3717631" y="565274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작성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BC60FB9-8DA0-4EB0-9B94-02EA9064F7EF}"/>
              </a:ext>
            </a:extLst>
          </p:cNvPr>
          <p:cNvSpPr/>
          <p:nvPr/>
        </p:nvSpPr>
        <p:spPr>
          <a:xfrm>
            <a:off x="9081638" y="5632930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9400425-730B-4CC5-B74A-804B018D3F52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flipV="1">
            <a:off x="11173712" y="4353680"/>
            <a:ext cx="12700" cy="143332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4F9E0-F805-44E7-9EE4-5450DA888967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4608942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748CD-2CD1-4491-86C3-22F44A46C140}"/>
              </a:ext>
            </a:extLst>
          </p:cNvPr>
          <p:cNvSpPr/>
          <p:nvPr/>
        </p:nvSpPr>
        <p:spPr>
          <a:xfrm>
            <a:off x="3717631" y="6178290"/>
            <a:ext cx="1782622" cy="47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결과 조회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처리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BEE7407-6724-41CE-AF06-D4B3BFAEA98F}"/>
              </a:ext>
            </a:extLst>
          </p:cNvPr>
          <p:cNvCxnSpPr>
            <a:cxnSpLocks/>
          </p:cNvCxnSpPr>
          <p:nvPr/>
        </p:nvCxnSpPr>
        <p:spPr>
          <a:xfrm>
            <a:off x="4613546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9B17B99-C919-4E09-84C0-6235FC583E76}"/>
              </a:ext>
            </a:extLst>
          </p:cNvPr>
          <p:cNvCxnSpPr>
            <a:cxnSpLocks/>
            <a:stCxn id="103" idx="3"/>
            <a:endCxn id="54" idx="1"/>
          </p:cNvCxnSpPr>
          <p:nvPr/>
        </p:nvCxnSpPr>
        <p:spPr>
          <a:xfrm>
            <a:off x="5500253" y="5806153"/>
            <a:ext cx="615989" cy="5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F0B0B1-2D26-45B8-961B-A1590E3F6B3D}"/>
              </a:ext>
            </a:extLst>
          </p:cNvPr>
          <p:cNvSpPr/>
          <p:nvPr/>
        </p:nvSpPr>
        <p:spPr>
          <a:xfrm>
            <a:off x="10092169" y="4513344"/>
            <a:ext cx="13885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창고 재고 </a:t>
            </a:r>
            <a:r>
              <a:rPr lang="en-US" altLang="ko-KR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+/– </a:t>
            </a:r>
            <a:r>
              <a:rPr lang="ko-KR" altLang="en-US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처리</a:t>
            </a:r>
            <a:r>
              <a:rPr lang="en-US" altLang="ko-KR" sz="1000" b="1" dirty="0">
                <a:solidFill>
                  <a:prstClr val="black"/>
                </a:solidFill>
                <a:highlight>
                  <a:srgbClr val="00FF00"/>
                </a:highlight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BE0E8F-34E7-4668-86F3-0FCCA8BE37DB}"/>
              </a:ext>
            </a:extLst>
          </p:cNvPr>
          <p:cNvSpPr/>
          <p:nvPr/>
        </p:nvSpPr>
        <p:spPr>
          <a:xfrm>
            <a:off x="6116242" y="6168667"/>
            <a:ext cx="1782622" cy="471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회사 임원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(ERP)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송금승인 처리</a:t>
            </a:r>
            <a:endParaRPr lang="en-US" altLang="ko-KR" sz="12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33F34A-A176-4140-A180-10FBCA00DC0D}"/>
              </a:ext>
            </a:extLst>
          </p:cNvPr>
          <p:cNvCxnSpPr>
            <a:cxnSpLocks/>
            <a:stCxn id="54" idx="1"/>
            <a:endCxn id="118" idx="3"/>
          </p:cNvCxnSpPr>
          <p:nvPr/>
        </p:nvCxnSpPr>
        <p:spPr>
          <a:xfrm flipH="1">
            <a:off x="5500253" y="6404189"/>
            <a:ext cx="615989" cy="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B30065-1938-4251-958B-A53421A3F161}"/>
              </a:ext>
            </a:extLst>
          </p:cNvPr>
          <p:cNvCxnSpPr>
            <a:cxnSpLocks/>
            <a:stCxn id="53" idx="1"/>
            <a:endCxn id="54" idx="0"/>
          </p:cNvCxnSpPr>
          <p:nvPr/>
        </p:nvCxnSpPr>
        <p:spPr>
          <a:xfrm rot="10800000" flipH="1" flipV="1">
            <a:off x="6239115" y="3836911"/>
            <a:ext cx="768437" cy="2331756"/>
          </a:xfrm>
          <a:prstGeom prst="bentConnector4">
            <a:avLst>
              <a:gd name="adj1" fmla="val -29749"/>
              <a:gd name="adj2" fmla="val 5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961A54C-D7E0-47A4-B3EB-E8BF86795CCC}"/>
              </a:ext>
            </a:extLst>
          </p:cNvPr>
          <p:cNvCxnSpPr>
            <a:cxnSpLocks/>
            <a:stCxn id="118" idx="2"/>
            <a:endCxn id="106" idx="2"/>
          </p:cNvCxnSpPr>
          <p:nvPr/>
        </p:nvCxnSpPr>
        <p:spPr>
          <a:xfrm rot="5400000" flipH="1" flipV="1">
            <a:off x="7014185" y="3535844"/>
            <a:ext cx="708245" cy="5518733"/>
          </a:xfrm>
          <a:prstGeom prst="bentConnector3">
            <a:avLst>
              <a:gd name="adj1" fmla="val -21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FF2997-DA2D-7A61-E042-1F2E524B0EC1}"/>
              </a:ext>
            </a:extLst>
          </p:cNvPr>
          <p:cNvCxnSpPr>
            <a:cxnSpLocks/>
          </p:cNvCxnSpPr>
          <p:nvPr/>
        </p:nvCxnSpPr>
        <p:spPr>
          <a:xfrm>
            <a:off x="9139646" y="1925729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16426C-6CDD-7FDF-516F-769F0FAC07D4}"/>
              </a:ext>
            </a:extLst>
          </p:cNvPr>
          <p:cNvSpPr txBox="1"/>
          <p:nvPr/>
        </p:nvSpPr>
        <p:spPr>
          <a:xfrm>
            <a:off x="6239114" y="6557602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돈나가는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일 관련은 임원한테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F2B7A-5E2A-D838-DBB7-A47256290096}"/>
              </a:ext>
            </a:extLst>
          </p:cNvPr>
          <p:cNvSpPr txBox="1"/>
          <p:nvPr/>
        </p:nvSpPr>
        <p:spPr>
          <a:xfrm>
            <a:off x="4642167" y="3326090"/>
            <a:ext cx="1006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재고부족시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27983-6D3E-2A3A-9F7B-437247B6EAC0}"/>
              </a:ext>
            </a:extLst>
          </p:cNvPr>
          <p:cNvSpPr txBox="1"/>
          <p:nvPr/>
        </p:nvSpPr>
        <p:spPr>
          <a:xfrm>
            <a:off x="3622275" y="2968797"/>
            <a:ext cx="1006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재고보유시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D21C5-431C-2BFE-F869-BC7FFEDC4EF7}"/>
              </a:ext>
            </a:extLst>
          </p:cNvPr>
          <p:cNvSpPr txBox="1"/>
          <p:nvPr/>
        </p:nvSpPr>
        <p:spPr>
          <a:xfrm>
            <a:off x="6366647" y="3457268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거래명세서 만들어도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안만들어도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7C380-BCDC-B0C6-2FB6-D4948B1F6F6A}"/>
              </a:ext>
            </a:extLst>
          </p:cNvPr>
          <p:cNvSpPr txBox="1"/>
          <p:nvPr/>
        </p:nvSpPr>
        <p:spPr>
          <a:xfrm>
            <a:off x="8490251" y="4487943"/>
            <a:ext cx="242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배송담당자가 배송완료시 버튼클릭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클릭하자마자 창고 재고 </a:t>
            </a:r>
            <a:r>
              <a:rPr lang="en-US" altLang="ko-KR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upDATE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039AF-5567-E255-D2F8-7DD28FE2E81E}"/>
              </a:ext>
            </a:extLst>
          </p:cNvPr>
          <p:cNvSpPr txBox="1"/>
          <p:nvPr/>
        </p:nvSpPr>
        <p:spPr>
          <a:xfrm>
            <a:off x="8834808" y="2906821"/>
            <a:ext cx="242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배송완료시 재고 </a:t>
            </a:r>
            <a:r>
              <a:rPr lang="en-US" altLang="ko-KR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+,- </a:t>
            </a:r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처리</a:t>
            </a:r>
            <a:endParaRPr lang="en-US" altLang="ko-KR" sz="800" b="1" i="1" u="sng" dirty="0">
              <a:solidFill>
                <a:srgbClr val="FF0000"/>
              </a:solidFill>
              <a:highlight>
                <a:srgbClr val="00FF00"/>
              </a:highlight>
              <a:latin typeface="+mj-lt"/>
            </a:endParaRPr>
          </a:p>
          <a:p>
            <a:endParaRPr lang="en-US" altLang="ko-KR" sz="800" b="1" i="1" u="sng" dirty="0">
              <a:solidFill>
                <a:srgbClr val="FF0000"/>
              </a:solidFill>
              <a:highlight>
                <a:srgbClr val="00FF00"/>
              </a:highlight>
              <a:latin typeface="+mj-lt"/>
            </a:endParaRPr>
          </a:p>
          <a:p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물건구매 </a:t>
            </a:r>
            <a:r>
              <a:rPr lang="en-US" altLang="ko-KR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+</a:t>
            </a:r>
          </a:p>
          <a:p>
            <a:r>
              <a:rPr lang="ko-KR" altLang="en-US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배송완료 </a:t>
            </a:r>
            <a:r>
              <a:rPr lang="en-US" altLang="ko-KR" sz="800" b="1" i="1" u="sng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-</a:t>
            </a:r>
            <a:endParaRPr lang="ko-KR" altLang="en-US" sz="800" b="1" i="1" u="sng" dirty="0">
              <a:solidFill>
                <a:srgbClr val="FF0000"/>
              </a:solidFill>
              <a:highlight>
                <a:srgbClr val="00FF00"/>
              </a:highlight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213EE-3B88-5CA6-0B8D-3CEEF493709B}"/>
              </a:ext>
            </a:extLst>
          </p:cNvPr>
          <p:cNvSpPr txBox="1"/>
          <p:nvPr/>
        </p:nvSpPr>
        <p:spPr>
          <a:xfrm>
            <a:off x="3965195" y="5310940"/>
            <a:ext cx="154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수주정보확인 과 비슷함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33106-3A3B-AA18-E8AA-595A6847FBDC}"/>
              </a:ext>
            </a:extLst>
          </p:cNvPr>
          <p:cNvSpPr txBox="1"/>
          <p:nvPr/>
        </p:nvSpPr>
        <p:spPr>
          <a:xfrm>
            <a:off x="3910716" y="1671924"/>
            <a:ext cx="154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00FF00"/>
                </a:highlight>
                <a:latin typeface="+mj-lt"/>
              </a:rPr>
              <a:t>반품정보확인 과 비슷함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2BDB2-E8CA-2BF5-8B6E-BDEAD59C3EE9}"/>
              </a:ext>
            </a:extLst>
          </p:cNvPr>
          <p:cNvSpPr txBox="1"/>
          <p:nvPr/>
        </p:nvSpPr>
        <p:spPr>
          <a:xfrm>
            <a:off x="7487856" y="6376673"/>
            <a:ext cx="352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반품요청확인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75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기업 고객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직원 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없을경우</a:t>
            </a:r>
            <a:r>
              <a:rPr lang="en-US" altLang="ko-KR" sz="1200" b="1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직원 별 업무 담당자 지정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(ERP </a:t>
            </a:r>
            <a:r>
              <a:rPr lang="ko-KR" altLang="en-US" sz="1000" dirty="0">
                <a:solidFill>
                  <a:prstClr val="black"/>
                </a:solidFill>
              </a:rPr>
              <a:t>연동 시 직원정보 조회 연동 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납품 업체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납품 업체 별 제품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단가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포함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납품업체 정보 등록 후 제품정보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업을경우</a:t>
            </a:r>
            <a:r>
              <a:rPr lang="en-US" altLang="ko-KR" sz="1200" b="1" dirty="0">
                <a:solidFill>
                  <a:prstClr val="black"/>
                </a:solidFill>
              </a:rPr>
              <a:t>)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창고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err="1">
                <a:solidFill>
                  <a:prstClr val="black"/>
                </a:solidFill>
              </a:rPr>
              <a:t>창고명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창고 위치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  <a:highlight>
                  <a:srgbClr val="00FF00"/>
                </a:highlight>
              </a:rPr>
              <a:t>수주</a:t>
            </a:r>
            <a:r>
              <a:rPr lang="ko-KR" altLang="en-US" sz="1200" b="1" dirty="0">
                <a:solidFill>
                  <a:prstClr val="black"/>
                </a:solidFill>
              </a:rPr>
              <a:t>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일자 별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기업 회원 별 발주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발주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제품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납품업체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일자 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배송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발주 정보 </a:t>
            </a:r>
            <a:r>
              <a:rPr lang="en-US" altLang="ko-KR" sz="1000" dirty="0">
                <a:solidFill>
                  <a:prstClr val="black"/>
                </a:solidFill>
              </a:rPr>
              <a:t>ID </a:t>
            </a:r>
            <a:r>
              <a:rPr lang="ko-KR" altLang="en-US" sz="1000" dirty="0">
                <a:solidFill>
                  <a:prstClr val="black"/>
                </a:solidFill>
              </a:rPr>
              <a:t>별로 처리 상태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</a:t>
            </a:r>
            <a:r>
              <a:rPr lang="en-US" altLang="ko-KR" sz="1200" b="1" dirty="0">
                <a:solidFill>
                  <a:prstClr val="black"/>
                </a:solidFill>
                <a:highlight>
                  <a:srgbClr val="00FF00"/>
                </a:highlight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highlight>
                  <a:srgbClr val="00FF00"/>
                </a:highlight>
              </a:rPr>
              <a:t>재고 </a:t>
            </a:r>
            <a:r>
              <a:rPr lang="ko-KR" altLang="en-US" sz="1200" b="1" dirty="0">
                <a:solidFill>
                  <a:prstClr val="black"/>
                </a:solidFill>
              </a:rPr>
              <a:t>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창고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제품 별 재고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작업 지시서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b="1" u="sng" dirty="0">
                <a:solidFill>
                  <a:prstClr val="black"/>
                </a:solidFill>
              </a:rPr>
              <a:t>발주</a:t>
            </a:r>
            <a:r>
              <a:rPr lang="en-US" altLang="ko-KR" sz="1000" b="1" u="sng" dirty="0">
                <a:solidFill>
                  <a:prstClr val="black"/>
                </a:solidFill>
              </a:rPr>
              <a:t>/</a:t>
            </a:r>
            <a:r>
              <a:rPr lang="ko-KR" altLang="en-US" sz="1000" b="1" u="sng" dirty="0">
                <a:solidFill>
                  <a:prstClr val="black"/>
                </a:solidFill>
              </a:rPr>
              <a:t>반품</a:t>
            </a:r>
            <a:r>
              <a:rPr lang="en-US" altLang="ko-KR" sz="1000" b="1" u="sng" dirty="0">
                <a:solidFill>
                  <a:prstClr val="black"/>
                </a:solidFill>
              </a:rPr>
              <a:t>/</a:t>
            </a:r>
            <a:r>
              <a:rPr lang="ko-KR" altLang="en-US" sz="1000" b="1" u="sng" dirty="0">
                <a:solidFill>
                  <a:prstClr val="black"/>
                </a:solidFill>
              </a:rPr>
              <a:t>배송 지시서 </a:t>
            </a:r>
            <a:r>
              <a:rPr lang="ko-KR" altLang="en-US" sz="1000" dirty="0">
                <a:solidFill>
                  <a:prstClr val="black"/>
                </a:solidFill>
              </a:rPr>
              <a:t>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1CBEA2E-8337-7F98-631E-3A65B5448134}"/>
              </a:ext>
            </a:extLst>
          </p:cNvPr>
          <p:cNvCxnSpPr>
            <a:cxnSpLocks/>
          </p:cNvCxnSpPr>
          <p:nvPr/>
        </p:nvCxnSpPr>
        <p:spPr>
          <a:xfrm>
            <a:off x="7138821" y="2143443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E17BD2-BAA2-2051-71B6-EB1027F21BA9}"/>
              </a:ext>
            </a:extLst>
          </p:cNvPr>
          <p:cNvSpPr txBox="1"/>
          <p:nvPr/>
        </p:nvSpPr>
        <p:spPr>
          <a:xfrm>
            <a:off x="859099" y="648793"/>
            <a:ext cx="2424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기준정보테이블임</a:t>
            </a:r>
            <a:endParaRPr lang="ko-KR" altLang="en-US" sz="20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7CB13-A4BA-62CA-7CA0-392BDBE65193}"/>
              </a:ext>
            </a:extLst>
          </p:cNvPr>
          <p:cNvSpPr txBox="1"/>
          <p:nvPr/>
        </p:nvSpPr>
        <p:spPr>
          <a:xfrm>
            <a:off x="4872130" y="1289586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기업고객 주문정보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701EC-9D00-ED09-241F-5C63D43E5F4C}"/>
              </a:ext>
            </a:extLst>
          </p:cNvPr>
          <p:cNvSpPr txBox="1"/>
          <p:nvPr/>
        </p:nvSpPr>
        <p:spPr>
          <a:xfrm>
            <a:off x="-283560" y="3024670"/>
            <a:ext cx="13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제품정보관리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SERVER ROUTER</a:t>
            </a: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아래의 회사명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회사의 제품이름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46365-CD6D-3759-9E03-C298BF779B6D}"/>
              </a:ext>
            </a:extLst>
          </p:cNvPr>
          <p:cNvSpPr txBox="1"/>
          <p:nvPr/>
        </p:nvSpPr>
        <p:spPr>
          <a:xfrm>
            <a:off x="4714784" y="2691377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배송아저씨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F7B3C-666D-5D1A-BAF6-14B18B5B161A}"/>
              </a:ext>
            </a:extLst>
          </p:cNvPr>
          <p:cNvSpPr txBox="1"/>
          <p:nvPr/>
        </p:nvSpPr>
        <p:spPr>
          <a:xfrm>
            <a:off x="4024137" y="4002460"/>
            <a:ext cx="242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지시서는 같이 관리하면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좋을듯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지시서는 한 테이블에 두는게 어떨지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96BFBBA1-2982-0A0F-5058-B212C6A647B5}"/>
              </a:ext>
            </a:extLst>
          </p:cNvPr>
          <p:cNvSpPr/>
          <p:nvPr/>
        </p:nvSpPr>
        <p:spPr>
          <a:xfrm>
            <a:off x="3767105" y="3611608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6A1B2-9B96-4086-16CB-52FFDF761424}"/>
              </a:ext>
            </a:extLst>
          </p:cNvPr>
          <p:cNvSpPr txBox="1"/>
          <p:nvPr/>
        </p:nvSpPr>
        <p:spPr>
          <a:xfrm>
            <a:off x="7892421" y="1074142"/>
            <a:ext cx="242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입출금정보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74873A-67C3-11A6-7310-A375C4D36B1F}"/>
              </a:ext>
            </a:extLst>
          </p:cNvPr>
          <p:cNvCxnSpPr>
            <a:cxnSpLocks/>
          </p:cNvCxnSpPr>
          <p:nvPr/>
        </p:nvCxnSpPr>
        <p:spPr>
          <a:xfrm>
            <a:off x="7004430" y="1926864"/>
            <a:ext cx="20248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FADB6F-4511-9CDE-D895-B98CE53561D0}"/>
              </a:ext>
            </a:extLst>
          </p:cNvPr>
          <p:cNvSpPr txBox="1"/>
          <p:nvPr/>
        </p:nvSpPr>
        <p:spPr>
          <a:xfrm>
            <a:off x="7382578" y="1836593"/>
            <a:ext cx="171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하지마용</a:t>
            </a:r>
          </a:p>
        </p:txBody>
      </p:sp>
    </p:spTree>
    <p:extLst>
      <p:ext uri="{BB962C8B-B14F-4D97-AF65-F5344CB8AC3E}">
        <p14:creationId xmlns:p14="http://schemas.microsoft.com/office/powerpoint/2010/main" val="197315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Router(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263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고객</a:t>
            </a:r>
            <a:endParaRPr lang="en-US" altLang="ko-KR" dirty="0"/>
          </a:p>
          <a:p>
            <a:r>
              <a:rPr lang="en-US" altLang="ko-KR" dirty="0"/>
              <a:t>  - SCM </a:t>
            </a:r>
            <a:r>
              <a:rPr lang="ko-KR" altLang="en-US" dirty="0" smtClean="0"/>
              <a:t>관리자 </a:t>
            </a:r>
            <a:r>
              <a:rPr lang="en-US" altLang="ko-KR" smtClean="0"/>
              <a:t>: A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구매 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배송 관리자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회사 </a:t>
            </a:r>
            <a:r>
              <a:rPr lang="ko-KR" altLang="en-US" dirty="0" smtClean="0"/>
              <a:t>임원</a:t>
            </a:r>
            <a:r>
              <a:rPr lang="en-US" altLang="ko-KR" dirty="0"/>
              <a:t>(</a:t>
            </a:r>
            <a:r>
              <a:rPr lang="en-US" altLang="ko-KR" dirty="0" smtClean="0"/>
              <a:t>ERP)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SCM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http://www.marisoft.co.kr/solution/sub_02.php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4"/>
              </a:rPr>
              <a:t>http://www.eber.kr/renewal/product/scm.asp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hlinkClick r:id="rId5"/>
              </a:rPr>
              <a:t>http://www.haesol.net/haesol/kr/sol_mes.asp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/>
              <a:t>SCM</a:t>
            </a:r>
            <a:endParaRPr lang="ko-KR" altLang="en-US" sz="2000" dirty="0"/>
          </a:p>
        </p:txBody>
      </p:sp>
      <p:sp>
        <p:nvSpPr>
          <p:cNvPr id="2" name="모서리가 접힌 도형 1"/>
          <p:cNvSpPr/>
          <p:nvPr/>
        </p:nvSpPr>
        <p:spPr>
          <a:xfrm>
            <a:off x="7349264" y="3398509"/>
            <a:ext cx="2636520" cy="288845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</a:t>
            </a:r>
            <a:r>
              <a:rPr lang="ko-KR" altLang="en-US" b="1" dirty="0">
                <a:solidFill>
                  <a:schemeClr val="tx1"/>
                </a:solidFill>
              </a:rPr>
              <a:t>회원 </a:t>
            </a:r>
            <a:r>
              <a:rPr lang="ko-KR" altLang="en-US" b="1" dirty="0" err="1">
                <a:solidFill>
                  <a:schemeClr val="tx1"/>
                </a:solidFill>
              </a:rPr>
              <a:t>분류별</a:t>
            </a:r>
            <a:r>
              <a:rPr lang="ko-KR" altLang="en-US" b="1" dirty="0">
                <a:solidFill>
                  <a:schemeClr val="tx1"/>
                </a:solidFill>
              </a:rPr>
              <a:t> 코드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 = SCM A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 = </a:t>
            </a:r>
            <a:r>
              <a:rPr lang="ko-KR" altLang="en-US" dirty="0">
                <a:solidFill>
                  <a:schemeClr val="tx1"/>
                </a:solidFill>
              </a:rPr>
              <a:t>구매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 = </a:t>
            </a:r>
            <a:r>
              <a:rPr lang="ko-KR" altLang="en-US" dirty="0">
                <a:solidFill>
                  <a:schemeClr val="tx1"/>
                </a:solidFill>
              </a:rPr>
              <a:t>배송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 = </a:t>
            </a:r>
            <a:r>
              <a:rPr lang="ko-KR" altLang="en-US" dirty="0">
                <a:solidFill>
                  <a:schemeClr val="tx1"/>
                </a:solidFill>
              </a:rPr>
              <a:t>임원 </a:t>
            </a:r>
            <a:r>
              <a:rPr lang="en-US" altLang="ko-KR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 =</a:t>
            </a:r>
            <a:r>
              <a:rPr lang="ko-KR" altLang="en-US" dirty="0">
                <a:solidFill>
                  <a:schemeClr val="tx1"/>
                </a:solidFill>
              </a:rPr>
              <a:t>기업고객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 = </a:t>
            </a:r>
            <a:r>
              <a:rPr lang="ko-KR" altLang="en-US" dirty="0">
                <a:solidFill>
                  <a:schemeClr val="tx1"/>
                </a:solidFill>
              </a:rPr>
              <a:t>납품업체 </a:t>
            </a:r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</a:rPr>
              <a:t>화면 목록 </a:t>
            </a:r>
            <a:r>
              <a:rPr lang="en-US" altLang="ko-KR" sz="2000" dirty="0" err="1">
                <a:highlight>
                  <a:srgbClr val="00FF00"/>
                </a:highlight>
              </a:rPr>
              <a:t>jsp</a:t>
            </a:r>
            <a:endParaRPr lang="ko-KR" altLang="en-US" sz="2000" dirty="0">
              <a:highlight>
                <a:srgbClr val="00FF00"/>
              </a:highligh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B2B </a:t>
            </a:r>
            <a:r>
              <a:rPr lang="ko-KR" altLang="en-US" dirty="0"/>
              <a:t>쇼핑몰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품목별 제품목록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결제 처리 </a:t>
            </a:r>
            <a:r>
              <a:rPr lang="en-US" altLang="ko-KR" sz="1200" dirty="0"/>
              <a:t>(</a:t>
            </a:r>
            <a:r>
              <a:rPr lang="ko-KR" altLang="en-US" sz="1200" dirty="0"/>
              <a:t>납품 희망 일자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처리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매출현황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매출 상위 </a:t>
            </a:r>
            <a:r>
              <a:rPr lang="en-US" altLang="ko-KR" sz="1200" dirty="0"/>
              <a:t>10</a:t>
            </a:r>
            <a:r>
              <a:rPr lang="ko-KR" altLang="en-US" sz="1200" dirty="0"/>
              <a:t>개 업체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손익 조회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송금 승인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en-US" altLang="ko-KR" sz="1200" dirty="0"/>
              <a:t>-  </a:t>
            </a:r>
            <a:r>
              <a:rPr lang="ko-KR" altLang="en-US" sz="1200" dirty="0"/>
              <a:t>창고</a:t>
            </a:r>
            <a:r>
              <a:rPr lang="en-US" altLang="ko-KR" sz="1200" dirty="0"/>
              <a:t>/</a:t>
            </a:r>
            <a:r>
              <a:rPr lang="ko-KR" altLang="en-US" sz="1200" dirty="0"/>
              <a:t>제품 별 재고 현황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일별 수주 내역 </a:t>
            </a:r>
            <a:r>
              <a:rPr lang="en-US" altLang="ko-KR" sz="1200" dirty="0"/>
              <a:t>(</a:t>
            </a:r>
            <a:r>
              <a:rPr lang="ko-KR" altLang="en-US" sz="1200" dirty="0"/>
              <a:t>입금정보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 err="1"/>
              <a:t>창고별</a:t>
            </a:r>
            <a:r>
              <a:rPr lang="ko-KR" altLang="en-US" sz="1200" dirty="0"/>
              <a:t> 재고 현황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배송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거래 상세 내역</a:t>
            </a:r>
            <a:r>
              <a:rPr lang="en-US" altLang="ko-KR" sz="1200" dirty="0"/>
              <a:t>(</a:t>
            </a:r>
            <a:r>
              <a:rPr lang="ko-KR" altLang="en-US" sz="1200" dirty="0"/>
              <a:t>반품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b="1" dirty="0"/>
              <a:t>반품 신청 목록</a:t>
            </a:r>
            <a:endParaRPr lang="en-US" altLang="ko-KR" sz="1200" b="1" dirty="0"/>
          </a:p>
          <a:p>
            <a:r>
              <a:rPr lang="en-US" altLang="ko-KR" sz="1200" dirty="0"/>
              <a:t>   -  </a:t>
            </a:r>
            <a:r>
              <a:rPr lang="ko-KR" altLang="en-US" sz="1200" b="1" dirty="0"/>
              <a:t>반품 지시서 작성</a:t>
            </a:r>
            <a:r>
              <a:rPr lang="en-US" altLang="ko-KR" sz="1200" b="1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0DC2D4-790B-4A32-A927-FC9EFDCEF20A}"/>
              </a:ext>
            </a:extLst>
          </p:cNvPr>
          <p:cNvSpPr txBox="1"/>
          <p:nvPr/>
        </p:nvSpPr>
        <p:spPr>
          <a:xfrm>
            <a:off x="3223485" y="4835099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배송</a:t>
            </a:r>
            <a:r>
              <a:rPr lang="en-US" altLang="ko-KR" sz="1200" dirty="0"/>
              <a:t>/</a:t>
            </a:r>
            <a:r>
              <a:rPr lang="ko-KR" altLang="en-US" sz="1200" dirty="0"/>
              <a:t>반품 지시서 결과</a:t>
            </a:r>
            <a:endParaRPr lang="en-US" altLang="ko-KR" sz="1200" dirty="0"/>
          </a:p>
          <a:p>
            <a:r>
              <a:rPr lang="en-US" altLang="ko-KR" sz="1200" dirty="0"/>
              <a:t>      O : </a:t>
            </a:r>
            <a:r>
              <a:rPr lang="ko-KR" altLang="en-US" sz="1200" dirty="0"/>
              <a:t>배송 시작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배송완료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결과</a:t>
            </a:r>
            <a:endParaRPr lang="en-US" altLang="ko-KR" sz="1200" dirty="0"/>
          </a:p>
          <a:p>
            <a:r>
              <a:rPr lang="en-US" altLang="ko-KR" sz="1200" dirty="0"/>
              <a:t>      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거래명세서 발송</a:t>
            </a:r>
            <a:endParaRPr lang="en-US" altLang="ko-KR" sz="1200" dirty="0"/>
          </a:p>
          <a:p>
            <a:r>
              <a:rPr lang="en-US" altLang="ko-KR" sz="1200" dirty="0"/>
              <a:t>      R : </a:t>
            </a:r>
            <a:r>
              <a:rPr lang="ko-KR" altLang="en-US" sz="1200" dirty="0"/>
              <a:t>대금 지급 완료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창고 입고 완료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b="1" dirty="0"/>
              <a:t>제품 발주서 </a:t>
            </a:r>
            <a:r>
              <a:rPr lang="ko-KR" altLang="en-US" sz="1200" dirty="0"/>
              <a:t>작성 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거래명세서 및 발주서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메일 전송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발주 금액 입금 처리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거래명세서 작성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반품 거래명세서 및 발주서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/>
              <a:t>메일 전송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반품 입금 확인 목록</a:t>
            </a:r>
            <a:r>
              <a:rPr lang="en-US" altLang="ko-KR" sz="1200" dirty="0"/>
              <a:t>(</a:t>
            </a:r>
            <a:r>
              <a:rPr lang="ko-KR" altLang="en-US" sz="1200" dirty="0"/>
              <a:t>입금 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대상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ko-KR" altLang="en-US" sz="1200" b="1" dirty="0"/>
              <a:t>재고 </a:t>
            </a:r>
            <a:r>
              <a:rPr lang="en-US" altLang="ko-KR" sz="1200" b="1" dirty="0"/>
              <a:t>+/- </a:t>
            </a:r>
            <a:r>
              <a:rPr lang="ko-KR" altLang="en-US" sz="1200" b="1" dirty="0"/>
              <a:t>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납품 업체 대상 </a:t>
            </a:r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ko-KR" altLang="en-US" sz="1200" b="1" dirty="0"/>
              <a:t>재고 </a:t>
            </a:r>
            <a:r>
              <a:rPr lang="en-US" altLang="ko-KR" sz="1200" b="1" dirty="0"/>
              <a:t>+/- </a:t>
            </a:r>
            <a:r>
              <a:rPr lang="ko-KR" altLang="en-US" sz="1200" b="1" dirty="0"/>
              <a:t>처리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직원 정보 관리</a:t>
            </a:r>
            <a:r>
              <a:rPr lang="en-US" altLang="ko-KR" sz="1200" dirty="0"/>
              <a:t>(</a:t>
            </a:r>
            <a:r>
              <a:rPr lang="ko-KR" altLang="en-US" sz="1200" dirty="0"/>
              <a:t>담당자 지정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납품업체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제품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창고 정보 관리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54B53-5B0F-5B66-81F1-7B3631659A27}"/>
              </a:ext>
            </a:extLst>
          </p:cNvPr>
          <p:cNvSpPr txBox="1"/>
          <p:nvPr/>
        </p:nvSpPr>
        <p:spPr>
          <a:xfrm>
            <a:off x="4634023" y="3769782"/>
            <a:ext cx="13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제품정보관리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SERVER ROUTER</a:t>
            </a: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아래의 회사명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회사의 제품이름</a:t>
            </a:r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9A3FAA13-2722-FD0A-B994-5B3616D584E4}"/>
              </a:ext>
            </a:extLst>
          </p:cNvPr>
          <p:cNvSpPr/>
          <p:nvPr/>
        </p:nvSpPr>
        <p:spPr>
          <a:xfrm>
            <a:off x="6355633" y="3803124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746EC3-9DC5-2FD2-DACD-E8C3CD705451}"/>
              </a:ext>
            </a:extLst>
          </p:cNvPr>
          <p:cNvCxnSpPr>
            <a:cxnSpLocks/>
          </p:cNvCxnSpPr>
          <p:nvPr/>
        </p:nvCxnSpPr>
        <p:spPr>
          <a:xfrm>
            <a:off x="1607198" y="2437747"/>
            <a:ext cx="12317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01703-33E0-16E9-3EA0-8320C6C882F8}"/>
              </a:ext>
            </a:extLst>
          </p:cNvPr>
          <p:cNvSpPr txBox="1"/>
          <p:nvPr/>
        </p:nvSpPr>
        <p:spPr>
          <a:xfrm>
            <a:off x="1642503" y="2318182"/>
            <a:ext cx="138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입금버튼 누르는 것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납품 희망일자는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하지마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A0AA7-CA2B-28DE-278D-5A8F1156E028}"/>
              </a:ext>
            </a:extLst>
          </p:cNvPr>
          <p:cNvSpPr txBox="1"/>
          <p:nvPr/>
        </p:nvSpPr>
        <p:spPr>
          <a:xfrm>
            <a:off x="683487" y="2674338"/>
            <a:ext cx="138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구매내역 기준 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장바구니에서 반품처리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EBF7B-7878-5AE9-E832-2075C0F2E4C6}"/>
              </a:ext>
            </a:extLst>
          </p:cNvPr>
          <p:cNvSpPr txBox="1"/>
          <p:nvPr/>
        </p:nvSpPr>
        <p:spPr>
          <a:xfrm>
            <a:off x="2069745" y="1389624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승인요청 수주 한페이지에서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F9E6A-7729-1E16-CF22-94DF1AAFAC84}"/>
              </a:ext>
            </a:extLst>
          </p:cNvPr>
          <p:cNvSpPr/>
          <p:nvPr/>
        </p:nvSpPr>
        <p:spPr>
          <a:xfrm>
            <a:off x="3605349" y="1741714"/>
            <a:ext cx="2009340" cy="38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5B43F-D292-7C0C-8582-E2CBFFF78753}"/>
              </a:ext>
            </a:extLst>
          </p:cNvPr>
          <p:cNvSpPr txBox="1"/>
          <p:nvPr/>
        </p:nvSpPr>
        <p:spPr>
          <a:xfrm>
            <a:off x="4678689" y="2306294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일별수주내역과 같이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65F8F-3102-EC39-5B57-5BF194774A31}"/>
              </a:ext>
            </a:extLst>
          </p:cNvPr>
          <p:cNvSpPr txBox="1"/>
          <p:nvPr/>
        </p:nvSpPr>
        <p:spPr>
          <a:xfrm>
            <a:off x="4546616" y="2836173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일별수주내역과 같이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F9042-932D-5DFB-5FB3-5C2F9ED7528C}"/>
              </a:ext>
            </a:extLst>
          </p:cNvPr>
          <p:cNvSpPr txBox="1"/>
          <p:nvPr/>
        </p:nvSpPr>
        <p:spPr>
          <a:xfrm>
            <a:off x="5023096" y="3209389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일별수주내역과 같이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1078D-D716-807C-C76F-9B45C3533A4E}"/>
              </a:ext>
            </a:extLst>
          </p:cNvPr>
          <p:cNvSpPr txBox="1"/>
          <p:nvPr/>
        </p:nvSpPr>
        <p:spPr>
          <a:xfrm>
            <a:off x="3472169" y="4345830"/>
            <a:ext cx="288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창고정보관리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창고가 늘어나는 것과 줄어드는 것에 대해서도 관리할 것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A090B2-45F5-8EBD-6776-27137623A881}"/>
              </a:ext>
            </a:extLst>
          </p:cNvPr>
          <p:cNvCxnSpPr>
            <a:cxnSpLocks/>
          </p:cNvCxnSpPr>
          <p:nvPr/>
        </p:nvCxnSpPr>
        <p:spPr>
          <a:xfrm>
            <a:off x="6418683" y="1669731"/>
            <a:ext cx="15583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7298DD-5148-8028-4BB1-CEC219F60967}"/>
              </a:ext>
            </a:extLst>
          </p:cNvPr>
          <p:cNvCxnSpPr>
            <a:cxnSpLocks/>
          </p:cNvCxnSpPr>
          <p:nvPr/>
        </p:nvCxnSpPr>
        <p:spPr>
          <a:xfrm>
            <a:off x="6418683" y="1884751"/>
            <a:ext cx="12317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C5AEFFC-2701-38B4-2946-7DEC627A1C99}"/>
              </a:ext>
            </a:extLst>
          </p:cNvPr>
          <p:cNvCxnSpPr>
            <a:cxnSpLocks/>
          </p:cNvCxnSpPr>
          <p:nvPr/>
        </p:nvCxnSpPr>
        <p:spPr>
          <a:xfrm>
            <a:off x="6551575" y="2576898"/>
            <a:ext cx="15583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03783CC-2A11-0274-C1BA-68D939FCEB70}"/>
              </a:ext>
            </a:extLst>
          </p:cNvPr>
          <p:cNvCxnSpPr>
            <a:cxnSpLocks/>
          </p:cNvCxnSpPr>
          <p:nvPr/>
        </p:nvCxnSpPr>
        <p:spPr>
          <a:xfrm>
            <a:off x="6418683" y="2751125"/>
            <a:ext cx="779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BCBE13-424B-5363-89B4-A2A90FFF8F66}"/>
              </a:ext>
            </a:extLst>
          </p:cNvPr>
          <p:cNvSpPr txBox="1"/>
          <p:nvPr/>
        </p:nvSpPr>
        <p:spPr>
          <a:xfrm>
            <a:off x="7155268" y="2684196"/>
            <a:ext cx="164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별도 페이지로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작성해야함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84E15E-0B76-0308-245D-B297124F7BD5}"/>
              </a:ext>
            </a:extLst>
          </p:cNvPr>
          <p:cNvCxnSpPr>
            <a:cxnSpLocks/>
          </p:cNvCxnSpPr>
          <p:nvPr/>
        </p:nvCxnSpPr>
        <p:spPr>
          <a:xfrm flipV="1">
            <a:off x="6418683" y="2943895"/>
            <a:ext cx="2150551" cy="165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AE87B9-8BD3-DC60-F9CB-8BEBFE03EB4B}"/>
              </a:ext>
            </a:extLst>
          </p:cNvPr>
          <p:cNvSpPr txBox="1"/>
          <p:nvPr/>
        </p:nvSpPr>
        <p:spPr>
          <a:xfrm>
            <a:off x="8809160" y="3024782"/>
            <a:ext cx="2874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배송담당자가 처리완료시 재고에 </a:t>
            </a:r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반영일어남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69C6C3-6A04-018E-ABB6-608E156FD654}"/>
              </a:ext>
            </a:extLst>
          </p:cNvPr>
          <p:cNvSpPr/>
          <p:nvPr/>
        </p:nvSpPr>
        <p:spPr>
          <a:xfrm>
            <a:off x="3370217" y="4763589"/>
            <a:ext cx="2175243" cy="167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BD56B11-52B8-F400-3639-8C36F4C7A25E}"/>
              </a:ext>
            </a:extLst>
          </p:cNvPr>
          <p:cNvCxnSpPr>
            <a:cxnSpLocks/>
          </p:cNvCxnSpPr>
          <p:nvPr/>
        </p:nvCxnSpPr>
        <p:spPr>
          <a:xfrm flipV="1">
            <a:off x="3593959" y="5703530"/>
            <a:ext cx="1429137" cy="82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6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highlight>
                  <a:srgbClr val="00FF00"/>
                </a:highlight>
              </a:rPr>
              <a:t>Page Navigation</a:t>
            </a:r>
            <a:endParaRPr lang="ko-KR" altLang="en-US" sz="2000" b="1" dirty="0">
              <a:highlight>
                <a:srgbClr val="00FF00"/>
              </a:highligh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97524" y="14280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5DAC11-A0CD-4308-BAC2-4F166B23CE2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888835" y="1734827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4" y="190435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82E4E-3435-4379-8BC0-B9638A096E01}"/>
              </a:ext>
            </a:extLst>
          </p:cNvPr>
          <p:cNvSpPr/>
          <p:nvPr/>
        </p:nvSpPr>
        <p:spPr>
          <a:xfrm>
            <a:off x="736572" y="2412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품목별 제품목록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A7FE6F1-2CF3-4319-BD39-50FD30097334}"/>
              </a:ext>
            </a:extLst>
          </p:cNvPr>
          <p:cNvCxnSpPr>
            <a:cxnSpLocks/>
            <a:stCxn id="23" idx="1"/>
            <a:endCxn id="27" idx="1"/>
          </p:cNvCxnSpPr>
          <p:nvPr/>
        </p:nvCxnSpPr>
        <p:spPr>
          <a:xfrm rot="10800000" flipV="1">
            <a:off x="736572" y="2057759"/>
            <a:ext cx="260952" cy="508067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767AB-561F-4330-8188-F63FE9B6A697}"/>
              </a:ext>
            </a:extLst>
          </p:cNvPr>
          <p:cNvSpPr/>
          <p:nvPr/>
        </p:nvSpPr>
        <p:spPr>
          <a:xfrm>
            <a:off x="1191309" y="28778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 상세정보</a:t>
            </a:r>
            <a:r>
              <a:rPr lang="en-US" altLang="ko-KR" sz="1200" dirty="0">
                <a:solidFill>
                  <a:schemeClr val="tx1"/>
                </a:solidFill>
              </a:rPr>
              <a:t>(Html)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7A248C-185C-4525-A436-C90512FFD96B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627883" y="2719234"/>
            <a:ext cx="454737" cy="1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31DC0F-4264-4E8E-BC76-66788E9DFD6F}"/>
              </a:ext>
            </a:extLst>
          </p:cNvPr>
          <p:cNvSpPr/>
          <p:nvPr/>
        </p:nvSpPr>
        <p:spPr>
          <a:xfrm>
            <a:off x="1191309" y="33568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FAD9DE-2890-4070-87D8-BB15F3C7618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082620" y="3184638"/>
            <a:ext cx="0" cy="17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B45619-311C-4A6A-BD4C-AEE5B0DB6425}"/>
              </a:ext>
            </a:extLst>
          </p:cNvPr>
          <p:cNvSpPr/>
          <p:nvPr/>
        </p:nvSpPr>
        <p:spPr>
          <a:xfrm>
            <a:off x="1136319" y="3851295"/>
            <a:ext cx="187116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처리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납품희망일자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0E7B72-CA39-4A8D-81EC-EEA89390A74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2071903" y="3663641"/>
            <a:ext cx="10717" cy="18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A18A72-77FB-45FC-9B93-AF78BEF036CD}"/>
              </a:ext>
            </a:extLst>
          </p:cNvPr>
          <p:cNvSpPr/>
          <p:nvPr/>
        </p:nvSpPr>
        <p:spPr>
          <a:xfrm>
            <a:off x="736572" y="43841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이력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9B5DC2-3705-4C6D-BAF2-5E803CF7BAA7}"/>
              </a:ext>
            </a:extLst>
          </p:cNvPr>
          <p:cNvSpPr/>
          <p:nvPr/>
        </p:nvSpPr>
        <p:spPr>
          <a:xfrm>
            <a:off x="1191309" y="4863491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DA76B5B-BA69-44C0-9A3C-D825CCC5C36D}"/>
              </a:ext>
            </a:extLst>
          </p:cNvPr>
          <p:cNvCxnSpPr>
            <a:cxnSpLocks/>
            <a:stCxn id="23" idx="1"/>
            <a:endCxn id="50" idx="1"/>
          </p:cNvCxnSpPr>
          <p:nvPr/>
        </p:nvCxnSpPr>
        <p:spPr>
          <a:xfrm rot="10800000" flipV="1">
            <a:off x="736572" y="2057759"/>
            <a:ext cx="260952" cy="2479773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EB4CD4-A9AA-4C8E-8C9B-A2448E3E89D9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627883" y="4690940"/>
            <a:ext cx="454737" cy="172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C21C5A-BC74-4DFE-B388-BDEF2CD39D66}"/>
              </a:ext>
            </a:extLst>
          </p:cNvPr>
          <p:cNvSpPr/>
          <p:nvPr/>
        </p:nvSpPr>
        <p:spPr>
          <a:xfrm>
            <a:off x="3671456" y="1428013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일별 수주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재고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ECD32F3-3E6D-4C20-86F5-195B2F451150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3007487" y="1581420"/>
            <a:ext cx="663969" cy="2423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A3D565-F3F8-42C8-AF6D-03B874CC7978}"/>
              </a:ext>
            </a:extLst>
          </p:cNvPr>
          <p:cNvSpPr/>
          <p:nvPr/>
        </p:nvSpPr>
        <p:spPr>
          <a:xfrm>
            <a:off x="3985682" y="2027382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3839E-A05A-469E-90F6-57C0AAA51641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>
            <a:off x="4671196" y="1734827"/>
            <a:ext cx="259042" cy="29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132EAE-322C-4191-83CD-A5C0690ECEC0}"/>
              </a:ext>
            </a:extLst>
          </p:cNvPr>
          <p:cNvSpPr txBox="1"/>
          <p:nvPr/>
        </p:nvSpPr>
        <p:spPr>
          <a:xfrm>
            <a:off x="4879904" y="1772047"/>
            <a:ext cx="8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재고 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6AC276-B8CE-4250-ABF7-EB097A464EAD}"/>
              </a:ext>
            </a:extLst>
          </p:cNvPr>
          <p:cNvSpPr/>
          <p:nvPr/>
        </p:nvSpPr>
        <p:spPr>
          <a:xfrm>
            <a:off x="3708874" y="261343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C1D2DC1-CF05-4E9A-BE15-D378613E1C9A}"/>
              </a:ext>
            </a:extLst>
          </p:cNvPr>
          <p:cNvCxnSpPr>
            <a:cxnSpLocks/>
            <a:stCxn id="65" idx="2"/>
            <a:endCxn id="81" idx="1"/>
          </p:cNvCxnSpPr>
          <p:nvPr/>
        </p:nvCxnSpPr>
        <p:spPr>
          <a:xfrm rot="5400000">
            <a:off x="3674027" y="1769674"/>
            <a:ext cx="1032017" cy="962322"/>
          </a:xfrm>
          <a:prstGeom prst="bentConnector4">
            <a:avLst>
              <a:gd name="adj1" fmla="val 18182"/>
              <a:gd name="adj2" fmla="val 123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0073741-B014-4486-9B91-08B2BA94B694}"/>
              </a:ext>
            </a:extLst>
          </p:cNvPr>
          <p:cNvSpPr txBox="1"/>
          <p:nvPr/>
        </p:nvSpPr>
        <p:spPr>
          <a:xfrm>
            <a:off x="5578215" y="5583230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7114DA-1D7C-4A56-BF57-93FB943652CB}"/>
              </a:ext>
            </a:extLst>
          </p:cNvPr>
          <p:cNvSpPr/>
          <p:nvPr/>
        </p:nvSpPr>
        <p:spPr>
          <a:xfrm>
            <a:off x="6372337" y="261343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4C0950-A7E7-44B2-9CA5-1A65386D29D3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5597986" y="2766844"/>
            <a:ext cx="774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A8914A-F8AD-4E9D-ACF8-3595F31EFBE0}"/>
              </a:ext>
            </a:extLst>
          </p:cNvPr>
          <p:cNvSpPr/>
          <p:nvPr/>
        </p:nvSpPr>
        <p:spPr>
          <a:xfrm>
            <a:off x="3626461" y="4855673"/>
            <a:ext cx="192920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신청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6F19364-F3BF-44F7-AA02-D40AE6C113DE}"/>
              </a:ext>
            </a:extLst>
          </p:cNvPr>
          <p:cNvCxnSpPr>
            <a:cxnSpLocks/>
            <a:stCxn id="53" idx="3"/>
            <a:endCxn id="98" idx="1"/>
          </p:cNvCxnSpPr>
          <p:nvPr/>
        </p:nvCxnSpPr>
        <p:spPr>
          <a:xfrm flipV="1">
            <a:off x="2973931" y="5009080"/>
            <a:ext cx="652530" cy="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63D19E-B6F7-42AD-93AF-35167ABA30BA}"/>
              </a:ext>
            </a:extLst>
          </p:cNvPr>
          <p:cNvSpPr/>
          <p:nvPr/>
        </p:nvSpPr>
        <p:spPr>
          <a:xfrm>
            <a:off x="3650151" y="542741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1262C2-325F-4B17-82BB-D40A08885ACC}"/>
              </a:ext>
            </a:extLst>
          </p:cNvPr>
          <p:cNvSpPr/>
          <p:nvPr/>
        </p:nvSpPr>
        <p:spPr>
          <a:xfrm>
            <a:off x="6010322" y="4338865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r>
              <a:rPr lang="en-US" altLang="ko-KR" dirty="0">
                <a:solidFill>
                  <a:schemeClr val="tx1"/>
                </a:solidFill>
              </a:rPr>
              <a:t>(ERP)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050CB57-EB23-46F8-A38F-57A31C37C171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4591062" y="5162487"/>
            <a:ext cx="3645" cy="26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9B47BC-B3EA-4DBC-B555-05272154266D}"/>
              </a:ext>
            </a:extLst>
          </p:cNvPr>
          <p:cNvSpPr/>
          <p:nvPr/>
        </p:nvSpPr>
        <p:spPr>
          <a:xfrm>
            <a:off x="6372337" y="5439210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E47CF92-6AF4-460D-AF40-3FFDE97B8298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539263" y="5580820"/>
            <a:ext cx="833074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2904E5C-B779-42AA-ADCB-DA45EF31EFFF}"/>
              </a:ext>
            </a:extLst>
          </p:cNvPr>
          <p:cNvSpPr/>
          <p:nvPr/>
        </p:nvSpPr>
        <p:spPr>
          <a:xfrm>
            <a:off x="3717872" y="3138608"/>
            <a:ext cx="1999263" cy="479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발주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반품 지시서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r>
              <a:rPr lang="en-US" altLang="ko-KR" sz="1200" dirty="0">
                <a:solidFill>
                  <a:schemeClr val="tx1"/>
                </a:solidFill>
              </a:rPr>
              <a:t>(3</a:t>
            </a:r>
            <a:r>
              <a:rPr lang="ko-KR" altLang="en-US" sz="1200" dirty="0">
                <a:solidFill>
                  <a:schemeClr val="tx1"/>
                </a:solidFill>
              </a:rPr>
              <a:t>개 화면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8B4EC9E-0C33-4F1B-9336-2FE35B003F50}"/>
              </a:ext>
            </a:extLst>
          </p:cNvPr>
          <p:cNvSpPr/>
          <p:nvPr/>
        </p:nvSpPr>
        <p:spPr>
          <a:xfrm>
            <a:off x="9226684" y="5427413"/>
            <a:ext cx="2207507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260BB3-02F0-41E5-B39F-3F4F2269D613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 flipV="1">
            <a:off x="8261449" y="5580820"/>
            <a:ext cx="965235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54EBD0-3DF9-452B-A345-A5B4CF3A2CA1}"/>
              </a:ext>
            </a:extLst>
          </p:cNvPr>
          <p:cNvSpPr/>
          <p:nvPr/>
        </p:nvSpPr>
        <p:spPr>
          <a:xfrm>
            <a:off x="9226685" y="5881042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9E2FE84-8466-4793-97FA-49896055A966}"/>
              </a:ext>
            </a:extLst>
          </p:cNvPr>
          <p:cNvCxnSpPr>
            <a:cxnSpLocks/>
            <a:stCxn id="119" idx="2"/>
            <a:endCxn id="124" idx="0"/>
          </p:cNvCxnSpPr>
          <p:nvPr/>
        </p:nvCxnSpPr>
        <p:spPr>
          <a:xfrm flipH="1">
            <a:off x="10171241" y="5734227"/>
            <a:ext cx="159197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BAC5CB-0DFD-46AD-8D21-6357DA70045B}"/>
              </a:ext>
            </a:extLst>
          </p:cNvPr>
          <p:cNvSpPr/>
          <p:nvPr/>
        </p:nvSpPr>
        <p:spPr>
          <a:xfrm>
            <a:off x="9226684" y="2068247"/>
            <a:ext cx="207622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7C861D7-F2AD-4AC8-A4AB-F69401B50798}"/>
              </a:ext>
            </a:extLst>
          </p:cNvPr>
          <p:cNvCxnSpPr>
            <a:cxnSpLocks/>
            <a:stCxn id="72" idx="3"/>
            <a:endCxn id="130" idx="1"/>
          </p:cNvCxnSpPr>
          <p:nvPr/>
        </p:nvCxnSpPr>
        <p:spPr>
          <a:xfrm>
            <a:off x="5874794" y="2180789"/>
            <a:ext cx="3351890" cy="4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CA63E2-DD2E-4F8E-A8DA-6AF3173269BE}"/>
              </a:ext>
            </a:extLst>
          </p:cNvPr>
          <p:cNvSpPr/>
          <p:nvPr/>
        </p:nvSpPr>
        <p:spPr>
          <a:xfrm>
            <a:off x="9226685" y="252584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B7BFF4-B174-4D29-A885-56F791EAF0BB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171241" y="2379031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634971F-7449-48F6-B744-4ED157E485CF}"/>
              </a:ext>
            </a:extLst>
          </p:cNvPr>
          <p:cNvSpPr/>
          <p:nvPr/>
        </p:nvSpPr>
        <p:spPr>
          <a:xfrm>
            <a:off x="9226684" y="2984544"/>
            <a:ext cx="2098453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ABAB8DE-29A9-490A-9678-0C516C32A216}"/>
              </a:ext>
            </a:extLst>
          </p:cNvPr>
          <p:cNvSpPr/>
          <p:nvPr/>
        </p:nvSpPr>
        <p:spPr>
          <a:xfrm>
            <a:off x="9226685" y="34421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DF373ED-3BAF-4E94-AD96-05242638600D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0171241" y="3295328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9A97926F-763F-4239-9B8B-7547E7738DC4}"/>
              </a:ext>
            </a:extLst>
          </p:cNvPr>
          <p:cNvCxnSpPr>
            <a:cxnSpLocks/>
            <a:stCxn id="139" idx="1"/>
            <a:endCxn id="117" idx="3"/>
          </p:cNvCxnSpPr>
          <p:nvPr/>
        </p:nvCxnSpPr>
        <p:spPr>
          <a:xfrm rot="10800000">
            <a:off x="5717135" y="3378212"/>
            <a:ext cx="3509550" cy="217338"/>
          </a:xfrm>
          <a:prstGeom prst="bentConnector3">
            <a:avLst>
              <a:gd name="adj1" fmla="val 41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3C1D822-C248-422C-B17E-100E1BF0B0B3}"/>
              </a:ext>
            </a:extLst>
          </p:cNvPr>
          <p:cNvSpPr/>
          <p:nvPr/>
        </p:nvSpPr>
        <p:spPr>
          <a:xfrm>
            <a:off x="6372337" y="4932001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32CF88A3-325F-4BC7-8512-21403B1B352C}"/>
              </a:ext>
            </a:extLst>
          </p:cNvPr>
          <p:cNvCxnSpPr>
            <a:cxnSpLocks/>
            <a:stCxn id="94" idx="2"/>
            <a:endCxn id="155" idx="1"/>
          </p:cNvCxnSpPr>
          <p:nvPr/>
        </p:nvCxnSpPr>
        <p:spPr>
          <a:xfrm rot="5400000">
            <a:off x="5762037" y="3530551"/>
            <a:ext cx="2165157" cy="944556"/>
          </a:xfrm>
          <a:prstGeom prst="bentConnector4">
            <a:avLst>
              <a:gd name="adj1" fmla="val 46457"/>
              <a:gd name="adj2" fmla="val 154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656D381F-6132-42E4-93BF-AE11951054DE}"/>
              </a:ext>
            </a:extLst>
          </p:cNvPr>
          <p:cNvCxnSpPr>
            <a:cxnSpLocks/>
            <a:stCxn id="155" idx="3"/>
            <a:endCxn id="138" idx="1"/>
          </p:cNvCxnSpPr>
          <p:nvPr/>
        </p:nvCxnSpPr>
        <p:spPr>
          <a:xfrm flipV="1">
            <a:off x="8261449" y="3137951"/>
            <a:ext cx="965235" cy="1947457"/>
          </a:xfrm>
          <a:prstGeom prst="bentConnector3">
            <a:avLst>
              <a:gd name="adj1" fmla="val 673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06C481-2038-4E4C-9F21-B1D418772977}"/>
              </a:ext>
            </a:extLst>
          </p:cNvPr>
          <p:cNvSpPr/>
          <p:nvPr/>
        </p:nvSpPr>
        <p:spPr>
          <a:xfrm>
            <a:off x="6376525" y="1438034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661369" y="1817470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FB0F72B-D86C-4BA9-95F3-37CBB481F807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>
            <a:off x="7321081" y="1744848"/>
            <a:ext cx="284844" cy="7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6EC53E5-D77F-4758-AAC2-3A564CA7AAF4}"/>
              </a:ext>
            </a:extLst>
          </p:cNvPr>
          <p:cNvSpPr/>
          <p:nvPr/>
        </p:nvSpPr>
        <p:spPr>
          <a:xfrm>
            <a:off x="9226684" y="1307082"/>
            <a:ext cx="2031331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0CC4C3D-88FF-4FA5-B4DB-0AB1B7B36401}"/>
              </a:ext>
            </a:extLst>
          </p:cNvPr>
          <p:cNvSpPr/>
          <p:nvPr/>
        </p:nvSpPr>
        <p:spPr>
          <a:xfrm>
            <a:off x="9226685" y="1664897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D3B2069-DB63-4CDC-B487-3BE84E3A23A7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10171241" y="1518082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C8E93C6-4329-47F8-91D3-55ED452846B3}"/>
              </a:ext>
            </a:extLst>
          </p:cNvPr>
          <p:cNvCxnSpPr>
            <a:cxnSpLocks/>
            <a:stCxn id="167" idx="3"/>
            <a:endCxn id="172" idx="1"/>
          </p:cNvCxnSpPr>
          <p:nvPr/>
        </p:nvCxnSpPr>
        <p:spPr>
          <a:xfrm flipV="1">
            <a:off x="8550481" y="1460489"/>
            <a:ext cx="676203" cy="51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F86ACF1-6C28-4D20-9C37-47CF50C96546}"/>
              </a:ext>
            </a:extLst>
          </p:cNvPr>
          <p:cNvSpPr txBox="1"/>
          <p:nvPr/>
        </p:nvSpPr>
        <p:spPr>
          <a:xfrm>
            <a:off x="3181786" y="5779990"/>
            <a:ext cx="264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-  </a:t>
            </a:r>
            <a:r>
              <a:rPr lang="ko-KR" altLang="en-US" sz="1000" dirty="0"/>
              <a:t>기업 고객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직원 정보 관리</a:t>
            </a:r>
            <a:r>
              <a:rPr lang="en-US" altLang="ko-KR" sz="1000" dirty="0"/>
              <a:t>(</a:t>
            </a:r>
            <a:r>
              <a:rPr lang="ko-KR" altLang="en-US" sz="1000" dirty="0"/>
              <a:t>담당자 지정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납품업체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제품 정보 관리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웹에디터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창고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 </a:t>
            </a:r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54422BA-718F-4818-9893-C0B15E9CCD27}"/>
              </a:ext>
            </a:extLst>
          </p:cNvPr>
          <p:cNvSpPr/>
          <p:nvPr/>
        </p:nvSpPr>
        <p:spPr>
          <a:xfrm>
            <a:off x="6372337" y="58575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A67610-956A-4EE4-A536-AFEF7654BDBC}"/>
              </a:ext>
            </a:extLst>
          </p:cNvPr>
          <p:cNvSpPr/>
          <p:nvPr/>
        </p:nvSpPr>
        <p:spPr>
          <a:xfrm>
            <a:off x="6372337" y="624143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A1B00C-E6D0-4E7A-8A26-21C1F7A6B2EE}"/>
              </a:ext>
            </a:extLst>
          </p:cNvPr>
          <p:cNvSpPr txBox="1"/>
          <p:nvPr/>
        </p:nvSpPr>
        <p:spPr>
          <a:xfrm>
            <a:off x="6465016" y="3618968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C5F35-5CBD-4562-8B83-08F7D0139C7E}"/>
              </a:ext>
            </a:extLst>
          </p:cNvPr>
          <p:cNvSpPr/>
          <p:nvPr/>
        </p:nvSpPr>
        <p:spPr>
          <a:xfrm>
            <a:off x="3718534" y="4450245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170C74-5703-4C67-8F85-022D5F6E8841}"/>
              </a:ext>
            </a:extLst>
          </p:cNvPr>
          <p:cNvSpPr/>
          <p:nvPr/>
        </p:nvSpPr>
        <p:spPr>
          <a:xfrm>
            <a:off x="3717872" y="4008080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상세 내역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B0DE7B-62FB-4329-8639-EC3C2EB9B385}"/>
              </a:ext>
            </a:extLst>
          </p:cNvPr>
          <p:cNvSpPr txBox="1"/>
          <p:nvPr/>
        </p:nvSpPr>
        <p:spPr>
          <a:xfrm>
            <a:off x="3378690" y="1701915"/>
            <a:ext cx="91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재고 부족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A85019-63C5-4E5B-88D3-D2EA2E76A422}"/>
              </a:ext>
            </a:extLst>
          </p:cNvPr>
          <p:cNvSpPr txBox="1"/>
          <p:nvPr/>
        </p:nvSpPr>
        <p:spPr>
          <a:xfrm>
            <a:off x="8959762" y="4211004"/>
            <a:ext cx="26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전체 </a:t>
            </a:r>
            <a:r>
              <a:rPr lang="en-US" altLang="ko-KR" sz="1200" b="1" dirty="0">
                <a:solidFill>
                  <a:srgbClr val="FF0000"/>
                </a:solidFill>
              </a:rPr>
              <a:t>Process</a:t>
            </a:r>
            <a:r>
              <a:rPr lang="ko-KR" altLang="en-US" sz="1200" b="1" dirty="0">
                <a:solidFill>
                  <a:srgbClr val="FF0000"/>
                </a:solidFill>
              </a:rPr>
              <a:t> 처리 결과 등록 후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창고 재고 </a:t>
            </a:r>
            <a:r>
              <a:rPr lang="en-US" altLang="ko-KR" sz="1200" b="1" dirty="0">
                <a:solidFill>
                  <a:srgbClr val="FF0000"/>
                </a:solidFill>
              </a:rPr>
              <a:t>+/- </a:t>
            </a:r>
            <a:r>
              <a:rPr lang="ko-KR" altLang="en-US" sz="1200" b="1" dirty="0">
                <a:solidFill>
                  <a:srgbClr val="FF0000"/>
                </a:solidFill>
              </a:rPr>
              <a:t>처리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AC286F3-3FB5-4812-9B0F-B880737B446E}"/>
              </a:ext>
            </a:extLst>
          </p:cNvPr>
          <p:cNvCxnSpPr>
            <a:cxnSpLocks/>
            <a:stCxn id="173" idx="1"/>
            <a:endCxn id="167" idx="3"/>
          </p:cNvCxnSpPr>
          <p:nvPr/>
        </p:nvCxnSpPr>
        <p:spPr>
          <a:xfrm rot="10800000" flipV="1">
            <a:off x="8550481" y="1818303"/>
            <a:ext cx="676204" cy="152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8300029-D350-4929-A03A-9631DB202A79}"/>
              </a:ext>
            </a:extLst>
          </p:cNvPr>
          <p:cNvCxnSpPr>
            <a:cxnSpLocks/>
            <a:stCxn id="134" idx="1"/>
            <a:endCxn id="117" idx="3"/>
          </p:cNvCxnSpPr>
          <p:nvPr/>
        </p:nvCxnSpPr>
        <p:spPr>
          <a:xfrm rot="10800000" flipV="1">
            <a:off x="5717135" y="2679252"/>
            <a:ext cx="3509550" cy="698959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EDF8E5-3241-42F9-AFE0-2296DD91B5F8}"/>
              </a:ext>
            </a:extLst>
          </p:cNvPr>
          <p:cNvCxnSpPr>
            <a:cxnSpLocks/>
            <a:stCxn id="139" idx="1"/>
            <a:endCxn id="94" idx="3"/>
          </p:cNvCxnSpPr>
          <p:nvPr/>
        </p:nvCxnSpPr>
        <p:spPr>
          <a:xfrm rot="10800000">
            <a:off x="8261449" y="2766844"/>
            <a:ext cx="965236" cy="828706"/>
          </a:xfrm>
          <a:prstGeom prst="bentConnector3">
            <a:avLst>
              <a:gd name="adj1" fmla="val 65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B42DAFF-8A64-48F7-BF15-55738D280EBE}"/>
              </a:ext>
            </a:extLst>
          </p:cNvPr>
          <p:cNvCxnSpPr>
            <a:cxnSpLocks/>
            <a:stCxn id="124" idx="1"/>
            <a:endCxn id="117" idx="3"/>
          </p:cNvCxnSpPr>
          <p:nvPr/>
        </p:nvCxnSpPr>
        <p:spPr>
          <a:xfrm rot="10800000">
            <a:off x="5717135" y="3378213"/>
            <a:ext cx="3509550" cy="2656237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0278E27E-6EAD-B6D7-E0C4-3C36FBEE5604}"/>
              </a:ext>
            </a:extLst>
          </p:cNvPr>
          <p:cNvSpPr/>
          <p:nvPr/>
        </p:nvSpPr>
        <p:spPr>
          <a:xfrm>
            <a:off x="4058355" y="1678740"/>
            <a:ext cx="391885" cy="320040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FF105-7B55-1400-8A4D-4D5BE3B5DC06}"/>
              </a:ext>
            </a:extLst>
          </p:cNvPr>
          <p:cNvSpPr txBox="1"/>
          <p:nvPr/>
        </p:nvSpPr>
        <p:spPr>
          <a:xfrm>
            <a:off x="4288632" y="1699356"/>
            <a:ext cx="218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재고관련 의논</a:t>
            </a: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/>
            </a:r>
            <a:b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</a:br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????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한페이지에서 진행해도 됨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  <a:p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107BD-9D56-BD0A-B29E-525AB4822363}"/>
              </a:ext>
            </a:extLst>
          </p:cNvPr>
          <p:cNvSpPr txBox="1"/>
          <p:nvPr/>
        </p:nvSpPr>
        <p:spPr>
          <a:xfrm>
            <a:off x="9226678" y="5630084"/>
            <a:ext cx="2185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목록말고</a:t>
            </a:r>
            <a:r>
              <a:rPr lang="ko-KR" altLang="en-US" sz="8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</a:rPr>
              <a:t> 버튼만 누르면 됨</a:t>
            </a:r>
            <a:endParaRPr lang="en-US" altLang="ko-KR" sz="800" b="1" dirty="0">
              <a:solidFill>
                <a:srgbClr val="FF0000"/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9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746814" y="937685"/>
            <a:ext cx="2681069" cy="284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제품명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 수량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납품 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반품 시 입금 받을 계좌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    </a:t>
            </a:r>
            <a:r>
              <a:rPr lang="ko-KR" altLang="en-US" sz="1000" b="1" dirty="0">
                <a:solidFill>
                  <a:srgbClr val="FF0000"/>
                </a:solidFill>
              </a:rPr>
              <a:t>발주 제품 별로 납기 일자 별도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-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거래명세서 메일 수신</a:t>
            </a:r>
            <a:endParaRPr lang="en-US" altLang="ko-KR" sz="1000" strike="sngStrike" dirty="0">
              <a:solidFill>
                <a:prstClr val="black"/>
              </a:solidFill>
            </a:endParaRPr>
          </a:p>
          <a:p>
            <a:pPr lvl="0"/>
            <a:r>
              <a:rPr lang="en-US" altLang="ko-KR" sz="1000" strike="sngStrike" dirty="0">
                <a:solidFill>
                  <a:prstClr val="black"/>
                </a:solidFill>
              </a:rPr>
              <a:t>      (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제품명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입금계좌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)</a:t>
            </a:r>
            <a:endParaRPr lang="en-US" altLang="ko-KR" sz="1000" strike="sngStrike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납품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제품별로 납품일자에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반품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4056143" y="937685"/>
            <a:ext cx="3896358" cy="5555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수주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고객 발주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반품 내역 조회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>
                <a:solidFill>
                  <a:prstClr val="black"/>
                </a:solidFill>
              </a:rPr>
              <a:t>-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거래명세서 메일 발송</a:t>
            </a:r>
            <a:endParaRPr lang="en-US" altLang="ko-KR" sz="1000" strike="sngStrike" dirty="0">
              <a:solidFill>
                <a:prstClr val="black"/>
              </a:solidFill>
            </a:endParaRPr>
          </a:p>
          <a:p>
            <a:pPr lvl="0"/>
            <a:r>
              <a:rPr lang="en-US" altLang="ko-KR" sz="1000" strike="sngStrike" dirty="0">
                <a:solidFill>
                  <a:prstClr val="black"/>
                </a:solidFill>
              </a:rPr>
              <a:t>      (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제품명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납기 일자  발주금액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,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입금계좌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)</a:t>
            </a:r>
            <a:endParaRPr lang="en-US" altLang="ko-KR" sz="1000" strike="sngStrike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재고 확인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제품별 창고 재고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배송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입금 확인 후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배송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제품 건수 조정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발주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발주 지시서 작성 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담당 직원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000" dirty="0">
                <a:solidFill>
                  <a:srgbClr val="FF0000"/>
                </a:solidFill>
              </a:rPr>
              <a:t>        (</a:t>
            </a:r>
            <a:r>
              <a:rPr lang="ko-KR" altLang="en-US" sz="1000" dirty="0">
                <a:solidFill>
                  <a:srgbClr val="FF0000"/>
                </a:solidFill>
              </a:rPr>
              <a:t>재고 확인 후 재고 부족 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5. </a:t>
            </a:r>
            <a:r>
              <a:rPr lang="ko-KR" altLang="en-US" dirty="0">
                <a:solidFill>
                  <a:prstClr val="black"/>
                </a:solidFill>
              </a:rPr>
              <a:t>자금 처리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수주 건 입금 확인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제품 반품 건 환불 금액 입금 </a:t>
            </a:r>
            <a:r>
              <a:rPr lang="en-US" altLang="ko-KR" sz="1000" dirty="0">
                <a:solidFill>
                  <a:prstClr val="black"/>
                </a:solidFill>
              </a:rPr>
              <a:t>(with </a:t>
            </a:r>
            <a:r>
              <a:rPr lang="ko-KR" altLang="en-US" sz="1000" dirty="0">
                <a:solidFill>
                  <a:prstClr val="black"/>
                </a:solidFill>
              </a:rPr>
              <a:t>기업고객</a:t>
            </a:r>
            <a:r>
              <a:rPr lang="en-US" altLang="ko-KR" sz="1000" dirty="0">
                <a:solidFill>
                  <a:prstClr val="black"/>
                </a:solidFill>
              </a:rPr>
              <a:t>)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  <a:r>
              <a:rPr lang="ko-KR" altLang="en-US" sz="1000" dirty="0">
                <a:solidFill>
                  <a:prstClr val="black"/>
                </a:solidFill>
              </a:rPr>
              <a:t>  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6. </a:t>
            </a:r>
            <a:r>
              <a:rPr lang="ko-KR" altLang="en-US" dirty="0">
                <a:solidFill>
                  <a:prstClr val="black"/>
                </a:solidFill>
              </a:rPr>
              <a:t>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창고 입출고 현황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이력 조화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출금 내역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</a:t>
            </a: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881C4C-2F7E-441D-92F4-2724EE047DF7}"/>
              </a:ext>
            </a:extLst>
          </p:cNvPr>
          <p:cNvSpPr/>
          <p:nvPr/>
        </p:nvSpPr>
        <p:spPr>
          <a:xfrm>
            <a:off x="8590002" y="937684"/>
            <a:ext cx="3306434" cy="2729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제품 발주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제품 </a:t>
            </a:r>
            <a:r>
              <a:rPr lang="ko-KR" altLang="en-US" sz="1000" dirty="0" smtClean="0">
                <a:solidFill>
                  <a:schemeClr val="tx1"/>
                </a:solidFill>
              </a:rPr>
              <a:t>발주 </a:t>
            </a:r>
            <a:r>
              <a:rPr lang="ko-KR" altLang="en-US" sz="1000" dirty="0">
                <a:solidFill>
                  <a:schemeClr val="tx1"/>
                </a:solidFill>
              </a:rPr>
              <a:t>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제품 발주</a:t>
            </a:r>
            <a:r>
              <a:rPr lang="en-US" altLang="ko-KR" sz="1000" dirty="0">
                <a:solidFill>
                  <a:prstClr val="black"/>
                </a:solidFill>
              </a:rPr>
              <a:t>(to.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strike="sngStrike" dirty="0">
                <a:solidFill>
                  <a:schemeClr val="tx1"/>
                </a:solidFill>
              </a:rPr>
              <a:t>          제품별 납품단가 확인 후 메일 발주 </a:t>
            </a:r>
            <a:r>
              <a:rPr lang="ko-KR" altLang="en-US" sz="1000" b="1" strike="sngStrike" dirty="0">
                <a:solidFill>
                  <a:srgbClr val="FF0000"/>
                </a:solidFill>
              </a:rPr>
              <a:t> </a:t>
            </a:r>
            <a:endParaRPr lang="en-US" altLang="ko-KR" sz="1000" b="1" strike="sngStrike" dirty="0">
              <a:solidFill>
                <a:srgbClr val="FF0000"/>
              </a:solidFill>
            </a:endParaRPr>
          </a:p>
          <a:p>
            <a:pPr lvl="0"/>
            <a:r>
              <a:rPr lang="en-US" altLang="ko-KR" sz="1000" strike="sngStrike" dirty="0">
                <a:solidFill>
                  <a:schemeClr val="tx1"/>
                </a:solidFill>
              </a:rPr>
              <a:t>    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- </a:t>
            </a:r>
            <a:r>
              <a:rPr lang="ko-KR" altLang="en-US" sz="1000" strike="sngStrike" dirty="0">
                <a:solidFill>
                  <a:prstClr val="black"/>
                </a:solidFill>
              </a:rPr>
              <a:t>거래명세서 메일 발신</a:t>
            </a:r>
            <a:r>
              <a:rPr lang="en-US" altLang="ko-KR" sz="1000" strike="sngStrike" dirty="0">
                <a:solidFill>
                  <a:prstClr val="black"/>
                </a:solidFill>
              </a:rPr>
              <a:t>      </a:t>
            </a:r>
            <a:endParaRPr lang="en-US" altLang="ko-KR" sz="1000" strike="sngStrike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대금 지급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창고 입고 시 발주금액 입금 처리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반품 </a:t>
            </a:r>
            <a:r>
              <a:rPr lang="ko-KR" altLang="en-US" dirty="0" smtClean="0">
                <a:solidFill>
                  <a:prstClr val="black"/>
                </a:solidFill>
              </a:rPr>
              <a:t>처리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발주관련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>
                <a:solidFill>
                  <a:prstClr val="black"/>
                </a:solidFill>
              </a:rPr>
              <a:t>구매 제품 반품 배송 완료 시  발주금액 입금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  (with </a:t>
            </a:r>
            <a:r>
              <a:rPr lang="ko-KR" altLang="en-US" sz="1000" dirty="0">
                <a:solidFill>
                  <a:prstClr val="black"/>
                </a:solidFill>
              </a:rPr>
              <a:t>납품 회사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E098D3-7245-4AC5-8C9C-CB91644F3146}"/>
              </a:ext>
            </a:extLst>
          </p:cNvPr>
          <p:cNvSpPr/>
          <p:nvPr/>
        </p:nvSpPr>
        <p:spPr>
          <a:xfrm>
            <a:off x="8590002" y="4052553"/>
            <a:ext cx="3306434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배송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배송 지시서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ko-KR" altLang="en-US" sz="1000" dirty="0">
                <a:solidFill>
                  <a:schemeClr val="tx1"/>
                </a:solidFill>
              </a:rPr>
              <a:t>출발 창고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배송지</a:t>
            </a:r>
            <a:r>
              <a:rPr lang="ko-KR" altLang="en-US" sz="1000" dirty="0">
                <a:solidFill>
                  <a:schemeClr val="tx1"/>
                </a:solidFill>
              </a:rPr>
              <a:t>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배송 처리 결과 등록</a:t>
            </a:r>
            <a:r>
              <a:rPr lang="en-US" altLang="ko-KR" sz="1000" dirty="0">
                <a:solidFill>
                  <a:prstClr val="black"/>
                </a:solidFill>
              </a:rPr>
              <a:t>  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반품 배송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반품 배송 지시서 조회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입고 창고 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출발지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   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491CD-4647-4726-8EAA-A12B95155DD5}"/>
              </a:ext>
            </a:extLst>
          </p:cNvPr>
          <p:cNvSpPr/>
          <p:nvPr/>
        </p:nvSpPr>
        <p:spPr>
          <a:xfrm>
            <a:off x="746814" y="4052553"/>
            <a:ext cx="2681069" cy="2440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회사 </a:t>
            </a:r>
            <a:r>
              <a:rPr lang="ko-KR" altLang="en-US" dirty="0" smtClean="0">
                <a:solidFill>
                  <a:schemeClr val="tx1"/>
                </a:solidFill>
              </a:rPr>
              <a:t>임원</a:t>
            </a:r>
            <a:r>
              <a:rPr lang="en-US" altLang="ko-KR" dirty="0" smtClean="0">
                <a:solidFill>
                  <a:schemeClr val="tx1"/>
                </a:solidFill>
              </a:rPr>
              <a:t>(ERP)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레포트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</a:rPr>
              <a:t>재고 현황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</a:t>
            </a:r>
            <a:r>
              <a:rPr lang="ko-KR" altLang="en-US" sz="1000" dirty="0">
                <a:solidFill>
                  <a:schemeClr val="tx1"/>
                </a:solidFill>
              </a:rPr>
              <a:t>매출 </a:t>
            </a:r>
            <a:r>
              <a:rPr lang="ko-KR" altLang="en-US" sz="1000" dirty="0" smtClean="0">
                <a:solidFill>
                  <a:schemeClr val="tx1"/>
                </a:solidFill>
              </a:rPr>
              <a:t>현황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결재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>
                <a:solidFill>
                  <a:prstClr val="black"/>
                </a:solidFill>
              </a:rPr>
              <a:t>자금 입출금 결제 처리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4065384" y="4889500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4065384" y="4216400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8590002" y="1270000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8590002" y="2302259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8580761" y="2993198"/>
            <a:ext cx="249951" cy="249951"/>
          </a:xfrm>
          <a:prstGeom prst="donu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1092C54-ECD8-406B-86C4-7771E3B5C1FE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67D3-8181-4CB4-BBEE-E6E92CB6E33A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F794E0-C9C2-4679-9F77-3FD5BE0D7B04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375629-F947-4570-813F-FCEBB2AB5940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0A1F0-A27A-440F-95EA-89F268077831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 요청 </a:t>
            </a:r>
            <a:r>
              <a:rPr lang="en-US" altLang="ko-KR" sz="1200" dirty="0">
                <a:solidFill>
                  <a:schemeClr val="tx1"/>
                </a:solidFill>
              </a:rPr>
              <a:t>&amp; </a:t>
            </a:r>
            <a:r>
              <a:rPr lang="ko-KR" altLang="en-US" sz="1200" dirty="0">
                <a:solidFill>
                  <a:schemeClr val="tx1"/>
                </a:solidFill>
              </a:rPr>
              <a:t>입금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2E4D-0376-477F-9098-C99E604D5C1A}"/>
              </a:ext>
            </a:extLst>
          </p:cNvPr>
          <p:cNvSpPr txBox="1"/>
          <p:nvPr/>
        </p:nvSpPr>
        <p:spPr>
          <a:xfrm>
            <a:off x="997523" y="1828800"/>
            <a:ext cx="1921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로그인 후 구매 제품 등록 </a:t>
            </a:r>
            <a:endParaRPr lang="en-US" altLang="ko-KR" sz="1100" dirty="0"/>
          </a:p>
          <a:p>
            <a:r>
              <a:rPr lang="en-US" altLang="ko-KR" sz="1100" dirty="0"/>
              <a:t>  (</a:t>
            </a:r>
            <a:r>
              <a:rPr lang="ko-KR" altLang="en-US" sz="1100" dirty="0"/>
              <a:t>쇼핑몰 동일 사이트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75F8E8-0DBC-439C-8C57-FD16F6BF0A15}"/>
              </a:ext>
            </a:extLst>
          </p:cNvPr>
          <p:cNvSpPr/>
          <p:nvPr/>
        </p:nvSpPr>
        <p:spPr>
          <a:xfrm>
            <a:off x="3722235" y="150351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수주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A6E2-A729-441B-B4B8-4B39DD467B9C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2780146" y="1656921"/>
            <a:ext cx="942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3722235" y="210628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DE0649-5477-4D1E-8DE1-CC245466F12D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613546" y="1810328"/>
            <a:ext cx="0" cy="29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E185A7-D176-407E-93DB-48ABD186ADB9}"/>
              </a:ext>
            </a:extLst>
          </p:cNvPr>
          <p:cNvSpPr/>
          <p:nvPr/>
        </p:nvSpPr>
        <p:spPr>
          <a:xfrm>
            <a:off x="4604271" y="2755849"/>
            <a:ext cx="900585" cy="673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86C267-DC75-4616-B2CA-72D0C1991A7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613546" y="2413094"/>
            <a:ext cx="441018" cy="34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AF1AEC-5BB7-4390-A36F-E311D48D6AA6}"/>
              </a:ext>
            </a:extLst>
          </p:cNvPr>
          <p:cNvSpPr/>
          <p:nvPr/>
        </p:nvSpPr>
        <p:spPr>
          <a:xfrm>
            <a:off x="3477447" y="2761476"/>
            <a:ext cx="900585" cy="299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prstClr val="black"/>
                </a:solidFill>
              </a:rPr>
              <a:t>입금 확인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65FA50-F31B-48FB-B558-3C959D2F1CB1}"/>
              </a:ext>
            </a:extLst>
          </p:cNvPr>
          <p:cNvSpPr/>
          <p:nvPr/>
        </p:nvSpPr>
        <p:spPr>
          <a:xfrm>
            <a:off x="3472821" y="4229457"/>
            <a:ext cx="900585" cy="673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지시서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작성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1F2C2F-727B-4A5B-BEB0-B1837044F873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flipH="1">
            <a:off x="3927740" y="2413094"/>
            <a:ext cx="685806" cy="34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085E2C4-772F-44BA-96A8-8C3C143242E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923114" y="3060647"/>
            <a:ext cx="4626" cy="116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916E8D-01EF-4574-B4A9-97597870DEC7}"/>
              </a:ext>
            </a:extLst>
          </p:cNvPr>
          <p:cNvSpPr/>
          <p:nvPr/>
        </p:nvSpPr>
        <p:spPr>
          <a:xfrm>
            <a:off x="6239116" y="2940577"/>
            <a:ext cx="2092083" cy="304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제품 발주 지시서 조회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C8EBBE-990B-4A1F-9563-2854C2F20CD0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5504856" y="3092425"/>
            <a:ext cx="734260" cy="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6CB4C4-7754-4713-B4D5-C497B2F79CCD}"/>
              </a:ext>
            </a:extLst>
          </p:cNvPr>
          <p:cNvSpPr/>
          <p:nvPr/>
        </p:nvSpPr>
        <p:spPr>
          <a:xfrm>
            <a:off x="6239116" y="3608060"/>
            <a:ext cx="2092074" cy="457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r>
              <a:rPr lang="ko-KR" altLang="en-US" sz="1200" strike="sngStrike" dirty="0">
                <a:solidFill>
                  <a:prstClr val="black"/>
                </a:solidFill>
              </a:rPr>
              <a:t>메일 </a:t>
            </a:r>
            <a:endParaRPr lang="en-US" altLang="ko-KR" sz="1200" strike="sngStrike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strike="sngStrike" dirty="0">
                <a:solidFill>
                  <a:prstClr val="black"/>
                </a:solidFill>
              </a:rPr>
              <a:t>발송</a:t>
            </a:r>
            <a:r>
              <a:rPr lang="ko-KR" altLang="en-US" sz="1200" dirty="0">
                <a:solidFill>
                  <a:prstClr val="black"/>
                </a:solidFill>
              </a:rPr>
              <a:t> 및 </a:t>
            </a:r>
            <a:r>
              <a:rPr lang="ko-KR" altLang="en-US" sz="1200" dirty="0">
                <a:solidFill>
                  <a:srgbClr val="FF0000"/>
                </a:solidFill>
              </a:rPr>
              <a:t>입금 처리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CC7AD8-4A19-4C13-8C63-7CFF56C73EDD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7285153" y="3245375"/>
            <a:ext cx="5" cy="36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2D6064-CA4A-4AEC-9868-796A4CFE1ACB}"/>
              </a:ext>
            </a:extLst>
          </p:cNvPr>
          <p:cNvSpPr/>
          <p:nvPr/>
        </p:nvSpPr>
        <p:spPr>
          <a:xfrm>
            <a:off x="6246029" y="4284493"/>
            <a:ext cx="2092074" cy="457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algn="ctr"/>
            <a:r>
              <a:rPr lang="ko-KR" altLang="en-US" sz="1200" strike="sngStrike" dirty="0">
                <a:solidFill>
                  <a:prstClr val="black"/>
                </a:solidFill>
              </a:rPr>
              <a:t>메일 발송 </a:t>
            </a:r>
            <a:r>
              <a:rPr lang="ko-KR" altLang="en-US" sz="1200" dirty="0">
                <a:solidFill>
                  <a:prstClr val="black"/>
                </a:solidFill>
              </a:rPr>
              <a:t>및 </a:t>
            </a:r>
            <a:r>
              <a:rPr lang="ko-KR" altLang="en-US" sz="1200" dirty="0">
                <a:solidFill>
                  <a:srgbClr val="FF0000"/>
                </a:solidFill>
              </a:rPr>
              <a:t>입금 확인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F9A3C2-8AC6-4998-B767-FEBE64363F9C}"/>
              </a:ext>
            </a:extLst>
          </p:cNvPr>
          <p:cNvSpPr/>
          <p:nvPr/>
        </p:nvSpPr>
        <p:spPr>
          <a:xfrm>
            <a:off x="9081638" y="3672712"/>
            <a:ext cx="2092074" cy="308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거래명세서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발주서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B5A50D9-EB1C-4A09-A1DF-57833A0E492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7898864" y="3826791"/>
            <a:ext cx="1182774" cy="257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2766F7-D90B-4CA0-8D6A-D160D601F77B}"/>
              </a:ext>
            </a:extLst>
          </p:cNvPr>
          <p:cNvSpPr/>
          <p:nvPr/>
        </p:nvSpPr>
        <p:spPr>
          <a:xfrm>
            <a:off x="9081638" y="4199601"/>
            <a:ext cx="2092074" cy="308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처리 결과 등록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3C3D4F-5500-4584-A642-52F06E29042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10127675" y="3980870"/>
            <a:ext cx="0" cy="21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8F488D-135C-4CC6-B1FC-052B5DF10B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8338103" y="3826791"/>
            <a:ext cx="743535" cy="68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095123-F815-44F4-99FD-2ADAC85EDAE0}"/>
              </a:ext>
            </a:extLst>
          </p:cNvPr>
          <p:cNvSpPr/>
          <p:nvPr/>
        </p:nvSpPr>
        <p:spPr>
          <a:xfrm>
            <a:off x="4613546" y="3641683"/>
            <a:ext cx="900585" cy="306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재고 확인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42E7022-A93C-420F-9E25-7505DD5750D4}"/>
              </a:ext>
            </a:extLst>
          </p:cNvPr>
          <p:cNvCxnSpPr>
            <a:cxnSpLocks/>
            <a:stCxn id="33" idx="2"/>
            <a:endCxn id="77" idx="0"/>
          </p:cNvCxnSpPr>
          <p:nvPr/>
        </p:nvCxnSpPr>
        <p:spPr>
          <a:xfrm>
            <a:off x="5054564" y="3429000"/>
            <a:ext cx="9275" cy="212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D02D9EB-398C-4051-B901-73873DA79163}"/>
              </a:ext>
            </a:extLst>
          </p:cNvPr>
          <p:cNvCxnSpPr>
            <a:cxnSpLocks/>
            <a:stCxn id="77" idx="2"/>
            <a:endCxn id="39" idx="3"/>
          </p:cNvCxnSpPr>
          <p:nvPr/>
        </p:nvCxnSpPr>
        <p:spPr>
          <a:xfrm rot="5400000">
            <a:off x="4409452" y="3911646"/>
            <a:ext cx="618342" cy="6904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E098E6-F9E2-4A13-AE45-DBDCBF6F841A}"/>
              </a:ext>
            </a:extLst>
          </p:cNvPr>
          <p:cNvSpPr/>
          <p:nvPr/>
        </p:nvSpPr>
        <p:spPr>
          <a:xfrm>
            <a:off x="9081638" y="4858448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배송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0AE5D2-06D3-4C46-8BA6-FEA9004DB600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 rot="16200000" flipH="1">
            <a:off x="6447417" y="2378305"/>
            <a:ext cx="109919" cy="51585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E2BD1CC-489F-4D67-84BD-D19DE136A6A4}"/>
              </a:ext>
            </a:extLst>
          </p:cNvPr>
          <p:cNvCxnSpPr>
            <a:cxnSpLocks/>
            <a:stCxn id="89" idx="0"/>
            <a:endCxn id="67" idx="2"/>
          </p:cNvCxnSpPr>
          <p:nvPr/>
        </p:nvCxnSpPr>
        <p:spPr>
          <a:xfrm flipV="1">
            <a:off x="10127675" y="4507759"/>
            <a:ext cx="0" cy="35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79D969-30A1-4443-918E-09C23A075FC1}"/>
              </a:ext>
            </a:extLst>
          </p:cNvPr>
          <p:cNvSpPr/>
          <p:nvPr/>
        </p:nvSpPr>
        <p:spPr>
          <a:xfrm>
            <a:off x="997524" y="5142050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요청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CB8D1A-BA06-4B81-A169-D3F12BC560D9}"/>
              </a:ext>
            </a:extLst>
          </p:cNvPr>
          <p:cNvSpPr/>
          <p:nvPr/>
        </p:nvSpPr>
        <p:spPr>
          <a:xfrm>
            <a:off x="3717631" y="5113932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정보 확인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590259D-65BA-47F0-A4E2-B7545ECCB270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2780146" y="5267339"/>
            <a:ext cx="937485" cy="2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A120CA-670B-4979-A6F4-BC1E3B69F85B}"/>
              </a:ext>
            </a:extLst>
          </p:cNvPr>
          <p:cNvSpPr/>
          <p:nvPr/>
        </p:nvSpPr>
        <p:spPr>
          <a:xfrm>
            <a:off x="3717631" y="5652746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작성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BC60FB9-8DA0-4EB0-9B94-02EA9064F7EF}"/>
              </a:ext>
            </a:extLst>
          </p:cNvPr>
          <p:cNvSpPr/>
          <p:nvPr/>
        </p:nvSpPr>
        <p:spPr>
          <a:xfrm>
            <a:off x="9081638" y="5632930"/>
            <a:ext cx="2092074" cy="308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</a:rPr>
              <a:t>반품 지시서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9400425-730B-4CC5-B74A-804B018D3F52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flipV="1">
            <a:off x="11173712" y="4353680"/>
            <a:ext cx="12700" cy="143332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144F9E0-F805-44E7-9EE4-5450DA888967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4608942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C8748CD-2CD1-4491-86C3-22F44A46C140}"/>
              </a:ext>
            </a:extLst>
          </p:cNvPr>
          <p:cNvSpPr/>
          <p:nvPr/>
        </p:nvSpPr>
        <p:spPr>
          <a:xfrm>
            <a:off x="3717631" y="6178290"/>
            <a:ext cx="1782622" cy="471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결과 조회 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처리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BEE7407-6724-41CE-AF06-D4B3BFAEA98F}"/>
              </a:ext>
            </a:extLst>
          </p:cNvPr>
          <p:cNvCxnSpPr>
            <a:cxnSpLocks/>
          </p:cNvCxnSpPr>
          <p:nvPr/>
        </p:nvCxnSpPr>
        <p:spPr>
          <a:xfrm>
            <a:off x="4613546" y="5420746"/>
            <a:ext cx="0" cy="2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9B17B99-C919-4E09-84C0-6235FC583E76}"/>
              </a:ext>
            </a:extLst>
          </p:cNvPr>
          <p:cNvCxnSpPr>
            <a:cxnSpLocks/>
            <a:stCxn id="103" idx="3"/>
            <a:endCxn id="54" idx="1"/>
          </p:cNvCxnSpPr>
          <p:nvPr/>
        </p:nvCxnSpPr>
        <p:spPr>
          <a:xfrm>
            <a:off x="5500253" y="5806153"/>
            <a:ext cx="615989" cy="598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F0B0B1-2D26-45B8-961B-A1590E3F6B3D}"/>
              </a:ext>
            </a:extLst>
          </p:cNvPr>
          <p:cNvSpPr/>
          <p:nvPr/>
        </p:nvSpPr>
        <p:spPr>
          <a:xfrm>
            <a:off x="10092169" y="4513344"/>
            <a:ext cx="13724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창고 재고 </a:t>
            </a:r>
            <a:r>
              <a:rPr lang="en-US" altLang="ko-KR" sz="1000" dirty="0">
                <a:solidFill>
                  <a:prstClr val="black"/>
                </a:solidFill>
              </a:rPr>
              <a:t>+/– </a:t>
            </a:r>
            <a:r>
              <a:rPr lang="ko-KR" altLang="en-US" sz="1000" dirty="0">
                <a:solidFill>
                  <a:prstClr val="black"/>
                </a:solidFill>
              </a:rPr>
              <a:t>처리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BE0E8F-34E7-4668-86F3-0FCCA8BE37DB}"/>
              </a:ext>
            </a:extLst>
          </p:cNvPr>
          <p:cNvSpPr/>
          <p:nvPr/>
        </p:nvSpPr>
        <p:spPr>
          <a:xfrm>
            <a:off x="6116242" y="6168667"/>
            <a:ext cx="1782622" cy="471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회사 </a:t>
            </a:r>
            <a:r>
              <a:rPr lang="ko-KR" altLang="en-US" sz="1200" dirty="0" smtClean="0">
                <a:solidFill>
                  <a:srgbClr val="FF0000"/>
                </a:solidFill>
              </a:rPr>
              <a:t>임원</a:t>
            </a:r>
            <a:r>
              <a:rPr lang="en-US" altLang="ko-KR" sz="1200" smtClean="0">
                <a:solidFill>
                  <a:srgbClr val="FF0000"/>
                </a:solidFill>
              </a:rPr>
              <a:t>(ERP)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송금승인 처리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33F34A-A176-4140-A180-10FBCA00DC0D}"/>
              </a:ext>
            </a:extLst>
          </p:cNvPr>
          <p:cNvCxnSpPr>
            <a:cxnSpLocks/>
            <a:stCxn id="54" idx="1"/>
            <a:endCxn id="118" idx="3"/>
          </p:cNvCxnSpPr>
          <p:nvPr/>
        </p:nvCxnSpPr>
        <p:spPr>
          <a:xfrm flipH="1">
            <a:off x="5500253" y="6404189"/>
            <a:ext cx="615989" cy="9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B30065-1938-4251-958B-A53421A3F161}"/>
              </a:ext>
            </a:extLst>
          </p:cNvPr>
          <p:cNvCxnSpPr>
            <a:cxnSpLocks/>
            <a:stCxn id="53" idx="1"/>
            <a:endCxn id="54" idx="0"/>
          </p:cNvCxnSpPr>
          <p:nvPr/>
        </p:nvCxnSpPr>
        <p:spPr>
          <a:xfrm rot="10800000" flipH="1" flipV="1">
            <a:off x="6239115" y="3836911"/>
            <a:ext cx="768437" cy="2331756"/>
          </a:xfrm>
          <a:prstGeom prst="bentConnector4">
            <a:avLst>
              <a:gd name="adj1" fmla="val -29749"/>
              <a:gd name="adj2" fmla="val 5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D961A54C-D7E0-47A4-B3EB-E8BF86795CCC}"/>
              </a:ext>
            </a:extLst>
          </p:cNvPr>
          <p:cNvCxnSpPr>
            <a:cxnSpLocks/>
            <a:stCxn id="118" idx="2"/>
            <a:endCxn id="106" idx="2"/>
          </p:cNvCxnSpPr>
          <p:nvPr/>
        </p:nvCxnSpPr>
        <p:spPr>
          <a:xfrm rot="5400000" flipH="1" flipV="1">
            <a:off x="7014185" y="3535844"/>
            <a:ext cx="708245" cy="5518733"/>
          </a:xfrm>
          <a:prstGeom prst="bentConnector3">
            <a:avLst>
              <a:gd name="adj1" fmla="val -21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/2 액자 60"/>
          <p:cNvSpPr/>
          <p:nvPr/>
        </p:nvSpPr>
        <p:spPr>
          <a:xfrm rot="13515298">
            <a:off x="2522683" y="5010536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1/2 액자 63"/>
          <p:cNvSpPr/>
          <p:nvPr/>
        </p:nvSpPr>
        <p:spPr>
          <a:xfrm rot="13515298">
            <a:off x="8185640" y="2825714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1/2 액자 64"/>
          <p:cNvSpPr/>
          <p:nvPr/>
        </p:nvSpPr>
        <p:spPr>
          <a:xfrm rot="13515298">
            <a:off x="8198480" y="3572953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1/2 액자 65"/>
          <p:cNvSpPr/>
          <p:nvPr/>
        </p:nvSpPr>
        <p:spPr>
          <a:xfrm rot="13515298">
            <a:off x="8210000" y="4297399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1/2 액자 69"/>
          <p:cNvSpPr/>
          <p:nvPr/>
        </p:nvSpPr>
        <p:spPr>
          <a:xfrm rot="13515298">
            <a:off x="3601661" y="6264054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1/2 액자 71"/>
          <p:cNvSpPr/>
          <p:nvPr/>
        </p:nvSpPr>
        <p:spPr>
          <a:xfrm rot="13515298">
            <a:off x="7767974" y="6199806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1/2 액자 72"/>
          <p:cNvSpPr/>
          <p:nvPr/>
        </p:nvSpPr>
        <p:spPr>
          <a:xfrm rot="13515298">
            <a:off x="11041002" y="3532537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1/2 액자 73"/>
          <p:cNvSpPr/>
          <p:nvPr/>
        </p:nvSpPr>
        <p:spPr>
          <a:xfrm rot="13515298">
            <a:off x="11041003" y="4055898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746814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기본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기업 고객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회원 가입 및 비밀번호 찾기 기능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직원 정보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(ERP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업을경우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직원 별 업무 담당자 지정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(ERP </a:t>
            </a:r>
            <a:r>
              <a:rPr lang="ko-KR" altLang="en-US" sz="1000" dirty="0" smtClean="0">
                <a:solidFill>
                  <a:prstClr val="black"/>
                </a:solidFill>
              </a:rPr>
              <a:t>연동 시 </a:t>
            </a:r>
            <a:r>
              <a:rPr lang="ko-KR" altLang="en-US" sz="1000" smtClean="0">
                <a:solidFill>
                  <a:prstClr val="black"/>
                </a:solidFill>
              </a:rPr>
              <a:t>직원정보 조회 연동 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납품 업체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납품 업체 별 제품 정보</a:t>
            </a:r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단가 포함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포함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   </a:t>
            </a:r>
            <a:r>
              <a:rPr lang="ko-KR" altLang="en-US" sz="1000" dirty="0">
                <a:solidFill>
                  <a:prstClr val="black"/>
                </a:solidFill>
              </a:rPr>
              <a:t>납품업체 정보 등록 후 제품정보 등록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제품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 </a:t>
            </a:r>
            <a:r>
              <a:rPr lang="en-US" altLang="ko-KR" sz="1200" b="1" dirty="0">
                <a:solidFill>
                  <a:prstClr val="black"/>
                </a:solidFill>
              </a:rPr>
              <a:t>(ERP </a:t>
            </a:r>
            <a:r>
              <a:rPr lang="ko-KR" altLang="en-US" sz="1200" b="1" dirty="0">
                <a:solidFill>
                  <a:prstClr val="black"/>
                </a:solidFill>
              </a:rPr>
              <a:t>연동 </a:t>
            </a:r>
            <a:r>
              <a:rPr lang="ko-KR" altLang="en-US" sz="1200" b="1" dirty="0" err="1">
                <a:solidFill>
                  <a:prstClr val="black"/>
                </a:solidFill>
              </a:rPr>
              <a:t>업을경우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) 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판매 제품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창고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 err="1">
                <a:solidFill>
                  <a:prstClr val="black"/>
                </a:solidFill>
              </a:rPr>
              <a:t>창고명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창고 위치 정보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3767105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SCM</a:t>
            </a:r>
            <a:r>
              <a:rPr lang="ko-KR" altLang="en-US" dirty="0">
                <a:solidFill>
                  <a:schemeClr val="tx1"/>
                </a:solidFill>
              </a:rPr>
              <a:t>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수주 정보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일자 별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기업 회원 별 발주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발주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제품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납품업체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일자 별 정보 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(</a:t>
            </a:r>
            <a:r>
              <a:rPr lang="ko-KR" altLang="en-US" sz="1000" dirty="0">
                <a:solidFill>
                  <a:prstClr val="black"/>
                </a:solidFill>
              </a:rPr>
              <a:t>제품 별 반품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dirty="0">
                <a:solidFill>
                  <a:prstClr val="black"/>
                </a:solidFill>
              </a:rPr>
              <a:t>-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배송 정보 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발주 정보 </a:t>
            </a:r>
            <a:r>
              <a:rPr lang="en-US" altLang="ko-KR" sz="1000" dirty="0">
                <a:solidFill>
                  <a:prstClr val="black"/>
                </a:solidFill>
              </a:rPr>
              <a:t>ID </a:t>
            </a:r>
            <a:r>
              <a:rPr lang="ko-KR" altLang="en-US" sz="1000" dirty="0">
                <a:solidFill>
                  <a:prstClr val="black"/>
                </a:solidFill>
              </a:rPr>
              <a:t>별로 처리 상태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재고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창고 별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제품 별 재고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작업 지시서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발주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반품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배송 지시서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A8236F-99B8-40C6-AA4A-A67DA828E92D}"/>
              </a:ext>
            </a:extLst>
          </p:cNvPr>
          <p:cNvSpPr/>
          <p:nvPr/>
        </p:nvSpPr>
        <p:spPr>
          <a:xfrm>
            <a:off x="6787396" y="937685"/>
            <a:ext cx="2681069" cy="317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재무 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 </a:t>
            </a:r>
            <a:r>
              <a:rPr lang="en-US" altLang="ko-KR" sz="1200" b="1" dirty="0">
                <a:solidFill>
                  <a:prstClr val="black"/>
                </a:solidFill>
              </a:rPr>
              <a:t>- </a:t>
            </a:r>
            <a:r>
              <a:rPr lang="ko-KR" altLang="en-US" sz="1200" b="1" dirty="0">
                <a:solidFill>
                  <a:prstClr val="black"/>
                </a:solidFill>
              </a:rPr>
              <a:t>자금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 </a:t>
            </a:r>
            <a:r>
              <a:rPr lang="ko-KR" altLang="en-US" sz="1000" dirty="0">
                <a:solidFill>
                  <a:prstClr val="black"/>
                </a:solidFill>
              </a:rPr>
              <a:t>납품 회사별 입출금 정보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1200" b="1" dirty="0">
                <a:solidFill>
                  <a:prstClr val="black"/>
                </a:solidFill>
              </a:rPr>
              <a:t> -  </a:t>
            </a:r>
            <a:r>
              <a:rPr lang="ko-KR" altLang="en-US" sz="1200" b="1" dirty="0">
                <a:solidFill>
                  <a:prstClr val="black"/>
                </a:solidFill>
              </a:rPr>
              <a:t>거래 명세서 정보</a:t>
            </a:r>
            <a:r>
              <a:rPr lang="en-US" altLang="ko-KR" sz="1200" b="1" dirty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   </a:t>
            </a: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 </a:t>
            </a:r>
            <a:r>
              <a:rPr lang="ko-KR" altLang="en-US" sz="1000" dirty="0">
                <a:solidFill>
                  <a:prstClr val="black"/>
                </a:solidFill>
              </a:rPr>
              <a:t>기업 고객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납품 회사 별 거래 명세서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</a:t>
            </a:r>
          </a:p>
          <a:p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3515298">
            <a:off x="3830376" y="1808080"/>
            <a:ext cx="291122" cy="299514"/>
          </a:xfrm>
          <a:prstGeom prst="halfFrame">
            <a:avLst>
              <a:gd name="adj1" fmla="val 17021"/>
              <a:gd name="adj2" fmla="val 193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화면 목록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3279B9-04BD-4104-A37F-4BD6C6900E11}"/>
              </a:ext>
            </a:extLst>
          </p:cNvPr>
          <p:cNvSpPr/>
          <p:nvPr/>
        </p:nvSpPr>
        <p:spPr>
          <a:xfrm>
            <a:off x="507996" y="3956857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임원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CE340-8717-4E09-9943-B675BE63CC43}"/>
              </a:ext>
            </a:extLst>
          </p:cNvPr>
          <p:cNvSpPr txBox="1"/>
          <p:nvPr/>
        </p:nvSpPr>
        <p:spPr>
          <a:xfrm>
            <a:off x="507996" y="1389624"/>
            <a:ext cx="2646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B2B </a:t>
            </a:r>
            <a:r>
              <a:rPr lang="ko-KR" altLang="en-US" dirty="0"/>
              <a:t>쇼핑몰</a:t>
            </a:r>
            <a:endParaRPr lang="en-US" altLang="ko-KR" dirty="0"/>
          </a:p>
          <a:p>
            <a:r>
              <a:rPr lang="en-US" altLang="ko-KR" sz="1200" dirty="0"/>
              <a:t>   -</a:t>
            </a:r>
            <a:r>
              <a:rPr lang="en-US" altLang="ko-KR" dirty="0"/>
              <a:t> </a:t>
            </a:r>
            <a:r>
              <a:rPr lang="ko-KR" altLang="en-US" sz="1200" dirty="0"/>
              <a:t>회원 가입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품목별 제품목록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장바구니 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- </a:t>
            </a:r>
            <a:r>
              <a:rPr lang="ko-KR" altLang="en-US" sz="1200" dirty="0">
                <a:solidFill>
                  <a:srgbClr val="FF0000"/>
                </a:solidFill>
              </a:rPr>
              <a:t> 결제 처리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납품 희망 일자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처리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FA2333-BAF4-4595-BC40-F0995C9B843B}"/>
              </a:ext>
            </a:extLst>
          </p:cNvPr>
          <p:cNvSpPr txBox="1"/>
          <p:nvPr/>
        </p:nvSpPr>
        <p:spPr>
          <a:xfrm>
            <a:off x="507996" y="4502864"/>
            <a:ext cx="2646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매출현황 </a:t>
            </a:r>
            <a:r>
              <a:rPr lang="en-US" altLang="ko-KR" sz="1200" dirty="0"/>
              <a:t>(</a:t>
            </a:r>
            <a:r>
              <a:rPr lang="ko-KR" altLang="en-US" sz="1200" dirty="0"/>
              <a:t>일별</a:t>
            </a:r>
            <a:r>
              <a:rPr lang="en-US" altLang="ko-KR" sz="1200" dirty="0"/>
              <a:t>/</a:t>
            </a:r>
            <a:r>
              <a:rPr lang="ko-KR" altLang="en-US" sz="1200" dirty="0"/>
              <a:t>월별</a:t>
            </a:r>
            <a:r>
              <a:rPr lang="en-US" altLang="ko-KR" sz="1200" dirty="0"/>
              <a:t>/</a:t>
            </a:r>
            <a:r>
              <a:rPr lang="ko-KR" altLang="en-US" sz="1200" dirty="0"/>
              <a:t>기간별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매출 상위 </a:t>
            </a:r>
            <a:r>
              <a:rPr lang="en-US" altLang="ko-KR" sz="1200" dirty="0"/>
              <a:t>10</a:t>
            </a:r>
            <a:r>
              <a:rPr lang="ko-KR" altLang="en-US" sz="1200" dirty="0"/>
              <a:t>개 업체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손익 조회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일별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월별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기간별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송금 승인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창고</a:t>
            </a:r>
            <a:r>
              <a:rPr lang="en-US" altLang="ko-KR" sz="1200" dirty="0"/>
              <a:t>/</a:t>
            </a:r>
            <a:r>
              <a:rPr lang="ko-KR" altLang="en-US" sz="1200" dirty="0"/>
              <a:t>제품 별 재고 현황</a:t>
            </a:r>
            <a:endParaRPr lang="en-US" altLang="ko-KR" sz="1200" dirty="0"/>
          </a:p>
          <a:p>
            <a:r>
              <a:rPr lang="ko-KR" altLang="en-US" dirty="0"/>
              <a:t>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732FCD-1A26-4E4A-BD5C-4D65F006540A}"/>
              </a:ext>
            </a:extLst>
          </p:cNvPr>
          <p:cNvSpPr txBox="1"/>
          <p:nvPr/>
        </p:nvSpPr>
        <p:spPr>
          <a:xfrm>
            <a:off x="3223485" y="1376570"/>
            <a:ext cx="26462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일별 수주 내역 </a:t>
            </a:r>
            <a:r>
              <a:rPr lang="en-US" altLang="ko-KR" sz="1200" dirty="0"/>
              <a:t>(</a:t>
            </a:r>
            <a:r>
              <a:rPr lang="ko-KR" altLang="en-US" sz="1200" dirty="0"/>
              <a:t>입금정보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 err="1"/>
              <a:t>창고별</a:t>
            </a:r>
            <a:r>
              <a:rPr lang="ko-KR" altLang="en-US" sz="1200" dirty="0"/>
              <a:t> 재고 현황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배송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작성</a:t>
            </a:r>
            <a:r>
              <a:rPr lang="en-US" altLang="ko-KR" sz="1200" dirty="0"/>
              <a:t>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거래 상세 내역</a:t>
            </a:r>
            <a:r>
              <a:rPr lang="en-US" altLang="ko-KR" sz="1200" dirty="0"/>
              <a:t>(</a:t>
            </a:r>
            <a:r>
              <a:rPr lang="ko-KR" altLang="en-US" sz="1200" dirty="0"/>
              <a:t>반품 포함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신청 목록</a:t>
            </a:r>
            <a:endParaRPr lang="en-US" altLang="ko-KR" sz="1200" dirty="0"/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지시서 작성</a:t>
            </a:r>
            <a:r>
              <a:rPr lang="en-US" altLang="ko-KR" sz="1200" dirty="0"/>
              <a:t> (</a:t>
            </a:r>
            <a:r>
              <a:rPr lang="ko-KR" altLang="en-US" sz="1200" dirty="0"/>
              <a:t>결과 포함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입금 승인 요청 및 결과 포함</a:t>
            </a:r>
            <a:r>
              <a:rPr lang="en-US" altLang="ko-KR" sz="1200" dirty="0"/>
              <a:t>)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0DC2D4-790B-4A32-A927-FC9EFDCEF20A}"/>
              </a:ext>
            </a:extLst>
          </p:cNvPr>
          <p:cNvSpPr txBox="1"/>
          <p:nvPr/>
        </p:nvSpPr>
        <p:spPr>
          <a:xfrm>
            <a:off x="3223485" y="4835099"/>
            <a:ext cx="264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배송</a:t>
            </a:r>
            <a:r>
              <a:rPr lang="en-US" altLang="ko-KR" sz="1200" dirty="0"/>
              <a:t>/</a:t>
            </a:r>
            <a:r>
              <a:rPr lang="ko-KR" altLang="en-US" sz="1200" dirty="0"/>
              <a:t>반품 지시서 결과</a:t>
            </a:r>
            <a:endParaRPr lang="en-US" altLang="ko-KR" sz="1200" dirty="0"/>
          </a:p>
          <a:p>
            <a:r>
              <a:rPr lang="en-US" altLang="ko-KR" sz="1200" dirty="0"/>
              <a:t>      O : </a:t>
            </a:r>
            <a:r>
              <a:rPr lang="ko-KR" altLang="en-US" sz="1200" dirty="0"/>
              <a:t>배송 시작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배송완료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 발주 지시서 결과</a:t>
            </a:r>
            <a:endParaRPr lang="en-US" altLang="ko-KR" sz="1200" dirty="0"/>
          </a:p>
          <a:p>
            <a:r>
              <a:rPr lang="en-US" altLang="ko-KR" sz="1200" dirty="0"/>
              <a:t>      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거래명세서 발송</a:t>
            </a:r>
            <a:endParaRPr lang="en-US" altLang="ko-KR" sz="1200" dirty="0"/>
          </a:p>
          <a:p>
            <a:r>
              <a:rPr lang="en-US" altLang="ko-KR" sz="1200" dirty="0"/>
              <a:t>      R : </a:t>
            </a:r>
            <a:r>
              <a:rPr lang="ko-KR" altLang="en-US" sz="1200" dirty="0"/>
              <a:t>대금 지급 완료</a:t>
            </a:r>
            <a:endParaRPr lang="en-US" altLang="ko-KR" sz="1200" dirty="0"/>
          </a:p>
          <a:p>
            <a:r>
              <a:rPr lang="en-US" altLang="ko-KR" sz="1200" dirty="0"/>
              <a:t>      E : </a:t>
            </a:r>
            <a:r>
              <a:rPr lang="ko-KR" altLang="en-US" sz="1200" dirty="0"/>
              <a:t>창고 입고 완료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D03F4-6E70-4A59-9B8D-0AD5F592A8BE}"/>
              </a:ext>
            </a:extLst>
          </p:cNvPr>
          <p:cNvSpPr txBox="1"/>
          <p:nvPr/>
        </p:nvSpPr>
        <p:spPr>
          <a:xfrm>
            <a:off x="6047490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제품 발주서 작성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strike="sngStrike" dirty="0"/>
              <a:t>      (</a:t>
            </a:r>
            <a:r>
              <a:rPr lang="ko-KR" altLang="en-US" sz="1200" strike="sngStrike" dirty="0"/>
              <a:t>거래명세서 및 발주서 </a:t>
            </a:r>
            <a:endParaRPr lang="en-US" altLang="ko-KR" sz="1200" strike="sngStrike" dirty="0"/>
          </a:p>
          <a:p>
            <a:r>
              <a:rPr lang="en-US" altLang="ko-KR" sz="1200" strike="sngStrike" dirty="0"/>
              <a:t>       </a:t>
            </a:r>
            <a:r>
              <a:rPr lang="ko-KR" altLang="en-US" sz="1200" strike="sngStrike" dirty="0"/>
              <a:t>메일 전송</a:t>
            </a:r>
            <a:r>
              <a:rPr lang="en-US" altLang="ko-KR" sz="1200" strike="sngStrike" dirty="0"/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발주 금액 입금 처리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(</a:t>
            </a:r>
            <a:r>
              <a:rPr lang="ko-KR" altLang="en-US" sz="1200" dirty="0">
                <a:solidFill>
                  <a:srgbClr val="FF0000"/>
                </a:solidFill>
              </a:rPr>
              <a:t>입금 승인 요청 및 결과 포함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반품 거래명세서 작성</a:t>
            </a:r>
            <a:endParaRPr lang="en-US" altLang="ko-KR" sz="1200" dirty="0"/>
          </a:p>
          <a:p>
            <a:r>
              <a:rPr lang="en-US" altLang="ko-KR" sz="1200" strike="sngStrike" dirty="0"/>
              <a:t>      (</a:t>
            </a:r>
            <a:r>
              <a:rPr lang="ko-KR" altLang="en-US" sz="1200" strike="sngStrike" dirty="0"/>
              <a:t>반품 거래명세서 및 발주서 </a:t>
            </a:r>
            <a:endParaRPr lang="en-US" altLang="ko-KR" sz="1200" strike="sngStrike" dirty="0"/>
          </a:p>
          <a:p>
            <a:r>
              <a:rPr lang="en-US" altLang="ko-KR" sz="1200" strike="sngStrike" dirty="0"/>
              <a:t>      </a:t>
            </a:r>
            <a:r>
              <a:rPr lang="ko-KR" altLang="en-US" sz="1200" strike="sngStrike" dirty="0"/>
              <a:t>메일 전송</a:t>
            </a:r>
            <a:r>
              <a:rPr lang="en-US" altLang="ko-KR" sz="1200" strike="sngStrike" dirty="0"/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</a:t>
            </a:r>
            <a:r>
              <a:rPr lang="ko-KR" altLang="en-US" sz="1200" dirty="0">
                <a:solidFill>
                  <a:srgbClr val="FF0000"/>
                </a:solidFill>
              </a:rPr>
              <a:t> 반품 입금 확인 목록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입금 처리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D0BBF7-8013-4FBA-AFC5-19CC37C9F08F}"/>
              </a:ext>
            </a:extLst>
          </p:cNvPr>
          <p:cNvSpPr txBox="1"/>
          <p:nvPr/>
        </p:nvSpPr>
        <p:spPr>
          <a:xfrm>
            <a:off x="8809166" y="1376570"/>
            <a:ext cx="2646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-  </a:t>
            </a:r>
            <a:r>
              <a:rPr lang="ko-KR" altLang="en-US" sz="1200" dirty="0"/>
              <a:t>기업 고객 대상</a:t>
            </a:r>
            <a:endParaRPr lang="en-US" altLang="ko-KR" sz="1200" dirty="0"/>
          </a:p>
          <a:p>
            <a:r>
              <a:rPr lang="en-US" altLang="ko-KR" sz="1200" dirty="0">
                <a:solidFill>
                  <a:prstClr val="black"/>
                </a:solidFill>
              </a:rPr>
              <a:t>      </a:t>
            </a:r>
            <a:r>
              <a:rPr lang="ko-KR" altLang="en-US" sz="1200" dirty="0">
                <a:solidFill>
                  <a:prstClr val="black"/>
                </a:solidFill>
              </a:rPr>
              <a:t>배송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반품 거래 명세서 목록</a:t>
            </a:r>
            <a:endParaRPr lang="en-US" altLang="ko-KR" sz="1200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처리 결과 등록 시 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창고 </a:t>
            </a:r>
            <a:r>
              <a:rPr lang="en-US" altLang="ko-KR" sz="1200" dirty="0"/>
              <a:t>+/- </a:t>
            </a:r>
            <a:r>
              <a:rPr lang="ko-KR" altLang="en-US" sz="1200" dirty="0"/>
              <a:t>처리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납품 업체 대상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</a:t>
            </a:r>
            <a:r>
              <a:rPr lang="ko-KR" altLang="en-US" sz="1200" dirty="0">
                <a:solidFill>
                  <a:srgbClr val="FF0000"/>
                </a:solidFill>
              </a:rPr>
              <a:t>배송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반품 거래 명세서 목록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(</a:t>
            </a:r>
            <a:r>
              <a:rPr lang="ko-KR" altLang="en-US" sz="1200" dirty="0">
                <a:solidFill>
                  <a:srgbClr val="FF0000"/>
                </a:solidFill>
              </a:rPr>
              <a:t>처리 결과 등록 시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</a:t>
            </a:r>
            <a:r>
              <a:rPr lang="ko-KR" altLang="en-US" sz="1200" dirty="0">
                <a:solidFill>
                  <a:srgbClr val="FF0000"/>
                </a:solidFill>
              </a:rPr>
              <a:t>창고 </a:t>
            </a:r>
            <a:r>
              <a:rPr lang="en-US" altLang="ko-KR" sz="1200" dirty="0">
                <a:solidFill>
                  <a:srgbClr val="FF0000"/>
                </a:solidFill>
              </a:rPr>
              <a:t>+/- </a:t>
            </a:r>
            <a:r>
              <a:rPr lang="ko-KR" altLang="en-US" sz="1200" dirty="0">
                <a:solidFill>
                  <a:srgbClr val="FF0000"/>
                </a:solidFill>
              </a:rPr>
              <a:t>처리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   </a:t>
            </a:r>
          </a:p>
          <a:p>
            <a:r>
              <a:rPr lang="ko-KR" altLang="en-US" dirty="0"/>
              <a:t>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9DA60F-0B4A-4619-B66A-1EC3FEF02D78}"/>
              </a:ext>
            </a:extLst>
          </p:cNvPr>
          <p:cNvSpPr txBox="1"/>
          <p:nvPr/>
        </p:nvSpPr>
        <p:spPr>
          <a:xfrm>
            <a:off x="3223485" y="3204584"/>
            <a:ext cx="264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기업 고객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직원 정보 관리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담당자 지정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납품업체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제품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-  </a:t>
            </a:r>
            <a:r>
              <a:rPr lang="ko-KR" altLang="en-US" sz="1200" dirty="0">
                <a:solidFill>
                  <a:srgbClr val="FF0000"/>
                </a:solidFill>
              </a:rPr>
              <a:t>창고 정보 관리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- 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 </a:t>
            </a:r>
            <a:r>
              <a:rPr lang="ko-KR" altLang="en-US" sz="1200" dirty="0"/>
              <a:t>관리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249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Page Navigation</a:t>
            </a:r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4EED79-2EA2-4F76-9966-894EF7F66DA8}"/>
              </a:ext>
            </a:extLst>
          </p:cNvPr>
          <p:cNvCxnSpPr>
            <a:cxnSpLocks/>
          </p:cNvCxnSpPr>
          <p:nvPr/>
        </p:nvCxnSpPr>
        <p:spPr>
          <a:xfrm flipV="1">
            <a:off x="507998" y="1265383"/>
            <a:ext cx="11000521" cy="46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0EC9D5-EC09-43D4-AD30-A1855C09B9BC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CB4F68-0925-4924-839F-16C1297F4B7A}"/>
              </a:ext>
            </a:extLst>
          </p:cNvPr>
          <p:cNvCxnSpPr>
            <a:cxnSpLocks/>
          </p:cNvCxnSpPr>
          <p:nvPr/>
        </p:nvCxnSpPr>
        <p:spPr>
          <a:xfrm>
            <a:off x="11508512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C0F820-428E-4827-A4BE-057F0AFC5E3F}"/>
              </a:ext>
            </a:extLst>
          </p:cNvPr>
          <p:cNvCxnSpPr>
            <a:cxnSpLocks/>
          </p:cNvCxnSpPr>
          <p:nvPr/>
        </p:nvCxnSpPr>
        <p:spPr>
          <a:xfrm>
            <a:off x="5985161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459C31-9599-40BE-87EF-13DA03685492}"/>
              </a:ext>
            </a:extLst>
          </p:cNvPr>
          <p:cNvCxnSpPr>
            <a:cxnSpLocks/>
          </p:cNvCxnSpPr>
          <p:nvPr/>
        </p:nvCxnSpPr>
        <p:spPr>
          <a:xfrm>
            <a:off x="874683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EC49B4-2D36-404B-931B-27BDE90F5F16}"/>
              </a:ext>
            </a:extLst>
          </p:cNvPr>
          <p:cNvCxnSpPr>
            <a:cxnSpLocks/>
          </p:cNvCxnSpPr>
          <p:nvPr/>
        </p:nvCxnSpPr>
        <p:spPr>
          <a:xfrm>
            <a:off x="3241956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57E40-9C13-419D-B4F6-E605FBC64AFA}"/>
              </a:ext>
            </a:extLst>
          </p:cNvPr>
          <p:cNvSpPr/>
          <p:nvPr/>
        </p:nvSpPr>
        <p:spPr>
          <a:xfrm>
            <a:off x="507996" y="844542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기업 고객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F5928-8D2C-4FFD-9718-927C4BEA070E}"/>
              </a:ext>
            </a:extLst>
          </p:cNvPr>
          <p:cNvSpPr/>
          <p:nvPr/>
        </p:nvSpPr>
        <p:spPr>
          <a:xfrm>
            <a:off x="3241955" y="844542"/>
            <a:ext cx="2752444" cy="44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SCM </a:t>
            </a:r>
            <a:r>
              <a:rPr lang="ko-KR" altLang="en-US" dirty="0">
                <a:solidFill>
                  <a:schemeClr val="tx1"/>
                </a:solidFill>
              </a:rPr>
              <a:t>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67016-06B7-44F2-A5D6-9DB01C627679}"/>
              </a:ext>
            </a:extLst>
          </p:cNvPr>
          <p:cNvSpPr/>
          <p:nvPr/>
        </p:nvSpPr>
        <p:spPr>
          <a:xfrm>
            <a:off x="5994399" y="844542"/>
            <a:ext cx="2752444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96C28D-8CEF-41FB-BEB4-DB0D3F1B67C6}"/>
              </a:ext>
            </a:extLst>
          </p:cNvPr>
          <p:cNvSpPr/>
          <p:nvPr/>
        </p:nvSpPr>
        <p:spPr>
          <a:xfrm>
            <a:off x="8756075" y="844542"/>
            <a:ext cx="2752444" cy="420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담당자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A8B369-D84B-49A5-A2F9-5CCCB9216BF4}"/>
              </a:ext>
            </a:extLst>
          </p:cNvPr>
          <p:cNvSpPr/>
          <p:nvPr/>
        </p:nvSpPr>
        <p:spPr>
          <a:xfrm>
            <a:off x="997524" y="142801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가입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5DAC11-A0CD-4308-BAC2-4F166B23CE2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888835" y="1734827"/>
            <a:ext cx="0" cy="16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77D0EC-6FE2-45AD-BACD-CB52DBFC2C30}"/>
              </a:ext>
            </a:extLst>
          </p:cNvPr>
          <p:cNvSpPr/>
          <p:nvPr/>
        </p:nvSpPr>
        <p:spPr>
          <a:xfrm>
            <a:off x="997524" y="190435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82E4E-3435-4379-8BC0-B9638A096E01}"/>
              </a:ext>
            </a:extLst>
          </p:cNvPr>
          <p:cNvSpPr/>
          <p:nvPr/>
        </p:nvSpPr>
        <p:spPr>
          <a:xfrm>
            <a:off x="736572" y="2412420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품목별 제품목록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A7FE6F1-2CF3-4319-BD39-50FD30097334}"/>
              </a:ext>
            </a:extLst>
          </p:cNvPr>
          <p:cNvCxnSpPr>
            <a:cxnSpLocks/>
            <a:stCxn id="23" idx="1"/>
            <a:endCxn id="27" idx="1"/>
          </p:cNvCxnSpPr>
          <p:nvPr/>
        </p:nvCxnSpPr>
        <p:spPr>
          <a:xfrm rot="10800000" flipV="1">
            <a:off x="736572" y="2057759"/>
            <a:ext cx="260952" cy="508067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767AB-561F-4330-8188-F63FE9B6A697}"/>
              </a:ext>
            </a:extLst>
          </p:cNvPr>
          <p:cNvSpPr/>
          <p:nvPr/>
        </p:nvSpPr>
        <p:spPr>
          <a:xfrm>
            <a:off x="1191309" y="2877824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 상세정보</a:t>
            </a:r>
            <a:r>
              <a:rPr lang="en-US" altLang="ko-KR" sz="1200" dirty="0">
                <a:solidFill>
                  <a:schemeClr val="tx1"/>
                </a:solidFill>
              </a:rPr>
              <a:t>(Html)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7A248C-185C-4525-A436-C90512FFD96B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627883" y="2719234"/>
            <a:ext cx="454737" cy="15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31DC0F-4264-4E8E-BC76-66788E9DFD6F}"/>
              </a:ext>
            </a:extLst>
          </p:cNvPr>
          <p:cNvSpPr/>
          <p:nvPr/>
        </p:nvSpPr>
        <p:spPr>
          <a:xfrm>
            <a:off x="1191309" y="335682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FAD9DE-2890-4070-87D8-BB15F3C76189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2082620" y="3184638"/>
            <a:ext cx="0" cy="172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B45619-311C-4A6A-BD4C-AEE5B0DB6425}"/>
              </a:ext>
            </a:extLst>
          </p:cNvPr>
          <p:cNvSpPr/>
          <p:nvPr/>
        </p:nvSpPr>
        <p:spPr>
          <a:xfrm>
            <a:off x="1136319" y="3851295"/>
            <a:ext cx="1871168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처리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납품희망일자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0E7B72-CA39-4A8D-81EC-EEA89390A74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2071903" y="3663641"/>
            <a:ext cx="10717" cy="18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A18A72-77FB-45FC-9B93-AF78BEF036CD}"/>
              </a:ext>
            </a:extLst>
          </p:cNvPr>
          <p:cNvSpPr/>
          <p:nvPr/>
        </p:nvSpPr>
        <p:spPr>
          <a:xfrm>
            <a:off x="736572" y="438412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 이력 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9B5DC2-3705-4C6D-BAF2-5E803CF7BAA7}"/>
              </a:ext>
            </a:extLst>
          </p:cNvPr>
          <p:cNvSpPr/>
          <p:nvPr/>
        </p:nvSpPr>
        <p:spPr>
          <a:xfrm>
            <a:off x="1191309" y="4863491"/>
            <a:ext cx="178262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처리 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DA76B5B-BA69-44C0-9A3C-D825CCC5C36D}"/>
              </a:ext>
            </a:extLst>
          </p:cNvPr>
          <p:cNvCxnSpPr>
            <a:cxnSpLocks/>
            <a:stCxn id="23" idx="1"/>
            <a:endCxn id="50" idx="1"/>
          </p:cNvCxnSpPr>
          <p:nvPr/>
        </p:nvCxnSpPr>
        <p:spPr>
          <a:xfrm rot="10800000" flipV="1">
            <a:off x="736572" y="2057759"/>
            <a:ext cx="260952" cy="2479773"/>
          </a:xfrm>
          <a:prstGeom prst="bentConnector3">
            <a:avLst>
              <a:gd name="adj1" fmla="val 16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EB4CD4-A9AA-4C8E-8C9B-A2448E3E89D9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627883" y="4690940"/>
            <a:ext cx="454737" cy="172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C21C5A-BC74-4DFE-B388-BDEF2CD39D66}"/>
              </a:ext>
            </a:extLst>
          </p:cNvPr>
          <p:cNvSpPr/>
          <p:nvPr/>
        </p:nvSpPr>
        <p:spPr>
          <a:xfrm>
            <a:off x="3671456" y="1428013"/>
            <a:ext cx="1999479" cy="3068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일별 수주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재고 확인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7ECD32F3-3E6D-4C20-86F5-195B2F451150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3007487" y="1581420"/>
            <a:ext cx="663969" cy="2423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DA3D565-F3F8-42C8-AF6D-03B874CC7978}"/>
              </a:ext>
            </a:extLst>
          </p:cNvPr>
          <p:cNvSpPr/>
          <p:nvPr/>
        </p:nvSpPr>
        <p:spPr>
          <a:xfrm>
            <a:off x="3985682" y="2027382"/>
            <a:ext cx="1889112" cy="306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A73839E-A05A-469E-90F6-57C0AAA51641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>
            <a:off x="4671196" y="1734827"/>
            <a:ext cx="259042" cy="292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132EAE-322C-4191-83CD-A5C0690ECEC0}"/>
              </a:ext>
            </a:extLst>
          </p:cNvPr>
          <p:cNvSpPr txBox="1"/>
          <p:nvPr/>
        </p:nvSpPr>
        <p:spPr>
          <a:xfrm>
            <a:off x="4879904" y="1772047"/>
            <a:ext cx="80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재고 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6AC276-B8CE-4250-ABF7-EB097A464EAD}"/>
              </a:ext>
            </a:extLst>
          </p:cNvPr>
          <p:cNvSpPr/>
          <p:nvPr/>
        </p:nvSpPr>
        <p:spPr>
          <a:xfrm>
            <a:off x="3708874" y="2613437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C1D2DC1-CF05-4E9A-BE15-D378613E1C9A}"/>
              </a:ext>
            </a:extLst>
          </p:cNvPr>
          <p:cNvCxnSpPr>
            <a:cxnSpLocks/>
            <a:stCxn id="65" idx="2"/>
            <a:endCxn id="81" idx="1"/>
          </p:cNvCxnSpPr>
          <p:nvPr/>
        </p:nvCxnSpPr>
        <p:spPr>
          <a:xfrm rot="5400000">
            <a:off x="3674027" y="1769674"/>
            <a:ext cx="1032017" cy="962322"/>
          </a:xfrm>
          <a:prstGeom prst="bentConnector4">
            <a:avLst>
              <a:gd name="adj1" fmla="val 18182"/>
              <a:gd name="adj2" fmla="val 123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0073741-B014-4486-9B91-08B2BA94B694}"/>
              </a:ext>
            </a:extLst>
          </p:cNvPr>
          <p:cNvSpPr txBox="1"/>
          <p:nvPr/>
        </p:nvSpPr>
        <p:spPr>
          <a:xfrm>
            <a:off x="5578215" y="5583230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D7114DA-1D7C-4A56-BF57-93FB943652CB}"/>
              </a:ext>
            </a:extLst>
          </p:cNvPr>
          <p:cNvSpPr/>
          <p:nvPr/>
        </p:nvSpPr>
        <p:spPr>
          <a:xfrm>
            <a:off x="6372337" y="2613437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4C0950-A7E7-44B2-9CA5-1A65386D29D3}"/>
              </a:ext>
            </a:extLst>
          </p:cNvPr>
          <p:cNvCxnSpPr>
            <a:cxnSpLocks/>
            <a:stCxn id="81" idx="3"/>
            <a:endCxn id="94" idx="1"/>
          </p:cNvCxnSpPr>
          <p:nvPr/>
        </p:nvCxnSpPr>
        <p:spPr>
          <a:xfrm>
            <a:off x="5597986" y="2766844"/>
            <a:ext cx="7743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A8914A-F8AD-4E9D-ACF8-3595F31EFBE0}"/>
              </a:ext>
            </a:extLst>
          </p:cNvPr>
          <p:cNvSpPr/>
          <p:nvPr/>
        </p:nvSpPr>
        <p:spPr>
          <a:xfrm>
            <a:off x="3626461" y="4855673"/>
            <a:ext cx="192920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신청 목록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6F19364-F3BF-44F7-AA02-D40AE6C113DE}"/>
              </a:ext>
            </a:extLst>
          </p:cNvPr>
          <p:cNvCxnSpPr>
            <a:cxnSpLocks/>
            <a:stCxn id="53" idx="3"/>
            <a:endCxn id="98" idx="1"/>
          </p:cNvCxnSpPr>
          <p:nvPr/>
        </p:nvCxnSpPr>
        <p:spPr>
          <a:xfrm flipV="1">
            <a:off x="2973931" y="5009080"/>
            <a:ext cx="652530" cy="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63D19E-B6F7-42AD-93AF-35167ABA30BA}"/>
              </a:ext>
            </a:extLst>
          </p:cNvPr>
          <p:cNvSpPr/>
          <p:nvPr/>
        </p:nvSpPr>
        <p:spPr>
          <a:xfrm>
            <a:off x="3650151" y="5427413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반품지시서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작성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1262C2-325F-4B17-82BB-D40A08885ACC}"/>
              </a:ext>
            </a:extLst>
          </p:cNvPr>
          <p:cNvSpPr/>
          <p:nvPr/>
        </p:nvSpPr>
        <p:spPr>
          <a:xfrm>
            <a:off x="6010322" y="4338865"/>
            <a:ext cx="2724713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 </a:t>
            </a:r>
            <a:r>
              <a:rPr lang="ko-KR" altLang="en-US" dirty="0" smtClean="0">
                <a:solidFill>
                  <a:schemeClr val="tx1"/>
                </a:solidFill>
              </a:rPr>
              <a:t>임원</a:t>
            </a:r>
            <a:r>
              <a:rPr lang="en-US" altLang="ko-KR" dirty="0" smtClean="0">
                <a:solidFill>
                  <a:schemeClr val="tx1"/>
                </a:solidFill>
              </a:rPr>
              <a:t>(ERP)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050CB57-EB23-46F8-A38F-57A31C37C171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4591062" y="5162487"/>
            <a:ext cx="3645" cy="26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9B47BC-B3EA-4DBC-B555-05272154266D}"/>
              </a:ext>
            </a:extLst>
          </p:cNvPr>
          <p:cNvSpPr/>
          <p:nvPr/>
        </p:nvSpPr>
        <p:spPr>
          <a:xfrm>
            <a:off x="6372337" y="5439210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E47CF92-6AF4-460D-AF40-3FFDE97B8298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539263" y="5580820"/>
            <a:ext cx="833074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2904E5C-B779-42AA-ADCB-DA45EF31EFFF}"/>
              </a:ext>
            </a:extLst>
          </p:cNvPr>
          <p:cNvSpPr/>
          <p:nvPr/>
        </p:nvSpPr>
        <p:spPr>
          <a:xfrm>
            <a:off x="3717872" y="3138608"/>
            <a:ext cx="1999263" cy="479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발주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반품 지시서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목록 </a:t>
            </a:r>
            <a:r>
              <a:rPr lang="en-US" altLang="ko-KR" sz="1200" dirty="0">
                <a:solidFill>
                  <a:schemeClr val="tx1"/>
                </a:solidFill>
              </a:rPr>
              <a:t>(3</a:t>
            </a:r>
            <a:r>
              <a:rPr lang="ko-KR" altLang="en-US" sz="1200" dirty="0">
                <a:solidFill>
                  <a:schemeClr val="tx1"/>
                </a:solidFill>
              </a:rPr>
              <a:t>개 화면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8B4EC9E-0C33-4F1B-9336-2FE35B003F50}"/>
              </a:ext>
            </a:extLst>
          </p:cNvPr>
          <p:cNvSpPr/>
          <p:nvPr/>
        </p:nvSpPr>
        <p:spPr>
          <a:xfrm>
            <a:off x="9226684" y="5427413"/>
            <a:ext cx="2207507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반품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260BB3-02F0-41E5-B39F-3F4F2269D613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 flipV="1">
            <a:off x="8261449" y="5580820"/>
            <a:ext cx="965235" cy="1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454EBD0-3DF9-452B-A345-A5B4CF3A2CA1}"/>
              </a:ext>
            </a:extLst>
          </p:cNvPr>
          <p:cNvSpPr/>
          <p:nvPr/>
        </p:nvSpPr>
        <p:spPr>
          <a:xfrm>
            <a:off x="9226685" y="5881042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9E2FE84-8466-4793-97FA-49896055A966}"/>
              </a:ext>
            </a:extLst>
          </p:cNvPr>
          <p:cNvCxnSpPr>
            <a:cxnSpLocks/>
            <a:stCxn id="119" idx="2"/>
            <a:endCxn id="124" idx="0"/>
          </p:cNvCxnSpPr>
          <p:nvPr/>
        </p:nvCxnSpPr>
        <p:spPr>
          <a:xfrm flipH="1">
            <a:off x="10171241" y="5734227"/>
            <a:ext cx="159197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EBAC5CB-0DFD-46AD-8D21-6357DA70045B}"/>
              </a:ext>
            </a:extLst>
          </p:cNvPr>
          <p:cNvSpPr/>
          <p:nvPr/>
        </p:nvSpPr>
        <p:spPr>
          <a:xfrm>
            <a:off x="9226684" y="2068247"/>
            <a:ext cx="2076229" cy="306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배송 지시서 목록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기업고객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7C861D7-F2AD-4AC8-A4AB-F69401B50798}"/>
              </a:ext>
            </a:extLst>
          </p:cNvPr>
          <p:cNvCxnSpPr>
            <a:cxnSpLocks/>
            <a:stCxn id="72" idx="3"/>
            <a:endCxn id="130" idx="1"/>
          </p:cNvCxnSpPr>
          <p:nvPr/>
        </p:nvCxnSpPr>
        <p:spPr>
          <a:xfrm>
            <a:off x="5874794" y="2180789"/>
            <a:ext cx="3351890" cy="4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CA63E2-DD2E-4F8E-A8DA-6AF3173269BE}"/>
              </a:ext>
            </a:extLst>
          </p:cNvPr>
          <p:cNvSpPr/>
          <p:nvPr/>
        </p:nvSpPr>
        <p:spPr>
          <a:xfrm>
            <a:off x="9226685" y="2525846"/>
            <a:ext cx="1889112" cy="306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B7BFF4-B174-4D29-A885-56F791EAF0BB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10171241" y="2379031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634971F-7449-48F6-B744-4ED157E485CF}"/>
              </a:ext>
            </a:extLst>
          </p:cNvPr>
          <p:cNvSpPr/>
          <p:nvPr/>
        </p:nvSpPr>
        <p:spPr>
          <a:xfrm>
            <a:off x="9226684" y="2984544"/>
            <a:ext cx="2098453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지시서 목록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납품업체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ABAB8DE-29A9-490A-9678-0C516C32A216}"/>
              </a:ext>
            </a:extLst>
          </p:cNvPr>
          <p:cNvSpPr/>
          <p:nvPr/>
        </p:nvSpPr>
        <p:spPr>
          <a:xfrm>
            <a:off x="9226685" y="3442143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처리 결과 등록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PopUp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DF373ED-3BAF-4E94-AD96-05242638600D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0171241" y="3295328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9A97926F-763F-4239-9B8B-7547E7738DC4}"/>
              </a:ext>
            </a:extLst>
          </p:cNvPr>
          <p:cNvCxnSpPr>
            <a:cxnSpLocks/>
            <a:stCxn id="139" idx="1"/>
            <a:endCxn id="117" idx="3"/>
          </p:cNvCxnSpPr>
          <p:nvPr/>
        </p:nvCxnSpPr>
        <p:spPr>
          <a:xfrm rot="10800000">
            <a:off x="5717135" y="3378212"/>
            <a:ext cx="3509550" cy="217338"/>
          </a:xfrm>
          <a:prstGeom prst="bentConnector3">
            <a:avLst>
              <a:gd name="adj1" fmla="val 41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3C1D822-C248-422C-B17E-100E1BF0B0B3}"/>
              </a:ext>
            </a:extLst>
          </p:cNvPr>
          <p:cNvSpPr/>
          <p:nvPr/>
        </p:nvSpPr>
        <p:spPr>
          <a:xfrm>
            <a:off x="6372337" y="4932001"/>
            <a:ext cx="1889112" cy="306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발주 금액 승인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32CF88A3-325F-4BC7-8512-21403B1B352C}"/>
              </a:ext>
            </a:extLst>
          </p:cNvPr>
          <p:cNvCxnSpPr>
            <a:cxnSpLocks/>
            <a:stCxn id="94" idx="2"/>
            <a:endCxn id="155" idx="1"/>
          </p:cNvCxnSpPr>
          <p:nvPr/>
        </p:nvCxnSpPr>
        <p:spPr>
          <a:xfrm rot="5400000">
            <a:off x="5762037" y="3530551"/>
            <a:ext cx="2165157" cy="944556"/>
          </a:xfrm>
          <a:prstGeom prst="bentConnector4">
            <a:avLst>
              <a:gd name="adj1" fmla="val 46457"/>
              <a:gd name="adj2" fmla="val 154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656D381F-6132-42E4-93BF-AE11951054DE}"/>
              </a:ext>
            </a:extLst>
          </p:cNvPr>
          <p:cNvCxnSpPr>
            <a:cxnSpLocks/>
            <a:stCxn id="155" idx="3"/>
            <a:endCxn id="138" idx="1"/>
          </p:cNvCxnSpPr>
          <p:nvPr/>
        </p:nvCxnSpPr>
        <p:spPr>
          <a:xfrm flipV="1">
            <a:off x="8261449" y="3137951"/>
            <a:ext cx="965235" cy="1947457"/>
          </a:xfrm>
          <a:prstGeom prst="bentConnector3">
            <a:avLst>
              <a:gd name="adj1" fmla="val 673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06C481-2038-4E4C-9F21-B1D418772977}"/>
              </a:ext>
            </a:extLst>
          </p:cNvPr>
          <p:cNvSpPr/>
          <p:nvPr/>
        </p:nvSpPr>
        <p:spPr>
          <a:xfrm>
            <a:off x="6376525" y="1438034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반품지시서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목록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35D146C-8E95-4B69-916A-DB9532A4B8EA}"/>
              </a:ext>
            </a:extLst>
          </p:cNvPr>
          <p:cNvSpPr/>
          <p:nvPr/>
        </p:nvSpPr>
        <p:spPr>
          <a:xfrm>
            <a:off x="6661369" y="1817470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반품지시서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작성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4FB0F72B-D86C-4BA9-95F3-37CBB481F807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>
            <a:off x="7321081" y="1744848"/>
            <a:ext cx="284844" cy="7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6EC53E5-D77F-4758-AAC2-3A564CA7AAF4}"/>
              </a:ext>
            </a:extLst>
          </p:cNvPr>
          <p:cNvSpPr/>
          <p:nvPr/>
        </p:nvSpPr>
        <p:spPr>
          <a:xfrm>
            <a:off x="9226684" y="1307082"/>
            <a:ext cx="2031331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반품 지시서 목록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납품업체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0CC4C3D-88FF-4FA5-B4DB-0AB1B7B36401}"/>
              </a:ext>
            </a:extLst>
          </p:cNvPr>
          <p:cNvSpPr/>
          <p:nvPr/>
        </p:nvSpPr>
        <p:spPr>
          <a:xfrm>
            <a:off x="9226685" y="1664897"/>
            <a:ext cx="1889112" cy="306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처리 결과 등록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PopUp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D3B2069-DB63-4CDC-B487-3BE84E3A23A7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10171241" y="1518082"/>
            <a:ext cx="0" cy="14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6C8E93C6-4329-47F8-91D3-55ED452846B3}"/>
              </a:ext>
            </a:extLst>
          </p:cNvPr>
          <p:cNvCxnSpPr>
            <a:cxnSpLocks/>
            <a:stCxn id="167" idx="3"/>
            <a:endCxn id="172" idx="1"/>
          </p:cNvCxnSpPr>
          <p:nvPr/>
        </p:nvCxnSpPr>
        <p:spPr>
          <a:xfrm flipV="1">
            <a:off x="8550481" y="1460489"/>
            <a:ext cx="676203" cy="51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F86ACF1-6C28-4D20-9C37-47CF50C96546}"/>
              </a:ext>
            </a:extLst>
          </p:cNvPr>
          <p:cNvSpPr txBox="1"/>
          <p:nvPr/>
        </p:nvSpPr>
        <p:spPr>
          <a:xfrm>
            <a:off x="3181786" y="5779990"/>
            <a:ext cx="2646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-  </a:t>
            </a:r>
            <a:r>
              <a:rPr lang="ko-KR" altLang="en-US" sz="1000" dirty="0"/>
              <a:t>기업 고객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직원 정보 관리</a:t>
            </a:r>
            <a:r>
              <a:rPr lang="en-US" altLang="ko-KR" sz="1000" dirty="0"/>
              <a:t>(</a:t>
            </a:r>
            <a:r>
              <a:rPr lang="ko-KR" altLang="en-US" sz="1000" dirty="0"/>
              <a:t>담당자 지정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납품업체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제품 정보 관리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웹에디터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창고 정보 관리</a:t>
            </a:r>
            <a:endParaRPr lang="en-US" altLang="ko-KR" sz="1000" dirty="0"/>
          </a:p>
          <a:p>
            <a:r>
              <a:rPr lang="en-US" altLang="ko-KR" sz="1000" dirty="0"/>
              <a:t>   - 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 </a:t>
            </a:r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54422BA-718F-4818-9893-C0B15E9CCD27}"/>
              </a:ext>
            </a:extLst>
          </p:cNvPr>
          <p:cNvSpPr/>
          <p:nvPr/>
        </p:nvSpPr>
        <p:spPr>
          <a:xfrm>
            <a:off x="6372337" y="5857543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매출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0A67610-956A-4EE4-A536-AFEF7654BDBC}"/>
              </a:ext>
            </a:extLst>
          </p:cNvPr>
          <p:cNvSpPr/>
          <p:nvPr/>
        </p:nvSpPr>
        <p:spPr>
          <a:xfrm>
            <a:off x="6372337" y="6241436"/>
            <a:ext cx="188911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 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A1B00C-E6D0-4E7A-8A26-21C1F7A6B2EE}"/>
              </a:ext>
            </a:extLst>
          </p:cNvPr>
          <p:cNvSpPr txBox="1"/>
          <p:nvPr/>
        </p:nvSpPr>
        <p:spPr>
          <a:xfrm>
            <a:off x="6465016" y="3618968"/>
            <a:ext cx="88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승인 요청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C5F35-5CBD-4562-8B83-08F7D0139C7E}"/>
              </a:ext>
            </a:extLst>
          </p:cNvPr>
          <p:cNvSpPr/>
          <p:nvPr/>
        </p:nvSpPr>
        <p:spPr>
          <a:xfrm>
            <a:off x="3718534" y="4450245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창고별</a:t>
            </a:r>
            <a:r>
              <a:rPr lang="ko-KR" altLang="en-US" sz="1200" dirty="0">
                <a:solidFill>
                  <a:schemeClr val="tx1"/>
                </a:solidFill>
              </a:rPr>
              <a:t> 재고현황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2170C74-5703-4C67-8F85-022D5F6E8841}"/>
              </a:ext>
            </a:extLst>
          </p:cNvPr>
          <p:cNvSpPr/>
          <p:nvPr/>
        </p:nvSpPr>
        <p:spPr>
          <a:xfrm>
            <a:off x="3717872" y="4008080"/>
            <a:ext cx="1999479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 상세 내역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B0DE7B-62FB-4329-8639-EC3C2EB9B385}"/>
              </a:ext>
            </a:extLst>
          </p:cNvPr>
          <p:cNvSpPr txBox="1"/>
          <p:nvPr/>
        </p:nvSpPr>
        <p:spPr>
          <a:xfrm>
            <a:off x="3378690" y="1701915"/>
            <a:ext cx="91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재고 부족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A85019-63C5-4E5B-88D3-D2EA2E76A422}"/>
              </a:ext>
            </a:extLst>
          </p:cNvPr>
          <p:cNvSpPr txBox="1"/>
          <p:nvPr/>
        </p:nvSpPr>
        <p:spPr>
          <a:xfrm>
            <a:off x="8959762" y="4211004"/>
            <a:ext cx="26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전체 </a:t>
            </a:r>
            <a:r>
              <a:rPr lang="en-US" altLang="ko-KR" sz="1200" b="1" dirty="0">
                <a:solidFill>
                  <a:srgbClr val="FF0000"/>
                </a:solidFill>
              </a:rPr>
              <a:t>Process</a:t>
            </a:r>
            <a:r>
              <a:rPr lang="ko-KR" altLang="en-US" sz="1200" b="1" dirty="0">
                <a:solidFill>
                  <a:srgbClr val="FF0000"/>
                </a:solidFill>
              </a:rPr>
              <a:t> 처리 결과 등록 후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창고 재고 </a:t>
            </a:r>
            <a:r>
              <a:rPr lang="en-US" altLang="ko-KR" sz="1200" b="1" dirty="0">
                <a:solidFill>
                  <a:srgbClr val="FF0000"/>
                </a:solidFill>
              </a:rPr>
              <a:t>+/- </a:t>
            </a:r>
            <a:r>
              <a:rPr lang="ko-KR" altLang="en-US" sz="1200" b="1" dirty="0">
                <a:solidFill>
                  <a:srgbClr val="FF0000"/>
                </a:solidFill>
              </a:rPr>
              <a:t>처리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AC286F3-3FB5-4812-9B0F-B880737B446E}"/>
              </a:ext>
            </a:extLst>
          </p:cNvPr>
          <p:cNvCxnSpPr>
            <a:cxnSpLocks/>
            <a:stCxn id="173" idx="1"/>
            <a:endCxn id="167" idx="3"/>
          </p:cNvCxnSpPr>
          <p:nvPr/>
        </p:nvCxnSpPr>
        <p:spPr>
          <a:xfrm rot="10800000" flipV="1">
            <a:off x="8550481" y="1818303"/>
            <a:ext cx="676204" cy="152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8300029-D350-4929-A03A-9631DB202A79}"/>
              </a:ext>
            </a:extLst>
          </p:cNvPr>
          <p:cNvCxnSpPr>
            <a:cxnSpLocks/>
            <a:stCxn id="134" idx="1"/>
            <a:endCxn id="117" idx="3"/>
          </p:cNvCxnSpPr>
          <p:nvPr/>
        </p:nvCxnSpPr>
        <p:spPr>
          <a:xfrm rot="10800000" flipV="1">
            <a:off x="5717135" y="2679252"/>
            <a:ext cx="3509550" cy="698959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EDF8E5-3241-42F9-AFE0-2296DD91B5F8}"/>
              </a:ext>
            </a:extLst>
          </p:cNvPr>
          <p:cNvCxnSpPr>
            <a:cxnSpLocks/>
            <a:stCxn id="139" idx="1"/>
            <a:endCxn id="94" idx="3"/>
          </p:cNvCxnSpPr>
          <p:nvPr/>
        </p:nvCxnSpPr>
        <p:spPr>
          <a:xfrm rot="10800000">
            <a:off x="8261449" y="2766844"/>
            <a:ext cx="965236" cy="828706"/>
          </a:xfrm>
          <a:prstGeom prst="bentConnector3">
            <a:avLst>
              <a:gd name="adj1" fmla="val 65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B42DAFF-8A64-48F7-BF15-55738D280EBE}"/>
              </a:ext>
            </a:extLst>
          </p:cNvPr>
          <p:cNvCxnSpPr>
            <a:cxnSpLocks/>
            <a:stCxn id="124" idx="1"/>
            <a:endCxn id="117" idx="3"/>
          </p:cNvCxnSpPr>
          <p:nvPr/>
        </p:nvCxnSpPr>
        <p:spPr>
          <a:xfrm rot="10800000">
            <a:off x="5717135" y="3378213"/>
            <a:ext cx="3509550" cy="2656237"/>
          </a:xfrm>
          <a:prstGeom prst="bentConnector3">
            <a:avLst>
              <a:gd name="adj1" fmla="val 11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공급망 관리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)</a:t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89" y="3643313"/>
            <a:ext cx="189056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  <p:extLst>
      <p:ext uri="{BB962C8B-B14F-4D97-AF65-F5344CB8AC3E}">
        <p14:creationId xmlns:p14="http://schemas.microsoft.com/office/powerpoint/2010/main" val="3714539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56794" y="1400287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취급품목 </a:t>
            </a:r>
            <a:r>
              <a:rPr lang="en-US" altLang="ko-KR" dirty="0"/>
              <a:t>(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납품회사명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서버</a:t>
            </a:r>
            <a:r>
              <a:rPr lang="en-US" altLang="ko-KR" dirty="0"/>
              <a:t>(HP, IBM)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UPS(</a:t>
            </a:r>
            <a:r>
              <a:rPr lang="ko-KR" altLang="en-US" dirty="0" err="1"/>
              <a:t>삼정테크</a:t>
            </a:r>
            <a:r>
              <a:rPr lang="en-US" altLang="ko-KR" dirty="0"/>
              <a:t>, </a:t>
            </a:r>
            <a:r>
              <a:rPr lang="ko-KR" altLang="en-US" dirty="0" err="1"/>
              <a:t>삼품전원테크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Router(</a:t>
            </a:r>
            <a:r>
              <a:rPr lang="ko-KR" altLang="en-US" dirty="0"/>
              <a:t>부림</a:t>
            </a:r>
            <a:r>
              <a:rPr lang="en-US" altLang="ko-KR" dirty="0"/>
              <a:t>, </a:t>
            </a:r>
            <a:r>
              <a:rPr lang="ko-KR" altLang="en-US" dirty="0" err="1"/>
              <a:t>컴스마트</a:t>
            </a:r>
            <a:r>
              <a:rPr lang="en-US" altLang="ko-KR" dirty="0"/>
              <a:t>)  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A650-52ED-4700-8C11-B7A94EA75BE6}"/>
              </a:ext>
            </a:extLst>
          </p:cNvPr>
          <p:cNvSpPr txBox="1"/>
          <p:nvPr/>
        </p:nvSpPr>
        <p:spPr>
          <a:xfrm>
            <a:off x="7349264" y="1400287"/>
            <a:ext cx="263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시스템 접근 구분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고객</a:t>
            </a:r>
            <a:endParaRPr lang="en-US" altLang="ko-KR" dirty="0"/>
          </a:p>
          <a:p>
            <a:r>
              <a:rPr lang="en-US" altLang="ko-KR" dirty="0"/>
              <a:t>  - SCM </a:t>
            </a:r>
            <a:r>
              <a:rPr lang="ko-KR" altLang="en-US" dirty="0" smtClean="0"/>
              <a:t>관리자 </a:t>
            </a:r>
            <a:r>
              <a:rPr lang="en-US" altLang="ko-KR" smtClean="0"/>
              <a:t>: A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구매 담당자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배송 관리자 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회사 </a:t>
            </a:r>
            <a:r>
              <a:rPr lang="ko-KR" altLang="en-US" dirty="0" smtClean="0"/>
              <a:t>임원</a:t>
            </a:r>
            <a:r>
              <a:rPr lang="en-US" altLang="ko-KR" dirty="0"/>
              <a:t>(</a:t>
            </a:r>
            <a:r>
              <a:rPr lang="en-US" altLang="ko-KR" dirty="0" smtClean="0"/>
              <a:t>ERP)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64AD-CE3D-4583-9579-BE9C83666F7E}"/>
              </a:ext>
            </a:extLst>
          </p:cNvPr>
          <p:cNvSpPr txBox="1"/>
          <p:nvPr/>
        </p:nvSpPr>
        <p:spPr>
          <a:xfrm>
            <a:off x="356794" y="4842734"/>
            <a:ext cx="573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SCM</a:t>
            </a:r>
            <a:r>
              <a:rPr lang="ko-KR" altLang="en-US" dirty="0"/>
              <a:t> 참고 자료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3"/>
              </a:rPr>
              <a:t>http://www.marisoft.co.kr/solution/sub_02.php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>
                <a:hlinkClick r:id="rId4"/>
              </a:rPr>
              <a:t>http://www.eber.kr/renewal/product/scm.asp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hlinkClick r:id="rId5"/>
              </a:rPr>
              <a:t>http://www.haesol.net/haesol/kr/sol_mes.asp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22D32-9FCD-4974-9747-5E22703257D7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 </a:t>
            </a:r>
            <a:r>
              <a:rPr lang="ko-KR" altLang="en-US" sz="2000" dirty="0"/>
              <a:t>장비</a:t>
            </a:r>
            <a:r>
              <a:rPr lang="en-US" altLang="ko-KR" sz="2000" dirty="0"/>
              <a:t>(</a:t>
            </a:r>
            <a:r>
              <a:rPr lang="ko-KR" altLang="en-US" sz="2000" dirty="0"/>
              <a:t>서버</a:t>
            </a:r>
            <a:r>
              <a:rPr lang="en-US" altLang="ko-KR" sz="2000" dirty="0"/>
              <a:t>) </a:t>
            </a:r>
            <a:r>
              <a:rPr lang="ko-KR" altLang="en-US" sz="2000" dirty="0"/>
              <a:t>회사 </a:t>
            </a:r>
            <a:r>
              <a:rPr lang="en-US" altLang="ko-KR" sz="2000" dirty="0"/>
              <a:t>SCM</a:t>
            </a:r>
            <a:endParaRPr lang="ko-KR" altLang="en-US" sz="2000" dirty="0"/>
          </a:p>
        </p:txBody>
      </p:sp>
      <p:sp>
        <p:nvSpPr>
          <p:cNvPr id="2" name="모서리가 접힌 도형 1"/>
          <p:cNvSpPr/>
          <p:nvPr/>
        </p:nvSpPr>
        <p:spPr>
          <a:xfrm>
            <a:off x="7349264" y="3398509"/>
            <a:ext cx="2636520" cy="288845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</a:t>
            </a:r>
            <a:r>
              <a:rPr lang="ko-KR" altLang="en-US" b="1" dirty="0">
                <a:solidFill>
                  <a:schemeClr val="tx1"/>
                </a:solidFill>
              </a:rPr>
              <a:t>회원 </a:t>
            </a:r>
            <a:r>
              <a:rPr lang="ko-KR" altLang="en-US" b="1" dirty="0" err="1">
                <a:solidFill>
                  <a:schemeClr val="tx1"/>
                </a:solidFill>
              </a:rPr>
              <a:t>분류별</a:t>
            </a:r>
            <a:r>
              <a:rPr lang="ko-KR" altLang="en-US" b="1" dirty="0">
                <a:solidFill>
                  <a:schemeClr val="tx1"/>
                </a:solidFill>
              </a:rPr>
              <a:t> 코드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 = SCM A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 = </a:t>
            </a:r>
            <a:r>
              <a:rPr lang="ko-KR" altLang="en-US" dirty="0">
                <a:solidFill>
                  <a:schemeClr val="tx1"/>
                </a:solidFill>
              </a:rPr>
              <a:t>구매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 = </a:t>
            </a:r>
            <a:r>
              <a:rPr lang="ko-KR" altLang="en-US" dirty="0">
                <a:solidFill>
                  <a:schemeClr val="tx1"/>
                </a:solidFill>
              </a:rPr>
              <a:t>배송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 = </a:t>
            </a:r>
            <a:r>
              <a:rPr lang="ko-KR" altLang="en-US" dirty="0">
                <a:solidFill>
                  <a:schemeClr val="tx1"/>
                </a:solidFill>
              </a:rPr>
              <a:t>임원 </a:t>
            </a:r>
            <a:r>
              <a:rPr lang="en-US" altLang="ko-KR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 =</a:t>
            </a:r>
            <a:r>
              <a:rPr lang="ko-KR" altLang="en-US" dirty="0">
                <a:solidFill>
                  <a:schemeClr val="tx1"/>
                </a:solidFill>
              </a:rPr>
              <a:t>기업고객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 = </a:t>
            </a:r>
            <a:r>
              <a:rPr lang="ko-KR" altLang="en-US" dirty="0">
                <a:solidFill>
                  <a:schemeClr val="tx1"/>
                </a:solidFill>
              </a:rPr>
              <a:t>납품업체 </a:t>
            </a:r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4144</Words>
  <Application>Microsoft Office PowerPoint</Application>
  <PresentationFormat>와이드스크린</PresentationFormat>
  <Paragraphs>971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HY견고딕</vt:lpstr>
      <vt:lpstr>굴림</vt:lpstr>
      <vt:lpstr>맑은 고딕</vt:lpstr>
      <vt:lpstr>휴먼옛체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Sysceo.com</cp:lastModifiedBy>
  <cp:revision>198</cp:revision>
  <dcterms:created xsi:type="dcterms:W3CDTF">2020-06-19T01:04:51Z</dcterms:created>
  <dcterms:modified xsi:type="dcterms:W3CDTF">2023-01-13T03:21:58Z</dcterms:modified>
</cp:coreProperties>
</file>