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5" r:id="rId3"/>
    <p:sldId id="257" r:id="rId4"/>
    <p:sldId id="259" r:id="rId5"/>
    <p:sldId id="268" r:id="rId6"/>
    <p:sldId id="271" r:id="rId7"/>
    <p:sldId id="272" r:id="rId8"/>
    <p:sldId id="273" r:id="rId9"/>
    <p:sldId id="269" r:id="rId10"/>
    <p:sldId id="274" r:id="rId11"/>
    <p:sldId id="270" r:id="rId12"/>
    <p:sldId id="262" r:id="rId13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나눔스퀘어라운드 Bold" panose="020B0600000101010101" pitchFamily="50" charset="-127"/>
      <p:bold r:id="rId16"/>
    </p:embeddedFont>
    <p:embeddedFont>
      <p:font typeface="나눔스퀘어라운드 ExtraBold" panose="020B0600000101010101" pitchFamily="50" charset="-127"/>
      <p:bold r:id="rId17"/>
    </p:embeddedFont>
    <p:embeddedFont>
      <p:font typeface="나눔스퀘어라운드 Light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Franklin Gothic Heavy" panose="020B0903020102020204" pitchFamily="34" charset="0"/>
      <p:regular r:id="rId21"/>
      <p:italic r:id="rId22"/>
    </p:embeddedFont>
    <p:embeddedFont>
      <p:font typeface="Garamond" panose="02020404030301010803" pitchFamily="18" charset="0"/>
      <p:regular r:id="rId23"/>
      <p:bold r:id="rId24"/>
      <p:italic r:id="rId25"/>
    </p:embeddedFont>
    <p:embeddedFont>
      <p:font typeface="Georgia Pro" panose="02040502050405020303" pitchFamily="18" charset="0"/>
      <p:regular r:id="rId26"/>
      <p:bold r:id="rId27"/>
      <p:italic r:id="rId28"/>
    </p:embeddedFont>
    <p:embeddedFont>
      <p:font typeface="Georgia Pro Cond Black" panose="02040A06050405020203" pitchFamily="18" charset="0"/>
      <p:bold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740"/>
    <a:srgbClr val="9B7BF5"/>
    <a:srgbClr val="86B9F6"/>
    <a:srgbClr val="FFA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96BB5-4A3E-4F4E-9C13-B00B5E01B68B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6553D-D69A-4D29-A719-B7D8C6738C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images.unsplash.com/photo-1519750783826-e2420f4d687f?ixlib=rb-1.2.1&amp;ixid=eyJhcHBfaWQiOjEyMDd9&amp;auto=format&amp;fit=crop&amp;w=1000&amp;q=80">
            <a:extLst>
              <a:ext uri="{FF2B5EF4-FFF2-40B4-BE49-F238E27FC236}">
                <a16:creationId xmlns:a16="http://schemas.microsoft.com/office/drawing/2014/main" id="{6D349243-8D55-4A91-B806-8C1A59AD7F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" t="797" r="14350"/>
          <a:stretch/>
        </p:blipFill>
        <p:spPr bwMode="auto">
          <a:xfrm rot="5400000">
            <a:off x="2667000" y="-2667000"/>
            <a:ext cx="6858002" cy="1219200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D8424B-B6B7-4F9B-8E4F-6C10D7CFDDF0}"/>
              </a:ext>
            </a:extLst>
          </p:cNvPr>
          <p:cNvSpPr/>
          <p:nvPr userDrawn="1"/>
        </p:nvSpPr>
        <p:spPr>
          <a:xfrm>
            <a:off x="193362" y="255810"/>
            <a:ext cx="11809585" cy="63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2" descr="https://images.unsplash.com/photo-1519750783826-e2420f4d687f?ixlib=rb-1.2.1&amp;ixid=eyJhcHBfaWQiOjEyMDd9&amp;auto=format&amp;fit=crop&amp;w=1000&amp;q=80">
            <a:extLst>
              <a:ext uri="{FF2B5EF4-FFF2-40B4-BE49-F238E27FC236}">
                <a16:creationId xmlns:a16="http://schemas.microsoft.com/office/drawing/2014/main" id="{BC2FF042-6420-49C4-8B6E-831BFAAA3B2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68430" r="84212" b="29339"/>
          <a:stretch/>
        </p:blipFill>
        <p:spPr bwMode="auto">
          <a:xfrm rot="5400000">
            <a:off x="639808" y="868856"/>
            <a:ext cx="696933" cy="1477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37988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C28F-4300-4D24-B41F-215F0824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5BB816-25FF-4020-B879-B3F948B1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48380-BCE6-44F3-A20D-4476F4B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18A71-C284-45F5-A24D-3D0BE0A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E9755-EACB-4A35-870E-363D697D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7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3F34D-0074-491B-9A9B-C08F345B3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3BD4C-4359-4C41-ABA3-0CC9E60A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D154-527E-4DC4-9284-56F652B1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E8CA-B371-49E8-8633-13FFB5EE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E136C-6BC0-4D12-80F0-2F481217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7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5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1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08B8-ED58-474E-B3E4-9E2F0631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09BF-ED5B-4A43-AB9B-26A64261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2DE17-E87E-44CA-8D0C-DF95FDA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0122-0D2C-4FD7-86B4-70B051F2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1ACBF-ECD6-4D95-9AC7-9C20DCA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61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341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A2AC-A5DD-4439-B91D-4A051C67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57B76-20BF-48E2-9D3A-4C828E15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B5C03-6888-4644-8431-E7415804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671B8-7758-490C-B2B6-1331B09D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913C9-9B2E-4DF8-B8E8-693B8856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1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57945-C90A-44CB-89C3-2CF16A77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63AD-577E-4D5A-80D3-D1B93C994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F2B88-B37A-4E25-B263-16FEEF4D6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1867E-852E-4FE6-BDFE-0BA71FA2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FD557-6CEB-429B-86E4-EAC0D73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F3DB7-DA7D-4E8D-89AF-076520A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3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7D92D-B28D-432F-BB72-E48849D0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7F073-EB8B-4358-B4A1-A3B3E498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20742-749D-425E-AA2F-431EFB93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12ECA-A097-45AE-9949-358ADFD98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083AE-E287-4892-A4B0-A3947EFD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3F89A-9A8A-4C0E-A229-590861B6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2A52E-7A0C-4AC3-9CFB-D51D8F42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8F60A-C75D-4867-AF37-D3823470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A8449-0DEE-41DA-82DA-66DF151D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450103-AC9B-4E92-AAC5-4EBEAE4D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AC25B-8159-4385-878B-13A65A15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30920A-E76B-4804-B8BC-0B72258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6886E8-A401-42EA-9CB7-70E6EEB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5C421-8DF2-4AD4-AE14-80B120D4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09938-4AC1-434C-83DE-58BE52B5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F000D-4649-49B6-95A5-12E713F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DC3AE-F9CC-4790-83FF-11309481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33329-55C5-4DBD-902C-27385777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12927-985F-4C91-B171-60B1C62A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A30DF-DDB5-4DF7-ACFD-38604987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44692-41D9-48FD-8990-DCA7AD5D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3D09-BA7D-409F-87EE-34426DCD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CF4ED-5330-4C43-BE65-938DADA2A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2FC20-DA0E-488B-BED2-B55611A3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B4B4F-BEB3-4340-9E1B-0A57EAB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EB00-7108-4CD4-949F-AAB7CCAD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0DB97-6E70-4351-9375-76F54D2F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62FA2-B596-40C9-8C2A-CE462EC5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44DF1-C28F-487D-9D99-A772F70A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874D5-BFC5-4872-B05F-23EC9EF24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5E36-FCC8-4B3B-9F45-55F98E24709C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37A63-BD70-450A-B17D-45475800A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82319-5A81-4CF6-A51B-D62C0A5B9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764C-2F13-47CE-A003-6E45F36C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ticliteracyproject.org/2019/05/15/golden-rice-part-1-the-story-of-a-gmo-crop-that-could-save-2-million-lives-a-year/" TargetMode="External"/><Relationship Id="rId2" Type="http://schemas.openxmlformats.org/officeDocument/2006/relationships/hyperlink" Target="https://icon-library.net/vegetables-icons-collection_23-2147509071_11057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nc.com/melanie-curtin/13-english-expressions-with-surprisingly-funny-origins-including-spill-beans.html" TargetMode="External"/><Relationship Id="rId4" Type="http://schemas.openxmlformats.org/officeDocument/2006/relationships/hyperlink" Target="https://news.naver.com/main/read.nhn?mode=LSD&amp;mid=sec&amp;sid1=105&amp;oid=584&amp;aid=000000687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7BA446-4B71-4245-B1EC-D5D5D77E3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altLang="ko-KR" sz="3600" i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GMO</a:t>
            </a:r>
            <a:r>
              <a:rPr lang="ko-KR" altLang="en-US" sz="3600" i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식품찬성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56ED6-75AF-4386-926A-E64379142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196608"/>
            <a:ext cx="3793642" cy="97090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2019.12.12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en-US" altLang="ko-KR" sz="20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5C11B3EE-8902-416A-A9B1-BB44D9DF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11" y="-206188"/>
            <a:ext cx="7529790" cy="74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7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AED66-9293-41C3-91EA-429BB4095D5E}"/>
              </a:ext>
            </a:extLst>
          </p:cNvPr>
          <p:cNvSpPr txBox="1"/>
          <p:nvPr/>
        </p:nvSpPr>
        <p:spPr>
          <a:xfrm>
            <a:off x="892629" y="843677"/>
            <a:ext cx="9818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출처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표지사진 </a:t>
            </a:r>
            <a:r>
              <a:rPr lang="en-US" altLang="ko-KR" dirty="0">
                <a:hlinkClick r:id="rId2"/>
              </a:rPr>
              <a:t>https://icon-library.net/vegetables-icons-collection_23-2147509071_11057.html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기아 그래프 </a:t>
            </a:r>
            <a:r>
              <a:rPr lang="en-US" altLang="ko-KR" dirty="0">
                <a:hlinkClick r:id="rId3"/>
              </a:rPr>
              <a:t>https://geneticliteracyproject.org/2019/05/15/golden-rice-part-1-the-story-of-a-gmo-crop-that-could-save-2-million-lives-a-year/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비타민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황금쌀</a:t>
            </a:r>
            <a:r>
              <a:rPr lang="en-US" altLang="ko-KR" dirty="0">
                <a:hlinkClick r:id="rId4"/>
              </a:rPr>
              <a:t>https://news.naver.com/main/read.nhn?mode=LSD&amp;mid=sec&amp;sid1=105&amp;oid=584&amp;aid=0000006875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콩 이미지 </a:t>
            </a:r>
            <a:r>
              <a:rPr lang="en-US" altLang="ko-KR" dirty="0">
                <a:hlinkClick r:id="rId5"/>
              </a:rPr>
              <a:t>https://www.inc.com/melanie-curtin/13-english-expressions-with-surprisingly-funny-origins-including-spill-beans.html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28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ttps://images.unsplash.com/photo-1519750783826-e2420f4d687f?ixlib=rb-1.2.1&amp;ixid=eyJhcHBfaWQiOjEyMDd9&amp;auto=format&amp;fit=crop&amp;w=1000&amp;q=8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4344" y="-2065803"/>
            <a:ext cx="8134124" cy="122011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03D275-1136-4F43-ADBF-F4E30975B0DE}"/>
              </a:ext>
            </a:extLst>
          </p:cNvPr>
          <p:cNvSpPr/>
          <p:nvPr/>
        </p:nvSpPr>
        <p:spPr>
          <a:xfrm rot="2700000">
            <a:off x="-1616777" y="-4282907"/>
            <a:ext cx="15423811" cy="15423811"/>
          </a:xfrm>
          <a:prstGeom prst="rect">
            <a:avLst/>
          </a:prstGeom>
          <a:noFill/>
          <a:ln w="19050">
            <a:solidFill>
              <a:schemeClr val="bg1"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BB7DB-F901-429A-841F-A0559656DDE8}"/>
              </a:ext>
            </a:extLst>
          </p:cNvPr>
          <p:cNvSpPr/>
          <p:nvPr/>
        </p:nvSpPr>
        <p:spPr>
          <a:xfrm rot="2700000">
            <a:off x="-2725517" y="-5391646"/>
            <a:ext cx="17641291" cy="17641291"/>
          </a:xfrm>
          <a:prstGeom prst="rect">
            <a:avLst/>
          </a:prstGeom>
          <a:noFill/>
          <a:ln w="19050">
            <a:solidFill>
              <a:schemeClr val="bg1"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포인트가 5개인 별 4">
            <a:extLst>
              <a:ext uri="{FF2B5EF4-FFF2-40B4-BE49-F238E27FC236}">
                <a16:creationId xmlns:a16="http://schemas.microsoft.com/office/drawing/2014/main" id="{6F4644F2-7E18-49C8-87D1-06E8C19C9760}"/>
              </a:ext>
            </a:extLst>
          </p:cNvPr>
          <p:cNvSpPr/>
          <p:nvPr/>
        </p:nvSpPr>
        <p:spPr>
          <a:xfrm>
            <a:off x="4089526" y="2774124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28">
            <a:extLst>
              <a:ext uri="{FF2B5EF4-FFF2-40B4-BE49-F238E27FC236}">
                <a16:creationId xmlns:a16="http://schemas.microsoft.com/office/drawing/2014/main" id="{1C0EC344-B3F6-4533-AC94-71498B4CE677}"/>
              </a:ext>
            </a:extLst>
          </p:cNvPr>
          <p:cNvSpPr/>
          <p:nvPr/>
        </p:nvSpPr>
        <p:spPr>
          <a:xfrm>
            <a:off x="4089526" y="2908257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29">
            <a:extLst>
              <a:ext uri="{FF2B5EF4-FFF2-40B4-BE49-F238E27FC236}">
                <a16:creationId xmlns:a16="http://schemas.microsoft.com/office/drawing/2014/main" id="{1F824779-3A2F-49B5-B51F-64ED594EE5BF}"/>
              </a:ext>
            </a:extLst>
          </p:cNvPr>
          <p:cNvSpPr/>
          <p:nvPr/>
        </p:nvSpPr>
        <p:spPr>
          <a:xfrm>
            <a:off x="4089526" y="3042390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30">
            <a:extLst>
              <a:ext uri="{FF2B5EF4-FFF2-40B4-BE49-F238E27FC236}">
                <a16:creationId xmlns:a16="http://schemas.microsoft.com/office/drawing/2014/main" id="{A23321C9-D188-43A8-9C40-D74281B3032D}"/>
              </a:ext>
            </a:extLst>
          </p:cNvPr>
          <p:cNvSpPr/>
          <p:nvPr/>
        </p:nvSpPr>
        <p:spPr>
          <a:xfrm>
            <a:off x="4089526" y="3176523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31">
            <a:extLst>
              <a:ext uri="{FF2B5EF4-FFF2-40B4-BE49-F238E27FC236}">
                <a16:creationId xmlns:a16="http://schemas.microsoft.com/office/drawing/2014/main" id="{D9589F98-B964-452E-ACC9-4A8745D15391}"/>
              </a:ext>
            </a:extLst>
          </p:cNvPr>
          <p:cNvSpPr/>
          <p:nvPr/>
        </p:nvSpPr>
        <p:spPr>
          <a:xfrm>
            <a:off x="4089526" y="3310656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32">
            <a:extLst>
              <a:ext uri="{FF2B5EF4-FFF2-40B4-BE49-F238E27FC236}">
                <a16:creationId xmlns:a16="http://schemas.microsoft.com/office/drawing/2014/main" id="{54C0E5DA-76E8-4091-8677-BA4D6C56E133}"/>
              </a:ext>
            </a:extLst>
          </p:cNvPr>
          <p:cNvSpPr/>
          <p:nvPr/>
        </p:nvSpPr>
        <p:spPr>
          <a:xfrm>
            <a:off x="4089526" y="3444789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33">
            <a:extLst>
              <a:ext uri="{FF2B5EF4-FFF2-40B4-BE49-F238E27FC236}">
                <a16:creationId xmlns:a16="http://schemas.microsoft.com/office/drawing/2014/main" id="{18BB14E7-28A2-4808-BE7B-0DD5CF0B4064}"/>
              </a:ext>
            </a:extLst>
          </p:cNvPr>
          <p:cNvSpPr/>
          <p:nvPr/>
        </p:nvSpPr>
        <p:spPr>
          <a:xfrm>
            <a:off x="4089526" y="3578922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34">
            <a:extLst>
              <a:ext uri="{FF2B5EF4-FFF2-40B4-BE49-F238E27FC236}">
                <a16:creationId xmlns:a16="http://schemas.microsoft.com/office/drawing/2014/main" id="{DE69EECF-9E59-4359-9408-6E5C0F9AFDD1}"/>
              </a:ext>
            </a:extLst>
          </p:cNvPr>
          <p:cNvSpPr/>
          <p:nvPr/>
        </p:nvSpPr>
        <p:spPr>
          <a:xfrm>
            <a:off x="4089526" y="3713055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35">
            <a:extLst>
              <a:ext uri="{FF2B5EF4-FFF2-40B4-BE49-F238E27FC236}">
                <a16:creationId xmlns:a16="http://schemas.microsoft.com/office/drawing/2014/main" id="{AA07025E-424D-4B89-9DE2-084218E66828}"/>
              </a:ext>
            </a:extLst>
          </p:cNvPr>
          <p:cNvSpPr/>
          <p:nvPr/>
        </p:nvSpPr>
        <p:spPr>
          <a:xfrm>
            <a:off x="4089526" y="3847188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41">
            <a:extLst>
              <a:ext uri="{FF2B5EF4-FFF2-40B4-BE49-F238E27FC236}">
                <a16:creationId xmlns:a16="http://schemas.microsoft.com/office/drawing/2014/main" id="{C6E48B4B-FA74-4D89-865A-B5A673CC9146}"/>
              </a:ext>
            </a:extLst>
          </p:cNvPr>
          <p:cNvSpPr/>
          <p:nvPr/>
        </p:nvSpPr>
        <p:spPr>
          <a:xfrm>
            <a:off x="4089526" y="3981320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51">
            <a:extLst>
              <a:ext uri="{FF2B5EF4-FFF2-40B4-BE49-F238E27FC236}">
                <a16:creationId xmlns:a16="http://schemas.microsoft.com/office/drawing/2014/main" id="{D2115786-CE0B-42C7-B276-6DC6BE7175B4}"/>
              </a:ext>
            </a:extLst>
          </p:cNvPr>
          <p:cNvSpPr/>
          <p:nvPr/>
        </p:nvSpPr>
        <p:spPr>
          <a:xfrm>
            <a:off x="7973196" y="2770949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52">
            <a:extLst>
              <a:ext uri="{FF2B5EF4-FFF2-40B4-BE49-F238E27FC236}">
                <a16:creationId xmlns:a16="http://schemas.microsoft.com/office/drawing/2014/main" id="{41A7976D-590E-4ABA-B3C6-A24491152486}"/>
              </a:ext>
            </a:extLst>
          </p:cNvPr>
          <p:cNvSpPr/>
          <p:nvPr/>
        </p:nvSpPr>
        <p:spPr>
          <a:xfrm>
            <a:off x="7973196" y="2905082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53">
            <a:extLst>
              <a:ext uri="{FF2B5EF4-FFF2-40B4-BE49-F238E27FC236}">
                <a16:creationId xmlns:a16="http://schemas.microsoft.com/office/drawing/2014/main" id="{21AF016F-8B98-4BCC-90E3-818D475FB249}"/>
              </a:ext>
            </a:extLst>
          </p:cNvPr>
          <p:cNvSpPr/>
          <p:nvPr/>
        </p:nvSpPr>
        <p:spPr>
          <a:xfrm>
            <a:off x="7973196" y="3039215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56">
            <a:extLst>
              <a:ext uri="{FF2B5EF4-FFF2-40B4-BE49-F238E27FC236}">
                <a16:creationId xmlns:a16="http://schemas.microsoft.com/office/drawing/2014/main" id="{EECA0035-4E6C-4D57-8FD2-37936181636C}"/>
              </a:ext>
            </a:extLst>
          </p:cNvPr>
          <p:cNvSpPr/>
          <p:nvPr/>
        </p:nvSpPr>
        <p:spPr>
          <a:xfrm>
            <a:off x="7973196" y="3173348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5개인 별 57">
            <a:extLst>
              <a:ext uri="{FF2B5EF4-FFF2-40B4-BE49-F238E27FC236}">
                <a16:creationId xmlns:a16="http://schemas.microsoft.com/office/drawing/2014/main" id="{698FC610-8D6F-4CE0-BD21-5EFA5F8A0965}"/>
              </a:ext>
            </a:extLst>
          </p:cNvPr>
          <p:cNvSpPr/>
          <p:nvPr/>
        </p:nvSpPr>
        <p:spPr>
          <a:xfrm>
            <a:off x="7973196" y="3307481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5개인 별 58">
            <a:extLst>
              <a:ext uri="{FF2B5EF4-FFF2-40B4-BE49-F238E27FC236}">
                <a16:creationId xmlns:a16="http://schemas.microsoft.com/office/drawing/2014/main" id="{18A0FE3F-491C-44E2-8D9B-FA8AB770C04F}"/>
              </a:ext>
            </a:extLst>
          </p:cNvPr>
          <p:cNvSpPr/>
          <p:nvPr/>
        </p:nvSpPr>
        <p:spPr>
          <a:xfrm>
            <a:off x="7973196" y="3441614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5개인 별 59">
            <a:extLst>
              <a:ext uri="{FF2B5EF4-FFF2-40B4-BE49-F238E27FC236}">
                <a16:creationId xmlns:a16="http://schemas.microsoft.com/office/drawing/2014/main" id="{64B4C60B-0207-4327-BE7C-0C4D292CB356}"/>
              </a:ext>
            </a:extLst>
          </p:cNvPr>
          <p:cNvSpPr/>
          <p:nvPr/>
        </p:nvSpPr>
        <p:spPr>
          <a:xfrm>
            <a:off x="7973196" y="3575747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60">
            <a:extLst>
              <a:ext uri="{FF2B5EF4-FFF2-40B4-BE49-F238E27FC236}">
                <a16:creationId xmlns:a16="http://schemas.microsoft.com/office/drawing/2014/main" id="{A84EB16C-2D27-4F6C-8C83-55BA7A501075}"/>
              </a:ext>
            </a:extLst>
          </p:cNvPr>
          <p:cNvSpPr/>
          <p:nvPr/>
        </p:nvSpPr>
        <p:spPr>
          <a:xfrm>
            <a:off x="7973196" y="3709880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61">
            <a:extLst>
              <a:ext uri="{FF2B5EF4-FFF2-40B4-BE49-F238E27FC236}">
                <a16:creationId xmlns:a16="http://schemas.microsoft.com/office/drawing/2014/main" id="{D499BF29-2361-42CC-AE6D-5EBC0A3192D1}"/>
              </a:ext>
            </a:extLst>
          </p:cNvPr>
          <p:cNvSpPr/>
          <p:nvPr/>
        </p:nvSpPr>
        <p:spPr>
          <a:xfrm>
            <a:off x="7973196" y="3844013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포인트가 5개인 별 62">
            <a:extLst>
              <a:ext uri="{FF2B5EF4-FFF2-40B4-BE49-F238E27FC236}">
                <a16:creationId xmlns:a16="http://schemas.microsoft.com/office/drawing/2014/main" id="{D774B1BE-AFAD-4BAF-89DD-42013768B9FF}"/>
              </a:ext>
            </a:extLst>
          </p:cNvPr>
          <p:cNvSpPr/>
          <p:nvPr/>
        </p:nvSpPr>
        <p:spPr>
          <a:xfrm>
            <a:off x="7973196" y="3978145"/>
            <a:ext cx="108000" cy="108000"/>
          </a:xfrm>
          <a:prstGeom prst="star5">
            <a:avLst>
              <a:gd name="adj" fmla="val 2458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702AF-DACD-458B-BD81-76FDE6084FC3}"/>
              </a:ext>
            </a:extLst>
          </p:cNvPr>
          <p:cNvSpPr txBox="1"/>
          <p:nvPr/>
        </p:nvSpPr>
        <p:spPr>
          <a:xfrm>
            <a:off x="2424375" y="3151521"/>
            <a:ext cx="735560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나눔스퀘어 ExtraBold" panose="020B0600000101010101" pitchFamily="50" charset="-127"/>
              </a:rPr>
              <a:t>THANK YOU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0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1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1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1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1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1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1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1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1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1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1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1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1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1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images.unsplash.com/photo-1519750783826-e2420f4d687f?ixlib=rb-1.2.1&amp;ixid=eyJhcHBfaWQiOjEyMDd9&amp;auto=format&amp;fit=crop&amp;w=1000&amp;q=8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4346" y="-2065803"/>
            <a:ext cx="8134124" cy="122011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18EBB-7428-4119-918D-648D79F23FFC}"/>
              </a:ext>
            </a:extLst>
          </p:cNvPr>
          <p:cNvSpPr/>
          <p:nvPr/>
        </p:nvSpPr>
        <p:spPr>
          <a:xfrm>
            <a:off x="4433858" y="673917"/>
            <a:ext cx="3324283" cy="106659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03D275-1136-4F43-ADBF-F4E30975B0DE}"/>
              </a:ext>
            </a:extLst>
          </p:cNvPr>
          <p:cNvSpPr/>
          <p:nvPr/>
        </p:nvSpPr>
        <p:spPr>
          <a:xfrm rot="2700000">
            <a:off x="-1616777" y="-4282907"/>
            <a:ext cx="15423811" cy="15423811"/>
          </a:xfrm>
          <a:prstGeom prst="rect">
            <a:avLst/>
          </a:prstGeom>
          <a:noFill/>
          <a:ln w="19050">
            <a:solidFill>
              <a:schemeClr val="bg1"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BB7DB-F901-429A-841F-A0559656DDE8}"/>
              </a:ext>
            </a:extLst>
          </p:cNvPr>
          <p:cNvSpPr/>
          <p:nvPr/>
        </p:nvSpPr>
        <p:spPr>
          <a:xfrm rot="2700000">
            <a:off x="-2725517" y="-5391646"/>
            <a:ext cx="17641291" cy="17641291"/>
          </a:xfrm>
          <a:prstGeom prst="rect">
            <a:avLst/>
          </a:prstGeom>
          <a:noFill/>
          <a:ln w="19050">
            <a:solidFill>
              <a:schemeClr val="bg1"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A7743F-ECD1-4CF2-B0DC-3AD2A4B5CE9C}"/>
              </a:ext>
            </a:extLst>
          </p:cNvPr>
          <p:cNvSpPr/>
          <p:nvPr/>
        </p:nvSpPr>
        <p:spPr>
          <a:xfrm rot="5400000">
            <a:off x="5661468" y="-371150"/>
            <a:ext cx="905583" cy="3125683"/>
          </a:xfrm>
          <a:prstGeom prst="rect">
            <a:avLst/>
          </a:prstGeom>
          <a:noFill/>
          <a:ln w="28575"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1/2 액자 33">
            <a:extLst>
              <a:ext uri="{FF2B5EF4-FFF2-40B4-BE49-F238E27FC236}">
                <a16:creationId xmlns:a16="http://schemas.microsoft.com/office/drawing/2014/main" id="{1B9B6D44-B7E0-493E-9F7D-553AC1896322}"/>
              </a:ext>
            </a:extLst>
          </p:cNvPr>
          <p:cNvSpPr/>
          <p:nvPr/>
        </p:nvSpPr>
        <p:spPr>
          <a:xfrm>
            <a:off x="4565524" y="738900"/>
            <a:ext cx="635658" cy="635658"/>
          </a:xfrm>
          <a:prstGeom prst="halfFrame">
            <a:avLst>
              <a:gd name="adj1" fmla="val 9220"/>
              <a:gd name="adj2" fmla="val 9790"/>
            </a:avLst>
          </a:prstGeom>
          <a:solidFill>
            <a:srgbClr val="86B9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1/2 액자 38">
            <a:extLst>
              <a:ext uri="{FF2B5EF4-FFF2-40B4-BE49-F238E27FC236}">
                <a16:creationId xmlns:a16="http://schemas.microsoft.com/office/drawing/2014/main" id="{94C915DE-7F9B-4544-9397-58AB6597698C}"/>
              </a:ext>
            </a:extLst>
          </p:cNvPr>
          <p:cNvSpPr/>
          <p:nvPr/>
        </p:nvSpPr>
        <p:spPr>
          <a:xfrm flipH="1" flipV="1">
            <a:off x="7075114" y="1060613"/>
            <a:ext cx="583516" cy="583516"/>
          </a:xfrm>
          <a:prstGeom prst="halfFrame">
            <a:avLst>
              <a:gd name="adj1" fmla="val 10483"/>
              <a:gd name="adj2" fmla="val 12907"/>
            </a:avLst>
          </a:prstGeom>
          <a:solidFill>
            <a:srgbClr val="9B7BF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218EBB-7428-4119-918D-648D79F23FFC}"/>
              </a:ext>
            </a:extLst>
          </p:cNvPr>
          <p:cNvSpPr/>
          <p:nvPr/>
        </p:nvSpPr>
        <p:spPr>
          <a:xfrm>
            <a:off x="4433858" y="1815938"/>
            <a:ext cx="3324283" cy="4437704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3DBE31-EEA4-4C73-87CD-300E845ECE72}"/>
              </a:ext>
            </a:extLst>
          </p:cNvPr>
          <p:cNvSpPr/>
          <p:nvPr/>
        </p:nvSpPr>
        <p:spPr>
          <a:xfrm>
            <a:off x="4551416" y="1897236"/>
            <a:ext cx="3125684" cy="42425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2DBBB-A2C3-48B1-A864-0930C4719941}"/>
              </a:ext>
            </a:extLst>
          </p:cNvPr>
          <p:cNvSpPr txBox="1"/>
          <p:nvPr/>
        </p:nvSpPr>
        <p:spPr>
          <a:xfrm>
            <a:off x="5010894" y="871081"/>
            <a:ext cx="2170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Heavy" pitchFamily="34" charset="0"/>
              </a:rPr>
              <a:t>CONTENTS</a:t>
            </a:r>
            <a:endParaRPr lang="ko-KR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2E07C7-136A-4807-BAAC-EAC759CF70DB}"/>
              </a:ext>
            </a:extLst>
          </p:cNvPr>
          <p:cNvSpPr txBox="1"/>
          <p:nvPr/>
        </p:nvSpPr>
        <p:spPr>
          <a:xfrm>
            <a:off x="4565524" y="2663485"/>
            <a:ext cx="3125684" cy="219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GMO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작물생산이득증가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ctr" rotWithShape="0">
                  <a:schemeClr val="tx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기능성 품종의 생산</a:t>
            </a: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ctr" rotWithShape="0">
                  <a:schemeClr val="tx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2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4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5" grpId="4" animBg="1"/>
      <p:bldP spid="30" grpId="0" animBg="1"/>
      <p:bldP spid="34" grpId="0" animBg="1"/>
      <p:bldP spid="39" grpId="0" animBg="1"/>
      <p:bldP spid="24" grpId="0" animBg="1"/>
      <p:bldP spid="25" grpId="0" animBg="1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645B34-802A-4EB7-9A6B-0BBBC0782E5D}"/>
              </a:ext>
            </a:extLst>
          </p:cNvPr>
          <p:cNvSpPr txBox="1"/>
          <p:nvPr/>
        </p:nvSpPr>
        <p:spPr>
          <a:xfrm>
            <a:off x="497424" y="612878"/>
            <a:ext cx="335386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GMO</a:t>
            </a:r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59D655-C5D8-4B80-8700-3C65F66F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1497841"/>
            <a:ext cx="3828905" cy="33791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3039E0-17DA-46D3-9A34-8AC056C1B092}"/>
              </a:ext>
            </a:extLst>
          </p:cNvPr>
          <p:cNvSpPr/>
          <p:nvPr/>
        </p:nvSpPr>
        <p:spPr>
          <a:xfrm>
            <a:off x="1034142" y="1974663"/>
            <a:ext cx="5181601" cy="261582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DD1CF-7C83-4A78-ABC0-229C00E8BD70}"/>
              </a:ext>
            </a:extLst>
          </p:cNvPr>
          <p:cNvSpPr txBox="1"/>
          <p:nvPr/>
        </p:nvSpPr>
        <p:spPr>
          <a:xfrm>
            <a:off x="1579516" y="2574687"/>
            <a:ext cx="40908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 dirty="0">
                <a:solidFill>
                  <a:srgbClr val="FAD7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GMO</a:t>
            </a:r>
          </a:p>
          <a:p>
            <a:pPr algn="ctr"/>
            <a:endParaRPr lang="en-US" altLang="ko-KR" sz="600" u="sng" dirty="0">
              <a:solidFill>
                <a:srgbClr val="FAD7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Genetically Modified Organism</a:t>
            </a:r>
          </a:p>
          <a:p>
            <a:pPr algn="ctr"/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유전자 편집 농산물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1DB56-3982-4DAE-B17C-48C894743FD0}"/>
              </a:ext>
            </a:extLst>
          </p:cNvPr>
          <p:cNvSpPr txBox="1"/>
          <p:nvPr/>
        </p:nvSpPr>
        <p:spPr>
          <a:xfrm>
            <a:off x="939280" y="5163454"/>
            <a:ext cx="103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AD740"/>
                </a:highligh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유전자 재조합</a:t>
            </a:r>
            <a:endParaRPr lang="en-US" altLang="ko-KR" dirty="0">
              <a:highlight>
                <a:srgbClr val="FAD74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작물에 없는 유전자를 인위적으로 결합시켜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특성의 품종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개발하는 유전공학적 기술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 descr="표지판, 노란색, 텍스트, 중지이(가) 표시된 사진&#10;&#10;자동 생성된 설명">
            <a:extLst>
              <a:ext uri="{FF2B5EF4-FFF2-40B4-BE49-F238E27FC236}">
                <a16:creationId xmlns:a16="http://schemas.microsoft.com/office/drawing/2014/main" id="{FB927C7F-1E4A-458A-A7C2-13E57CE52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0" y="1578581"/>
            <a:ext cx="996106" cy="9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mages.unsplash.com/photo-1519750783826-e2420f4d687f?ixlib=rb-1.2.1&amp;ixid=eyJhcHBfaWQiOjEyMDd9&amp;auto=format&amp;fit=crop&amp;w=1000&amp;q=80">
            <a:extLst>
              <a:ext uri="{FF2B5EF4-FFF2-40B4-BE49-F238E27FC236}">
                <a16:creationId xmlns:a16="http://schemas.microsoft.com/office/drawing/2014/main" id="{49782E7D-6A13-4ADD-9D42-4D879780F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7"/>
                    </a14:imgEffect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68430" r="84212" b="29339"/>
          <a:stretch/>
        </p:blipFill>
        <p:spPr bwMode="auto">
          <a:xfrm rot="5400000">
            <a:off x="639808" y="868855"/>
            <a:ext cx="696933" cy="1477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D3B69F-2BCB-4971-9529-C8458001183B}"/>
              </a:ext>
            </a:extLst>
          </p:cNvPr>
          <p:cNvSpPr txBox="1"/>
          <p:nvPr/>
        </p:nvSpPr>
        <p:spPr>
          <a:xfrm>
            <a:off x="1194612" y="61353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작물 생산 이득 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94884-B503-4E6F-84AC-5504AC165F0C}"/>
              </a:ext>
            </a:extLst>
          </p:cNvPr>
          <p:cNvSpPr txBox="1"/>
          <p:nvPr/>
        </p:nvSpPr>
        <p:spPr>
          <a:xfrm>
            <a:off x="1447294" y="4045948"/>
            <a:ext cx="37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특정 제초제에 견딜 수 있는 품종 개발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제초제저항성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D336-811D-48A0-8B68-D4EC83C83845}"/>
              </a:ext>
            </a:extLst>
          </p:cNvPr>
          <p:cNvSpPr txBox="1"/>
          <p:nvPr/>
        </p:nvSpPr>
        <p:spPr>
          <a:xfrm>
            <a:off x="7257741" y="4096972"/>
            <a:ext cx="37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잡초를 일일이 제거하는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노동력 감소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A97ABC-CAB6-485A-AE82-56A8904D87E9}"/>
              </a:ext>
            </a:extLst>
          </p:cNvPr>
          <p:cNvSpPr/>
          <p:nvPr/>
        </p:nvSpPr>
        <p:spPr>
          <a:xfrm>
            <a:off x="5656866" y="3129946"/>
            <a:ext cx="878268" cy="598107"/>
          </a:xfrm>
          <a:prstGeom prst="rightArrow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플레이트, 옅은이(가) 표시된 사진&#10;&#10;자동 생성된 설명">
            <a:extLst>
              <a:ext uri="{FF2B5EF4-FFF2-40B4-BE49-F238E27FC236}">
                <a16:creationId xmlns:a16="http://schemas.microsoft.com/office/drawing/2014/main" id="{753A986D-BC99-4D83-9D18-078490A9C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75" y="2457397"/>
            <a:ext cx="1443093" cy="1443093"/>
          </a:xfrm>
          <a:prstGeom prst="rect">
            <a:avLst/>
          </a:prstGeom>
        </p:spPr>
      </p:pic>
      <p:pic>
        <p:nvPicPr>
          <p:cNvPr id="7" name="그림 6" descr="램프이(가) 표시된 사진&#10;&#10;자동 생성된 설명">
            <a:extLst>
              <a:ext uri="{FF2B5EF4-FFF2-40B4-BE49-F238E27FC236}">
                <a16:creationId xmlns:a16="http://schemas.microsoft.com/office/drawing/2014/main" id="{745D7748-FB68-4CEB-ADBA-394529442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30" y="2457397"/>
            <a:ext cx="1551951" cy="15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A15C8A-00DB-421C-93D1-776CAEAD6CD8}"/>
              </a:ext>
            </a:extLst>
          </p:cNvPr>
          <p:cNvSpPr txBox="1"/>
          <p:nvPr/>
        </p:nvSpPr>
        <p:spPr>
          <a:xfrm>
            <a:off x="1644523" y="4042008"/>
            <a:ext cx="334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병충해에 견딜 수 있는 품종 개발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해충저항성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3CCF8D-E25E-44D0-B635-6DA37EC1E4FD}"/>
              </a:ext>
            </a:extLst>
          </p:cNvPr>
          <p:cNvSpPr/>
          <p:nvPr/>
        </p:nvSpPr>
        <p:spPr>
          <a:xfrm>
            <a:off x="5656866" y="3129946"/>
            <a:ext cx="878268" cy="598107"/>
          </a:xfrm>
          <a:prstGeom prst="rightArrow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64D9D-11F4-4C71-A168-2FB95FE2FDEF}"/>
              </a:ext>
            </a:extLst>
          </p:cNvPr>
          <p:cNvSpPr txBox="1"/>
          <p:nvPr/>
        </p:nvSpPr>
        <p:spPr>
          <a:xfrm>
            <a:off x="7203310" y="4020236"/>
            <a:ext cx="37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병충해로 잃는 작물이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감소</a:t>
            </a:r>
            <a:endParaRPr lang="en-US" altLang="ko-KR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농약 사용의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비용 감소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59461-EFE6-49BF-8330-4294C7F158CF}"/>
              </a:ext>
            </a:extLst>
          </p:cNvPr>
          <p:cNvSpPr txBox="1"/>
          <p:nvPr/>
        </p:nvSpPr>
        <p:spPr>
          <a:xfrm>
            <a:off x="1194612" y="61353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작물 생산 이득 증가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BF1046-651C-45BB-9252-E22753BAD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84" y="2523214"/>
            <a:ext cx="1353668" cy="1353668"/>
          </a:xfrm>
          <a:prstGeom prst="rect">
            <a:avLst/>
          </a:prstGeom>
        </p:spPr>
      </p:pic>
      <p:pic>
        <p:nvPicPr>
          <p:cNvPr id="12" name="그림 11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409642E1-1552-4D12-8438-122E5939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72" y="2523216"/>
            <a:ext cx="1353667" cy="13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C3CFE0-AF82-4323-B0CF-52B751495BE0}"/>
              </a:ext>
            </a:extLst>
          </p:cNvPr>
          <p:cNvSpPr txBox="1"/>
          <p:nvPr/>
        </p:nvSpPr>
        <p:spPr>
          <a:xfrm>
            <a:off x="1458641" y="4096438"/>
            <a:ext cx="35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유전자 편집으로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식물의 성장에 관여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C5B0DD2-CD44-47AF-8D49-B782C57C2732}"/>
              </a:ext>
            </a:extLst>
          </p:cNvPr>
          <p:cNvSpPr/>
          <p:nvPr/>
        </p:nvSpPr>
        <p:spPr>
          <a:xfrm>
            <a:off x="5656866" y="3129946"/>
            <a:ext cx="878268" cy="598107"/>
          </a:xfrm>
          <a:prstGeom prst="rightArrow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5B19C-06CC-462B-AD17-AF47F394A292}"/>
              </a:ext>
            </a:extLst>
          </p:cNvPr>
          <p:cNvSpPr txBox="1"/>
          <p:nvPr/>
        </p:nvSpPr>
        <p:spPr>
          <a:xfrm>
            <a:off x="7203310" y="3998464"/>
            <a:ext cx="37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환경의 구애를 덜 받게 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성장이 빨라지면서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생산량 증가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78445-3642-437A-AF27-703DC285DD85}"/>
              </a:ext>
            </a:extLst>
          </p:cNvPr>
          <p:cNvSpPr txBox="1"/>
          <p:nvPr/>
        </p:nvSpPr>
        <p:spPr>
          <a:xfrm>
            <a:off x="1194612" y="61353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작물 생산 이득 증가</a:t>
            </a:r>
          </a:p>
        </p:txBody>
      </p:sp>
      <p:pic>
        <p:nvPicPr>
          <p:cNvPr id="8" name="그림 7" descr="음식, 표지판이(가) 표시된 사진&#10;&#10;자동 생성된 설명">
            <a:extLst>
              <a:ext uri="{FF2B5EF4-FFF2-40B4-BE49-F238E27FC236}">
                <a16:creationId xmlns:a16="http://schemas.microsoft.com/office/drawing/2014/main" id="{F2A3AF60-3D29-4279-A199-81982D596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68" y="2394292"/>
            <a:ext cx="1471305" cy="1471305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75F44247-C59B-4483-BABB-95B829F76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99" y="2394293"/>
            <a:ext cx="1471305" cy="14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0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2A99FD9-10C0-4FAB-BE6E-94F8EF490867}"/>
              </a:ext>
            </a:extLst>
          </p:cNvPr>
          <p:cNvGrpSpPr/>
          <p:nvPr/>
        </p:nvGrpSpPr>
        <p:grpSpPr>
          <a:xfrm>
            <a:off x="2972497" y="1744223"/>
            <a:ext cx="6247005" cy="3696130"/>
            <a:chOff x="3245674" y="2302543"/>
            <a:chExt cx="6247005" cy="36961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948E490-D09F-4F44-91D7-A997BD4BF877}"/>
                </a:ext>
              </a:extLst>
            </p:cNvPr>
            <p:cNvSpPr/>
            <p:nvPr/>
          </p:nvSpPr>
          <p:spPr>
            <a:xfrm>
              <a:off x="3245674" y="2302543"/>
              <a:ext cx="6247005" cy="36961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0E7DFD3-44A7-4E7A-853A-0B5EAF96980E}"/>
                </a:ext>
              </a:extLst>
            </p:cNvPr>
            <p:cNvSpPr/>
            <p:nvPr/>
          </p:nvSpPr>
          <p:spPr>
            <a:xfrm>
              <a:off x="3374208" y="2433380"/>
              <a:ext cx="5989711" cy="3423409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4B4E0B-7A0A-401F-82E4-D164E6354E83}"/>
              </a:ext>
            </a:extLst>
          </p:cNvPr>
          <p:cNvSpPr txBox="1"/>
          <p:nvPr/>
        </p:nvSpPr>
        <p:spPr>
          <a:xfrm>
            <a:off x="3293201" y="2396960"/>
            <a:ext cx="5605370" cy="237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세계 식량 문제 해결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도움 또는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바이오 </a:t>
            </a:r>
            <a:endParaRPr lang="en-US" altLang="ko-KR" sz="24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연료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사용 가능할 것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GM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작물의 재배 비율이 늘어남에 따라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GM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작물에 대한 연구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경제적 이득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취할 수 있으리라 기대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7771-D6C3-4A99-8DEA-32DCC14ED086}"/>
              </a:ext>
            </a:extLst>
          </p:cNvPr>
          <p:cNvSpPr txBox="1"/>
          <p:nvPr/>
        </p:nvSpPr>
        <p:spPr>
          <a:xfrm>
            <a:off x="1194612" y="61353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effectLst>
                  <a:outerShdw blurRad="50800" dist="63500" dir="2700000" algn="ctr" rotWithShape="0">
                    <a:schemeClr val="tx1">
                      <a:alpha val="40000"/>
                    </a:scheme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작물 생산 이득 증가</a:t>
            </a:r>
          </a:p>
        </p:txBody>
      </p:sp>
    </p:spTree>
    <p:extLst>
      <p:ext uri="{BB962C8B-B14F-4D97-AF65-F5344CB8AC3E}">
        <p14:creationId xmlns:p14="http://schemas.microsoft.com/office/powerpoint/2010/main" val="176400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80628" y="611103"/>
            <a:ext cx="3775393" cy="646331"/>
          </a:xfrm>
          <a:prstGeom prst="rect">
            <a:avLst/>
          </a:prstGeom>
          <a:noFill/>
          <a:effectLst>
            <a:outerShdw blurRad="50800" dist="63500" dir="2700000" algn="ctr" rotWithShape="0">
              <a:schemeClr val="tx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기능성 품종의 생산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83B2C8-4D0D-4A2B-BCF3-4860E36AB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7" y="1904642"/>
            <a:ext cx="4834178" cy="32260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FC0AF8-CA3C-49AE-9AAF-1F34BEAC8D5D}"/>
              </a:ext>
            </a:extLst>
          </p:cNvPr>
          <p:cNvSpPr/>
          <p:nvPr/>
        </p:nvSpPr>
        <p:spPr>
          <a:xfrm>
            <a:off x="640647" y="1904642"/>
            <a:ext cx="4834178" cy="3338690"/>
          </a:xfrm>
          <a:prstGeom prst="rect">
            <a:avLst/>
          </a:prstGeom>
          <a:noFill/>
          <a:ln w="158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39EABC-DF9B-4C14-8207-91121BBE4D39}"/>
              </a:ext>
            </a:extLst>
          </p:cNvPr>
          <p:cNvSpPr/>
          <p:nvPr/>
        </p:nvSpPr>
        <p:spPr>
          <a:xfrm>
            <a:off x="717630" y="1972554"/>
            <a:ext cx="4676173" cy="3225600"/>
          </a:xfrm>
          <a:prstGeom prst="rect">
            <a:avLst/>
          </a:prstGeom>
          <a:noFill/>
          <a:ln w="158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0B1C48-7C99-438F-96D7-EA8166422EA9}"/>
              </a:ext>
            </a:extLst>
          </p:cNvPr>
          <p:cNvSpPr/>
          <p:nvPr/>
        </p:nvSpPr>
        <p:spPr>
          <a:xfrm>
            <a:off x="5794871" y="1904642"/>
            <a:ext cx="6026737" cy="3338690"/>
          </a:xfrm>
          <a:prstGeom prst="rect">
            <a:avLst/>
          </a:prstGeom>
          <a:noFill/>
          <a:ln w="158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1DD424-101E-4F4F-8B3D-FF2967A3B493}"/>
              </a:ext>
            </a:extLst>
          </p:cNvPr>
          <p:cNvSpPr/>
          <p:nvPr/>
        </p:nvSpPr>
        <p:spPr>
          <a:xfrm>
            <a:off x="5870971" y="1961187"/>
            <a:ext cx="5883497" cy="3225600"/>
          </a:xfrm>
          <a:prstGeom prst="rect">
            <a:avLst/>
          </a:prstGeom>
          <a:noFill/>
          <a:ln w="158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F4E3F92-DB08-4D1C-A790-E803DE78A6B2}"/>
              </a:ext>
            </a:extLst>
          </p:cNvPr>
          <p:cNvSpPr/>
          <p:nvPr/>
        </p:nvSpPr>
        <p:spPr>
          <a:xfrm>
            <a:off x="752353" y="5335930"/>
            <a:ext cx="249151" cy="2199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30C8E-CF7E-47B5-8902-63B29203AFBD}"/>
              </a:ext>
            </a:extLst>
          </p:cNvPr>
          <p:cNvSpPr txBox="1"/>
          <p:nvPr/>
        </p:nvSpPr>
        <p:spPr>
          <a:xfrm>
            <a:off x="1036228" y="5289630"/>
            <a:ext cx="35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만성 기아와 숨은 기아의 그래프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C6827C4-6814-46D1-A7F8-FCC340932666}"/>
              </a:ext>
            </a:extLst>
          </p:cNvPr>
          <p:cNvSpPr/>
          <p:nvPr/>
        </p:nvSpPr>
        <p:spPr>
          <a:xfrm>
            <a:off x="5891812" y="5335930"/>
            <a:ext cx="249151" cy="2199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36E7D-956E-4AF6-B7A4-0EB081704D89}"/>
              </a:ext>
            </a:extLst>
          </p:cNvPr>
          <p:cNvSpPr txBox="1"/>
          <p:nvPr/>
        </p:nvSpPr>
        <p:spPr>
          <a:xfrm>
            <a:off x="6175687" y="5289630"/>
            <a:ext cx="353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비타민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섭취량을 보여주는 지도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1C3BB-B6CD-4B6A-AE9B-80EFE26578E6}"/>
              </a:ext>
            </a:extLst>
          </p:cNvPr>
          <p:cNvSpPr txBox="1"/>
          <p:nvPr/>
        </p:nvSpPr>
        <p:spPr>
          <a:xfrm>
            <a:off x="640648" y="5720782"/>
            <a:ext cx="47531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Adrian </a:t>
            </a:r>
            <a:r>
              <a:rPr lang="en-US" altLang="ko-KR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Dubock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(March 11th 2019). Golden Rice: To Combat Vitamin A Deficiency for Public Health, Vitamin A, Leila Queiroz </a:t>
            </a:r>
            <a:r>
              <a:rPr lang="en-US" altLang="ko-KR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Zepka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Veridiana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Vera de Rosso and Eduardo Jacob-Lopes</a:t>
            </a:r>
            <a:endParaRPr lang="ko-KR" altLang="en-US" sz="11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26FD55C-2942-4160-AC0B-50FC54C3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9" y="1972554"/>
            <a:ext cx="4519899" cy="3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C002E6-5EB9-4DEC-9556-B79414FC32D4}"/>
              </a:ext>
            </a:extLst>
          </p:cNvPr>
          <p:cNvSpPr/>
          <p:nvPr/>
        </p:nvSpPr>
        <p:spPr>
          <a:xfrm>
            <a:off x="998471" y="1929302"/>
            <a:ext cx="4662100" cy="2414106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970C0-4639-4BA2-87A1-A4AB55EACEE6}"/>
              </a:ext>
            </a:extLst>
          </p:cNvPr>
          <p:cNvSpPr txBox="1"/>
          <p:nvPr/>
        </p:nvSpPr>
        <p:spPr>
          <a:xfrm>
            <a:off x="1128828" y="2351525"/>
            <a:ext cx="4401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유전자 편집을 통해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해당 작물에서 얻을 수 없는 영양소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넣음으로써 영양소 부족에 시달리는 지역에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l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도움이 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B08639-D94F-4500-BDB3-480178EC3E62}"/>
              </a:ext>
            </a:extLst>
          </p:cNvPr>
          <p:cNvSpPr/>
          <p:nvPr/>
        </p:nvSpPr>
        <p:spPr>
          <a:xfrm>
            <a:off x="6346370" y="1532164"/>
            <a:ext cx="2405743" cy="37936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0878-18D5-445C-A0D7-FBECBA0BDD64}"/>
              </a:ext>
            </a:extLst>
          </p:cNvPr>
          <p:cNvSpPr/>
          <p:nvPr/>
        </p:nvSpPr>
        <p:spPr>
          <a:xfrm>
            <a:off x="9286940" y="1532164"/>
            <a:ext cx="2405743" cy="37936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사람, 음식, 테이블, 플레이트이(가) 표시된 사진&#10;&#10;자동 생성된 설명">
            <a:extLst>
              <a:ext uri="{FF2B5EF4-FFF2-40B4-BE49-F238E27FC236}">
                <a16:creationId xmlns:a16="http://schemas.microsoft.com/office/drawing/2014/main" id="{A204E075-2A01-48EA-B88F-DCDDED94C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6" r="17139"/>
          <a:stretch/>
        </p:blipFill>
        <p:spPr>
          <a:xfrm>
            <a:off x="6393942" y="1567542"/>
            <a:ext cx="2336399" cy="265911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90785B-3D33-4631-B007-1A66162E0BCD}"/>
              </a:ext>
            </a:extLst>
          </p:cNvPr>
          <p:cNvCxnSpPr/>
          <p:nvPr/>
        </p:nvCxnSpPr>
        <p:spPr>
          <a:xfrm>
            <a:off x="6346370" y="4248432"/>
            <a:ext cx="24057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5EF24-36EF-4AEA-B1D2-1FC15FF29ADB}"/>
              </a:ext>
            </a:extLst>
          </p:cNvPr>
          <p:cNvCxnSpPr/>
          <p:nvPr/>
        </p:nvCxnSpPr>
        <p:spPr>
          <a:xfrm>
            <a:off x="9286940" y="4218777"/>
            <a:ext cx="24057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음식, 과일, 더미, 테이블이(가) 표시된 사진&#10;&#10;자동 생성된 설명">
            <a:extLst>
              <a:ext uri="{FF2B5EF4-FFF2-40B4-BE49-F238E27FC236}">
                <a16:creationId xmlns:a16="http://schemas.microsoft.com/office/drawing/2014/main" id="{FF3FC167-715F-4C83-8E4B-0AAD94B77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6" t="-434" r="23884" b="11885"/>
          <a:stretch/>
        </p:blipFill>
        <p:spPr>
          <a:xfrm rot="5400000">
            <a:off x="9188717" y="1719699"/>
            <a:ext cx="2623459" cy="2319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3FFDBA-8141-43F6-B3FD-07A35E380541}"/>
              </a:ext>
            </a:extLst>
          </p:cNvPr>
          <p:cNvSpPr txBox="1"/>
          <p:nvPr/>
        </p:nvSpPr>
        <p:spPr>
          <a:xfrm>
            <a:off x="6383055" y="4371636"/>
            <a:ext cx="235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베타카로틴이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함유된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황금쌀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789E-12B7-4724-BE91-412A576BF64D}"/>
              </a:ext>
            </a:extLst>
          </p:cNvPr>
          <p:cNvSpPr txBox="1"/>
          <p:nvPr/>
        </p:nvSpPr>
        <p:spPr>
          <a:xfrm>
            <a:off x="9310725" y="4356808"/>
            <a:ext cx="235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올레익산이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많이 함유된 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F4837-C602-49B0-8406-C3242E3920CE}"/>
              </a:ext>
            </a:extLst>
          </p:cNvPr>
          <p:cNvSpPr txBox="1"/>
          <p:nvPr/>
        </p:nvSpPr>
        <p:spPr>
          <a:xfrm>
            <a:off x="1180628" y="611103"/>
            <a:ext cx="3775393" cy="646331"/>
          </a:xfrm>
          <a:prstGeom prst="rect">
            <a:avLst/>
          </a:prstGeom>
          <a:noFill/>
          <a:effectLst>
            <a:outerShdw blurRad="50800" dist="63500" dir="2700000" algn="ctr" rotWithShape="0">
              <a:schemeClr val="tx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기능성 품종의 생산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CEC17-7E3C-4793-A90D-C88FFEB936DF}"/>
              </a:ext>
            </a:extLst>
          </p:cNvPr>
          <p:cNvSpPr txBox="1"/>
          <p:nvPr/>
        </p:nvSpPr>
        <p:spPr>
          <a:xfrm>
            <a:off x="954927" y="4879467"/>
            <a:ext cx="483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외에도 무르지않는 토마토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갈변현상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솔라닌 발생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발암물질 발생을 억제하는 감자 등이 개발됨</a:t>
            </a:r>
          </a:p>
        </p:txBody>
      </p:sp>
    </p:spTree>
    <p:extLst>
      <p:ext uri="{BB962C8B-B14F-4D97-AF65-F5344CB8AC3E}">
        <p14:creationId xmlns:p14="http://schemas.microsoft.com/office/powerpoint/2010/main" val="19523930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solidFill>
              <a:srgbClr val="FF0000"/>
            </a:solidFill>
            <a:latin typeface="나눔스퀘어라운드 Bold" panose="020B0600000101010101" pitchFamily="50" charset="-127"/>
            <a:ea typeface="나눔스퀘어라운드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305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Georgia Pro</vt:lpstr>
      <vt:lpstr>Arial</vt:lpstr>
      <vt:lpstr>나눔스퀘어라운드 Light</vt:lpstr>
      <vt:lpstr>나눔스퀘어 ExtraBold</vt:lpstr>
      <vt:lpstr>Franklin Gothic Heavy</vt:lpstr>
      <vt:lpstr>나눔스퀘어라운드 Bold</vt:lpstr>
      <vt:lpstr>맑은 고딕</vt:lpstr>
      <vt:lpstr>Garamond</vt:lpstr>
      <vt:lpstr>나눔스퀘어라운드 ExtraBold</vt:lpstr>
      <vt:lpstr>Georgia Pro Cond Black</vt:lpstr>
      <vt:lpstr>Office 테마</vt:lpstr>
      <vt:lpstr>SavonVTI</vt:lpstr>
      <vt:lpstr>GMO식품찬성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win7</dc:creator>
  <cp:lastModifiedBy>김 설</cp:lastModifiedBy>
  <cp:revision>60</cp:revision>
  <dcterms:created xsi:type="dcterms:W3CDTF">2018-11-30T00:37:06Z</dcterms:created>
  <dcterms:modified xsi:type="dcterms:W3CDTF">2019-12-11T23:59:41Z</dcterms:modified>
</cp:coreProperties>
</file>