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5" r:id="rId4"/>
    <p:sldId id="276" r:id="rId5"/>
    <p:sldId id="280" r:id="rId6"/>
    <p:sldId id="277" r:id="rId7"/>
    <p:sldId id="263" r:id="rId8"/>
    <p:sldId id="271" r:id="rId9"/>
    <p:sldId id="292" r:id="rId10"/>
    <p:sldId id="273" r:id="rId11"/>
    <p:sldId id="267" r:id="rId12"/>
    <p:sldId id="281" r:id="rId13"/>
    <p:sldId id="297" r:id="rId14"/>
    <p:sldId id="290" r:id="rId15"/>
    <p:sldId id="296" r:id="rId16"/>
    <p:sldId id="303" r:id="rId17"/>
    <p:sldId id="282" r:id="rId18"/>
    <p:sldId id="300" r:id="rId19"/>
    <p:sldId id="298" r:id="rId20"/>
    <p:sldId id="299" r:id="rId21"/>
    <p:sldId id="293" r:id="rId22"/>
    <p:sldId id="304" r:id="rId23"/>
    <p:sldId id="305" r:id="rId24"/>
    <p:sldId id="301" r:id="rId25"/>
    <p:sldId id="302" r:id="rId26"/>
    <p:sldId id="306" r:id="rId27"/>
    <p:sldId id="25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bootstrap.com/them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686816" y="2767280"/>
            <a:ext cx="60679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Min’s</a:t>
            </a:r>
            <a:r>
              <a:rPr lang="ko-KR" altLang="en-US" sz="8000" b="1" dirty="0">
                <a:solidFill>
                  <a:schemeClr val="bg1"/>
                </a:solidFill>
              </a:rPr>
              <a:t> </a:t>
            </a:r>
            <a:r>
              <a:rPr lang="en-US" altLang="ko-KR" sz="8000" b="1" dirty="0">
                <a:solidFill>
                  <a:schemeClr val="bg1"/>
                </a:solidFill>
              </a:rPr>
              <a:t>website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849161-DC9F-855D-AA0D-D60E10DB2496}"/>
              </a:ext>
            </a:extLst>
          </p:cNvPr>
          <p:cNvSpPr txBox="1"/>
          <p:nvPr/>
        </p:nvSpPr>
        <p:spPr>
          <a:xfrm>
            <a:off x="806083" y="4208912"/>
            <a:ext cx="4892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회원가입 및 소셜 로그인 기능 구현 계획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554099-B021-644C-9DE7-769A86705A0F}"/>
              </a:ext>
            </a:extLst>
          </p:cNvPr>
          <p:cNvSpPr txBox="1"/>
          <p:nvPr/>
        </p:nvSpPr>
        <p:spPr>
          <a:xfrm>
            <a:off x="170143" y="184664"/>
            <a:ext cx="17395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chemeClr val="bg1"/>
                </a:solidFill>
              </a:rPr>
              <a:t>새별의</a:t>
            </a:r>
            <a:r>
              <a:rPr lang="ko-KR" altLang="en-US" sz="1100" dirty="0">
                <a:solidFill>
                  <a:schemeClr val="bg1"/>
                </a:solidFill>
              </a:rPr>
              <a:t> 파워포인트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F4D5C-F942-11CC-D447-8DE89AAC7A6D}"/>
              </a:ext>
            </a:extLst>
          </p:cNvPr>
          <p:cNvSpPr txBox="1"/>
          <p:nvPr/>
        </p:nvSpPr>
        <p:spPr>
          <a:xfrm>
            <a:off x="7891765" y="4393578"/>
            <a:ext cx="4171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디지털 스마트 부산 아카데미 동의대 수강생 박민석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디지털 스마트 부산 아카데미 동의대 수강생 서민지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87609-F2AC-5A70-1135-5C04EC703632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19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Interface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4434A72-99D0-EEFF-A0DA-487A2B6E0DBB}"/>
              </a:ext>
            </a:extLst>
          </p:cNvPr>
          <p:cNvSpPr/>
          <p:nvPr/>
        </p:nvSpPr>
        <p:spPr>
          <a:xfrm>
            <a:off x="490538" y="1334166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갈매기형 수장 5">
            <a:extLst>
              <a:ext uri="{FF2B5EF4-FFF2-40B4-BE49-F238E27FC236}">
                <a16:creationId xmlns:a16="http://schemas.microsoft.com/office/drawing/2014/main" id="{0E07B844-C096-51A3-0FAD-C00D33167A73}"/>
              </a:ext>
            </a:extLst>
          </p:cNvPr>
          <p:cNvSpPr/>
          <p:nvPr/>
        </p:nvSpPr>
        <p:spPr>
          <a:xfrm>
            <a:off x="7743824" y="2132328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갈매기형 수장 4">
            <a:extLst>
              <a:ext uri="{FF2B5EF4-FFF2-40B4-BE49-F238E27FC236}">
                <a16:creationId xmlns:a16="http://schemas.microsoft.com/office/drawing/2014/main" id="{DCC2866F-2DE9-D284-8E0D-6073E0008D0F}"/>
              </a:ext>
            </a:extLst>
          </p:cNvPr>
          <p:cNvSpPr/>
          <p:nvPr/>
        </p:nvSpPr>
        <p:spPr>
          <a:xfrm>
            <a:off x="4129087" y="2132328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오각형 3">
            <a:extLst>
              <a:ext uri="{FF2B5EF4-FFF2-40B4-BE49-F238E27FC236}">
                <a16:creationId xmlns:a16="http://schemas.microsoft.com/office/drawing/2014/main" id="{A2CF9C23-9162-302E-80E1-CE4F4AFADDD2}"/>
              </a:ext>
            </a:extLst>
          </p:cNvPr>
          <p:cNvSpPr/>
          <p:nvPr/>
        </p:nvSpPr>
        <p:spPr>
          <a:xfrm>
            <a:off x="514350" y="2132328"/>
            <a:ext cx="3933825" cy="139986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0D24C4-C18B-2C0B-1B25-CE605852BD04}"/>
              </a:ext>
            </a:extLst>
          </p:cNvPr>
          <p:cNvSpPr txBox="1"/>
          <p:nvPr/>
        </p:nvSpPr>
        <p:spPr>
          <a:xfrm>
            <a:off x="1644230" y="2579746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메인  화면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B88513-81E4-5AF4-ACB5-1D91A7F86BDF}"/>
              </a:ext>
            </a:extLst>
          </p:cNvPr>
          <p:cNvSpPr txBox="1"/>
          <p:nvPr/>
        </p:nvSpPr>
        <p:spPr>
          <a:xfrm>
            <a:off x="5094007" y="2579745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회원 가입 화면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F9D709-E2F8-737C-8E47-BB2A4FB20C83}"/>
              </a:ext>
            </a:extLst>
          </p:cNvPr>
          <p:cNvSpPr txBox="1"/>
          <p:nvPr/>
        </p:nvSpPr>
        <p:spPr>
          <a:xfrm>
            <a:off x="8788256" y="2579744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로그인 화면</a:t>
            </a:r>
          </a:p>
        </p:txBody>
      </p:sp>
      <p:sp>
        <p:nvSpPr>
          <p:cNvPr id="3" name="갈매기형 수장 5">
            <a:extLst>
              <a:ext uri="{FF2B5EF4-FFF2-40B4-BE49-F238E27FC236}">
                <a16:creationId xmlns:a16="http://schemas.microsoft.com/office/drawing/2014/main" id="{DB29ABD0-B071-B366-F6E5-4AEBEBDC989B}"/>
              </a:ext>
            </a:extLst>
          </p:cNvPr>
          <p:cNvSpPr/>
          <p:nvPr/>
        </p:nvSpPr>
        <p:spPr>
          <a:xfrm>
            <a:off x="5596752" y="4050987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/>
              <a:t>로그아웃 화면</a:t>
            </a:r>
          </a:p>
        </p:txBody>
      </p:sp>
      <p:sp>
        <p:nvSpPr>
          <p:cNvPr id="7" name="갈매기형 수장 4">
            <a:extLst>
              <a:ext uri="{FF2B5EF4-FFF2-40B4-BE49-F238E27FC236}">
                <a16:creationId xmlns:a16="http://schemas.microsoft.com/office/drawing/2014/main" id="{85092A6B-DD54-C55C-9D3E-EDE75BECC8E0}"/>
              </a:ext>
            </a:extLst>
          </p:cNvPr>
          <p:cNvSpPr/>
          <p:nvPr/>
        </p:nvSpPr>
        <p:spPr>
          <a:xfrm>
            <a:off x="1885524" y="4050987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/>
              <a:t>로그인 된 화면</a:t>
            </a:r>
          </a:p>
        </p:txBody>
      </p:sp>
    </p:spTree>
    <p:extLst>
      <p:ext uri="{BB962C8B-B14F-4D97-AF65-F5344CB8AC3E}">
        <p14:creationId xmlns:p14="http://schemas.microsoft.com/office/powerpoint/2010/main" val="312753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메인 화면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6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D90848-3AF2-13C5-54F2-ED3C0C3F2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36" y="1270828"/>
            <a:ext cx="6567247" cy="5251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B58589-CA3C-6408-07A6-54A9599AD5AD}"/>
              </a:ext>
            </a:extLst>
          </p:cNvPr>
          <p:cNvSpPr txBox="1"/>
          <p:nvPr/>
        </p:nvSpPr>
        <p:spPr>
          <a:xfrm>
            <a:off x="6872959" y="1975461"/>
            <a:ext cx="53190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Startbootstrap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사이트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(https://startbootstrap.com/themes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Bootstrap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적용된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Template 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=&gt;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반응형 디자인 적용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 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Lorem </a:t>
            </a:r>
            <a:r>
              <a:rPr lang="en-US" altLang="ko-KR" sz="2000" b="1" i="0" dirty="0" err="1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Picsum</a:t>
            </a:r>
            <a:r>
              <a:rPr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(https://picsum.photos/)</a:t>
            </a:r>
          </a:p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=&gt; 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랜덤 이미지 출력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D6124C-558F-9264-9067-4B0A88CB8BB9}"/>
              </a:ext>
            </a:extLst>
          </p:cNvPr>
          <p:cNvGrpSpPr/>
          <p:nvPr/>
        </p:nvGrpSpPr>
        <p:grpSpPr>
          <a:xfrm>
            <a:off x="6930695" y="1383393"/>
            <a:ext cx="1152086" cy="479503"/>
            <a:chOff x="637569" y="1023087"/>
            <a:chExt cx="1152086" cy="479503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63FCDB7-9526-FCF6-36BD-749772508850}"/>
                </a:ext>
              </a:extLst>
            </p:cNvPr>
            <p:cNvSpPr/>
            <p:nvPr/>
          </p:nvSpPr>
          <p:spPr>
            <a:xfrm>
              <a:off x="637569" y="1023087"/>
              <a:ext cx="1152086" cy="479503"/>
            </a:xfrm>
            <a:prstGeom prst="roundRect">
              <a:avLst>
                <a:gd name="adj" fmla="val 3609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625D77-5C83-F08A-FD49-41A062218A09}"/>
                </a:ext>
              </a:extLst>
            </p:cNvPr>
            <p:cNvSpPr txBox="1"/>
            <p:nvPr/>
          </p:nvSpPr>
          <p:spPr>
            <a:xfrm>
              <a:off x="682409" y="1043937"/>
              <a:ext cx="10624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bg1"/>
                  </a:solidFill>
                </a:rPr>
                <a:t>Front-end</a:t>
              </a:r>
              <a:endParaRPr lang="ko-KR" altLang="en-US" sz="2000" b="1" spc="-1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30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회원 가입 화면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6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9785545-CF89-FCAB-F188-4752EACE0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91" y="1402959"/>
            <a:ext cx="5435996" cy="518182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676B80F-0AAD-A9D8-014F-3338A6AB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015" y="3154017"/>
            <a:ext cx="5549458" cy="343077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9EF8CCB-A3C0-1C14-FF3C-86E303307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527" y="1570092"/>
            <a:ext cx="4210638" cy="12574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8737FC-8AD7-9396-5ABD-89E5FEAF3A70}"/>
              </a:ext>
            </a:extLst>
          </p:cNvPr>
          <p:cNvSpPr/>
          <p:nvPr/>
        </p:nvSpPr>
        <p:spPr>
          <a:xfrm>
            <a:off x="6334539" y="5208394"/>
            <a:ext cx="5312470" cy="238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58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회원 가입 화면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6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2BC7658-64DE-467C-2FD3-D458E3CC7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24"/>
          <a:stretch/>
        </p:blipFill>
        <p:spPr>
          <a:xfrm>
            <a:off x="5839373" y="3318484"/>
            <a:ext cx="6105672" cy="352813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5DCC47-258F-BAEA-4469-18ACB1CD6716}"/>
              </a:ext>
            </a:extLst>
          </p:cNvPr>
          <p:cNvSpPr/>
          <p:nvPr/>
        </p:nvSpPr>
        <p:spPr>
          <a:xfrm>
            <a:off x="6003235" y="4253948"/>
            <a:ext cx="5724939" cy="238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CE696A9-93CC-FA39-A003-AD823E023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30" y="1436494"/>
            <a:ext cx="4734586" cy="47917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BE5A7CF-085A-6EC0-E368-D60D82FC7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473" y="1441935"/>
            <a:ext cx="4296375" cy="16575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780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07C417-AE03-FBB4-CFF2-00CA7278DB6A}"/>
              </a:ext>
            </a:extLst>
          </p:cNvPr>
          <p:cNvSpPr txBox="1"/>
          <p:nvPr/>
        </p:nvSpPr>
        <p:spPr>
          <a:xfrm>
            <a:off x="983792" y="3216556"/>
            <a:ext cx="459685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 테이블 생성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(Maria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table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:user</a:t>
            </a: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login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id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integer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primary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key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login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pw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varchar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(20)</a:t>
            </a:r>
          </a:p>
          <a:p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email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varchar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0)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Phone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varchar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0)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D71B75-0E04-8466-7030-CED7DF99C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99" r="56631" b="4948"/>
          <a:stretch/>
        </p:blipFill>
        <p:spPr>
          <a:xfrm>
            <a:off x="5901783" y="2852066"/>
            <a:ext cx="5010849" cy="22255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79FC900-1B9F-3758-292A-07EE778C6E8D}"/>
              </a:ext>
            </a:extLst>
          </p:cNvPr>
          <p:cNvSpPr txBox="1"/>
          <p:nvPr/>
        </p:nvSpPr>
        <p:spPr>
          <a:xfrm>
            <a:off x="778598" y="1422520"/>
            <a:ext cx="34972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bootstrap</a:t>
            </a: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Modal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 및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form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FCECA1E-7076-60B3-9AB8-86F154D9AC3A}"/>
              </a:ext>
            </a:extLst>
          </p:cNvPr>
          <p:cNvGrpSpPr/>
          <p:nvPr/>
        </p:nvGrpSpPr>
        <p:grpSpPr>
          <a:xfrm>
            <a:off x="848331" y="942637"/>
            <a:ext cx="1152086" cy="479503"/>
            <a:chOff x="637569" y="1023087"/>
            <a:chExt cx="1152086" cy="479503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ECF0858-C085-8F96-D215-261F6BD2A1BA}"/>
                </a:ext>
              </a:extLst>
            </p:cNvPr>
            <p:cNvSpPr/>
            <p:nvPr/>
          </p:nvSpPr>
          <p:spPr>
            <a:xfrm>
              <a:off x="637569" y="1023087"/>
              <a:ext cx="1152086" cy="479503"/>
            </a:xfrm>
            <a:prstGeom prst="roundRect">
              <a:avLst>
                <a:gd name="adj" fmla="val 3609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6CBD3B-F1ED-E420-D81E-6887F9870411}"/>
                </a:ext>
              </a:extLst>
            </p:cNvPr>
            <p:cNvSpPr txBox="1"/>
            <p:nvPr/>
          </p:nvSpPr>
          <p:spPr>
            <a:xfrm>
              <a:off x="682409" y="1043937"/>
              <a:ext cx="10624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bg1"/>
                  </a:solidFill>
                </a:rPr>
                <a:t>Front-end</a:t>
              </a:r>
              <a:endParaRPr lang="ko-KR" altLang="en-US" sz="2000" b="1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1F205BE-1F5C-E42C-242E-FE65781282D1}"/>
              </a:ext>
            </a:extLst>
          </p:cNvPr>
          <p:cNvGrpSpPr/>
          <p:nvPr/>
        </p:nvGrpSpPr>
        <p:grpSpPr>
          <a:xfrm>
            <a:off x="916062" y="2613923"/>
            <a:ext cx="1152086" cy="479503"/>
            <a:chOff x="1017421" y="2982151"/>
            <a:chExt cx="1152086" cy="479503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521612A-16FA-B204-006E-6D5313807C51}"/>
                </a:ext>
              </a:extLst>
            </p:cNvPr>
            <p:cNvSpPr/>
            <p:nvPr/>
          </p:nvSpPr>
          <p:spPr>
            <a:xfrm>
              <a:off x="1017421" y="2982151"/>
              <a:ext cx="1152086" cy="479503"/>
            </a:xfrm>
            <a:prstGeom prst="roundRect">
              <a:avLst>
                <a:gd name="adj" fmla="val 3609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4C8023-A83E-0532-4B1E-865C6E4A1729}"/>
                </a:ext>
              </a:extLst>
            </p:cNvPr>
            <p:cNvSpPr txBox="1"/>
            <p:nvPr/>
          </p:nvSpPr>
          <p:spPr>
            <a:xfrm>
              <a:off x="1085151" y="3021847"/>
              <a:ext cx="1016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bg1"/>
                  </a:solidFill>
                </a:rPr>
                <a:t>Back-end</a:t>
              </a:r>
              <a:endParaRPr lang="ko-KR" altLang="en-US" sz="2000" b="1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0969A40-DCDE-D4B6-52B4-B9A3B4DD2D35}"/>
              </a:ext>
            </a:extLst>
          </p:cNvPr>
          <p:cNvSpPr txBox="1"/>
          <p:nvPr/>
        </p:nvSpPr>
        <p:spPr>
          <a:xfrm>
            <a:off x="983792" y="5243606"/>
            <a:ext cx="45968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 테이블 생성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(Maria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table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:login</a:t>
            </a: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id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integer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primary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key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loginid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integer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87D58-D085-BEA8-2903-EDAE39EC9858}"/>
              </a:ext>
            </a:extLst>
          </p:cNvPr>
          <p:cNvSpPr txBox="1"/>
          <p:nvPr/>
        </p:nvSpPr>
        <p:spPr>
          <a:xfrm>
            <a:off x="5936974" y="5096841"/>
            <a:ext cx="52712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 err="1"/>
              <a:t>create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table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login</a:t>
            </a:r>
            <a:r>
              <a:rPr lang="ko-KR" altLang="en-US" sz="2000" b="1" dirty="0"/>
              <a:t>(</a:t>
            </a:r>
          </a:p>
          <a:p>
            <a:r>
              <a:rPr lang="ko-KR" altLang="en-US" sz="2000" b="1" dirty="0" err="1"/>
              <a:t>numid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integer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primary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key</a:t>
            </a:r>
            <a:r>
              <a:rPr lang="ko-KR" altLang="en-US" sz="2000" b="1" dirty="0"/>
              <a:t>,</a:t>
            </a:r>
          </a:p>
          <a:p>
            <a:r>
              <a:rPr lang="ko-KR" altLang="en-US" sz="2000" b="1" dirty="0" err="1"/>
              <a:t>loginid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integer</a:t>
            </a:r>
            <a:r>
              <a:rPr lang="ko-KR" altLang="en-US" sz="2000" b="1" dirty="0"/>
              <a:t>,</a:t>
            </a:r>
          </a:p>
          <a:p>
            <a:r>
              <a:rPr lang="ko-KR" altLang="en-US" sz="2000" b="1" dirty="0" err="1"/>
              <a:t>foreign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key</a:t>
            </a:r>
            <a:r>
              <a:rPr lang="ko-KR" altLang="en-US" sz="2000" b="1" dirty="0"/>
              <a:t>(</a:t>
            </a:r>
            <a:r>
              <a:rPr lang="ko-KR" altLang="en-US" sz="2000" b="1" dirty="0" err="1"/>
              <a:t>loginid</a:t>
            </a:r>
            <a:r>
              <a:rPr lang="ko-KR" altLang="en-US" sz="2000" b="1" dirty="0"/>
              <a:t>) </a:t>
            </a:r>
            <a:r>
              <a:rPr lang="ko-KR" altLang="en-US" sz="2000" b="1" dirty="0" err="1"/>
              <a:t>references</a:t>
            </a:r>
            <a:r>
              <a:rPr lang="ko-KR" altLang="en-US" sz="2000" b="1" dirty="0"/>
              <a:t> user(</a:t>
            </a:r>
            <a:r>
              <a:rPr lang="ko-KR" altLang="en-US" sz="2000" b="1" dirty="0" err="1"/>
              <a:t>loginid</a:t>
            </a:r>
            <a:r>
              <a:rPr lang="ko-KR" altLang="en-US" sz="2000" b="1" dirty="0"/>
              <a:t>)</a:t>
            </a:r>
          </a:p>
          <a:p>
            <a:r>
              <a:rPr lang="ko-KR" altLang="en-US" sz="20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8298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D0D485-AC74-A180-AC78-6CCF77583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90" y="1974590"/>
            <a:ext cx="9469171" cy="18557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7CEC7E-5AC0-2D90-312B-577A617B4F79}"/>
              </a:ext>
            </a:extLst>
          </p:cNvPr>
          <p:cNvSpPr txBox="1"/>
          <p:nvPr/>
        </p:nvSpPr>
        <p:spPr>
          <a:xfrm>
            <a:off x="1333990" y="903350"/>
            <a:ext cx="94691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Sql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Query 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 받은 회원 정보를 장고 서버에 전달하여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mariadb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회원 테이블에 추가한다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입력 받은 로그인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id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장고 서버에 전달하여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maria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회원 테이블에서 조회한다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2FD7BAA-3FC8-E2DA-1467-134EDCD082BB}"/>
              </a:ext>
            </a:extLst>
          </p:cNvPr>
          <p:cNvGrpSpPr/>
          <p:nvPr/>
        </p:nvGrpSpPr>
        <p:grpSpPr>
          <a:xfrm>
            <a:off x="1121956" y="384151"/>
            <a:ext cx="1152086" cy="479503"/>
            <a:chOff x="1017421" y="2982151"/>
            <a:chExt cx="1152086" cy="47950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37990A1-5237-5010-A8F7-50F7B281A7B5}"/>
                </a:ext>
              </a:extLst>
            </p:cNvPr>
            <p:cNvSpPr/>
            <p:nvPr/>
          </p:nvSpPr>
          <p:spPr>
            <a:xfrm>
              <a:off x="1017421" y="2982151"/>
              <a:ext cx="1152086" cy="479503"/>
            </a:xfrm>
            <a:prstGeom prst="roundRect">
              <a:avLst>
                <a:gd name="adj" fmla="val 3609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19D580-EEC9-868D-E1A1-DEF502EE0BE3}"/>
                </a:ext>
              </a:extLst>
            </p:cNvPr>
            <p:cNvSpPr txBox="1"/>
            <p:nvPr/>
          </p:nvSpPr>
          <p:spPr>
            <a:xfrm>
              <a:off x="1085151" y="3021847"/>
              <a:ext cx="1016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bg1"/>
                  </a:solidFill>
                </a:rPr>
                <a:t>Back-end</a:t>
              </a:r>
              <a:endParaRPr lang="ko-KR" altLang="en-US" sz="2000" b="1" spc="-1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AB6D132A-F93C-3905-2B9D-C3BD11870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14" y="4162899"/>
            <a:ext cx="9469171" cy="250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6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02FD7BAA-3FC8-E2DA-1467-134EDCD082BB}"/>
              </a:ext>
            </a:extLst>
          </p:cNvPr>
          <p:cNvGrpSpPr/>
          <p:nvPr/>
        </p:nvGrpSpPr>
        <p:grpSpPr>
          <a:xfrm>
            <a:off x="1121956" y="384151"/>
            <a:ext cx="1152086" cy="479503"/>
            <a:chOff x="1017421" y="2982151"/>
            <a:chExt cx="1152086" cy="47950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37990A1-5237-5010-A8F7-50F7B281A7B5}"/>
                </a:ext>
              </a:extLst>
            </p:cNvPr>
            <p:cNvSpPr/>
            <p:nvPr/>
          </p:nvSpPr>
          <p:spPr>
            <a:xfrm>
              <a:off x="1017421" y="2982151"/>
              <a:ext cx="1152086" cy="479503"/>
            </a:xfrm>
            <a:prstGeom prst="roundRect">
              <a:avLst>
                <a:gd name="adj" fmla="val 3609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19D580-EEC9-868D-E1A1-DEF502EE0BE3}"/>
                </a:ext>
              </a:extLst>
            </p:cNvPr>
            <p:cNvSpPr txBox="1"/>
            <p:nvPr/>
          </p:nvSpPr>
          <p:spPr>
            <a:xfrm>
              <a:off x="1085151" y="3021847"/>
              <a:ext cx="1016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bg1"/>
                  </a:solidFill>
                </a:rPr>
                <a:t>Back-end</a:t>
              </a:r>
              <a:endParaRPr lang="ko-KR" altLang="en-US" sz="2000" b="1" spc="-1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FFB15F6-2E8D-3F18-5217-405B26B91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34" y="2049748"/>
            <a:ext cx="9469171" cy="2758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CA86DC-07BF-1CCA-9E42-67ADC22B720D}"/>
              </a:ext>
            </a:extLst>
          </p:cNvPr>
          <p:cNvSpPr txBox="1"/>
          <p:nvPr/>
        </p:nvSpPr>
        <p:spPr>
          <a:xfrm>
            <a:off x="1338469" y="1068137"/>
            <a:ext cx="9611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회원가입이 완료되었을 경우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메인 화면으로 이동하여 회원가입 된 정보로 로그인한다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중복된 아이디로 회원가입을 할 경우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메인 화면으로 이동하여 다시 회원 가입한다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670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로그인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4991" y="375058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DA13F0D-F29F-FD18-3FD0-841C0BBAC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"/>
          <a:stretch/>
        </p:blipFill>
        <p:spPr>
          <a:xfrm>
            <a:off x="808382" y="1821517"/>
            <a:ext cx="4690684" cy="38528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AF23A78-D682-992C-6096-619FF0F4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481" y="1821517"/>
            <a:ext cx="4296375" cy="119079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22449B3-3813-3F08-4F87-8D5EBF3CCB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705"/>
          <a:stretch/>
        </p:blipFill>
        <p:spPr>
          <a:xfrm>
            <a:off x="6505481" y="3657600"/>
            <a:ext cx="5292403" cy="201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45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로그인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4991" y="375058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5E338C-6878-21EF-7DB2-F2443C8E6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42" y="1605409"/>
            <a:ext cx="4715533" cy="391433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84A9EF-36CB-9469-98F7-9210B11CB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235" y="1605409"/>
            <a:ext cx="5093896" cy="16099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53D767-0860-FB8A-7B6D-3F786692E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549" y="3754518"/>
            <a:ext cx="4532243" cy="11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50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E1F205BE-1F5C-E42C-242E-FE65781282D1}"/>
              </a:ext>
            </a:extLst>
          </p:cNvPr>
          <p:cNvGrpSpPr/>
          <p:nvPr/>
        </p:nvGrpSpPr>
        <p:grpSpPr>
          <a:xfrm>
            <a:off x="490523" y="281539"/>
            <a:ext cx="1152086" cy="479503"/>
            <a:chOff x="1017421" y="2982151"/>
            <a:chExt cx="1152086" cy="479503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521612A-16FA-B204-006E-6D5313807C51}"/>
                </a:ext>
              </a:extLst>
            </p:cNvPr>
            <p:cNvSpPr/>
            <p:nvPr/>
          </p:nvSpPr>
          <p:spPr>
            <a:xfrm>
              <a:off x="1017421" y="2982151"/>
              <a:ext cx="1152086" cy="479503"/>
            </a:xfrm>
            <a:prstGeom prst="roundRect">
              <a:avLst>
                <a:gd name="adj" fmla="val 3609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4C8023-A83E-0532-4B1E-865C6E4A1729}"/>
                </a:ext>
              </a:extLst>
            </p:cNvPr>
            <p:cNvSpPr txBox="1"/>
            <p:nvPr/>
          </p:nvSpPr>
          <p:spPr>
            <a:xfrm>
              <a:off x="1085151" y="3021847"/>
              <a:ext cx="1016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bg1"/>
                  </a:solidFill>
                </a:rPr>
                <a:t>Back-end</a:t>
              </a:r>
              <a:endParaRPr lang="ko-KR" altLang="en-US" sz="2000" b="1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57333A3-698E-A6BC-E225-85BA737070D8}"/>
              </a:ext>
            </a:extLst>
          </p:cNvPr>
          <p:cNvSpPr txBox="1"/>
          <p:nvPr/>
        </p:nvSpPr>
        <p:spPr>
          <a:xfrm>
            <a:off x="558253" y="800738"/>
            <a:ext cx="108104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Sql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Query 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 받은 로그인 정보를 장고 서버에 전달하여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maria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회원 테이블에서 조회한다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 테이블에 로그인 된 회원의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id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추가한다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46B13DC-3B8B-5990-EDEB-497A9910A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52" y="1959104"/>
            <a:ext cx="8779800" cy="46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5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>
            <a:extLst>
              <a:ext uri="{FF2B5EF4-FFF2-40B4-BE49-F238E27FC236}">
                <a16:creationId xmlns:a16="http://schemas.microsoft.com/office/drawing/2014/main" id="{41710828-EC73-D543-F944-51324C00C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67999" y="-1413534"/>
            <a:ext cx="3988575" cy="3988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9AF3-E4EA-F976-6ECD-F94DB6D9E9D3}"/>
              </a:ext>
            </a:extLst>
          </p:cNvPr>
          <p:cNvSpPr txBox="1"/>
          <p:nvPr/>
        </p:nvSpPr>
        <p:spPr>
          <a:xfrm>
            <a:off x="469659" y="3855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8B7FE-64DA-3101-FDC1-7EA9BB5FDA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ECB9D-E48D-40AF-F16A-4D3E9CC9D55A}"/>
              </a:ext>
            </a:extLst>
          </p:cNvPr>
          <p:cNvSpPr txBox="1"/>
          <p:nvPr/>
        </p:nvSpPr>
        <p:spPr>
          <a:xfrm>
            <a:off x="1662406" y="187117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A43A-4581-DBE0-FD7B-5C816476A353}"/>
              </a:ext>
            </a:extLst>
          </p:cNvPr>
          <p:cNvSpPr txBox="1"/>
          <p:nvPr/>
        </p:nvSpPr>
        <p:spPr>
          <a:xfrm>
            <a:off x="2725708" y="1871175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목표 및 배경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19124" y="30420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2725708" y="3042050"/>
            <a:ext cx="578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/>
              <a:t>Tool</a:t>
            </a:r>
            <a:r>
              <a:rPr lang="ko-KR" altLang="en-US" sz="2400" spc="-3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F8CCE-B7ED-E5A8-CFF4-99CC36041BD1}"/>
              </a:ext>
            </a:extLst>
          </p:cNvPr>
          <p:cNvSpPr txBox="1"/>
          <p:nvPr/>
        </p:nvSpPr>
        <p:spPr>
          <a:xfrm>
            <a:off x="1609506" y="421292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2725708" y="4212925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구현 과정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9191FE-5D26-A756-7A7E-D88AC49B0C1C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087571-CF13-E0D4-0EC6-C924FCB2F4AD}"/>
              </a:ext>
            </a:extLst>
          </p:cNvPr>
          <p:cNvSpPr txBox="1"/>
          <p:nvPr/>
        </p:nvSpPr>
        <p:spPr>
          <a:xfrm>
            <a:off x="1684316" y="53592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54151-9753-E344-82C2-0270C92D2D68}"/>
              </a:ext>
            </a:extLst>
          </p:cNvPr>
          <p:cNvSpPr txBox="1"/>
          <p:nvPr/>
        </p:nvSpPr>
        <p:spPr>
          <a:xfrm>
            <a:off x="2580865" y="5359240"/>
            <a:ext cx="2491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인터페이스  화면</a:t>
            </a:r>
            <a:r>
              <a:rPr lang="en-US" altLang="ko-KR" sz="2400" spc="-300" dirty="0"/>
              <a:t> </a:t>
            </a:r>
            <a:r>
              <a:rPr lang="ko-KR" altLang="en-US" sz="2400" spc="-300" dirty="0"/>
              <a:t>  및</a:t>
            </a:r>
            <a:endParaRPr lang="en-US" altLang="ko-KR" sz="2400" spc="-300" dirty="0"/>
          </a:p>
          <a:p>
            <a:pPr algn="ctr"/>
            <a:r>
              <a:rPr lang="ko-KR" altLang="en-US" sz="2400" spc="-300" dirty="0"/>
              <a:t>소스 설명</a:t>
            </a:r>
          </a:p>
        </p:txBody>
      </p:sp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02FD7BAA-3FC8-E2DA-1467-134EDCD082BB}"/>
              </a:ext>
            </a:extLst>
          </p:cNvPr>
          <p:cNvGrpSpPr/>
          <p:nvPr/>
        </p:nvGrpSpPr>
        <p:grpSpPr>
          <a:xfrm>
            <a:off x="773012" y="907775"/>
            <a:ext cx="1152086" cy="479503"/>
            <a:chOff x="1017421" y="2982151"/>
            <a:chExt cx="1152086" cy="47950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37990A1-5237-5010-A8F7-50F7B281A7B5}"/>
                </a:ext>
              </a:extLst>
            </p:cNvPr>
            <p:cNvSpPr/>
            <p:nvPr/>
          </p:nvSpPr>
          <p:spPr>
            <a:xfrm>
              <a:off x="1017421" y="2982151"/>
              <a:ext cx="1152086" cy="479503"/>
            </a:xfrm>
            <a:prstGeom prst="roundRect">
              <a:avLst>
                <a:gd name="adj" fmla="val 3609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19D580-EEC9-868D-E1A1-DEF502EE0BE3}"/>
                </a:ext>
              </a:extLst>
            </p:cNvPr>
            <p:cNvSpPr txBox="1"/>
            <p:nvPr/>
          </p:nvSpPr>
          <p:spPr>
            <a:xfrm>
              <a:off x="1085151" y="3021847"/>
              <a:ext cx="1016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bg1"/>
                  </a:solidFill>
                </a:rPr>
                <a:t>Back-end</a:t>
              </a:r>
              <a:endParaRPr lang="ko-KR" altLang="en-US" sz="2000" b="1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22EB821-3F53-194B-DA52-9C14232162AA}"/>
              </a:ext>
            </a:extLst>
          </p:cNvPr>
          <p:cNvSpPr txBox="1"/>
          <p:nvPr/>
        </p:nvSpPr>
        <p:spPr>
          <a:xfrm>
            <a:off x="840742" y="1602924"/>
            <a:ext cx="10026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튜플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값이 존재하면 로그인 되어 다음 페이지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 된 화면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이동한다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튜플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값이 존재하지 않으면 로그인 되지 않고 메인 화면으로 이동하여 다시 로그인한다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30CA8C9-FFB3-281D-ADE0-FAA0E4F8D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49" y="2465322"/>
            <a:ext cx="9083712" cy="39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3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로그인 된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6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1B2027-5045-4657-993D-5F591E5E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32" y="1616765"/>
            <a:ext cx="9893735" cy="446089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07F8D0-755F-3AFF-D344-49EF5849748F}"/>
              </a:ext>
            </a:extLst>
          </p:cNvPr>
          <p:cNvSpPr txBox="1"/>
          <p:nvPr/>
        </p:nvSpPr>
        <p:spPr>
          <a:xfrm>
            <a:off x="1149132" y="1040068"/>
            <a:ext cx="5771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2020</a:t>
            </a:r>
            <a:r>
              <a:rPr lang="ko-KR" altLang="en-US" sz="2400" dirty="0"/>
              <a:t>년 </a:t>
            </a:r>
            <a:r>
              <a:rPr lang="en-US" altLang="ko-KR" sz="2400" dirty="0"/>
              <a:t>1</a:t>
            </a:r>
            <a:r>
              <a:rPr lang="ko-KR" altLang="en-US" sz="2400" dirty="0"/>
              <a:t>월 </a:t>
            </a:r>
            <a:r>
              <a:rPr lang="en-US" altLang="ko-KR" sz="2400" dirty="0"/>
              <a:t>1</a:t>
            </a:r>
            <a:r>
              <a:rPr lang="ko-KR" altLang="en-US" sz="2400" dirty="0"/>
              <a:t>일부터 오늘까지의 주가 변동</a:t>
            </a:r>
          </a:p>
        </p:txBody>
      </p:sp>
    </p:spTree>
    <p:extLst>
      <p:ext uri="{BB962C8B-B14F-4D97-AF65-F5344CB8AC3E}">
        <p14:creationId xmlns:p14="http://schemas.microsoft.com/office/powerpoint/2010/main" val="3523075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BFCECA1E-7076-60B3-9AB8-86F154D9AC3A}"/>
              </a:ext>
            </a:extLst>
          </p:cNvPr>
          <p:cNvGrpSpPr/>
          <p:nvPr/>
        </p:nvGrpSpPr>
        <p:grpSpPr>
          <a:xfrm>
            <a:off x="437514" y="333036"/>
            <a:ext cx="1152086" cy="479503"/>
            <a:chOff x="637569" y="1023087"/>
            <a:chExt cx="1152086" cy="479503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ECF0858-C085-8F96-D215-261F6BD2A1BA}"/>
                </a:ext>
              </a:extLst>
            </p:cNvPr>
            <p:cNvSpPr/>
            <p:nvPr/>
          </p:nvSpPr>
          <p:spPr>
            <a:xfrm>
              <a:off x="637569" y="1023087"/>
              <a:ext cx="1152086" cy="479503"/>
            </a:xfrm>
            <a:prstGeom prst="roundRect">
              <a:avLst>
                <a:gd name="adj" fmla="val 3609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6CBD3B-F1ED-E420-D81E-6887F9870411}"/>
                </a:ext>
              </a:extLst>
            </p:cNvPr>
            <p:cNvSpPr txBox="1"/>
            <p:nvPr/>
          </p:nvSpPr>
          <p:spPr>
            <a:xfrm>
              <a:off x="682409" y="1043937"/>
              <a:ext cx="10624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bg1"/>
                  </a:solidFill>
                </a:rPr>
                <a:t>Front-end</a:t>
              </a:r>
              <a:endParaRPr lang="ko-KR" altLang="en-US" sz="2000" b="1" spc="-1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0E7E6EA-FC9D-6305-7825-030C9F82A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71" y="1493198"/>
            <a:ext cx="10883458" cy="3171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8DEA65-2B04-3EDA-F9BD-B92FB754DFEE}"/>
              </a:ext>
            </a:extLst>
          </p:cNvPr>
          <p:cNvSpPr txBox="1"/>
          <p:nvPr/>
        </p:nvSpPr>
        <p:spPr>
          <a:xfrm>
            <a:off x="654271" y="1031533"/>
            <a:ext cx="5384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야후에 존재하는 주가 데이터를 불러옴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C41BAD-5912-FB22-CDE9-71C17C104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54" y="5037705"/>
            <a:ext cx="9087908" cy="1577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956C82-0C1D-6666-0F1C-07F4F993F9FA}"/>
              </a:ext>
            </a:extLst>
          </p:cNvPr>
          <p:cNvSpPr txBox="1"/>
          <p:nvPr/>
        </p:nvSpPr>
        <p:spPr>
          <a:xfrm>
            <a:off x="806671" y="4664333"/>
            <a:ext cx="2779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Json</a:t>
            </a:r>
            <a:r>
              <a:rPr lang="en-US" altLang="ko-KR" sz="2400" dirty="0"/>
              <a:t> </a:t>
            </a:r>
            <a:r>
              <a:rPr lang="ko-KR" altLang="en-US" sz="2400" dirty="0"/>
              <a:t>형식으로 변환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B5C1F-5369-DC52-F910-4574A9F70ACD}"/>
              </a:ext>
            </a:extLst>
          </p:cNvPr>
          <p:cNvSpPr txBox="1"/>
          <p:nvPr/>
        </p:nvSpPr>
        <p:spPr>
          <a:xfrm>
            <a:off x="1634440" y="289357"/>
            <a:ext cx="85211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200" b="1" i="1" dirty="0">
                <a:solidFill>
                  <a:srgbClr val="494E52"/>
                </a:solidFill>
                <a:effectLst/>
                <a:latin typeface="-apple-system"/>
              </a:rPr>
              <a:t>인터렉티브 데이터 시각화 툴 </a:t>
            </a:r>
            <a:r>
              <a:rPr lang="ko-KR" altLang="en-US" sz="3200" b="1" i="1" dirty="0" err="1">
                <a:solidFill>
                  <a:srgbClr val="494E52"/>
                </a:solidFill>
                <a:effectLst/>
                <a:latin typeface="-apple-system"/>
              </a:rPr>
              <a:t>플로틀리</a:t>
            </a:r>
            <a:r>
              <a:rPr lang="en-US" altLang="ko-KR" sz="3200" b="1" i="1" dirty="0">
                <a:solidFill>
                  <a:srgbClr val="494E52"/>
                </a:solidFill>
                <a:effectLst/>
                <a:latin typeface="-apple-system"/>
              </a:rPr>
              <a:t>(</a:t>
            </a:r>
            <a:r>
              <a:rPr lang="en-US" altLang="ko-KR" sz="3200" b="1" i="1" dirty="0" err="1">
                <a:solidFill>
                  <a:srgbClr val="494E52"/>
                </a:solidFill>
                <a:effectLst/>
                <a:latin typeface="-apple-system"/>
              </a:rPr>
              <a:t>Plotly</a:t>
            </a:r>
            <a:r>
              <a:rPr lang="en-US" altLang="ko-KR" sz="3200" b="1" i="1" dirty="0">
                <a:solidFill>
                  <a:srgbClr val="494E52"/>
                </a:solidFill>
                <a:effectLst/>
                <a:latin typeface="-apple-syste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2016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BFCECA1E-7076-60B3-9AB8-86F154D9AC3A}"/>
              </a:ext>
            </a:extLst>
          </p:cNvPr>
          <p:cNvGrpSpPr/>
          <p:nvPr/>
        </p:nvGrpSpPr>
        <p:grpSpPr>
          <a:xfrm>
            <a:off x="437514" y="333036"/>
            <a:ext cx="1152086" cy="479503"/>
            <a:chOff x="637569" y="1023087"/>
            <a:chExt cx="1152086" cy="479503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ECF0858-C085-8F96-D215-261F6BD2A1BA}"/>
                </a:ext>
              </a:extLst>
            </p:cNvPr>
            <p:cNvSpPr/>
            <p:nvPr/>
          </p:nvSpPr>
          <p:spPr>
            <a:xfrm>
              <a:off x="637569" y="1023087"/>
              <a:ext cx="1152086" cy="479503"/>
            </a:xfrm>
            <a:prstGeom prst="roundRect">
              <a:avLst>
                <a:gd name="adj" fmla="val 3609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6CBD3B-F1ED-E420-D81E-6887F9870411}"/>
                </a:ext>
              </a:extLst>
            </p:cNvPr>
            <p:cNvSpPr txBox="1"/>
            <p:nvPr/>
          </p:nvSpPr>
          <p:spPr>
            <a:xfrm>
              <a:off x="682409" y="1043937"/>
              <a:ext cx="10624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bg1"/>
                  </a:solidFill>
                </a:rPr>
                <a:t>Front-end</a:t>
              </a:r>
              <a:endParaRPr lang="ko-KR" altLang="en-US" sz="2000" b="1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E8DEA65-2B04-3EDA-F9BD-B92FB754DFEE}"/>
              </a:ext>
            </a:extLst>
          </p:cNvPr>
          <p:cNvSpPr txBox="1"/>
          <p:nvPr/>
        </p:nvSpPr>
        <p:spPr>
          <a:xfrm>
            <a:off x="1761878" y="1081727"/>
            <a:ext cx="6699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-Html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json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데이터를 추가하여 그래프 표시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8BA525-C2B7-9FF6-430F-B0D2FE19E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78" y="1693310"/>
            <a:ext cx="9059539" cy="44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39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로그아웃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6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5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3CB46A-C410-CFD1-6859-256EA13CF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053" y="1369028"/>
            <a:ext cx="5654705" cy="16624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062740-29D9-0B33-D037-88CD13F8E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40" y="3588513"/>
            <a:ext cx="5651241" cy="13947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FF9BA5-A5B4-EC09-8139-A558ED8D6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90" y="2200231"/>
            <a:ext cx="4127318" cy="22155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7725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02FD7BAA-3FC8-E2DA-1467-134EDCD082BB}"/>
              </a:ext>
            </a:extLst>
          </p:cNvPr>
          <p:cNvGrpSpPr/>
          <p:nvPr/>
        </p:nvGrpSpPr>
        <p:grpSpPr>
          <a:xfrm>
            <a:off x="1349052" y="204399"/>
            <a:ext cx="1152086" cy="479503"/>
            <a:chOff x="1017421" y="2982151"/>
            <a:chExt cx="1152086" cy="47950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37990A1-5237-5010-A8F7-50F7B281A7B5}"/>
                </a:ext>
              </a:extLst>
            </p:cNvPr>
            <p:cNvSpPr/>
            <p:nvPr/>
          </p:nvSpPr>
          <p:spPr>
            <a:xfrm>
              <a:off x="1017421" y="2982151"/>
              <a:ext cx="1152086" cy="479503"/>
            </a:xfrm>
            <a:prstGeom prst="roundRect">
              <a:avLst>
                <a:gd name="adj" fmla="val 3609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19D580-EEC9-868D-E1A1-DEF502EE0BE3}"/>
                </a:ext>
              </a:extLst>
            </p:cNvPr>
            <p:cNvSpPr txBox="1"/>
            <p:nvPr/>
          </p:nvSpPr>
          <p:spPr>
            <a:xfrm>
              <a:off x="1085151" y="3021847"/>
              <a:ext cx="1016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bg1"/>
                  </a:solidFill>
                </a:rPr>
                <a:t>Back-end</a:t>
              </a:r>
              <a:endParaRPr lang="ko-KR" altLang="en-US" sz="2000" b="1" spc="-1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F82BF71-ED25-D5F9-ECEC-95186D265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051" y="1462263"/>
            <a:ext cx="9224596" cy="16656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8A6F05-E645-C258-093D-76EC51E16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052" y="3556513"/>
            <a:ext cx="9224595" cy="2834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92D581-0A85-DAFD-74DB-CF9A40D5A72A}"/>
              </a:ext>
            </a:extLst>
          </p:cNvPr>
          <p:cNvSpPr txBox="1"/>
          <p:nvPr/>
        </p:nvSpPr>
        <p:spPr>
          <a:xfrm>
            <a:off x="1349052" y="683902"/>
            <a:ext cx="108104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Sql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Query 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 정보를 장고 서버에 전달하여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maria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로그인 테이블에서 삭제한다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5FAD2-FA40-6AE6-F6A0-B046D547FC8E}"/>
              </a:ext>
            </a:extLst>
          </p:cNvPr>
          <p:cNvSpPr txBox="1"/>
          <p:nvPr/>
        </p:nvSpPr>
        <p:spPr>
          <a:xfrm>
            <a:off x="1345528" y="31314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로그아웃이 완료되었을 경우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메인 화면으로 이동한다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3378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333990" y="3013501"/>
            <a:ext cx="5302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Django –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앱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,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폴더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문서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셋팅</a:t>
            </a:r>
            <a:endParaRPr lang="en-US" altLang="ko-KR" sz="2400" b="1" spc="-15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django1&gt; </a:t>
            </a:r>
            <a:r>
              <a:rPr lang="en-US" altLang="ko-KR" sz="2400" b="1" spc="-150" dirty="0" err="1">
                <a:solidFill>
                  <a:schemeClr val="tx1">
                    <a:lumMod val="75000"/>
                  </a:schemeClr>
                </a:solidFill>
              </a:rPr>
              <a:t>mydjango_prj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: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altLang="ko-KR" sz="2400" b="1" spc="-150" dirty="0" err="1">
                <a:solidFill>
                  <a:schemeClr val="tx1">
                    <a:lumMod val="75000"/>
                  </a:schemeClr>
                </a:solidFill>
              </a:rPr>
              <a:t>prjmin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: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334199" y="3750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환경 설정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E59CA4-C0F6-EB27-3EB2-42401E6B5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764" y="949664"/>
            <a:ext cx="4050379" cy="546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78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A698D1-AC2B-CEAB-F54A-380C941BE5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77B08C-719C-E261-6030-1403A831A13C}"/>
              </a:ext>
            </a:extLst>
          </p:cNvPr>
          <p:cNvSpPr/>
          <p:nvPr/>
        </p:nvSpPr>
        <p:spPr>
          <a:xfrm>
            <a:off x="-1212" y="3617"/>
            <a:ext cx="1219200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92AEF-1BB4-51E1-AE7C-37CE647536EE}"/>
              </a:ext>
            </a:extLst>
          </p:cNvPr>
          <p:cNvSpPr txBox="1"/>
          <p:nvPr/>
        </p:nvSpPr>
        <p:spPr>
          <a:xfrm>
            <a:off x="3582935" y="317679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4400" b="1" dirty="0">
                <a:solidFill>
                  <a:schemeClr val="bg1"/>
                </a:solidFill>
              </a:rPr>
              <a:t>.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0FA33-A7F4-E206-1E76-1208137A880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72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07A9AE-462E-CFBB-091B-4537C23702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734055-1EB4-4696-4B0E-7A39B07915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65EEC-08D3-0912-69A9-18612002919B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040DA-A862-FA15-1BE8-0698FA3F1E2A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목표 및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8CD11D-4375-DA6C-4F1C-33CDBA47929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4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목표 및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621C4-50A1-E0A1-9B0A-B13057CA015D}"/>
              </a:ext>
            </a:extLst>
          </p:cNvPr>
          <p:cNvSpPr txBox="1"/>
          <p:nvPr/>
        </p:nvSpPr>
        <p:spPr>
          <a:xfrm>
            <a:off x="2873001" y="2883921"/>
            <a:ext cx="6445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회원 가입 및 소셜 로그인 기능의 구현을 통해</a:t>
            </a:r>
            <a:endParaRPr lang="en-US" altLang="ko-KR" sz="2400" dirty="0"/>
          </a:p>
          <a:p>
            <a:pPr algn="ctr"/>
            <a:r>
              <a:rPr lang="ko-KR" altLang="en-US" sz="2400" dirty="0"/>
              <a:t>웹의 구조 및 서버</a:t>
            </a:r>
            <a:r>
              <a:rPr lang="en-US" altLang="ko-KR" sz="2400" dirty="0"/>
              <a:t>,</a:t>
            </a:r>
            <a:r>
              <a:rPr lang="ko-KR" altLang="en-US" sz="2400" dirty="0"/>
              <a:t> 데이터베이스에 대한</a:t>
            </a:r>
            <a:endParaRPr lang="en-US" altLang="ko-KR" sz="2400" dirty="0"/>
          </a:p>
          <a:p>
            <a:pPr algn="ctr"/>
            <a:r>
              <a:rPr lang="ko-KR" altLang="en-US" sz="2400" dirty="0"/>
              <a:t>과정을 이해한다</a:t>
            </a:r>
            <a:r>
              <a:rPr lang="en-US" altLang="ko-KR" sz="2400" dirty="0"/>
              <a:t>. 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C42A6189-1455-DA23-634F-250F77E68404}"/>
              </a:ext>
            </a:extLst>
          </p:cNvPr>
          <p:cNvSpPr/>
          <p:nvPr/>
        </p:nvSpPr>
        <p:spPr>
          <a:xfrm>
            <a:off x="624468" y="2129883"/>
            <a:ext cx="10838986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9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2BEE53-4B61-DAB6-9DBA-F97860897F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804E4-E7F3-922A-81AC-F4DDF8567DE5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2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1C1D6-65FC-68C4-066D-56830194DDBD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tool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E5794-4587-1B16-9315-7A699A77B620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8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사용할 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07323" y="375058"/>
            <a:ext cx="864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2000" b="1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2A57E29-A1BC-C046-A923-9F5692D06098}"/>
              </a:ext>
            </a:extLst>
          </p:cNvPr>
          <p:cNvSpPr/>
          <p:nvPr/>
        </p:nvSpPr>
        <p:spPr>
          <a:xfrm>
            <a:off x="553739" y="1460811"/>
            <a:ext cx="3245005" cy="47950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0239D0E-10F8-38E2-D121-FBA9DEE1CE54}"/>
              </a:ext>
            </a:extLst>
          </p:cNvPr>
          <p:cNvSpPr/>
          <p:nvPr/>
        </p:nvSpPr>
        <p:spPr>
          <a:xfrm>
            <a:off x="8393256" y="1460811"/>
            <a:ext cx="3245005" cy="47950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1296DFD-80B7-B517-6EFB-B5678FE27D98}"/>
              </a:ext>
            </a:extLst>
          </p:cNvPr>
          <p:cNvSpPr/>
          <p:nvPr/>
        </p:nvSpPr>
        <p:spPr>
          <a:xfrm>
            <a:off x="5131419" y="2893742"/>
            <a:ext cx="1929161" cy="192916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7FB8CD-4C19-E913-3368-BADA2E48B288}"/>
              </a:ext>
            </a:extLst>
          </p:cNvPr>
          <p:cNvSpPr/>
          <p:nvPr/>
        </p:nvSpPr>
        <p:spPr>
          <a:xfrm>
            <a:off x="939491" y="1784194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EF132F-0A13-877D-41E7-9EE1892E7329}"/>
              </a:ext>
            </a:extLst>
          </p:cNvPr>
          <p:cNvSpPr/>
          <p:nvPr/>
        </p:nvSpPr>
        <p:spPr>
          <a:xfrm>
            <a:off x="928698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0982D6-23CD-0909-7492-094CC42E4AEF}"/>
              </a:ext>
            </a:extLst>
          </p:cNvPr>
          <p:cNvSpPr/>
          <p:nvPr/>
        </p:nvSpPr>
        <p:spPr>
          <a:xfrm>
            <a:off x="8822215" y="183717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Django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CE07C80-DD29-1F7D-E62C-FE2895B7A14F}"/>
              </a:ext>
            </a:extLst>
          </p:cNvPr>
          <p:cNvSpPr/>
          <p:nvPr/>
        </p:nvSpPr>
        <p:spPr>
          <a:xfrm>
            <a:off x="8811422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2E6A05-8A50-08E6-D4C0-03D751572402}"/>
              </a:ext>
            </a:extLst>
          </p:cNvPr>
          <p:cNvSpPr txBox="1"/>
          <p:nvPr/>
        </p:nvSpPr>
        <p:spPr>
          <a:xfrm>
            <a:off x="1245471" y="1850430"/>
            <a:ext cx="18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Web template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154B9-D3AE-B277-A94D-3F82E1584FC8}"/>
              </a:ext>
            </a:extLst>
          </p:cNvPr>
          <p:cNvSpPr txBox="1"/>
          <p:nvPr/>
        </p:nvSpPr>
        <p:spPr>
          <a:xfrm>
            <a:off x="1436587" y="4313738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bootstrap 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76415-B3A7-7EE2-1282-B9809D71AC03}"/>
              </a:ext>
            </a:extLst>
          </p:cNvPr>
          <p:cNvSpPr txBox="1"/>
          <p:nvPr/>
        </p:nvSpPr>
        <p:spPr>
          <a:xfrm>
            <a:off x="9420592" y="431373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Maria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2D25EBF-1B12-0C76-C124-5CD134CC27F7}"/>
              </a:ext>
            </a:extLst>
          </p:cNvPr>
          <p:cNvCxnSpPr/>
          <p:nvPr/>
        </p:nvCxnSpPr>
        <p:spPr>
          <a:xfrm>
            <a:off x="3434576" y="3858320"/>
            <a:ext cx="1951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6F79CBB-ED09-2BD1-0994-EFD9B9A71B03}"/>
              </a:ext>
            </a:extLst>
          </p:cNvPr>
          <p:cNvCxnSpPr/>
          <p:nvPr/>
        </p:nvCxnSpPr>
        <p:spPr>
          <a:xfrm>
            <a:off x="6859959" y="3880622"/>
            <a:ext cx="1951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60742F-52AC-B013-F661-89A2AD57924C}"/>
              </a:ext>
            </a:extLst>
          </p:cNvPr>
          <p:cNvSpPr txBox="1"/>
          <p:nvPr/>
        </p:nvSpPr>
        <p:spPr>
          <a:xfrm>
            <a:off x="8822215" y="2462638"/>
            <a:ext cx="2495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1B1B1B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파이썬 웹 프레임워크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CD065E-CEBC-92AE-89F9-1068D2C6E900}"/>
              </a:ext>
            </a:extLst>
          </p:cNvPr>
          <p:cNvSpPr txBox="1"/>
          <p:nvPr/>
        </p:nvSpPr>
        <p:spPr>
          <a:xfrm>
            <a:off x="5439533" y="3499672"/>
            <a:ext cx="1312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web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D4EBF7-ED43-6F9D-5A37-40B48BA764FB}"/>
              </a:ext>
            </a:extLst>
          </p:cNvPr>
          <p:cNvSpPr txBox="1"/>
          <p:nvPr/>
        </p:nvSpPr>
        <p:spPr>
          <a:xfrm>
            <a:off x="1245471" y="1121589"/>
            <a:ext cx="162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Front-End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CEB2B6-4D59-9626-5761-778C90DFF003}"/>
              </a:ext>
            </a:extLst>
          </p:cNvPr>
          <p:cNvSpPr txBox="1"/>
          <p:nvPr/>
        </p:nvSpPr>
        <p:spPr>
          <a:xfrm>
            <a:off x="9221640" y="1074747"/>
            <a:ext cx="162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D5156"/>
                </a:solidFill>
                <a:latin typeface="Apple SD Gothic Neo"/>
              </a:rPr>
              <a:t>Back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-End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E8AF3E-AF5E-3E25-32B8-104FE0C1E858}"/>
              </a:ext>
            </a:extLst>
          </p:cNvPr>
          <p:cNvSpPr txBox="1"/>
          <p:nvPr/>
        </p:nvSpPr>
        <p:spPr>
          <a:xfrm>
            <a:off x="1371663" y="4839256"/>
            <a:ext cx="2495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웹 디자인 툴</a:t>
            </a:r>
          </a:p>
        </p:txBody>
      </p:sp>
    </p:spTree>
    <p:extLst>
      <p:ext uri="{BB962C8B-B14F-4D97-AF65-F5344CB8AC3E}">
        <p14:creationId xmlns:p14="http://schemas.microsoft.com/office/powerpoint/2010/main" val="66322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2BEE53-4B61-DAB6-9DBA-F97860897F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804E4-E7F3-922A-81AC-F4DDF8567DE5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2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1C1D6-65FC-68C4-066D-56830194DDBD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구현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E5794-4587-1B16-9315-7A699A77B620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86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FAF6AACC-6CDA-6665-E2D4-556F5FABF60C}"/>
              </a:ext>
            </a:extLst>
          </p:cNvPr>
          <p:cNvSpPr/>
          <p:nvPr/>
        </p:nvSpPr>
        <p:spPr>
          <a:xfrm>
            <a:off x="9172592" y="1969365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FAB6FC5-EC2F-D1EC-DD06-0B98B07DC59E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56E320D2-6CF7-6819-4E39-17B2B9EAC5E9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6EAA12E-ECAB-7F11-AD10-21ECA8351226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A7B2AE5-7D30-CF73-42F8-B874FB227ECB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412EA0B-3DEF-2852-EB9D-86C36E7E5C88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D4A9F311-8096-9FD0-6498-94D50549966A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201F6B-3FD5-88A5-F7F9-64F72411D1B5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A646960E-6432-41CE-8F0E-633C05CF442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AEE94E1-7ECD-7E8E-B184-DB6633C8453B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B8416C51-3751-DEDD-6DDC-AFBC56A53ABA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EC91A31-6C62-9A59-00D0-8AC59163E11B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957775" y="3147445"/>
            <a:ext cx="2041451" cy="152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 template</a:t>
            </a:r>
          </a:p>
          <a:p>
            <a:pPr algn="ctr">
              <a:lnSpc>
                <a:spcPct val="120000"/>
              </a:lnSpc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선택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Django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server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적용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96EEF8CA-FD93-FEFC-4981-1D912F6C52D4}"/>
              </a:ext>
            </a:extLst>
          </p:cNvPr>
          <p:cNvSpPr txBox="1"/>
          <p:nvPr/>
        </p:nvSpPr>
        <p:spPr>
          <a:xfrm>
            <a:off x="3776996" y="3273238"/>
            <a:ext cx="1903015" cy="115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Static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폴더에서 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Css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js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image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파일 관리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77A00BE-0148-2590-3FB0-94CE3BC750C4}"/>
              </a:ext>
            </a:extLst>
          </p:cNvPr>
          <p:cNvSpPr txBox="1"/>
          <p:nvPr/>
        </p:nvSpPr>
        <p:spPr>
          <a:xfrm>
            <a:off x="6476630" y="3147445"/>
            <a:ext cx="1851543" cy="189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Maria  </a:t>
            </a: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연동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 유저의 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테이블 생성 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및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 추가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A932775-2A4A-8D9A-84F2-38B74D25AD04}"/>
              </a:ext>
            </a:extLst>
          </p:cNvPr>
          <p:cNvSpPr txBox="1"/>
          <p:nvPr/>
        </p:nvSpPr>
        <p:spPr>
          <a:xfrm>
            <a:off x="9192774" y="3265851"/>
            <a:ext cx="2041451" cy="189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  및 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 폼 생성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장고서버에서 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Receivpost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회원정보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010D4-6292-711B-F31B-5295A2656B06}"/>
              </a:ext>
            </a:extLst>
          </p:cNvPr>
          <p:cNvSpPr txBox="1"/>
          <p:nvPr/>
        </p:nvSpPr>
        <p:spPr>
          <a:xfrm>
            <a:off x="1718718" y="335362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구현 과정</a:t>
            </a:r>
          </a:p>
        </p:txBody>
      </p:sp>
    </p:spTree>
    <p:extLst>
      <p:ext uri="{BB962C8B-B14F-4D97-AF65-F5344CB8AC3E}">
        <p14:creationId xmlns:p14="http://schemas.microsoft.com/office/powerpoint/2010/main" val="69864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2BEE53-4B61-DAB6-9DBA-F97860897F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804E4-E7F3-922A-81AC-F4DDF8567DE5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2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1C1D6-65FC-68C4-066D-56830194DDBD}"/>
              </a:ext>
            </a:extLst>
          </p:cNvPr>
          <p:cNvSpPr txBox="1"/>
          <p:nvPr/>
        </p:nvSpPr>
        <p:spPr>
          <a:xfrm>
            <a:off x="2787805" y="3044278"/>
            <a:ext cx="39575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인터페이스 및 소스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E5794-4587-1B16-9315-7A699A77B620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092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560</Words>
  <Application>Microsoft Office PowerPoint</Application>
  <PresentationFormat>와이드스크린</PresentationFormat>
  <Paragraphs>149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Apple SD Gothic Neo</vt:lpstr>
      <vt:lpstr>-apple-system</vt:lpstr>
      <vt:lpstr>HY견고딕</vt:lpstr>
      <vt:lpstr>Pretendard</vt:lpstr>
      <vt:lpstr>Pretendard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66</cp:revision>
  <dcterms:created xsi:type="dcterms:W3CDTF">2022-05-10T00:06:31Z</dcterms:created>
  <dcterms:modified xsi:type="dcterms:W3CDTF">2022-08-22T06:29:47Z</dcterms:modified>
</cp:coreProperties>
</file>