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8" r:id="rId10"/>
    <p:sldId id="267" r:id="rId11"/>
    <p:sldId id="303" r:id="rId12"/>
    <p:sldId id="271" r:id="rId13"/>
    <p:sldId id="302" r:id="rId14"/>
    <p:sldId id="269" r:id="rId15"/>
    <p:sldId id="270" r:id="rId16"/>
    <p:sldId id="295" r:id="rId17"/>
    <p:sldId id="272" r:id="rId18"/>
    <p:sldId id="273" r:id="rId19"/>
    <p:sldId id="275" r:id="rId20"/>
    <p:sldId id="274" r:id="rId21"/>
    <p:sldId id="283" r:id="rId22"/>
    <p:sldId id="276" r:id="rId23"/>
    <p:sldId id="277" r:id="rId24"/>
    <p:sldId id="284" r:id="rId25"/>
    <p:sldId id="278" r:id="rId26"/>
    <p:sldId id="279" r:id="rId27"/>
    <p:sldId id="296" r:id="rId28"/>
    <p:sldId id="292" r:id="rId29"/>
    <p:sldId id="293" r:id="rId30"/>
    <p:sldId id="294" r:id="rId31"/>
    <p:sldId id="300" r:id="rId32"/>
    <p:sldId id="266" r:id="rId33"/>
    <p:sldId id="297" r:id="rId34"/>
    <p:sldId id="286" r:id="rId35"/>
    <p:sldId id="298" r:id="rId36"/>
    <p:sldId id="289" r:id="rId37"/>
    <p:sldId id="287" r:id="rId38"/>
    <p:sldId id="288" r:id="rId39"/>
    <p:sldId id="285" r:id="rId40"/>
    <p:sldId id="29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3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5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4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7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2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05847" y="-300698"/>
            <a:ext cx="5244693" cy="5769169"/>
            <a:chOff x="3812357" y="899291"/>
            <a:chExt cx="3867248" cy="4411393"/>
          </a:xfrm>
        </p:grpSpPr>
        <p:sp>
          <p:nvSpPr>
            <p:cNvPr id="13" name="도넛 12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달 9"/>
            <p:cNvSpPr/>
            <p:nvPr/>
          </p:nvSpPr>
          <p:spPr>
            <a:xfrm rot="15300000">
              <a:off x="5112513" y="2330332"/>
              <a:ext cx="1694688" cy="3389376"/>
            </a:xfrm>
            <a:prstGeom prst="moon">
              <a:avLst>
                <a:gd name="adj" fmla="val 15778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달 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달 4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21223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달 8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10357"/>
              </a:avLst>
            </a:prstGeom>
            <a:solidFill>
              <a:srgbClr val="81D5F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달 5"/>
            <p:cNvSpPr/>
            <p:nvPr/>
          </p:nvSpPr>
          <p:spPr>
            <a:xfrm rot="15300000">
              <a:off x="5112512" y="2330332"/>
              <a:ext cx="1694688" cy="3389376"/>
            </a:xfrm>
            <a:prstGeom prst="moon">
              <a:avLst>
                <a:gd name="adj" fmla="val 10749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994706" y="1654186"/>
            <a:ext cx="5244693" cy="1545872"/>
          </a:xfrm>
          <a:prstGeom prst="rect">
            <a:avLst/>
          </a:prstGeom>
          <a:solidFill>
            <a:srgbClr val="F4F7FA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객체지향 프로그래밍 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</a:t>
            </a:r>
            <a:endParaRPr lang="en-US" altLang="ko-KR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호텔 관리 시스템 </a:t>
            </a: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(HMS)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15100" y="4026456"/>
            <a:ext cx="732513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컴퓨터 소프트웨어공학과 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20193180 </a:t>
            </a: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서민지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컴퓨터 소프트웨어공학과 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20173195 </a:t>
            </a:r>
            <a:r>
              <a:rPr lang="ko-KR" altLang="en-US" sz="20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고강호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컴퓨터 소프트웨어공학과 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20173182 </a:t>
            </a:r>
            <a:r>
              <a:rPr lang="ko-KR" altLang="en-US" sz="20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김승재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컴퓨터 소프트웨어공학과 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20171042 </a:t>
            </a:r>
            <a:r>
              <a:rPr lang="ko-KR" altLang="en-US" sz="20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정규업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컴퓨터 소프트웨어공학과 </a:t>
            </a:r>
            <a:r>
              <a:rPr lang="en-US" altLang="ko-KR" sz="2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20173123 </a:t>
            </a:r>
            <a:r>
              <a:rPr lang="ko-KR" altLang="en-US" sz="20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최우성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74"/>
    </mc:Choice>
    <mc:Fallback xmlns="">
      <p:transition spd="slow" advTm="1247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4188740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</a:t>
            </a:r>
            <a:r>
              <a:rPr lang="ko-KR" altLang="en-US" sz="2800" b="1" kern="0">
                <a:solidFill>
                  <a:srgbClr val="7E58EA"/>
                </a:solidFill>
              </a:rPr>
              <a:t>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- </a:t>
            </a:r>
            <a:r>
              <a:rPr lang="ko-KR" altLang="en-US" sz="2800" b="1" kern="0" dirty="0">
                <a:solidFill>
                  <a:srgbClr val="7E58EA"/>
                </a:solidFill>
              </a:rPr>
              <a:t>로그인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74406552">
            <a:extLst>
              <a:ext uri="{FF2B5EF4-FFF2-40B4-BE49-F238E27FC236}">
                <a16:creationId xmlns:a16="http://schemas.microsoft.com/office/drawing/2014/main" id="{336A26A4-C3A9-403E-BFC8-705317743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930" y="1413360"/>
            <a:ext cx="3512804" cy="485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51550904">
            <a:extLst>
              <a:ext uri="{FF2B5EF4-FFF2-40B4-BE49-F238E27FC236}">
                <a16:creationId xmlns:a16="http://schemas.microsoft.com/office/drawing/2014/main" id="{0E63A0EA-5314-4DEF-B33A-F7563DC97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071" y="1276160"/>
            <a:ext cx="3512804" cy="490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5E6800-29CB-43DD-A4AD-A77F34D70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21" y="1385861"/>
            <a:ext cx="3197795" cy="4885735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A54CA40A-FD00-44A5-A217-91767783EDB2}"/>
              </a:ext>
            </a:extLst>
          </p:cNvPr>
          <p:cNvSpPr/>
          <p:nvPr/>
        </p:nvSpPr>
        <p:spPr>
          <a:xfrm>
            <a:off x="1257997" y="3001818"/>
            <a:ext cx="1522147" cy="341746"/>
          </a:xfrm>
          <a:prstGeom prst="frame">
            <a:avLst>
              <a:gd name="adj1" fmla="val 154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F44CC67B-4009-47ED-ACE8-616624A5A4B4}"/>
              </a:ext>
            </a:extLst>
          </p:cNvPr>
          <p:cNvSpPr/>
          <p:nvPr/>
        </p:nvSpPr>
        <p:spPr>
          <a:xfrm>
            <a:off x="784998" y="5472139"/>
            <a:ext cx="2272238" cy="341746"/>
          </a:xfrm>
          <a:prstGeom prst="frame">
            <a:avLst>
              <a:gd name="adj1" fmla="val 154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3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8"/>
    </mc:Choice>
    <mc:Fallback xmlns="">
      <p:transition spd="slow" advTm="1374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4188740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</a:t>
            </a:r>
            <a:r>
              <a:rPr lang="ko-KR" altLang="en-US" sz="2800" b="1" kern="0">
                <a:solidFill>
                  <a:srgbClr val="7E58EA"/>
                </a:solidFill>
              </a:rPr>
              <a:t>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- </a:t>
            </a:r>
            <a:r>
              <a:rPr lang="ko-KR" altLang="en-US" sz="2800" b="1" kern="0" dirty="0">
                <a:solidFill>
                  <a:srgbClr val="7E58EA"/>
                </a:solidFill>
              </a:rPr>
              <a:t>로그인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D0EA46-253F-465D-ACBD-BA660989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80" y="1349577"/>
            <a:ext cx="8214302" cy="5032185"/>
          </a:xfrm>
          <a:prstGeom prst="rect">
            <a:avLst/>
          </a:prstGeom>
        </p:spPr>
      </p:pic>
      <p:sp>
        <p:nvSpPr>
          <p:cNvPr id="23" name="액자 22">
            <a:extLst>
              <a:ext uri="{FF2B5EF4-FFF2-40B4-BE49-F238E27FC236}">
                <a16:creationId xmlns:a16="http://schemas.microsoft.com/office/drawing/2014/main" id="{F5CE0B73-0391-435D-87B3-A7910D894EFB}"/>
              </a:ext>
            </a:extLst>
          </p:cNvPr>
          <p:cNvSpPr/>
          <p:nvPr/>
        </p:nvSpPr>
        <p:spPr>
          <a:xfrm>
            <a:off x="5319061" y="4625833"/>
            <a:ext cx="1123571" cy="341746"/>
          </a:xfrm>
          <a:prstGeom prst="frame">
            <a:avLst>
              <a:gd name="adj1" fmla="val 1973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9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5"/>
    </mc:Choice>
    <mc:Fallback xmlns="">
      <p:transition spd="slow" advTm="382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4188740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</a:t>
            </a:r>
            <a:r>
              <a:rPr lang="ko-KR" altLang="en-US" sz="2800" b="1" kern="0">
                <a:solidFill>
                  <a:srgbClr val="7E58EA"/>
                </a:solidFill>
              </a:rPr>
              <a:t>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- </a:t>
            </a:r>
            <a:r>
              <a:rPr lang="ko-KR" altLang="en-US" sz="2800" b="1" kern="0" dirty="0">
                <a:solidFill>
                  <a:srgbClr val="7E58EA"/>
                </a:solidFill>
              </a:rPr>
              <a:t>로그인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" name="_x174407192">
            <a:extLst>
              <a:ext uri="{FF2B5EF4-FFF2-40B4-BE49-F238E27FC236}">
                <a16:creationId xmlns:a16="http://schemas.microsoft.com/office/drawing/2014/main" id="{45387EC5-3A43-4B04-A41D-C0A4D226B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68"/>
            <a:ext cx="4147302" cy="560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2F700C9-9B4E-45EE-8D74-DF89CE95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988" y="3885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75675072">
            <a:extLst>
              <a:ext uri="{FF2B5EF4-FFF2-40B4-BE49-F238E27FC236}">
                <a16:creationId xmlns:a16="http://schemas.microsoft.com/office/drawing/2014/main" id="{26916DA1-9949-44F1-B1B6-213DA8DA4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696" y="1182099"/>
            <a:ext cx="4160838" cy="567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87A5AD3D-5C5B-44AC-8C7A-FADBF40A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294" y="8001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176322120">
            <a:extLst>
              <a:ext uri="{FF2B5EF4-FFF2-40B4-BE49-F238E27FC236}">
                <a16:creationId xmlns:a16="http://schemas.microsoft.com/office/drawing/2014/main" id="{CE57346E-2072-4C67-B2E5-AE1B3F4D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268" y="1304132"/>
            <a:ext cx="3116263" cy="17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BBBD466D-F0E3-4F3F-9F79-73047ABB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294" y="30591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7" name="_x52252672">
            <a:extLst>
              <a:ext uri="{FF2B5EF4-FFF2-40B4-BE49-F238E27FC236}">
                <a16:creationId xmlns:a16="http://schemas.microsoft.com/office/drawing/2014/main" id="{DD0CB94A-B30A-4AB1-91AE-E1B1E9CD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46" y="3374162"/>
            <a:ext cx="3116263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액자 22">
            <a:extLst>
              <a:ext uri="{FF2B5EF4-FFF2-40B4-BE49-F238E27FC236}">
                <a16:creationId xmlns:a16="http://schemas.microsoft.com/office/drawing/2014/main" id="{D74E29F2-6172-40A0-A180-D1760A6F72AE}"/>
              </a:ext>
            </a:extLst>
          </p:cNvPr>
          <p:cNvSpPr/>
          <p:nvPr/>
        </p:nvSpPr>
        <p:spPr>
          <a:xfrm>
            <a:off x="657321" y="3026569"/>
            <a:ext cx="3037224" cy="341746"/>
          </a:xfrm>
          <a:prstGeom prst="frame">
            <a:avLst>
              <a:gd name="adj1" fmla="val 1973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54B8B36B-1979-40B8-B389-908078F59835}"/>
              </a:ext>
            </a:extLst>
          </p:cNvPr>
          <p:cNvSpPr/>
          <p:nvPr/>
        </p:nvSpPr>
        <p:spPr>
          <a:xfrm>
            <a:off x="273068" y="5063186"/>
            <a:ext cx="3633914" cy="457199"/>
          </a:xfrm>
          <a:prstGeom prst="frame">
            <a:avLst>
              <a:gd name="adj1" fmla="val 1973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4"/>
    </mc:Choice>
    <mc:Fallback xmlns="">
      <p:transition spd="slow" advTm="699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4188740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</a:t>
            </a:r>
            <a:r>
              <a:rPr lang="ko-KR" altLang="en-US" sz="2800" b="1" kern="0">
                <a:solidFill>
                  <a:srgbClr val="7E58EA"/>
                </a:solidFill>
              </a:rPr>
              <a:t>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- </a:t>
            </a:r>
            <a:r>
              <a:rPr lang="ko-KR" altLang="en-US" sz="2800" b="1" kern="0" dirty="0">
                <a:solidFill>
                  <a:srgbClr val="7E58EA"/>
                </a:solidFill>
              </a:rPr>
              <a:t>로그인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2F700C9-9B4E-45EE-8D74-DF89CE95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988" y="3885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7A5AD3D-5C5B-44AC-8C7A-FADBF40A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294" y="8001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BBD466D-F0E3-4F3F-9F79-73047ABB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294" y="30591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9D03AF-145D-4275-8C95-0B280D40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134" y="1353134"/>
            <a:ext cx="3269154" cy="48692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4ECFDF-51E0-4538-8C3C-9E2B1C75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376" y="2751139"/>
            <a:ext cx="3105150" cy="1762125"/>
          </a:xfrm>
          <a:prstGeom prst="rect">
            <a:avLst/>
          </a:prstGeom>
        </p:spPr>
      </p:pic>
      <p:pic>
        <p:nvPicPr>
          <p:cNvPr id="25" name="_x174407192">
            <a:extLst>
              <a:ext uri="{FF2B5EF4-FFF2-40B4-BE49-F238E27FC236}">
                <a16:creationId xmlns:a16="http://schemas.microsoft.com/office/drawing/2014/main" id="{56F14EF4-2B81-473C-99A1-BFC5586C7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8" y="1317032"/>
            <a:ext cx="3655506" cy="493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액자 25">
            <a:extLst>
              <a:ext uri="{FF2B5EF4-FFF2-40B4-BE49-F238E27FC236}">
                <a16:creationId xmlns:a16="http://schemas.microsoft.com/office/drawing/2014/main" id="{2B927541-A0B4-457A-B16A-B7B43917BD50}"/>
              </a:ext>
            </a:extLst>
          </p:cNvPr>
          <p:cNvSpPr/>
          <p:nvPr/>
        </p:nvSpPr>
        <p:spPr>
          <a:xfrm>
            <a:off x="878993" y="2896221"/>
            <a:ext cx="2639549" cy="301221"/>
          </a:xfrm>
          <a:prstGeom prst="frame">
            <a:avLst>
              <a:gd name="adj1" fmla="val 1973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AF6E39BF-8216-4F00-ABBC-0F022D79427F}"/>
              </a:ext>
            </a:extLst>
          </p:cNvPr>
          <p:cNvSpPr/>
          <p:nvPr/>
        </p:nvSpPr>
        <p:spPr>
          <a:xfrm>
            <a:off x="567894" y="5238677"/>
            <a:ext cx="3158113" cy="402983"/>
          </a:xfrm>
          <a:prstGeom prst="frame">
            <a:avLst>
              <a:gd name="adj1" fmla="val 1973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40"/>
    </mc:Choice>
    <mc:Fallback xmlns="">
      <p:transition spd="slow" advTm="934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4478302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</a:t>
            </a:r>
            <a:r>
              <a:rPr lang="ko-KR" altLang="en-US" sz="2800" b="1" kern="0">
                <a:solidFill>
                  <a:srgbClr val="7E58EA"/>
                </a:solidFill>
              </a:rPr>
              <a:t>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홈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D3980-48C1-442D-9057-0A0C0ED06156}"/>
              </a:ext>
            </a:extLst>
          </p:cNvPr>
          <p:cNvSpPr txBox="1"/>
          <p:nvPr/>
        </p:nvSpPr>
        <p:spPr>
          <a:xfrm>
            <a:off x="1302799" y="1606762"/>
            <a:ext cx="9735220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방 등급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예상 체크인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체크아웃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결제 유형 선택을 통한 예약을 진행할 수 있다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예약을 진행 후에 숙박을 위한 체크인을 진행할 수 있다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호텔 시스템에서 사용할 수 있는 식당서비스를 이용할 수 있다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숙박 후 최종 결제와 체크아웃을 할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77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75"/>
    </mc:Choice>
    <mc:Fallback xmlns="">
      <p:transition spd="slow" advTm="2207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4478302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</a:t>
            </a:r>
            <a:r>
              <a:rPr lang="ko-KR" altLang="en-US" sz="2800" b="1" kern="0">
                <a:solidFill>
                  <a:srgbClr val="7E58EA"/>
                </a:solidFill>
              </a:rPr>
              <a:t>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홈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74915800">
            <a:extLst>
              <a:ext uri="{FF2B5EF4-FFF2-40B4-BE49-F238E27FC236}">
                <a16:creationId xmlns:a16="http://schemas.microsoft.com/office/drawing/2014/main" id="{48E89553-4AC9-45EA-861E-76F50C4AE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255" y="1751208"/>
            <a:ext cx="3529013" cy="360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4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1"/>
    </mc:Choice>
    <mc:Fallback xmlns="">
      <p:transition spd="slow" advTm="1225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6" y="159872"/>
            <a:ext cx="4856475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</a:t>
            </a:r>
            <a:r>
              <a:rPr lang="ko-KR" altLang="en-US" sz="2800" b="1" kern="0">
                <a:solidFill>
                  <a:srgbClr val="7E58EA"/>
                </a:solidFill>
              </a:rPr>
              <a:t>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예약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D3980-48C1-442D-9057-0A0C0ED06156}"/>
              </a:ext>
            </a:extLst>
          </p:cNvPr>
          <p:cNvSpPr txBox="1"/>
          <p:nvPr/>
        </p:nvSpPr>
        <p:spPr>
          <a:xfrm>
            <a:off x="510648" y="1502561"/>
            <a:ext cx="11387965" cy="380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방 등급을 선택하기 위해서 등급별로 선택을 하게 되면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현제 예약되어 있는 방과 숙박중인 방이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ko-KR" altLang="en-US" sz="2000" b="1" dirty="0"/>
              <a:t>비어 있는 방을 확인할 수 있다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예상 체크인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체크아웃 시간 선택이 가능하며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카드 번호와 특별 요청에 대해 입력 받을 수 있다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예약 수정을 통해 예약에 대한 내용을 새로 입력 받을 수 있다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예약 삭제를 통해 예약을 취소할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828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77"/>
    </mc:Choice>
    <mc:Fallback xmlns="">
      <p:transition spd="slow" advTm="35577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6" y="159872"/>
            <a:ext cx="4921129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예약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76331832">
            <a:extLst>
              <a:ext uri="{FF2B5EF4-FFF2-40B4-BE49-F238E27FC236}">
                <a16:creationId xmlns:a16="http://schemas.microsoft.com/office/drawing/2014/main" id="{95B75D4F-8872-4D60-8EEE-335C57CA2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8" y="1257930"/>
            <a:ext cx="3165201" cy="561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175035984">
            <a:extLst>
              <a:ext uri="{FF2B5EF4-FFF2-40B4-BE49-F238E27FC236}">
                <a16:creationId xmlns:a16="http://schemas.microsoft.com/office/drawing/2014/main" id="{BEF30DB6-CF5F-48AC-9426-09BE8022A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24" y="1257930"/>
            <a:ext cx="3165202" cy="56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1" name="_x175112848">
            <a:extLst>
              <a:ext uri="{FF2B5EF4-FFF2-40B4-BE49-F238E27FC236}">
                <a16:creationId xmlns:a16="http://schemas.microsoft.com/office/drawing/2014/main" id="{F8077A70-B631-489E-B510-48AE5F67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728" y="2916963"/>
            <a:ext cx="3132138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F105971D-2C51-4264-A318-D50B79A6A176}"/>
              </a:ext>
            </a:extLst>
          </p:cNvPr>
          <p:cNvSpPr/>
          <p:nvPr/>
        </p:nvSpPr>
        <p:spPr>
          <a:xfrm>
            <a:off x="586034" y="2054001"/>
            <a:ext cx="1767047" cy="994638"/>
          </a:xfrm>
          <a:prstGeom prst="frame">
            <a:avLst>
              <a:gd name="adj1" fmla="val 24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57815199-F11D-49E3-84CF-4A103A4D64AF}"/>
              </a:ext>
            </a:extLst>
          </p:cNvPr>
          <p:cNvSpPr/>
          <p:nvPr/>
        </p:nvSpPr>
        <p:spPr>
          <a:xfrm>
            <a:off x="4562288" y="3391160"/>
            <a:ext cx="2309567" cy="1688839"/>
          </a:xfrm>
          <a:prstGeom prst="frame">
            <a:avLst>
              <a:gd name="adj1" fmla="val 24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93AA91A0-EC75-40A9-A2EF-32D9E767A34E}"/>
              </a:ext>
            </a:extLst>
          </p:cNvPr>
          <p:cNvSpPr/>
          <p:nvPr/>
        </p:nvSpPr>
        <p:spPr>
          <a:xfrm>
            <a:off x="4562287" y="5156925"/>
            <a:ext cx="2309567" cy="327890"/>
          </a:xfrm>
          <a:prstGeom prst="frame">
            <a:avLst>
              <a:gd name="adj1" fmla="val 137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7"/>
    </mc:Choice>
    <mc:Fallback xmlns="">
      <p:transition spd="slow" advTm="810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4997544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예약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52254832">
            <a:extLst>
              <a:ext uri="{FF2B5EF4-FFF2-40B4-BE49-F238E27FC236}">
                <a16:creationId xmlns:a16="http://schemas.microsoft.com/office/drawing/2014/main" id="{770B8459-A2D1-4A6A-B4A1-2F3ABD5E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11" y="1526853"/>
            <a:ext cx="3551238" cy="48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3" name="_x176443488">
            <a:extLst>
              <a:ext uri="{FF2B5EF4-FFF2-40B4-BE49-F238E27FC236}">
                <a16:creationId xmlns:a16="http://schemas.microsoft.com/office/drawing/2014/main" id="{92C8DC88-187C-4724-84C4-2C2AEF801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"/>
          <a:stretch>
            <a:fillRect/>
          </a:stretch>
        </p:blipFill>
        <p:spPr bwMode="auto">
          <a:xfrm>
            <a:off x="6979974" y="2467270"/>
            <a:ext cx="3089275" cy="17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액자 24">
            <a:extLst>
              <a:ext uri="{FF2B5EF4-FFF2-40B4-BE49-F238E27FC236}">
                <a16:creationId xmlns:a16="http://schemas.microsoft.com/office/drawing/2014/main" id="{C6E5B1DC-6279-44ED-BF85-DD3344D8A869}"/>
              </a:ext>
            </a:extLst>
          </p:cNvPr>
          <p:cNvSpPr/>
          <p:nvPr/>
        </p:nvSpPr>
        <p:spPr>
          <a:xfrm>
            <a:off x="2112011" y="1920344"/>
            <a:ext cx="3504761" cy="3857865"/>
          </a:xfrm>
          <a:prstGeom prst="frame">
            <a:avLst>
              <a:gd name="adj1" fmla="val 139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57"/>
    </mc:Choice>
    <mc:Fallback xmlns="">
      <p:transition spd="slow" advTm="15057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4997544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예약 수정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75671632">
            <a:extLst>
              <a:ext uri="{FF2B5EF4-FFF2-40B4-BE49-F238E27FC236}">
                <a16:creationId xmlns:a16="http://schemas.microsoft.com/office/drawing/2014/main" id="{D2110305-A558-45B4-B71C-5A53D599B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34" y="1266747"/>
            <a:ext cx="4226394" cy="550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9" name="_x175672832">
            <a:extLst>
              <a:ext uri="{FF2B5EF4-FFF2-40B4-BE49-F238E27FC236}">
                <a16:creationId xmlns:a16="http://schemas.microsoft.com/office/drawing/2014/main" id="{D7F20828-C9A5-43E9-8A18-BE73FD554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8"/>
          <a:stretch>
            <a:fillRect/>
          </a:stretch>
        </p:blipFill>
        <p:spPr bwMode="auto">
          <a:xfrm>
            <a:off x="8522006" y="2626039"/>
            <a:ext cx="3116263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_x176331832">
            <a:extLst>
              <a:ext uri="{FF2B5EF4-FFF2-40B4-BE49-F238E27FC236}">
                <a16:creationId xmlns:a16="http://schemas.microsoft.com/office/drawing/2014/main" id="{4C501569-4E6B-40B7-8738-59382B41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8" y="1257930"/>
            <a:ext cx="3165201" cy="561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액자 28">
            <a:extLst>
              <a:ext uri="{FF2B5EF4-FFF2-40B4-BE49-F238E27FC236}">
                <a16:creationId xmlns:a16="http://schemas.microsoft.com/office/drawing/2014/main" id="{E47FACC3-2096-488C-858F-B8CA1FDD2D97}"/>
              </a:ext>
            </a:extLst>
          </p:cNvPr>
          <p:cNvSpPr/>
          <p:nvPr/>
        </p:nvSpPr>
        <p:spPr>
          <a:xfrm>
            <a:off x="636896" y="5819853"/>
            <a:ext cx="1228849" cy="451743"/>
          </a:xfrm>
          <a:prstGeom prst="frame">
            <a:avLst>
              <a:gd name="adj1" fmla="val 106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B8E08104-130C-41C5-899A-049F5127D013}"/>
              </a:ext>
            </a:extLst>
          </p:cNvPr>
          <p:cNvSpPr/>
          <p:nvPr/>
        </p:nvSpPr>
        <p:spPr>
          <a:xfrm>
            <a:off x="3878034" y="1526853"/>
            <a:ext cx="4226394" cy="1668929"/>
          </a:xfrm>
          <a:prstGeom prst="frame">
            <a:avLst>
              <a:gd name="adj1" fmla="val 24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E95A2EA4-328A-4E2A-8FE5-CFFCFCC9EC8F}"/>
              </a:ext>
            </a:extLst>
          </p:cNvPr>
          <p:cNvSpPr/>
          <p:nvPr/>
        </p:nvSpPr>
        <p:spPr>
          <a:xfrm>
            <a:off x="3878034" y="3553269"/>
            <a:ext cx="1534475" cy="2885682"/>
          </a:xfrm>
          <a:prstGeom prst="frame">
            <a:avLst>
              <a:gd name="adj1" fmla="val 24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97F845E4-0E29-4A44-94D5-D2D17457F583}"/>
              </a:ext>
            </a:extLst>
          </p:cNvPr>
          <p:cNvSpPr/>
          <p:nvPr/>
        </p:nvSpPr>
        <p:spPr>
          <a:xfrm>
            <a:off x="5624709" y="3236417"/>
            <a:ext cx="2381667" cy="2742650"/>
          </a:xfrm>
          <a:prstGeom prst="frame">
            <a:avLst>
              <a:gd name="adj1" fmla="val 24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8"/>
    </mc:Choice>
    <mc:Fallback xmlns="">
      <p:transition spd="slow" advTm="1413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목 차 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00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54B57-9D48-4F2E-8A47-06570EAE716C}"/>
              </a:ext>
            </a:extLst>
          </p:cNvPr>
          <p:cNvSpPr txBox="1"/>
          <p:nvPr/>
        </p:nvSpPr>
        <p:spPr>
          <a:xfrm>
            <a:off x="1006549" y="1426037"/>
            <a:ext cx="10282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시스템 개요</a:t>
            </a:r>
            <a:r>
              <a:rPr lang="en-US" altLang="ko-KR" dirty="0"/>
              <a:t>(</a:t>
            </a:r>
            <a:r>
              <a:rPr lang="ko-KR" altLang="en-US" dirty="0"/>
              <a:t>비전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소프트웨어 구조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시스템 인터페이스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인터페이스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통신 인터페이스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기능 구현 설명</a:t>
            </a:r>
          </a:p>
        </p:txBody>
      </p:sp>
    </p:spTree>
    <p:extLst>
      <p:ext uri="{BB962C8B-B14F-4D97-AF65-F5344CB8AC3E}">
        <p14:creationId xmlns:p14="http://schemas.microsoft.com/office/powerpoint/2010/main" val="39498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3"/>
    </mc:Choice>
    <mc:Fallback xmlns="">
      <p:transition spd="slow" advTm="1150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6" y="159872"/>
            <a:ext cx="4939625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예약 삭제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71" name="_x175671872">
            <a:extLst>
              <a:ext uri="{FF2B5EF4-FFF2-40B4-BE49-F238E27FC236}">
                <a16:creationId xmlns:a16="http://schemas.microsoft.com/office/drawing/2014/main" id="{52DF7B23-6A05-44ED-A299-643D1D7A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" t="1282"/>
          <a:stretch>
            <a:fillRect/>
          </a:stretch>
        </p:blipFill>
        <p:spPr bwMode="auto">
          <a:xfrm>
            <a:off x="4197858" y="1329888"/>
            <a:ext cx="5368925" cy="32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73" name="_x174409592">
            <a:extLst>
              <a:ext uri="{FF2B5EF4-FFF2-40B4-BE49-F238E27FC236}">
                <a16:creationId xmlns:a16="http://schemas.microsoft.com/office/drawing/2014/main" id="{A706C2A4-D333-4EA8-82ED-4B8BC3634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53" y="4780386"/>
            <a:ext cx="3132138" cy="179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_x176331832">
            <a:extLst>
              <a:ext uri="{FF2B5EF4-FFF2-40B4-BE49-F238E27FC236}">
                <a16:creationId xmlns:a16="http://schemas.microsoft.com/office/drawing/2014/main" id="{3BB5BD2E-F776-4880-8CC4-1304D8BC1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7" y="1202570"/>
            <a:ext cx="3165201" cy="561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액자 30">
            <a:extLst>
              <a:ext uri="{FF2B5EF4-FFF2-40B4-BE49-F238E27FC236}">
                <a16:creationId xmlns:a16="http://schemas.microsoft.com/office/drawing/2014/main" id="{BCD284F6-B94E-4570-A224-7A2F852D3F56}"/>
              </a:ext>
            </a:extLst>
          </p:cNvPr>
          <p:cNvSpPr/>
          <p:nvPr/>
        </p:nvSpPr>
        <p:spPr>
          <a:xfrm>
            <a:off x="2032723" y="5819853"/>
            <a:ext cx="1228849" cy="362944"/>
          </a:xfrm>
          <a:prstGeom prst="frame">
            <a:avLst>
              <a:gd name="adj1" fmla="val 106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4CE599CB-313A-4ECB-9C6B-60134213D3AE}"/>
              </a:ext>
            </a:extLst>
          </p:cNvPr>
          <p:cNvSpPr/>
          <p:nvPr/>
        </p:nvSpPr>
        <p:spPr>
          <a:xfrm>
            <a:off x="4175310" y="1771184"/>
            <a:ext cx="5368925" cy="2099424"/>
          </a:xfrm>
          <a:prstGeom prst="frame">
            <a:avLst>
              <a:gd name="adj1" fmla="val 182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0"/>
    </mc:Choice>
    <mc:Fallback xmlns="">
      <p:transition spd="slow" advTm="1015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4822806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체크인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67" y="2522918"/>
            <a:ext cx="10811828" cy="141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체크인을 할 때 방 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예약 고유번호를 적으면 체크인이 가능하다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체크인 이후 예약한 방이 숙박 중으로 바뀐 것을 확인할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4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31"/>
    </mc:Choice>
    <mc:Fallback xmlns="">
      <p:transition spd="slow" advTm="1863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6" y="159872"/>
            <a:ext cx="4949927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체크인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174409352">
            <a:extLst>
              <a:ext uri="{FF2B5EF4-FFF2-40B4-BE49-F238E27FC236}">
                <a16:creationId xmlns:a16="http://schemas.microsoft.com/office/drawing/2014/main" id="{75427051-8CA2-4274-875C-BF823A92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095" y="755955"/>
            <a:ext cx="3607448" cy="29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5" name="_x175112128">
            <a:extLst>
              <a:ext uri="{FF2B5EF4-FFF2-40B4-BE49-F238E27FC236}">
                <a16:creationId xmlns:a16="http://schemas.microsoft.com/office/drawing/2014/main" id="{B387C2BE-7EE3-41B2-82B6-92715AB6C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"/>
          <a:stretch>
            <a:fillRect/>
          </a:stretch>
        </p:blipFill>
        <p:spPr bwMode="auto">
          <a:xfrm>
            <a:off x="4049481" y="3800304"/>
            <a:ext cx="3463203" cy="28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7" name="_x176444768">
            <a:extLst>
              <a:ext uri="{FF2B5EF4-FFF2-40B4-BE49-F238E27FC236}">
                <a16:creationId xmlns:a16="http://schemas.microsoft.com/office/drawing/2014/main" id="{B52962A1-7C41-4943-95E5-276B06AF4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723" y="524268"/>
            <a:ext cx="3172599" cy="623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액자 33">
            <a:extLst>
              <a:ext uri="{FF2B5EF4-FFF2-40B4-BE49-F238E27FC236}">
                <a16:creationId xmlns:a16="http://schemas.microsoft.com/office/drawing/2014/main" id="{1808571C-1054-40F6-9E36-AA89CE3FD4FA}"/>
              </a:ext>
            </a:extLst>
          </p:cNvPr>
          <p:cNvSpPr/>
          <p:nvPr/>
        </p:nvSpPr>
        <p:spPr>
          <a:xfrm>
            <a:off x="4434802" y="1474035"/>
            <a:ext cx="2681206" cy="1517474"/>
          </a:xfrm>
          <a:prstGeom prst="frame">
            <a:avLst>
              <a:gd name="adj1" fmla="val 27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E14324D7-5745-4E31-AB76-E79CDEABEFDE}"/>
              </a:ext>
            </a:extLst>
          </p:cNvPr>
          <p:cNvSpPr/>
          <p:nvPr/>
        </p:nvSpPr>
        <p:spPr>
          <a:xfrm>
            <a:off x="4137711" y="4497818"/>
            <a:ext cx="3275388" cy="1517474"/>
          </a:xfrm>
          <a:prstGeom prst="frame">
            <a:avLst>
              <a:gd name="adj1" fmla="val 27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액자 35">
            <a:extLst>
              <a:ext uri="{FF2B5EF4-FFF2-40B4-BE49-F238E27FC236}">
                <a16:creationId xmlns:a16="http://schemas.microsoft.com/office/drawing/2014/main" id="{8C972913-FAF8-4863-AD68-A69E22062B34}"/>
              </a:ext>
            </a:extLst>
          </p:cNvPr>
          <p:cNvSpPr/>
          <p:nvPr/>
        </p:nvSpPr>
        <p:spPr>
          <a:xfrm>
            <a:off x="8144921" y="3113477"/>
            <a:ext cx="2458424" cy="230087"/>
          </a:xfrm>
          <a:prstGeom prst="frame">
            <a:avLst>
              <a:gd name="adj1" fmla="val 1634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BDA2954-7618-46A6-84DC-D5A5BCAEA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900" y="2094075"/>
            <a:ext cx="3125754" cy="2609447"/>
          </a:xfrm>
          <a:prstGeom prst="rect">
            <a:avLst/>
          </a:prstGeom>
        </p:spPr>
      </p:pic>
      <p:sp>
        <p:nvSpPr>
          <p:cNvPr id="39" name="액자 38">
            <a:extLst>
              <a:ext uri="{FF2B5EF4-FFF2-40B4-BE49-F238E27FC236}">
                <a16:creationId xmlns:a16="http://schemas.microsoft.com/office/drawing/2014/main" id="{3F16B58C-EE50-489F-9022-CEE8014CAE77}"/>
              </a:ext>
            </a:extLst>
          </p:cNvPr>
          <p:cNvSpPr/>
          <p:nvPr/>
        </p:nvSpPr>
        <p:spPr>
          <a:xfrm>
            <a:off x="403096" y="2373272"/>
            <a:ext cx="3155557" cy="2330249"/>
          </a:xfrm>
          <a:prstGeom prst="frame">
            <a:avLst>
              <a:gd name="adj1" fmla="val 27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2" name="오디오 3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75"/>
    </mc:Choice>
    <mc:Fallback xmlns="">
      <p:transition spd="slow" advTm="110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500064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서비스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F0F7B3B-B79B-4941-9D03-D1746B54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68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6" name="Rectangle 4">
            <a:extLst>
              <a:ext uri="{FF2B5EF4-FFF2-40B4-BE49-F238E27FC236}">
                <a16:creationId xmlns:a16="http://schemas.microsoft.com/office/drawing/2014/main" id="{65BD40E4-B553-42E5-B2C1-A74EECBE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27" y="10805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TextBox 14337">
            <a:extLst>
              <a:ext uri="{FF2B5EF4-FFF2-40B4-BE49-F238E27FC236}">
                <a16:creationId xmlns:a16="http://schemas.microsoft.com/office/drawing/2014/main" id="{0585DE8C-E703-4791-9B10-4309917FA5ED}"/>
              </a:ext>
            </a:extLst>
          </p:cNvPr>
          <p:cNvSpPr txBox="1"/>
          <p:nvPr/>
        </p:nvSpPr>
        <p:spPr>
          <a:xfrm>
            <a:off x="1227994" y="1728345"/>
            <a:ext cx="10434315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서비스 메뉴를 클릭하면 식당 관리 프로그램이 연결 된다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주문 작성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주문 보기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주문 수정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주문 취소를 이용할 수 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룸 번호와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예약 고유 번호로 주문 작성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보기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수정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취소를 할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4340" name="오디오 14339">
            <a:hlinkClick r:id="" action="ppaction://media"/>
            <a:extLst>
              <a:ext uri="{FF2B5EF4-FFF2-40B4-BE49-F238E27FC236}">
                <a16:creationId xmlns:a16="http://schemas.microsoft.com/office/drawing/2014/main" id="{93ECB571-8958-48E2-BE63-E34622FB9E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20"/>
    </mc:Choice>
    <mc:Fallback xmlns="">
      <p:transition spd="slow" advTm="23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3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0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186716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서비스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F0F7B3B-B79B-4941-9D03-D1746B54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68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6" name="Rectangle 4">
            <a:extLst>
              <a:ext uri="{FF2B5EF4-FFF2-40B4-BE49-F238E27FC236}">
                <a16:creationId xmlns:a16="http://schemas.microsoft.com/office/drawing/2014/main" id="{65BD40E4-B553-42E5-B2C1-A74EECBE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27" y="10805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그림 14338">
            <a:extLst>
              <a:ext uri="{FF2B5EF4-FFF2-40B4-BE49-F238E27FC236}">
                <a16:creationId xmlns:a16="http://schemas.microsoft.com/office/drawing/2014/main" id="{1860269F-36DF-4FF5-9C90-9F6CB461A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55" y="1542993"/>
            <a:ext cx="4907705" cy="4436074"/>
          </a:xfrm>
          <a:prstGeom prst="rect">
            <a:avLst/>
          </a:prstGeom>
        </p:spPr>
      </p:pic>
      <p:pic>
        <p:nvPicPr>
          <p:cNvPr id="14341" name="그림 14340">
            <a:extLst>
              <a:ext uri="{FF2B5EF4-FFF2-40B4-BE49-F238E27FC236}">
                <a16:creationId xmlns:a16="http://schemas.microsoft.com/office/drawing/2014/main" id="{57ABE724-AABC-4027-B5F9-3D3D59FF0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1" y="1570170"/>
            <a:ext cx="4963062" cy="4377359"/>
          </a:xfrm>
          <a:prstGeom prst="rect">
            <a:avLst/>
          </a:prstGeom>
        </p:spPr>
      </p:pic>
      <p:sp>
        <p:nvSpPr>
          <p:cNvPr id="35" name="액자 34">
            <a:extLst>
              <a:ext uri="{FF2B5EF4-FFF2-40B4-BE49-F238E27FC236}">
                <a16:creationId xmlns:a16="http://schemas.microsoft.com/office/drawing/2014/main" id="{8F657B4B-DA37-4665-86A6-CEF802A91B34}"/>
              </a:ext>
            </a:extLst>
          </p:cNvPr>
          <p:cNvSpPr/>
          <p:nvPr/>
        </p:nvSpPr>
        <p:spPr>
          <a:xfrm>
            <a:off x="567894" y="2233099"/>
            <a:ext cx="3135888" cy="457200"/>
          </a:xfrm>
          <a:prstGeom prst="frame">
            <a:avLst>
              <a:gd name="adj1" fmla="val 649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액자 35">
            <a:extLst>
              <a:ext uri="{FF2B5EF4-FFF2-40B4-BE49-F238E27FC236}">
                <a16:creationId xmlns:a16="http://schemas.microsoft.com/office/drawing/2014/main" id="{40DC8909-CDB4-4A81-9A89-AD234C6296E7}"/>
              </a:ext>
            </a:extLst>
          </p:cNvPr>
          <p:cNvSpPr/>
          <p:nvPr/>
        </p:nvSpPr>
        <p:spPr>
          <a:xfrm>
            <a:off x="6518855" y="2310690"/>
            <a:ext cx="3135888" cy="641038"/>
          </a:xfrm>
          <a:prstGeom prst="frame">
            <a:avLst>
              <a:gd name="adj1" fmla="val 649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>
            <a:extLst>
              <a:ext uri="{FF2B5EF4-FFF2-40B4-BE49-F238E27FC236}">
                <a16:creationId xmlns:a16="http://schemas.microsoft.com/office/drawing/2014/main" id="{BA937106-84FD-40BB-9839-8EECB75F62D8}"/>
              </a:ext>
            </a:extLst>
          </p:cNvPr>
          <p:cNvSpPr/>
          <p:nvPr/>
        </p:nvSpPr>
        <p:spPr>
          <a:xfrm>
            <a:off x="6528900" y="3203525"/>
            <a:ext cx="2097864" cy="2111482"/>
          </a:xfrm>
          <a:prstGeom prst="frame">
            <a:avLst>
              <a:gd name="adj1" fmla="val 20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340" name="오디오 14339">
            <a:hlinkClick r:id="" action="ppaction://media"/>
            <a:extLst>
              <a:ext uri="{FF2B5EF4-FFF2-40B4-BE49-F238E27FC236}">
                <a16:creationId xmlns:a16="http://schemas.microsoft.com/office/drawing/2014/main" id="{43223839-B48D-40AD-B121-141A979FCE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2"/>
    </mc:Choice>
    <mc:Fallback xmlns="">
      <p:transition spd="slow" advTm="9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3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0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052284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서비스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F0F7B3B-B79B-4941-9D03-D1746B54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68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6" name="Rectangle 4">
            <a:extLst>
              <a:ext uri="{FF2B5EF4-FFF2-40B4-BE49-F238E27FC236}">
                <a16:creationId xmlns:a16="http://schemas.microsoft.com/office/drawing/2014/main" id="{65BD40E4-B553-42E5-B2C1-A74EECBE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27" y="10805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37A992A-6363-45B4-A2CD-B7E5F94F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869" y="204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41" name="그림 14340">
            <a:extLst>
              <a:ext uri="{FF2B5EF4-FFF2-40B4-BE49-F238E27FC236}">
                <a16:creationId xmlns:a16="http://schemas.microsoft.com/office/drawing/2014/main" id="{7AD4AE24-F5E7-41CC-9E73-62427D654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3" y="1612591"/>
            <a:ext cx="4998118" cy="4391814"/>
          </a:xfrm>
          <a:prstGeom prst="rect">
            <a:avLst/>
          </a:prstGeom>
        </p:spPr>
      </p:pic>
      <p:pic>
        <p:nvPicPr>
          <p:cNvPr id="14343" name="그림 14342">
            <a:extLst>
              <a:ext uri="{FF2B5EF4-FFF2-40B4-BE49-F238E27FC236}">
                <a16:creationId xmlns:a16="http://schemas.microsoft.com/office/drawing/2014/main" id="{FB6DEA86-9147-4A54-86A8-038B0A252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922" y="1650871"/>
            <a:ext cx="4915326" cy="4320914"/>
          </a:xfrm>
          <a:prstGeom prst="rect">
            <a:avLst/>
          </a:prstGeom>
        </p:spPr>
      </p:pic>
      <p:sp>
        <p:nvSpPr>
          <p:cNvPr id="36" name="액자 35">
            <a:extLst>
              <a:ext uri="{FF2B5EF4-FFF2-40B4-BE49-F238E27FC236}">
                <a16:creationId xmlns:a16="http://schemas.microsoft.com/office/drawing/2014/main" id="{A72BC349-DA8C-4407-BCB8-2564C68581D8}"/>
              </a:ext>
            </a:extLst>
          </p:cNvPr>
          <p:cNvSpPr/>
          <p:nvPr/>
        </p:nvSpPr>
        <p:spPr>
          <a:xfrm>
            <a:off x="2521527" y="3570662"/>
            <a:ext cx="821195" cy="457200"/>
          </a:xfrm>
          <a:prstGeom prst="frame">
            <a:avLst>
              <a:gd name="adj1" fmla="val 96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>
            <a:extLst>
              <a:ext uri="{FF2B5EF4-FFF2-40B4-BE49-F238E27FC236}">
                <a16:creationId xmlns:a16="http://schemas.microsoft.com/office/drawing/2014/main" id="{1CDAE8D9-57B4-4169-9E45-4BC2BD2A6CBF}"/>
              </a:ext>
            </a:extLst>
          </p:cNvPr>
          <p:cNvSpPr/>
          <p:nvPr/>
        </p:nvSpPr>
        <p:spPr>
          <a:xfrm>
            <a:off x="8340840" y="4554335"/>
            <a:ext cx="830869" cy="457200"/>
          </a:xfrm>
          <a:prstGeom prst="frame">
            <a:avLst>
              <a:gd name="adj1" fmla="val 963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94BCC449-D8B9-4774-A9FA-4F08167950C4}"/>
              </a:ext>
            </a:extLst>
          </p:cNvPr>
          <p:cNvSpPr/>
          <p:nvPr/>
        </p:nvSpPr>
        <p:spPr>
          <a:xfrm>
            <a:off x="3342722" y="3296199"/>
            <a:ext cx="1949714" cy="2014709"/>
          </a:xfrm>
          <a:prstGeom prst="frame">
            <a:avLst>
              <a:gd name="adj1" fmla="val 34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1BB56F07-7DCD-4464-918A-79A4E0E4FE35}"/>
              </a:ext>
            </a:extLst>
          </p:cNvPr>
          <p:cNvSpPr/>
          <p:nvPr/>
        </p:nvSpPr>
        <p:spPr>
          <a:xfrm>
            <a:off x="9105281" y="3296199"/>
            <a:ext cx="1949714" cy="2014709"/>
          </a:xfrm>
          <a:prstGeom prst="frame">
            <a:avLst>
              <a:gd name="adj1" fmla="val 347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337" name="오디오 14336">
            <a:hlinkClick r:id="" action="ppaction://media"/>
            <a:extLst>
              <a:ext uri="{FF2B5EF4-FFF2-40B4-BE49-F238E27FC236}">
                <a16:creationId xmlns:a16="http://schemas.microsoft.com/office/drawing/2014/main" id="{B297875C-E780-410E-AEFE-98960DCC85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7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1"/>
    </mc:Choice>
    <mc:Fallback xmlns="">
      <p:transition spd="slow" advTm="127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3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37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236490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서비스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F0F7B3B-B79B-4941-9D03-D1746B54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68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6" name="Rectangle 4">
            <a:extLst>
              <a:ext uri="{FF2B5EF4-FFF2-40B4-BE49-F238E27FC236}">
                <a16:creationId xmlns:a16="http://schemas.microsoft.com/office/drawing/2014/main" id="{65BD40E4-B553-42E5-B2C1-A74EECBE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27" y="10805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37A992A-6363-45B4-A2CD-B7E5F94F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869" y="204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2D550ECF-06C0-4479-85CC-88412737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6" y="15521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55FC32F8-5F82-4838-886A-C903B98C2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674" y="20972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9" name="그림 14338">
            <a:extLst>
              <a:ext uri="{FF2B5EF4-FFF2-40B4-BE49-F238E27FC236}">
                <a16:creationId xmlns:a16="http://schemas.microsoft.com/office/drawing/2014/main" id="{9671F42A-B90E-48E5-A771-EF8E9A1FB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8" y="2023690"/>
            <a:ext cx="5886441" cy="3468775"/>
          </a:xfrm>
          <a:prstGeom prst="rect">
            <a:avLst/>
          </a:prstGeom>
        </p:spPr>
      </p:pic>
      <p:pic>
        <p:nvPicPr>
          <p:cNvPr id="14343" name="그림 14342">
            <a:extLst>
              <a:ext uri="{FF2B5EF4-FFF2-40B4-BE49-F238E27FC236}">
                <a16:creationId xmlns:a16="http://schemas.microsoft.com/office/drawing/2014/main" id="{49823EF8-DA79-4397-92B5-CADB9FD4C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" y="2143972"/>
            <a:ext cx="5800426" cy="3420020"/>
          </a:xfrm>
          <a:prstGeom prst="rect">
            <a:avLst/>
          </a:prstGeom>
        </p:spPr>
      </p:pic>
      <p:sp>
        <p:nvSpPr>
          <p:cNvPr id="38" name="액자 37">
            <a:extLst>
              <a:ext uri="{FF2B5EF4-FFF2-40B4-BE49-F238E27FC236}">
                <a16:creationId xmlns:a16="http://schemas.microsoft.com/office/drawing/2014/main" id="{8406EA4B-8AD5-49DE-8B50-BC2BD288B2C6}"/>
              </a:ext>
            </a:extLst>
          </p:cNvPr>
          <p:cNvSpPr/>
          <p:nvPr/>
        </p:nvSpPr>
        <p:spPr>
          <a:xfrm>
            <a:off x="3611418" y="2369145"/>
            <a:ext cx="1856509" cy="1102716"/>
          </a:xfrm>
          <a:prstGeom prst="frame">
            <a:avLst>
              <a:gd name="adj1" fmla="val 391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375B86D3-ECAB-4690-BDD7-3931A5BD8F0D}"/>
              </a:ext>
            </a:extLst>
          </p:cNvPr>
          <p:cNvSpPr/>
          <p:nvPr/>
        </p:nvSpPr>
        <p:spPr>
          <a:xfrm>
            <a:off x="3382097" y="4054209"/>
            <a:ext cx="2466415" cy="1251662"/>
          </a:xfrm>
          <a:prstGeom prst="frame">
            <a:avLst>
              <a:gd name="adj1" fmla="val 391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181A7F92-D884-4596-8A60-4474C00FFF39}"/>
              </a:ext>
            </a:extLst>
          </p:cNvPr>
          <p:cNvSpPr/>
          <p:nvPr/>
        </p:nvSpPr>
        <p:spPr>
          <a:xfrm>
            <a:off x="8729294" y="3905263"/>
            <a:ext cx="3084015" cy="1400608"/>
          </a:xfrm>
          <a:prstGeom prst="frame">
            <a:avLst>
              <a:gd name="adj1" fmla="val 391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5B69A0A6-A1BF-4357-B5C3-B4997AC20F19}"/>
              </a:ext>
            </a:extLst>
          </p:cNvPr>
          <p:cNvSpPr/>
          <p:nvPr/>
        </p:nvSpPr>
        <p:spPr>
          <a:xfrm>
            <a:off x="9087382" y="2023690"/>
            <a:ext cx="2208691" cy="1102716"/>
          </a:xfrm>
          <a:prstGeom prst="frame">
            <a:avLst>
              <a:gd name="adj1" fmla="val 391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338" name="오디오 14337">
            <a:hlinkClick r:id="" action="ppaction://media"/>
            <a:extLst>
              <a:ext uri="{FF2B5EF4-FFF2-40B4-BE49-F238E27FC236}">
                <a16:creationId xmlns:a16="http://schemas.microsoft.com/office/drawing/2014/main" id="{31755319-9252-4A73-8700-E3308F0FED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1"/>
    </mc:Choice>
    <mc:Fallback xmlns="">
      <p:transition spd="slow" advTm="140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3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38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500064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체크아웃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TextBox 14337">
            <a:extLst>
              <a:ext uri="{FF2B5EF4-FFF2-40B4-BE49-F238E27FC236}">
                <a16:creationId xmlns:a16="http://schemas.microsoft.com/office/drawing/2014/main" id="{0585DE8C-E703-4791-9B10-4309917FA5ED}"/>
              </a:ext>
            </a:extLst>
          </p:cNvPr>
          <p:cNvSpPr txBox="1"/>
          <p:nvPr/>
        </p:nvSpPr>
        <p:spPr>
          <a:xfrm>
            <a:off x="878842" y="1585162"/>
            <a:ext cx="10434315" cy="368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고객이 숙박했던 방과 예약 시 발급되었던 고유번호를 입력 받아 사용자의 숙박 정보를 출력하고 현재 시간에 맞추어 추가 숙박료에 대한 정보를 알려준다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체크아웃을 진행할 때 필요한 정보를 계산서를 통해서 보여준다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예약할 때 입력 받았던 결제 유형으로 결제를 진행하고 체크아웃을 진행한다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4337" name="오디오 14336">
            <a:hlinkClick r:id="" action="ppaction://media"/>
            <a:extLst>
              <a:ext uri="{FF2B5EF4-FFF2-40B4-BE49-F238E27FC236}">
                <a16:creationId xmlns:a16="http://schemas.microsoft.com/office/drawing/2014/main" id="{7EDC2BA1-8062-45F3-ADA0-A24A429DF8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0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42"/>
    </mc:Choice>
    <mc:Fallback xmlns="">
      <p:transition spd="slow" advTm="227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3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37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6" y="159872"/>
            <a:ext cx="4949927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체크아웃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2" name="그림 13311">
            <a:extLst>
              <a:ext uri="{FF2B5EF4-FFF2-40B4-BE49-F238E27FC236}">
                <a16:creationId xmlns:a16="http://schemas.microsoft.com/office/drawing/2014/main" id="{7C3E0801-83FD-4CFE-9C8F-043819AA5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1978765"/>
            <a:ext cx="5662151" cy="3436918"/>
          </a:xfrm>
          <a:prstGeom prst="rect">
            <a:avLst/>
          </a:prstGeom>
        </p:spPr>
      </p:pic>
      <p:pic>
        <p:nvPicPr>
          <p:cNvPr id="13316" name="그림 13315">
            <a:extLst>
              <a:ext uri="{FF2B5EF4-FFF2-40B4-BE49-F238E27FC236}">
                <a16:creationId xmlns:a16="http://schemas.microsoft.com/office/drawing/2014/main" id="{3D57E3DD-2535-497C-973F-FC7935A47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6206"/>
            <a:ext cx="5677392" cy="3429297"/>
          </a:xfrm>
          <a:prstGeom prst="rect">
            <a:avLst/>
          </a:prstGeom>
        </p:spPr>
      </p:pic>
      <p:sp>
        <p:nvSpPr>
          <p:cNvPr id="33" name="액자 32">
            <a:extLst>
              <a:ext uri="{FF2B5EF4-FFF2-40B4-BE49-F238E27FC236}">
                <a16:creationId xmlns:a16="http://schemas.microsoft.com/office/drawing/2014/main" id="{4A7FEF01-2A1E-4939-B69B-42155C8DFD72}"/>
              </a:ext>
            </a:extLst>
          </p:cNvPr>
          <p:cNvSpPr/>
          <p:nvPr/>
        </p:nvSpPr>
        <p:spPr>
          <a:xfrm>
            <a:off x="244249" y="2522918"/>
            <a:ext cx="2582077" cy="783735"/>
          </a:xfrm>
          <a:prstGeom prst="frame">
            <a:avLst>
              <a:gd name="adj1" fmla="val 818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3BC4B3A4-3779-4BFF-855E-62C58BDA4136}"/>
              </a:ext>
            </a:extLst>
          </p:cNvPr>
          <p:cNvSpPr/>
          <p:nvPr/>
        </p:nvSpPr>
        <p:spPr>
          <a:xfrm>
            <a:off x="6120944" y="3334293"/>
            <a:ext cx="2582077" cy="783735"/>
          </a:xfrm>
          <a:prstGeom prst="frame">
            <a:avLst>
              <a:gd name="adj1" fmla="val 818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오디오 30">
            <a:hlinkClick r:id="" action="ppaction://media"/>
            <a:extLst>
              <a:ext uri="{FF2B5EF4-FFF2-40B4-BE49-F238E27FC236}">
                <a16:creationId xmlns:a16="http://schemas.microsoft.com/office/drawing/2014/main" id="{E2522F78-D39A-42D8-84E4-8B77CFEB0D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3"/>
    </mc:Choice>
    <mc:Fallback xmlns="">
      <p:transition spd="slow" advTm="8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6" y="159872"/>
            <a:ext cx="4949927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체크아웃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2" name="그림 13311">
            <a:extLst>
              <a:ext uri="{FF2B5EF4-FFF2-40B4-BE49-F238E27FC236}">
                <a16:creationId xmlns:a16="http://schemas.microsoft.com/office/drawing/2014/main" id="{6A96B2C6-F8E8-48CB-B340-DDDDE4D577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9" t="16795" b="16150"/>
          <a:stretch/>
        </p:blipFill>
        <p:spPr>
          <a:xfrm>
            <a:off x="20476" y="2155524"/>
            <a:ext cx="5885177" cy="2900054"/>
          </a:xfrm>
          <a:prstGeom prst="rect">
            <a:avLst/>
          </a:prstGeom>
        </p:spPr>
      </p:pic>
      <p:pic>
        <p:nvPicPr>
          <p:cNvPr id="13316" name="그림 13315">
            <a:extLst>
              <a:ext uri="{FF2B5EF4-FFF2-40B4-BE49-F238E27FC236}">
                <a16:creationId xmlns:a16="http://schemas.microsoft.com/office/drawing/2014/main" id="{71CFCD16-C4E6-47E0-97B8-0103C7EC5D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20" y="1662087"/>
            <a:ext cx="6055163" cy="3654259"/>
          </a:xfrm>
          <a:prstGeom prst="rect">
            <a:avLst/>
          </a:prstGeom>
        </p:spPr>
      </p:pic>
      <p:sp>
        <p:nvSpPr>
          <p:cNvPr id="33" name="액자 32">
            <a:extLst>
              <a:ext uri="{FF2B5EF4-FFF2-40B4-BE49-F238E27FC236}">
                <a16:creationId xmlns:a16="http://schemas.microsoft.com/office/drawing/2014/main" id="{DF9F19DF-5D88-4877-8108-1E66C06D7E0B}"/>
              </a:ext>
            </a:extLst>
          </p:cNvPr>
          <p:cNvSpPr/>
          <p:nvPr/>
        </p:nvSpPr>
        <p:spPr>
          <a:xfrm>
            <a:off x="9094877" y="1920076"/>
            <a:ext cx="2899806" cy="2638409"/>
          </a:xfrm>
          <a:prstGeom prst="frame">
            <a:avLst>
              <a:gd name="adj1" fmla="val 223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8D111EFE-33F9-49BC-A309-298CF59312D8}"/>
              </a:ext>
            </a:extLst>
          </p:cNvPr>
          <p:cNvSpPr/>
          <p:nvPr/>
        </p:nvSpPr>
        <p:spPr>
          <a:xfrm>
            <a:off x="1305560" y="3315856"/>
            <a:ext cx="4633959" cy="1242630"/>
          </a:xfrm>
          <a:prstGeom prst="frame">
            <a:avLst>
              <a:gd name="adj1" fmla="val 446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1" name="오디오 30">
            <a:hlinkClick r:id="" action="ppaction://media"/>
            <a:extLst>
              <a:ext uri="{FF2B5EF4-FFF2-40B4-BE49-F238E27FC236}">
                <a16:creationId xmlns:a16="http://schemas.microsoft.com/office/drawing/2014/main" id="{71C15AE2-2094-4629-BC1A-BB362C4B7D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7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6"/>
    </mc:Choice>
    <mc:Fallback xmlns="">
      <p:transition spd="slow" advTm="15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시스템 개요</a:t>
            </a:r>
            <a:r>
              <a:rPr lang="en-US" altLang="ko-KR" sz="2800" b="1" kern="0" dirty="0">
                <a:solidFill>
                  <a:srgbClr val="7E58EA"/>
                </a:solidFill>
              </a:rPr>
              <a:t>(</a:t>
            </a:r>
            <a:r>
              <a:rPr lang="ko-KR" altLang="en-US" sz="2800" b="1" kern="0" dirty="0">
                <a:solidFill>
                  <a:srgbClr val="7E58EA"/>
                </a:solidFill>
              </a:rPr>
              <a:t>비전</a:t>
            </a:r>
            <a:r>
              <a:rPr lang="en-US" altLang="ko-KR" sz="2800" b="1" kern="0" dirty="0">
                <a:solidFill>
                  <a:srgbClr val="7E58EA"/>
                </a:solidFill>
              </a:rPr>
              <a:t>)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prstClr val="black"/>
                </a:solidFill>
              </a:rPr>
              <a:t>01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74D98-FBC7-4954-98C6-53300A890D89}"/>
              </a:ext>
            </a:extLst>
          </p:cNvPr>
          <p:cNvSpPr txBox="1"/>
          <p:nvPr/>
        </p:nvSpPr>
        <p:spPr>
          <a:xfrm>
            <a:off x="1006549" y="1999129"/>
            <a:ext cx="10324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 호텔을 이용하는 사용자와 관리자가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〮 시스템을 이용하는데 있어 쉽고 편리해야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ko-KR" altLang="en-US" dirty="0"/>
              <a:t>오류 없는 완벽한 시스템을 구성한다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159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32"/>
    </mc:Choice>
    <mc:Fallback xmlns="">
      <p:transition spd="slow" advTm="12432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6" y="159872"/>
            <a:ext cx="4949927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체크아웃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그림 13312">
            <a:extLst>
              <a:ext uri="{FF2B5EF4-FFF2-40B4-BE49-F238E27FC236}">
                <a16:creationId xmlns:a16="http://schemas.microsoft.com/office/drawing/2014/main" id="{C794EBAC-C0AE-4F8E-9920-7A0E52A0F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4" y="1771184"/>
            <a:ext cx="6681023" cy="4026550"/>
          </a:xfrm>
          <a:prstGeom prst="rect">
            <a:avLst/>
          </a:prstGeom>
        </p:spPr>
      </p:pic>
      <p:sp>
        <p:nvSpPr>
          <p:cNvPr id="32" name="액자 31">
            <a:extLst>
              <a:ext uri="{FF2B5EF4-FFF2-40B4-BE49-F238E27FC236}">
                <a16:creationId xmlns:a16="http://schemas.microsoft.com/office/drawing/2014/main" id="{5791E49C-B86F-491C-853E-E49316EAE61E}"/>
              </a:ext>
            </a:extLst>
          </p:cNvPr>
          <p:cNvSpPr/>
          <p:nvPr/>
        </p:nvSpPr>
        <p:spPr>
          <a:xfrm>
            <a:off x="3722254" y="2859314"/>
            <a:ext cx="4211782" cy="1794549"/>
          </a:xfrm>
          <a:prstGeom prst="frame">
            <a:avLst>
              <a:gd name="adj1" fmla="val 391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9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6" y="159872"/>
            <a:ext cx="5416905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관리자 로그인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11C64-F0DB-476A-BA2B-6860FC3B5B81}"/>
              </a:ext>
            </a:extLst>
          </p:cNvPr>
          <p:cNvSpPr txBox="1"/>
          <p:nvPr/>
        </p:nvSpPr>
        <p:spPr>
          <a:xfrm>
            <a:off x="1066509" y="2353323"/>
            <a:ext cx="10223863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호텔의 경영과 관리 기능을 사용하기 위해서 관리자로 로그인 해야 한다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관리자 버튼을 누르고 정해진 관리자 아이디 패스워드를 입력하면 관리자로 로그인이 가능하다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151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19"/>
    </mc:Choice>
    <mc:Fallback xmlns="">
      <p:transition spd="slow" advTm="15819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539966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- </a:t>
            </a:r>
            <a:r>
              <a:rPr lang="ko-KR" altLang="en-US" sz="2800" b="1" kern="0" dirty="0">
                <a:solidFill>
                  <a:srgbClr val="7E58EA"/>
                </a:solidFill>
              </a:rPr>
              <a:t>관리자 로그인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A58691-6AE3-4044-95A3-38C12C093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509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6F4919-2767-4F1D-89B9-156EAA138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1" y="1516932"/>
            <a:ext cx="6521317" cy="39999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64584A-DBEA-4967-A486-637C89B1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57" y="1541023"/>
            <a:ext cx="46196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0"/>
    </mc:Choice>
    <mc:Fallback xmlns="">
      <p:transition spd="slow" advTm="881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500064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경영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F0F7B3B-B79B-4941-9D03-D1746B54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68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6" name="Rectangle 4">
            <a:extLst>
              <a:ext uri="{FF2B5EF4-FFF2-40B4-BE49-F238E27FC236}">
                <a16:creationId xmlns:a16="http://schemas.microsoft.com/office/drawing/2014/main" id="{65BD40E4-B553-42E5-B2C1-A74EECBE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27" y="10805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TextBox 14337">
            <a:extLst>
              <a:ext uri="{FF2B5EF4-FFF2-40B4-BE49-F238E27FC236}">
                <a16:creationId xmlns:a16="http://schemas.microsoft.com/office/drawing/2014/main" id="{0585DE8C-E703-4791-9B10-4309917FA5ED}"/>
              </a:ext>
            </a:extLst>
          </p:cNvPr>
          <p:cNvSpPr txBox="1"/>
          <p:nvPr/>
        </p:nvSpPr>
        <p:spPr>
          <a:xfrm>
            <a:off x="1227994" y="1728345"/>
            <a:ext cx="10434315" cy="368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고객이 체크아웃을 진행하면 고객이 지불한 금액인 방 가격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식당 가격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추가 숙박료를 저장하고 금액을 합하여 확인할 수 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현재 호텔의 점유율을 볼 수 있다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예상 점유율을 확인할 수 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3289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59"/>
    </mc:Choice>
    <mc:Fallback xmlns="">
      <p:transition spd="slow" advTm="19259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457108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경영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F0F7B3B-B79B-4941-9D03-D1746B54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68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6" name="Rectangle 4">
            <a:extLst>
              <a:ext uri="{FF2B5EF4-FFF2-40B4-BE49-F238E27FC236}">
                <a16:creationId xmlns:a16="http://schemas.microsoft.com/office/drawing/2014/main" id="{65BD40E4-B553-42E5-B2C1-A74EECBE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27" y="10805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37A992A-6363-45B4-A2CD-B7E5F94F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869" y="204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2D550ECF-06C0-4479-85CC-88412737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6" y="15521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55FC32F8-5F82-4838-886A-C903B98C2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674" y="20972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3B67EB0-FE26-4D16-A540-DECEFD6DF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616" y="1043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EBB8833C-87D4-4B49-8C57-D688C85A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44" y="9871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3" name="Rectangle 4">
            <a:extLst>
              <a:ext uri="{FF2B5EF4-FFF2-40B4-BE49-F238E27FC236}">
                <a16:creationId xmlns:a16="http://schemas.microsoft.com/office/drawing/2014/main" id="{08CDE785-4BCF-4687-989F-169765F6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675" y="11541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FA28B1D-E3B7-4F56-A35F-1CD708DA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94" y="15696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4" name="Rectangle 4">
            <a:extLst>
              <a:ext uri="{FF2B5EF4-FFF2-40B4-BE49-F238E27FC236}">
                <a16:creationId xmlns:a16="http://schemas.microsoft.com/office/drawing/2014/main" id="{C9555A24-95C0-43D3-B5B5-9EF6E45F5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068" y="23252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46" name="그림 14345" descr="테이블이(가) 표시된 사진&#10;&#10;자동 생성된 설명">
            <a:extLst>
              <a:ext uri="{FF2B5EF4-FFF2-40B4-BE49-F238E27FC236}">
                <a16:creationId xmlns:a16="http://schemas.microsoft.com/office/drawing/2014/main" id="{D19A188D-7705-43D5-B071-F742DC4DC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87" y="1738181"/>
            <a:ext cx="2566743" cy="4743599"/>
          </a:xfrm>
          <a:prstGeom prst="rect">
            <a:avLst/>
          </a:prstGeom>
        </p:spPr>
      </p:pic>
      <p:pic>
        <p:nvPicPr>
          <p:cNvPr id="14348" name="그림 14347" descr="테이블이(가) 표시된 사진&#10;&#10;자동 생성된 설명">
            <a:extLst>
              <a:ext uri="{FF2B5EF4-FFF2-40B4-BE49-F238E27FC236}">
                <a16:creationId xmlns:a16="http://schemas.microsoft.com/office/drawing/2014/main" id="{CFC79C87-6790-42A5-A95D-79FF5986A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29" y="1683375"/>
            <a:ext cx="2566743" cy="4783972"/>
          </a:xfrm>
          <a:prstGeom prst="rect">
            <a:avLst/>
          </a:prstGeom>
        </p:spPr>
      </p:pic>
      <p:sp>
        <p:nvSpPr>
          <p:cNvPr id="43" name="액자 42">
            <a:extLst>
              <a:ext uri="{FF2B5EF4-FFF2-40B4-BE49-F238E27FC236}">
                <a16:creationId xmlns:a16="http://schemas.microsoft.com/office/drawing/2014/main" id="{1AC05644-04C9-42B4-B1D4-895C6A3AFAA6}"/>
              </a:ext>
            </a:extLst>
          </p:cNvPr>
          <p:cNvSpPr/>
          <p:nvPr/>
        </p:nvSpPr>
        <p:spPr>
          <a:xfrm>
            <a:off x="1991370" y="2211095"/>
            <a:ext cx="2566743" cy="2945830"/>
          </a:xfrm>
          <a:prstGeom prst="frame">
            <a:avLst>
              <a:gd name="adj1" fmla="val 17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1658C7B9-7976-4A70-87D1-242E523564D3}"/>
              </a:ext>
            </a:extLst>
          </p:cNvPr>
          <p:cNvSpPr/>
          <p:nvPr/>
        </p:nvSpPr>
        <p:spPr>
          <a:xfrm>
            <a:off x="7712364" y="3013559"/>
            <a:ext cx="905163" cy="2011023"/>
          </a:xfrm>
          <a:prstGeom prst="frame">
            <a:avLst>
              <a:gd name="adj1" fmla="val 504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F18708CC-4490-4EF7-98D3-51F0ED9E196A}"/>
              </a:ext>
            </a:extLst>
          </p:cNvPr>
          <p:cNvSpPr/>
          <p:nvPr/>
        </p:nvSpPr>
        <p:spPr>
          <a:xfrm>
            <a:off x="2272145" y="5174625"/>
            <a:ext cx="2285968" cy="524211"/>
          </a:xfrm>
          <a:prstGeom prst="frame">
            <a:avLst>
              <a:gd name="adj1" fmla="val 1091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4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0"/>
    </mc:Choice>
    <mc:Fallback xmlns="">
      <p:transition spd="slow" advTm="946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500064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관리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TextBox 14337">
            <a:extLst>
              <a:ext uri="{FF2B5EF4-FFF2-40B4-BE49-F238E27FC236}">
                <a16:creationId xmlns:a16="http://schemas.microsoft.com/office/drawing/2014/main" id="{0585DE8C-E703-4791-9B10-4309917FA5ED}"/>
              </a:ext>
            </a:extLst>
          </p:cNvPr>
          <p:cNvSpPr txBox="1"/>
          <p:nvPr/>
        </p:nvSpPr>
        <p:spPr>
          <a:xfrm>
            <a:off x="1161314" y="1737667"/>
            <a:ext cx="10434315" cy="361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관리 메뉴에서는 관리자가 식당에서 사용될 메뉴를 추가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삭제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수정이 가능하게 한다</a:t>
            </a:r>
            <a:r>
              <a:rPr lang="en-US" altLang="ko-KR" sz="2000" b="1" dirty="0"/>
              <a:t>.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메뉴를 추가하면 주문을 할 때 추가된 메뉴를 확인할 수 있다</a:t>
            </a:r>
            <a:r>
              <a:rPr lang="en-US" altLang="ko-KR" sz="2000" b="1" dirty="0"/>
              <a:t>.</a:t>
            </a:r>
          </a:p>
          <a:p>
            <a:pPr>
              <a:lnSpc>
                <a:spcPct val="300000"/>
              </a:lnSpc>
            </a:pPr>
            <a:r>
              <a:rPr lang="ko-KR" altLang="en-US" sz="2000" b="1" dirty="0"/>
              <a:t>    삭제를 하면 메뉴에 해당 메뉴가 삭제된 것을 확인할 수 있다</a:t>
            </a:r>
            <a:r>
              <a:rPr lang="en-US" altLang="ko-KR" sz="2000" b="1" dirty="0"/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sz="2000" b="1" dirty="0"/>
              <a:t>    </a:t>
            </a:r>
            <a:r>
              <a:rPr lang="ko-KR" altLang="en-US" sz="2000" b="1" dirty="0"/>
              <a:t>수정을 하면 해당 메뉴에 대하여 가격을 수정할 수 있다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4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2"/>
    </mc:Choice>
    <mc:Fallback xmlns="">
      <p:transition spd="slow" advTm="24762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457108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관리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20" y="8510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438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F0F7B3B-B79B-4941-9D03-D1746B54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81" y="20344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6" name="Rectangle 4">
            <a:extLst>
              <a:ext uri="{FF2B5EF4-FFF2-40B4-BE49-F238E27FC236}">
                <a16:creationId xmlns:a16="http://schemas.microsoft.com/office/drawing/2014/main" id="{65BD40E4-B553-42E5-B2C1-A74EECBE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27" y="10805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37A992A-6363-45B4-A2CD-B7E5F94F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512" y="20162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2D550ECF-06C0-4479-85CC-88412737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6" y="15521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55FC32F8-5F82-4838-886A-C903B98C2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674" y="20972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3B67EB0-FE26-4D16-A540-DECEFD6DF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616" y="1043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EBB8833C-87D4-4B49-8C57-D688C85A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69" y="10133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3" name="Rectangle 4">
            <a:extLst>
              <a:ext uri="{FF2B5EF4-FFF2-40B4-BE49-F238E27FC236}">
                <a16:creationId xmlns:a16="http://schemas.microsoft.com/office/drawing/2014/main" id="{08CDE785-4BCF-4687-989F-169765F6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675" y="11541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FA28B1D-E3B7-4F56-A35F-1CD708DA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94" y="15696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4" name="Rectangle 4">
            <a:extLst>
              <a:ext uri="{FF2B5EF4-FFF2-40B4-BE49-F238E27FC236}">
                <a16:creationId xmlns:a16="http://schemas.microsoft.com/office/drawing/2014/main" id="{C9555A24-95C0-43D3-B5B5-9EF6E45F5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068" y="23252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47" name="그림 14346">
            <a:extLst>
              <a:ext uri="{FF2B5EF4-FFF2-40B4-BE49-F238E27FC236}">
                <a16:creationId xmlns:a16="http://schemas.microsoft.com/office/drawing/2014/main" id="{B1006466-8AD4-4053-9B77-E3320C074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50" y="2396359"/>
            <a:ext cx="7308213" cy="2796782"/>
          </a:xfrm>
          <a:prstGeom prst="rect">
            <a:avLst/>
          </a:prstGeom>
        </p:spPr>
      </p:pic>
      <p:sp>
        <p:nvSpPr>
          <p:cNvPr id="42" name="액자 41">
            <a:extLst>
              <a:ext uri="{FF2B5EF4-FFF2-40B4-BE49-F238E27FC236}">
                <a16:creationId xmlns:a16="http://schemas.microsoft.com/office/drawing/2014/main" id="{C6F5AFE2-841E-417D-9638-234217E7F73D}"/>
              </a:ext>
            </a:extLst>
          </p:cNvPr>
          <p:cNvSpPr/>
          <p:nvPr/>
        </p:nvSpPr>
        <p:spPr>
          <a:xfrm>
            <a:off x="2298751" y="2683827"/>
            <a:ext cx="2070050" cy="2473097"/>
          </a:xfrm>
          <a:prstGeom prst="frame">
            <a:avLst>
              <a:gd name="adj1" fmla="val 17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2F77A5E6-FEC0-4681-8330-5C7EDD78730D}"/>
              </a:ext>
            </a:extLst>
          </p:cNvPr>
          <p:cNvSpPr/>
          <p:nvPr/>
        </p:nvSpPr>
        <p:spPr>
          <a:xfrm>
            <a:off x="4532591" y="2691816"/>
            <a:ext cx="2070050" cy="2473097"/>
          </a:xfrm>
          <a:prstGeom prst="frame">
            <a:avLst>
              <a:gd name="adj1" fmla="val 17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AFF6BAC4-B1F8-45C3-B82C-2E80FA55B127}"/>
              </a:ext>
            </a:extLst>
          </p:cNvPr>
          <p:cNvSpPr/>
          <p:nvPr/>
        </p:nvSpPr>
        <p:spPr>
          <a:xfrm>
            <a:off x="6726757" y="2701840"/>
            <a:ext cx="2880206" cy="2110305"/>
          </a:xfrm>
          <a:prstGeom prst="frame">
            <a:avLst>
              <a:gd name="adj1" fmla="val 17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2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62"/>
    </mc:Choice>
    <mc:Fallback xmlns="">
      <p:transition spd="slow" advTm="15962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457108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관리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F0F7B3B-B79B-4941-9D03-D1746B54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68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6" name="Rectangle 4">
            <a:extLst>
              <a:ext uri="{FF2B5EF4-FFF2-40B4-BE49-F238E27FC236}">
                <a16:creationId xmlns:a16="http://schemas.microsoft.com/office/drawing/2014/main" id="{65BD40E4-B553-42E5-B2C1-A74EECBE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27" y="10805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37A992A-6363-45B4-A2CD-B7E5F94F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869" y="204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2D550ECF-06C0-4479-85CC-88412737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6" y="15521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55FC32F8-5F82-4838-886A-C903B98C2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674" y="20972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3B67EB0-FE26-4D16-A540-DECEFD6DF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616" y="1043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EBB8833C-87D4-4B49-8C57-D688C85A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44" y="9871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3" name="Rectangle 4">
            <a:extLst>
              <a:ext uri="{FF2B5EF4-FFF2-40B4-BE49-F238E27FC236}">
                <a16:creationId xmlns:a16="http://schemas.microsoft.com/office/drawing/2014/main" id="{08CDE785-4BCF-4687-989F-169765F6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675" y="11541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FA28B1D-E3B7-4F56-A35F-1CD708DA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94" y="15696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4" name="Rectangle 4">
            <a:extLst>
              <a:ext uri="{FF2B5EF4-FFF2-40B4-BE49-F238E27FC236}">
                <a16:creationId xmlns:a16="http://schemas.microsoft.com/office/drawing/2014/main" id="{C9555A24-95C0-43D3-B5B5-9EF6E45F5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068" y="23252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47" name="그림 14346">
            <a:extLst>
              <a:ext uri="{FF2B5EF4-FFF2-40B4-BE49-F238E27FC236}">
                <a16:creationId xmlns:a16="http://schemas.microsoft.com/office/drawing/2014/main" id="{9684A272-23C3-469C-B718-F022F203D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" y="1971501"/>
            <a:ext cx="5948536" cy="3643277"/>
          </a:xfrm>
          <a:prstGeom prst="rect">
            <a:avLst/>
          </a:prstGeom>
        </p:spPr>
      </p:pic>
      <p:pic>
        <p:nvPicPr>
          <p:cNvPr id="14350" name="그림 14349">
            <a:extLst>
              <a:ext uri="{FF2B5EF4-FFF2-40B4-BE49-F238E27FC236}">
                <a16:creationId xmlns:a16="http://schemas.microsoft.com/office/drawing/2014/main" id="{B4866F21-07F4-4044-84A9-1F56495EF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24" y="2009329"/>
            <a:ext cx="5970017" cy="3655222"/>
          </a:xfrm>
          <a:prstGeom prst="rect">
            <a:avLst/>
          </a:prstGeom>
        </p:spPr>
      </p:pic>
      <p:sp>
        <p:nvSpPr>
          <p:cNvPr id="43" name="액자 42">
            <a:extLst>
              <a:ext uri="{FF2B5EF4-FFF2-40B4-BE49-F238E27FC236}">
                <a16:creationId xmlns:a16="http://schemas.microsoft.com/office/drawing/2014/main" id="{E122753F-97C9-4C62-8B99-4FE69EC57BC5}"/>
              </a:ext>
            </a:extLst>
          </p:cNvPr>
          <p:cNvSpPr/>
          <p:nvPr/>
        </p:nvSpPr>
        <p:spPr>
          <a:xfrm>
            <a:off x="432900" y="2180767"/>
            <a:ext cx="3204764" cy="3321124"/>
          </a:xfrm>
          <a:prstGeom prst="frame">
            <a:avLst>
              <a:gd name="adj1" fmla="val 17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E2F5023B-3107-4B50-AEA0-09049E5ED6AE}"/>
              </a:ext>
            </a:extLst>
          </p:cNvPr>
          <p:cNvSpPr/>
          <p:nvPr/>
        </p:nvSpPr>
        <p:spPr>
          <a:xfrm>
            <a:off x="8097154" y="2204137"/>
            <a:ext cx="3189681" cy="3479602"/>
          </a:xfrm>
          <a:prstGeom prst="frame">
            <a:avLst>
              <a:gd name="adj1" fmla="val 17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64"/>
    </mc:Choice>
    <mc:Fallback xmlns="">
      <p:transition spd="slow" advTm="11364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457108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– </a:t>
            </a:r>
            <a:r>
              <a:rPr lang="ko-KR" altLang="en-US" sz="2800" b="1" kern="0" dirty="0">
                <a:solidFill>
                  <a:srgbClr val="7E58EA"/>
                </a:solidFill>
              </a:rPr>
              <a:t>서비스 메뉴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1E8A9B-15EC-43F2-AEC2-9410751C2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255" y="1294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E43089-F647-4FF3-95F2-49767A00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" y="219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8DFF07-FDB1-4D6F-928D-31A32C97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481" y="677038"/>
            <a:ext cx="9304208" cy="26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ED05B82-65D4-45D6-BB55-EAC80791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974" y="8789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97F6861-0426-48B1-9065-349DA9A2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00" y="10381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D61C12D-9C3B-4606-9891-C05B2E75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199" y="1004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949296BF-B0D6-44C0-97C4-025145DB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22943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B9B7284-A4E9-482C-8511-57844267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309" y="19715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DC003843-5BAD-44A7-B532-B42FDB05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356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B166DB-5E4B-4E96-97DB-DB50493A1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32" y="20941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416AC0-F97B-4B6E-A601-8C4E7244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17" y="17469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8CD18F80-11AE-4ED3-8CF3-A9BCE2609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48" y="17080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D124C9E-E829-4668-9C4D-C6EAFF45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351" y="-930257"/>
            <a:ext cx="10131209" cy="29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F0F7B3B-B79B-4941-9D03-D1746B54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68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6" name="Rectangle 4">
            <a:extLst>
              <a:ext uri="{FF2B5EF4-FFF2-40B4-BE49-F238E27FC236}">
                <a16:creationId xmlns:a16="http://schemas.microsoft.com/office/drawing/2014/main" id="{65BD40E4-B553-42E5-B2C1-A74EECBE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27" y="10805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37A992A-6363-45B4-A2CD-B7E5F94F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869" y="20460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7" name="Rectangle 2">
            <a:extLst>
              <a:ext uri="{FF2B5EF4-FFF2-40B4-BE49-F238E27FC236}">
                <a16:creationId xmlns:a16="http://schemas.microsoft.com/office/drawing/2014/main" id="{2D550ECF-06C0-4479-85CC-88412737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6" y="15521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55FC32F8-5F82-4838-886A-C903B98C2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674" y="20972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3B67EB0-FE26-4D16-A540-DECEFD6DF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616" y="1043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EBB8833C-87D4-4B49-8C57-D688C85A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44" y="9871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3" name="Rectangle 4">
            <a:extLst>
              <a:ext uri="{FF2B5EF4-FFF2-40B4-BE49-F238E27FC236}">
                <a16:creationId xmlns:a16="http://schemas.microsoft.com/office/drawing/2014/main" id="{08CDE785-4BCF-4687-989F-169765F6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675" y="11541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FA28B1D-E3B7-4F56-A35F-1CD708DA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94" y="15696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4" name="Rectangle 4">
            <a:extLst>
              <a:ext uri="{FF2B5EF4-FFF2-40B4-BE49-F238E27FC236}">
                <a16:creationId xmlns:a16="http://schemas.microsoft.com/office/drawing/2014/main" id="{C9555A24-95C0-43D3-B5B5-9EF6E45F5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068" y="23252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49" name="그림 14348">
            <a:extLst>
              <a:ext uri="{FF2B5EF4-FFF2-40B4-BE49-F238E27FC236}">
                <a16:creationId xmlns:a16="http://schemas.microsoft.com/office/drawing/2014/main" id="{166BFA86-8A29-4ACB-861B-18235B182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" y="2158275"/>
            <a:ext cx="5615201" cy="2145265"/>
          </a:xfrm>
          <a:prstGeom prst="rect">
            <a:avLst/>
          </a:prstGeom>
        </p:spPr>
      </p:pic>
      <p:pic>
        <p:nvPicPr>
          <p:cNvPr id="14352" name="그림 14351">
            <a:extLst>
              <a:ext uri="{FF2B5EF4-FFF2-40B4-BE49-F238E27FC236}">
                <a16:creationId xmlns:a16="http://schemas.microsoft.com/office/drawing/2014/main" id="{9F4B41F4-15F8-4638-BF68-763E9ADD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1539274"/>
            <a:ext cx="6562430" cy="4028834"/>
          </a:xfrm>
          <a:prstGeom prst="rect">
            <a:avLst/>
          </a:prstGeom>
        </p:spPr>
      </p:pic>
      <p:sp>
        <p:nvSpPr>
          <p:cNvPr id="43" name="액자 42">
            <a:extLst>
              <a:ext uri="{FF2B5EF4-FFF2-40B4-BE49-F238E27FC236}">
                <a16:creationId xmlns:a16="http://schemas.microsoft.com/office/drawing/2014/main" id="{2D989DA7-25E0-4A63-820C-56FCB9C6EF40}"/>
              </a:ext>
            </a:extLst>
          </p:cNvPr>
          <p:cNvSpPr/>
          <p:nvPr/>
        </p:nvSpPr>
        <p:spPr>
          <a:xfrm>
            <a:off x="1277789" y="2683829"/>
            <a:ext cx="2204319" cy="1130790"/>
          </a:xfrm>
          <a:prstGeom prst="frame">
            <a:avLst>
              <a:gd name="adj1" fmla="val 50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339392EC-9066-4EB6-BF2F-758157FEF808}"/>
              </a:ext>
            </a:extLst>
          </p:cNvPr>
          <p:cNvSpPr/>
          <p:nvPr/>
        </p:nvSpPr>
        <p:spPr>
          <a:xfrm>
            <a:off x="7438475" y="1911696"/>
            <a:ext cx="3996143" cy="3376652"/>
          </a:xfrm>
          <a:prstGeom prst="frame">
            <a:avLst>
              <a:gd name="adj1" fmla="val 186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7"/>
    </mc:Choice>
    <mc:Fallback xmlns="">
      <p:transition spd="slow" advTm="11527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5457108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</a:rPr>
              <a:t>6</a:t>
            </a:r>
            <a:r>
              <a:rPr lang="ko-KR" altLang="en-US" sz="2800" b="1" kern="0" dirty="0">
                <a:solidFill>
                  <a:srgbClr val="7E58EA"/>
                </a:solidFill>
              </a:rPr>
              <a:t>조 발표 종료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07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276D0026-32DB-4F0C-99CE-2F1C2D14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4" y="756524"/>
            <a:ext cx="9541066" cy="318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345" name="TextBox 14344">
            <a:extLst>
              <a:ext uri="{FF2B5EF4-FFF2-40B4-BE49-F238E27FC236}">
                <a16:creationId xmlns:a16="http://schemas.microsoft.com/office/drawing/2014/main" id="{46639030-7667-4815-89B9-3FA8672296E7}"/>
              </a:ext>
            </a:extLst>
          </p:cNvPr>
          <p:cNvSpPr txBox="1"/>
          <p:nvPr/>
        </p:nvSpPr>
        <p:spPr>
          <a:xfrm>
            <a:off x="4030320" y="2921168"/>
            <a:ext cx="528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7478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1"/>
    </mc:Choice>
    <mc:Fallback xmlns="">
      <p:transition spd="slow" advTm="964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소프트웨어 구조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406ED-E13A-43A5-872B-A7B72DB9C287}"/>
              </a:ext>
            </a:extLst>
          </p:cNvPr>
          <p:cNvSpPr txBox="1"/>
          <p:nvPr/>
        </p:nvSpPr>
        <p:spPr>
          <a:xfrm>
            <a:off x="4980719" y="1644529"/>
            <a:ext cx="196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호텔 관리 시스템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1639A7-C4F1-4AB9-B2B7-5FB708D8737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750319" y="2013861"/>
            <a:ext cx="4212034" cy="748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2E1162-46AB-4EE2-8ACF-38122ED567C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62353" y="2013861"/>
            <a:ext cx="0" cy="746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22B381-8D48-463A-860A-90539E69484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62353" y="2013861"/>
            <a:ext cx="3898824" cy="712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E1DF09-CDFB-450F-AFC9-DC1E30341E65}"/>
              </a:ext>
            </a:extLst>
          </p:cNvPr>
          <p:cNvSpPr txBox="1"/>
          <p:nvPr/>
        </p:nvSpPr>
        <p:spPr>
          <a:xfrm>
            <a:off x="810791" y="2761673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예약 시스템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AD52EA-EE09-4B2E-B5F2-425191B02C32}"/>
              </a:ext>
            </a:extLst>
          </p:cNvPr>
          <p:cNvSpPr txBox="1"/>
          <p:nvPr/>
        </p:nvSpPr>
        <p:spPr>
          <a:xfrm>
            <a:off x="5254968" y="2802334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관리 시스템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43B1DA-DF96-4D44-B82B-1F013654B0E8}"/>
              </a:ext>
            </a:extLst>
          </p:cNvPr>
          <p:cNvSpPr txBox="1"/>
          <p:nvPr/>
        </p:nvSpPr>
        <p:spPr>
          <a:xfrm>
            <a:off x="5396987" y="3767765"/>
            <a:ext cx="12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식당 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AA182C-CD18-463B-BD8E-81606F21C8D2}"/>
              </a:ext>
            </a:extLst>
          </p:cNvPr>
          <p:cNvSpPr txBox="1"/>
          <p:nvPr/>
        </p:nvSpPr>
        <p:spPr>
          <a:xfrm>
            <a:off x="3907269" y="3767765"/>
            <a:ext cx="15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관리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BDE8B2-0111-4542-BCBA-33F7CDFF45AA}"/>
              </a:ext>
            </a:extLst>
          </p:cNvPr>
          <p:cNvGrpSpPr/>
          <p:nvPr/>
        </p:nvGrpSpPr>
        <p:grpSpPr>
          <a:xfrm>
            <a:off x="4710550" y="3189301"/>
            <a:ext cx="2475529" cy="482400"/>
            <a:chOff x="4356847" y="3188731"/>
            <a:chExt cx="2475529" cy="482400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FC7A09B-670C-41F5-BC1B-F705C19EAF46}"/>
                </a:ext>
              </a:extLst>
            </p:cNvPr>
            <p:cNvCxnSpPr/>
            <p:nvPr/>
          </p:nvCxnSpPr>
          <p:spPr>
            <a:xfrm>
              <a:off x="5593977" y="3188732"/>
              <a:ext cx="0" cy="480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FFB026E-7977-420F-B64D-6E32FBDD7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6847" y="3188731"/>
              <a:ext cx="1237129" cy="48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0B0D80C-A8D3-44FE-B3FC-F48784B69EC8}"/>
                </a:ext>
              </a:extLst>
            </p:cNvPr>
            <p:cNvCxnSpPr>
              <a:cxnSpLocks/>
            </p:cNvCxnSpPr>
            <p:nvPr/>
          </p:nvCxnSpPr>
          <p:spPr>
            <a:xfrm>
              <a:off x="5593976" y="3188731"/>
              <a:ext cx="1238400" cy="480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7A93AFE-FA8C-4A99-91DB-3B836CD697A9}"/>
              </a:ext>
            </a:extLst>
          </p:cNvPr>
          <p:cNvSpPr txBox="1"/>
          <p:nvPr/>
        </p:nvSpPr>
        <p:spPr>
          <a:xfrm>
            <a:off x="6716689" y="3767765"/>
            <a:ext cx="161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객실 관리</a:t>
            </a:r>
            <a:endParaRPr lang="en-US" altLang="ko-KR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7431BC-C3BA-4A75-A147-A38514E6CAF3}"/>
              </a:ext>
            </a:extLst>
          </p:cNvPr>
          <p:cNvSpPr txBox="1"/>
          <p:nvPr/>
        </p:nvSpPr>
        <p:spPr>
          <a:xfrm>
            <a:off x="9472480" y="2722563"/>
            <a:ext cx="179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식당 시스템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FBC60-EBFE-4753-886F-8225EA179B7F}"/>
              </a:ext>
            </a:extLst>
          </p:cNvPr>
          <p:cNvSpPr txBox="1"/>
          <p:nvPr/>
        </p:nvSpPr>
        <p:spPr>
          <a:xfrm>
            <a:off x="76775" y="3722108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예약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B8DF26-E0AD-4A7F-BB3E-A1C83A4B29BB}"/>
              </a:ext>
            </a:extLst>
          </p:cNvPr>
          <p:cNvSpPr txBox="1"/>
          <p:nvPr/>
        </p:nvSpPr>
        <p:spPr>
          <a:xfrm>
            <a:off x="1190948" y="3718564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예약 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605FA4-E1AE-4065-8208-350E9DD682F8}"/>
              </a:ext>
            </a:extLst>
          </p:cNvPr>
          <p:cNvSpPr txBox="1"/>
          <p:nvPr/>
        </p:nvSpPr>
        <p:spPr>
          <a:xfrm>
            <a:off x="2297473" y="3722108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예약 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81EFE-0163-421F-8790-F81C58DA8FDE}"/>
              </a:ext>
            </a:extLst>
          </p:cNvPr>
          <p:cNvSpPr txBox="1"/>
          <p:nvPr/>
        </p:nvSpPr>
        <p:spPr>
          <a:xfrm>
            <a:off x="8198709" y="3750663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주문 추가</a:t>
            </a:r>
            <a:endParaRPr lang="ko-KR" altLang="en-US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5703EBB-1E60-433E-8189-D08EDB3F82DB}"/>
              </a:ext>
            </a:extLst>
          </p:cNvPr>
          <p:cNvGrpSpPr/>
          <p:nvPr/>
        </p:nvGrpSpPr>
        <p:grpSpPr>
          <a:xfrm>
            <a:off x="8614931" y="3131005"/>
            <a:ext cx="2985237" cy="482400"/>
            <a:chOff x="4356847" y="3188731"/>
            <a:chExt cx="2475529" cy="48240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9556F76-F180-4426-AB22-9F6C9C36DB43}"/>
                </a:ext>
              </a:extLst>
            </p:cNvPr>
            <p:cNvCxnSpPr/>
            <p:nvPr/>
          </p:nvCxnSpPr>
          <p:spPr>
            <a:xfrm>
              <a:off x="5593977" y="3188732"/>
              <a:ext cx="0" cy="480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A7CDCEE-5FBC-4899-8E6B-C7F242F6D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6847" y="3188731"/>
              <a:ext cx="1237129" cy="48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402D8BA-F20F-40B5-B370-3D09570FC29C}"/>
                </a:ext>
              </a:extLst>
            </p:cNvPr>
            <p:cNvCxnSpPr>
              <a:cxnSpLocks/>
            </p:cNvCxnSpPr>
            <p:nvPr/>
          </p:nvCxnSpPr>
          <p:spPr>
            <a:xfrm>
              <a:off x="5593976" y="3188731"/>
              <a:ext cx="1238400" cy="480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FDF9A9C-3F62-429A-AADF-3E032B13E30A}"/>
              </a:ext>
            </a:extLst>
          </p:cNvPr>
          <p:cNvSpPr txBox="1"/>
          <p:nvPr/>
        </p:nvSpPr>
        <p:spPr>
          <a:xfrm>
            <a:off x="9472480" y="3750663"/>
            <a:ext cx="129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주문 삭제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1EE919-B690-4C72-8545-49C877FBC396}"/>
              </a:ext>
            </a:extLst>
          </p:cNvPr>
          <p:cNvSpPr txBox="1"/>
          <p:nvPr/>
        </p:nvSpPr>
        <p:spPr>
          <a:xfrm>
            <a:off x="10849199" y="375883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주문 수정</a:t>
            </a:r>
            <a:endParaRPr lang="ko-KR" altLang="en-US" b="1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C7C9258-9EEF-44F0-930E-B4675261366A}"/>
              </a:ext>
            </a:extLst>
          </p:cNvPr>
          <p:cNvGrpSpPr/>
          <p:nvPr/>
        </p:nvGrpSpPr>
        <p:grpSpPr>
          <a:xfrm>
            <a:off x="251591" y="3140603"/>
            <a:ext cx="2985237" cy="482400"/>
            <a:chOff x="4356847" y="3188731"/>
            <a:chExt cx="2475529" cy="48240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BCF3D59-8ED2-41BF-8F38-E764935AAE94}"/>
                </a:ext>
              </a:extLst>
            </p:cNvPr>
            <p:cNvCxnSpPr/>
            <p:nvPr/>
          </p:nvCxnSpPr>
          <p:spPr>
            <a:xfrm>
              <a:off x="5593977" y="3188732"/>
              <a:ext cx="0" cy="480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FBB3EE7-59FC-4B4F-A306-F1F6184B6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6847" y="3188731"/>
              <a:ext cx="1237129" cy="48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ED54D52-0C62-4492-BD19-6073B44F7E25}"/>
                </a:ext>
              </a:extLst>
            </p:cNvPr>
            <p:cNvCxnSpPr>
              <a:cxnSpLocks/>
            </p:cNvCxnSpPr>
            <p:nvPr/>
          </p:nvCxnSpPr>
          <p:spPr>
            <a:xfrm>
              <a:off x="5593976" y="3188731"/>
              <a:ext cx="1238400" cy="480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D469DBB-61C0-4670-9763-869EDD495C01}"/>
              </a:ext>
            </a:extLst>
          </p:cNvPr>
          <p:cNvCxnSpPr>
            <a:cxnSpLocks/>
          </p:cNvCxnSpPr>
          <p:nvPr/>
        </p:nvCxnSpPr>
        <p:spPr>
          <a:xfrm flipH="1">
            <a:off x="3220706" y="2288344"/>
            <a:ext cx="1262756" cy="284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7FA89CE-5E21-4BEE-9A69-B55813AE1644}"/>
              </a:ext>
            </a:extLst>
          </p:cNvPr>
          <p:cNvSpPr txBox="1"/>
          <p:nvPr/>
        </p:nvSpPr>
        <p:spPr>
          <a:xfrm>
            <a:off x="2297473" y="5270030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체크인 시스템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4540D9B-1EFC-4054-9E1D-B2C2ABB7E572}"/>
              </a:ext>
            </a:extLst>
          </p:cNvPr>
          <p:cNvCxnSpPr>
            <a:cxnSpLocks/>
          </p:cNvCxnSpPr>
          <p:nvPr/>
        </p:nvCxnSpPr>
        <p:spPr>
          <a:xfrm>
            <a:off x="7576241" y="2288344"/>
            <a:ext cx="756290" cy="2943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FCFF27A-ED8F-4A1D-91D2-19C670E292F7}"/>
              </a:ext>
            </a:extLst>
          </p:cNvPr>
          <p:cNvSpPr txBox="1"/>
          <p:nvPr/>
        </p:nvSpPr>
        <p:spPr>
          <a:xfrm>
            <a:off x="7591497" y="5225375"/>
            <a:ext cx="204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체크아웃 </a:t>
            </a:r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23785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20"/>
    </mc:Choice>
    <mc:Fallback xmlns="">
      <p:transition spd="slow" advTm="2922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D27D958-3428-4A0E-A678-5DDDC1E1DEAD}"/>
              </a:ext>
            </a:extLst>
          </p:cNvPr>
          <p:cNvSpPr txBox="1"/>
          <p:nvPr/>
        </p:nvSpPr>
        <p:spPr>
          <a:xfrm>
            <a:off x="4660023" y="2428701"/>
            <a:ext cx="2744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18555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시스템 인터페이스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653567" y="2800167"/>
            <a:ext cx="1391189" cy="1391189"/>
            <a:chOff x="4647937" y="1987230"/>
            <a:chExt cx="834663" cy="834663"/>
          </a:xfrm>
        </p:grpSpPr>
        <p:sp>
          <p:nvSpPr>
            <p:cNvPr id="51" name="타원 50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2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3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1546985" y="2659801"/>
            <a:ext cx="1391189" cy="1391189"/>
            <a:chOff x="2683058" y="4740182"/>
            <a:chExt cx="834663" cy="834663"/>
          </a:xfrm>
        </p:grpSpPr>
        <p:sp>
          <p:nvSpPr>
            <p:cNvPr id="100" name="타원 99"/>
            <p:cNvSpPr/>
            <p:nvPr/>
          </p:nvSpPr>
          <p:spPr>
            <a:xfrm>
              <a:off x="2683058" y="4740182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01" name="Group 80"/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102" name="Freeform 81"/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2"/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3"/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84"/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85"/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86"/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87"/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88"/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9"/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0"/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1"/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92"/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3"/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Rectangle 94"/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95"/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96"/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97"/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98"/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99"/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00"/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01"/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02"/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03"/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04"/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105"/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7" name="직사각형 126"/>
          <p:cNvSpPr/>
          <p:nvPr/>
        </p:nvSpPr>
        <p:spPr>
          <a:xfrm>
            <a:off x="8352628" y="2467861"/>
            <a:ext cx="3138186" cy="2529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호텔 이용자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예약 시스템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식당 시스템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</a:t>
            </a:r>
            <a:r>
              <a:rPr lang="ko-KR" altLang="en-US" sz="1600" b="1" dirty="0"/>
              <a:t> 체크인 시스템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체크아웃 시스템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CABFBE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207509" y="2483324"/>
            <a:ext cx="3138186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호텔 운영 관리자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u="sng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객실 관리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식당 관리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-</a:t>
            </a:r>
            <a:r>
              <a:rPr lang="ko-KR" altLang="en-US" sz="1600" b="1" dirty="0"/>
              <a:t> 사용자 관리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0354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21"/>
    </mc:Choice>
    <mc:Fallback xmlns="">
      <p:transition spd="slow" advTm="1812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사용자 인터페이스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4B4EF-D136-4E89-A308-026D145AC85A}"/>
              </a:ext>
            </a:extLst>
          </p:cNvPr>
          <p:cNvSpPr txBox="1"/>
          <p:nvPr/>
        </p:nvSpPr>
        <p:spPr>
          <a:xfrm>
            <a:off x="1006549" y="1461545"/>
            <a:ext cx="104748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로그인 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–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로그인을 통한 호텔 시스템을 이용할 수 있다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. (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사용자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추가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,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삭제가능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양재인장체M" panose="02020603020101020101" pitchFamily="18" charset="-127"/>
              <a:ea typeface="양재인장체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정보 수정 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- 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사용자가 가입할 때 기입한 정보들을 수정할 수 있다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양재인장체M" panose="02020603020101020101" pitchFamily="18" charset="-127"/>
              <a:ea typeface="양재인장체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예약 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–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원하는 날짜와 원하는 방 등급을 예약할 수 있다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양재인장체M" panose="02020603020101020101" pitchFamily="18" charset="-127"/>
              <a:ea typeface="양재인장체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체크인 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–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예약한 고객의 정보를 확인해 방을 제공한다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양재인장체M" panose="02020603020101020101" pitchFamily="18" charset="-127"/>
              <a:ea typeface="양재인장체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체크아웃 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–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추가된 요금이 없는지 확인 후 요금을 지불하고 체크아웃 한다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양재인장체M" panose="02020603020101020101" pitchFamily="18" charset="-127"/>
              <a:ea typeface="양재인장체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식당 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–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고객이 원하는 음식을 주문 받고 음식을 제공한다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양재인장체M" panose="02020603020101020101" pitchFamily="18" charset="-127"/>
              <a:ea typeface="양재인장체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경영 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–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호텔의 전반적인 경영과 수입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,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점유율을 확인할 수 있다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 b="1" dirty="0">
              <a:latin typeface="양재인장체M" panose="02020603020101020101" pitchFamily="18" charset="-127"/>
              <a:ea typeface="양재인장체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관리 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–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고객에게 제공할 식당 서비스에서 사용될 메뉴를 추가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,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수정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, </a:t>
            </a:r>
            <a:r>
              <a:rPr lang="ko-KR" altLang="en-US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삭제할 수 있다</a:t>
            </a:r>
            <a:r>
              <a:rPr lang="en-US" altLang="ko-KR" sz="2000" b="1" dirty="0">
                <a:latin typeface="양재인장체M" panose="02020603020101020101" pitchFamily="18" charset="-127"/>
                <a:ea typeface="양재인장체M" panose="02020603020101020101" pitchFamily="18" charset="-127"/>
              </a:rPr>
              <a:t>.</a:t>
            </a:r>
            <a:endParaRPr lang="ko-KR" altLang="en-US" sz="2000" b="1" dirty="0">
              <a:latin typeface="양재인장체M" panose="02020603020101020101" pitchFamily="18" charset="-127"/>
              <a:ea typeface="양재인장체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3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89"/>
    </mc:Choice>
    <mc:Fallback xmlns="">
      <p:transition spd="slow" advTm="3908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통신 인터페이스  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05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721F6-5FE6-4F47-AF57-85608CCE8116}"/>
              </a:ext>
            </a:extLst>
          </p:cNvPr>
          <p:cNvSpPr txBox="1"/>
          <p:nvPr/>
        </p:nvSpPr>
        <p:spPr>
          <a:xfrm>
            <a:off x="250919" y="2294075"/>
            <a:ext cx="11941081" cy="14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HMS(Hotel Management System)</a:t>
            </a:r>
            <a:r>
              <a:rPr lang="ko-KR" altLang="en-US" sz="2400" b="1" dirty="0"/>
              <a:t>는 통신이 필요 없는 독립형 제품이여야 한다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→  텍스트 파일 입출력을 통해 직접 통신을 해야 한다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831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0"/>
    </mc:Choice>
    <mc:Fallback xmlns="">
      <p:transition spd="slow" advTm="1104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4188740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</a:t>
            </a:r>
            <a:r>
              <a:rPr lang="ko-KR" altLang="en-US" sz="2800" b="1" kern="0">
                <a:solidFill>
                  <a:srgbClr val="7E58EA"/>
                </a:solidFill>
              </a:rPr>
              <a:t>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- </a:t>
            </a:r>
            <a:r>
              <a:rPr lang="ko-KR" altLang="en-US" sz="2800" b="1" kern="0" dirty="0">
                <a:solidFill>
                  <a:srgbClr val="7E58EA"/>
                </a:solidFill>
              </a:rPr>
              <a:t>로그인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11C64-F0DB-476A-BA2B-6860FC3B5B81}"/>
              </a:ext>
            </a:extLst>
          </p:cNvPr>
          <p:cNvSpPr txBox="1"/>
          <p:nvPr/>
        </p:nvSpPr>
        <p:spPr>
          <a:xfrm>
            <a:off x="1161314" y="1412028"/>
            <a:ext cx="838661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호텔 시스템을 이용하기 위해 사용자들이 회원가입을 해야 한다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회원가입 이후 로그인이 가능하다</a:t>
            </a:r>
            <a:r>
              <a:rPr lang="en-US" altLang="ko-KR" sz="20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회원정보수정을 이용해 가입된 회원의 비밀번호 변경이 가능하다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회원 삭제 기능을 이용해 가입된 회원의 탈퇴가 가능하다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641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0"/>
    </mc:Choice>
    <mc:Fallback xmlns="">
      <p:transition spd="slow" advTm="2828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4188740" cy="8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7E58EA"/>
                </a:solidFill>
              </a:rPr>
              <a:t>기능 구현 </a:t>
            </a:r>
            <a:r>
              <a:rPr lang="ko-KR" altLang="en-US" sz="2800" b="1" kern="0">
                <a:solidFill>
                  <a:srgbClr val="7E58EA"/>
                </a:solidFill>
              </a:rPr>
              <a:t>설명 </a:t>
            </a:r>
            <a:r>
              <a:rPr lang="en-US" altLang="ko-KR" sz="2800" b="1" kern="0" dirty="0">
                <a:solidFill>
                  <a:srgbClr val="7E58EA"/>
                </a:solidFill>
              </a:rPr>
              <a:t>- </a:t>
            </a:r>
            <a:r>
              <a:rPr lang="ko-KR" altLang="en-US" sz="2800" b="1" kern="0" dirty="0">
                <a:solidFill>
                  <a:srgbClr val="7E58EA"/>
                </a:solidFill>
              </a:rPr>
              <a:t>로그인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Hotel Management System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06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86E564-EE68-4C6B-8096-7846BFF0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530" y="170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A0FE5-FBB1-4B0B-92A8-1EF299A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680" y="677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BFAA8-2025-45FE-86DA-390A9D9F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0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8EF7A2-3846-4495-B175-184D7C6FF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138" y="7619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59AAB11-D773-40D8-900A-EA10B9DB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376" y="787372"/>
            <a:ext cx="944902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92FE1B-63C6-41C3-9C22-0B3C1530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510" y="1006641"/>
            <a:ext cx="17097861" cy="52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D0EA46-253F-465D-ACBD-BA660989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80" y="1349577"/>
            <a:ext cx="8214302" cy="5032185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FA05678E-9F67-4265-AEB2-EDD1C1826FAD}"/>
              </a:ext>
            </a:extLst>
          </p:cNvPr>
          <p:cNvSpPr/>
          <p:nvPr/>
        </p:nvSpPr>
        <p:spPr>
          <a:xfrm>
            <a:off x="4239491" y="3306618"/>
            <a:ext cx="868218" cy="341746"/>
          </a:xfrm>
          <a:prstGeom prst="frame">
            <a:avLst>
              <a:gd name="adj1" fmla="val 154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15A2E173-BAE0-49D0-B98C-C85A77BE2436}"/>
              </a:ext>
            </a:extLst>
          </p:cNvPr>
          <p:cNvSpPr/>
          <p:nvPr/>
        </p:nvSpPr>
        <p:spPr>
          <a:xfrm>
            <a:off x="6784108" y="2733362"/>
            <a:ext cx="1094509" cy="341746"/>
          </a:xfrm>
          <a:prstGeom prst="frame">
            <a:avLst>
              <a:gd name="adj1" fmla="val 154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F5CE0B73-0391-435D-87B3-A7910D894EFB}"/>
              </a:ext>
            </a:extLst>
          </p:cNvPr>
          <p:cNvSpPr/>
          <p:nvPr/>
        </p:nvSpPr>
        <p:spPr>
          <a:xfrm>
            <a:off x="3984138" y="4653542"/>
            <a:ext cx="1123571" cy="341746"/>
          </a:xfrm>
          <a:prstGeom prst="frame">
            <a:avLst>
              <a:gd name="adj1" fmla="val 1973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9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23"/>
    </mc:Choice>
    <mc:Fallback xmlns="">
      <p:transition spd="slow" advTm="1332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908</Words>
  <Application>Microsoft Office PowerPoint</Application>
  <PresentationFormat>와이드스크린</PresentationFormat>
  <Paragraphs>232</Paragraphs>
  <Slides>40</Slides>
  <Notes>0</Notes>
  <HiddenSlides>0</HiddenSlides>
  <MMClips>8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양재인장체M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고강호</cp:lastModifiedBy>
  <cp:revision>57</cp:revision>
  <dcterms:created xsi:type="dcterms:W3CDTF">2020-05-14T03:14:44Z</dcterms:created>
  <dcterms:modified xsi:type="dcterms:W3CDTF">2020-11-23T07:24:28Z</dcterms:modified>
</cp:coreProperties>
</file>