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9" r:id="rId4"/>
    <p:sldId id="270" r:id="rId5"/>
    <p:sldId id="271" r:id="rId6"/>
    <p:sldId id="272" r:id="rId7"/>
    <p:sldId id="273" r:id="rId8"/>
    <p:sldId id="265" r:id="rId9"/>
    <p:sldId id="269" r:id="rId10"/>
    <p:sldId id="262" r:id="rId11"/>
    <p:sldId id="263" r:id="rId12"/>
    <p:sldId id="264" r:id="rId13"/>
  </p:sldIdLst>
  <p:sldSz cx="12192000" cy="6858000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 userDrawn="1">
          <p15:clr>
            <a:srgbClr val="A4A3A4"/>
          </p15:clr>
        </p15:guide>
        <p15:guide id="2" pos="143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5" autoAdjust="0"/>
    <p:restoredTop sz="78340" autoAdjust="0"/>
  </p:normalViewPr>
  <p:slideViewPr>
    <p:cSldViewPr snapToGrid="0">
      <p:cViewPr varScale="1">
        <p:scale>
          <a:sx n="71" d="100"/>
          <a:sy n="71" d="100"/>
        </p:scale>
        <p:origin x="786" y="60"/>
      </p:cViewPr>
      <p:guideLst>
        <p:guide orient="horz" pos="142"/>
        <p:guide pos="143"/>
        <p:guide orient="horz" pos="5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2755"/>
          </a:xfrm>
          <a:prstGeom prst="rect">
            <a:avLst/>
          </a:prstGeom>
        </p:spPr>
        <p:txBody>
          <a:bodyPr vert="horz" lIns="96603" tIns="48302" rIns="96603" bIns="4830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700" y="0"/>
            <a:ext cx="2984871" cy="502755"/>
          </a:xfrm>
          <a:prstGeom prst="rect">
            <a:avLst/>
          </a:prstGeom>
        </p:spPr>
        <p:txBody>
          <a:bodyPr vert="horz" lIns="96603" tIns="48302" rIns="96603" bIns="48302" rtlCol="0"/>
          <a:lstStyle>
            <a:lvl1pPr algn="r">
              <a:defRPr sz="1300"/>
            </a:lvl1pPr>
          </a:lstStyle>
          <a:p>
            <a:fld id="{87019643-3AD7-483B-A573-0D4301262B66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517547"/>
            <a:ext cx="2984871" cy="502755"/>
          </a:xfrm>
          <a:prstGeom prst="rect">
            <a:avLst/>
          </a:prstGeom>
        </p:spPr>
        <p:txBody>
          <a:bodyPr vert="horz" lIns="96603" tIns="48302" rIns="96603" bIns="4830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700" y="9517547"/>
            <a:ext cx="2984871" cy="502755"/>
          </a:xfrm>
          <a:prstGeom prst="rect">
            <a:avLst/>
          </a:prstGeom>
        </p:spPr>
        <p:txBody>
          <a:bodyPr vert="horz" lIns="96603" tIns="48302" rIns="96603" bIns="48302" rtlCol="0" anchor="b"/>
          <a:lstStyle>
            <a:lvl1pPr algn="r">
              <a:defRPr sz="1300"/>
            </a:lvl1pPr>
          </a:lstStyle>
          <a:p>
            <a:fld id="{B52EC847-67C5-4E36-9534-5891A4F3A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536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2755"/>
          </a:xfrm>
          <a:prstGeom prst="rect">
            <a:avLst/>
          </a:prstGeom>
        </p:spPr>
        <p:txBody>
          <a:bodyPr vert="horz" lIns="96603" tIns="48302" rIns="96603" bIns="4830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700" y="0"/>
            <a:ext cx="2984871" cy="502755"/>
          </a:xfrm>
          <a:prstGeom prst="rect">
            <a:avLst/>
          </a:prstGeom>
        </p:spPr>
        <p:txBody>
          <a:bodyPr vert="horz" lIns="96603" tIns="48302" rIns="96603" bIns="48302" rtlCol="0"/>
          <a:lstStyle>
            <a:lvl1pPr algn="r">
              <a:defRPr sz="1300"/>
            </a:lvl1pPr>
          </a:lstStyle>
          <a:p>
            <a:fld id="{362EDF99-05BD-47C6-B92A-3966B37EA6F0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50950"/>
            <a:ext cx="6015037" cy="3384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3" tIns="48302" rIns="96603" bIns="4830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2270"/>
            <a:ext cx="5510530" cy="3945493"/>
          </a:xfrm>
          <a:prstGeom prst="rect">
            <a:avLst/>
          </a:prstGeom>
        </p:spPr>
        <p:txBody>
          <a:bodyPr vert="horz" lIns="96603" tIns="48302" rIns="96603" bIns="48302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517547"/>
            <a:ext cx="2984871" cy="502755"/>
          </a:xfrm>
          <a:prstGeom prst="rect">
            <a:avLst/>
          </a:prstGeom>
        </p:spPr>
        <p:txBody>
          <a:bodyPr vert="horz" lIns="96603" tIns="48302" rIns="96603" bIns="4830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700" y="9517547"/>
            <a:ext cx="2984871" cy="502755"/>
          </a:xfrm>
          <a:prstGeom prst="rect">
            <a:avLst/>
          </a:prstGeom>
        </p:spPr>
        <p:txBody>
          <a:bodyPr vert="horz" lIns="96603" tIns="48302" rIns="96603" bIns="48302" rtlCol="0" anchor="b"/>
          <a:lstStyle>
            <a:lvl1pPr algn="r">
              <a:defRPr sz="1300"/>
            </a:lvl1pPr>
          </a:lstStyle>
          <a:p>
            <a:fld id="{90E696CA-D47F-423D-83D4-F03236D76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ko-KR" altLang="en-US" baseline="0" dirty="0" smtClean="0"/>
              <a:t> 자세 모니터링 프로그램에 대해 발표할 </a:t>
            </a:r>
            <a:r>
              <a:rPr lang="ko-KR" altLang="en-US" baseline="0" dirty="0" err="1" smtClean="0"/>
              <a:t>쉽조</a:t>
            </a:r>
            <a:r>
              <a:rPr lang="ko-KR" altLang="en-US" baseline="0" dirty="0" smtClean="0"/>
              <a:t> </a:t>
            </a:r>
            <a:r>
              <a:rPr lang="ko-KR" altLang="en-US" baseline="0" dirty="0" smtClean="0"/>
              <a:t>팀장 </a:t>
            </a:r>
            <a:r>
              <a:rPr lang="ko-KR" altLang="en-US" baseline="0" dirty="0" err="1" smtClean="0"/>
              <a:t>권민주입니다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696CA-D47F-423D-83D4-F03236D762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02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역할 분담은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696CA-D47F-423D-83D4-F03236D762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551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696CA-D47F-423D-83D4-F03236D762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1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배경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프로젝트의 목표와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프로젝트의 기대성과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수행 역할 분담의 순서로 발표 진행하겠습니다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696CA-D47F-423D-83D4-F03236D762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328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보시는 그래프와 같이 코로나 발생 이후 재택근무</a:t>
            </a:r>
            <a:r>
              <a:rPr lang="ko-KR" altLang="en-US" baseline="0" dirty="0" smtClean="0"/>
              <a:t> 비율이 발생 전에 비해 </a:t>
            </a:r>
            <a:r>
              <a:rPr lang="en-US" altLang="ko-KR" baseline="0" dirty="0" smtClean="0"/>
              <a:t>35.4</a:t>
            </a:r>
            <a:r>
              <a:rPr lang="ko-KR" altLang="en-US" baseline="0" dirty="0" smtClean="0"/>
              <a:t>배나 증가하였습니다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재택근무의 증가로 사람들이 움직이는 시간보다 움직이지 않고 자리에 가만히 앉아 있는 시간이 증가했지만</a:t>
            </a:r>
            <a:r>
              <a:rPr lang="en-US" altLang="ko-KR" baseline="0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696CA-D47F-423D-83D4-F03236D762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06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027">
              <a:defRPr/>
            </a:pP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장시간 앉아있는 자세는 건강에 좋지 않고</a:t>
            </a:r>
            <a:r>
              <a:rPr lang="en-US" altLang="ko-KR" sz="13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더군다나 그림과 같은 나쁜 자세로 오래 앉아 </a:t>
            </a:r>
            <a:r>
              <a:rPr lang="ko-KR" altLang="en-US" sz="1300" dirty="0" err="1">
                <a:solidFill>
                  <a:schemeClr val="accent3">
                    <a:lumMod val="50000"/>
                  </a:schemeClr>
                </a:solidFill>
              </a:rPr>
              <a:t>있다보면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ko-KR" altLang="en-US" sz="1300" dirty="0" err="1">
                <a:solidFill>
                  <a:schemeClr val="accent3">
                    <a:lumMod val="50000"/>
                  </a:schemeClr>
                </a:solidFill>
              </a:rPr>
              <a:t>거북목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 증후군이나 </a:t>
            </a:r>
            <a:r>
              <a:rPr lang="ko-KR" altLang="en-US" sz="1300" dirty="0" err="1">
                <a:solidFill>
                  <a:schemeClr val="accent3">
                    <a:lumMod val="50000"/>
                  </a:schemeClr>
                </a:solidFill>
              </a:rPr>
              <a:t>목허리</a:t>
            </a:r>
            <a:r>
              <a:rPr lang="ko-KR" altLang="en-US" sz="1300" dirty="0">
                <a:solidFill>
                  <a:schemeClr val="accent3">
                    <a:lumMod val="50000"/>
                  </a:schemeClr>
                </a:solidFill>
              </a:rPr>
              <a:t> 디스크 등과 같은 건강문제가 발생하기 쉽습니다</a:t>
            </a:r>
            <a:endParaRPr lang="en-US" altLang="ko-KR" sz="13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696CA-D47F-423D-83D4-F03236D762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50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000000"/>
                </a:solidFill>
                <a:latin typeface="맑은고딕"/>
              </a:rPr>
              <a:t>그러나 일을 하다 보면 장기간 앉아 있는 것을 피할 수 없는데 건강을 지키기 위해서는 간단한 스트레칭과 올바른 자세를 유지하는 것이 필요합니다</a:t>
            </a:r>
            <a:r>
              <a:rPr lang="en-US" altLang="ko-KR" sz="1300" dirty="0">
                <a:solidFill>
                  <a:srgbClr val="000000"/>
                </a:solidFill>
                <a:latin typeface="맑은고딕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rgbClr val="000000"/>
                </a:solidFill>
                <a:latin typeface="맑은고딕"/>
              </a:rPr>
              <a:t>올바른 자세란 그림과 같이 엉덩이와 허리를 의자 깊숙이 넣어 등받이에 밀착되게 한 후</a:t>
            </a:r>
            <a:r>
              <a:rPr lang="en-US" altLang="ko-KR" sz="1300" dirty="0">
                <a:solidFill>
                  <a:srgbClr val="000000"/>
                </a:solidFill>
                <a:latin typeface="맑은고딕"/>
              </a:rPr>
              <a:t>, </a:t>
            </a:r>
            <a:r>
              <a:rPr lang="ko-KR" altLang="en-US" sz="1300" dirty="0">
                <a:solidFill>
                  <a:srgbClr val="000000"/>
                </a:solidFill>
                <a:latin typeface="맑은고딕"/>
              </a:rPr>
              <a:t>어깨부터 골반까지 일직선이 되도록 유지하는 것입니다</a:t>
            </a:r>
            <a:r>
              <a:rPr lang="en-US" altLang="ko-KR" sz="1300" dirty="0">
                <a:solidFill>
                  <a:srgbClr val="000000"/>
                </a:solidFill>
                <a:latin typeface="맑은고딕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8BDA7-9361-4CB7-8B68-31CF64FCFF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88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올바른 자세에 대한</a:t>
            </a:r>
            <a:r>
              <a:rPr lang="ko-KR" altLang="en-US" baseline="0" dirty="0" smtClean="0"/>
              <a:t> 필요성을 느끼는 사람들이 증가하여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그림과 같이 </a:t>
            </a:r>
            <a:r>
              <a:rPr lang="ko-KR" altLang="en-US" dirty="0" err="1" smtClean="0"/>
              <a:t>셀프자세교정</a:t>
            </a:r>
            <a:r>
              <a:rPr lang="ko-KR" altLang="en-US" baseline="0" dirty="0" smtClean="0"/>
              <a:t> 제품에 대한 관심이 높아지고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이것만으로는 완벽하게 교정해줄 수 없고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잘못 사용할 경우 부작용도 따라오기 때문에 </a:t>
            </a:r>
            <a:r>
              <a:rPr lang="ko-KR" altLang="en-US" baseline="0" dirty="0" err="1" smtClean="0"/>
              <a:t>보조도구의</a:t>
            </a:r>
            <a:r>
              <a:rPr lang="ko-KR" altLang="en-US" baseline="0" dirty="0" smtClean="0"/>
              <a:t> 시점에서 자세 교정 모니터링 프로그램을 구현하려고 합니다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696CA-D47F-423D-83D4-F03236D762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33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압력 센서를 방석과 연결하여 실시간 자세 감지 및 교정 서비스를 제공하고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웹을 통해 결과를 모니터링 후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센서와 </a:t>
            </a:r>
            <a:r>
              <a:rPr lang="ko-KR" altLang="en-US" dirty="0" err="1" smtClean="0"/>
              <a:t>소리부저를</a:t>
            </a:r>
            <a:r>
              <a:rPr lang="ko-KR" altLang="en-US" dirty="0" smtClean="0"/>
              <a:t> 제어함으로써 사용자가 스스로 바른 자세를 유지하고 교정할 수 있도록 유도하는 것이 저희 프로젝트의 목표입니다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696CA-D47F-423D-83D4-F03236D762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955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가해지는 힘을 감지해 </a:t>
            </a:r>
            <a:r>
              <a:rPr lang="ko-KR" altLang="en-US" dirty="0" err="1" smtClean="0"/>
              <a:t>저항값을</a:t>
            </a:r>
            <a:r>
              <a:rPr lang="ko-KR" altLang="en-US" dirty="0" smtClean="0"/>
              <a:t> 변경하는 센서인 압력센서를 이용하여 자세에 대한 정보를 받고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 값을 </a:t>
            </a:r>
            <a:r>
              <a:rPr lang="ko-KR" altLang="en-US" baseline="0" dirty="0" err="1" smtClean="0"/>
              <a:t>라즈베리파이로</a:t>
            </a:r>
            <a:r>
              <a:rPr lang="ko-KR" altLang="en-US" baseline="0" dirty="0" smtClean="0"/>
              <a:t> 수집하고 </a:t>
            </a:r>
            <a:r>
              <a:rPr lang="en-US" altLang="ko-KR" baseline="0" dirty="0" err="1" smtClean="0"/>
              <a:t>adc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mcp3008</a:t>
            </a:r>
            <a:r>
              <a:rPr lang="ko-KR" altLang="en-US" baseline="0" dirty="0" smtClean="0"/>
              <a:t>을 이용하여 아날로그 신호를 디지털 신호로 변환합니다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수집된 정보는 구현한 데이터베이스와 </a:t>
            </a:r>
            <a:r>
              <a:rPr lang="en-US" altLang="ko-KR" baseline="0" dirty="0" smtClean="0"/>
              <a:t>flask</a:t>
            </a:r>
            <a:r>
              <a:rPr lang="ko-KR" altLang="en-US" baseline="0" dirty="0" smtClean="0"/>
              <a:t>웹 서버를 통해 저장하고 판단한 결과에 따라 </a:t>
            </a:r>
            <a:r>
              <a:rPr lang="en-US" altLang="ko-KR" baseline="0" dirty="0" smtClean="0"/>
              <a:t>led</a:t>
            </a:r>
            <a:r>
              <a:rPr lang="ko-KR" altLang="en-US" baseline="0" dirty="0" smtClean="0"/>
              <a:t>와 </a:t>
            </a:r>
            <a:r>
              <a:rPr lang="ko-KR" altLang="en-US" baseline="0" dirty="0" err="1" smtClean="0"/>
              <a:t>소리부저를</a:t>
            </a:r>
            <a:r>
              <a:rPr lang="ko-KR" altLang="en-US" baseline="0" dirty="0" smtClean="0"/>
              <a:t> 제어하여 </a:t>
            </a:r>
            <a:r>
              <a:rPr lang="ko-KR" altLang="en-US" baseline="0" dirty="0" err="1" smtClean="0"/>
              <a:t>바른자세에</a:t>
            </a:r>
            <a:r>
              <a:rPr lang="ko-KR" altLang="en-US" baseline="0" dirty="0" smtClean="0"/>
              <a:t> 대한 모니터링 서비스를 제공합니다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696CA-D47F-423D-83D4-F03236D762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601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프로젝트를 통해 기술적 </a:t>
            </a:r>
            <a:r>
              <a:rPr lang="ko-KR" altLang="en-US" dirty="0" smtClean="0"/>
              <a:t>측면에서는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프로젝트의 결과를 통해 해당 기술에 의자나 교정 밴드 등 다양한 도구를 연계해 폭넓은 기술 확보가 가능하며</a:t>
            </a:r>
            <a:endParaRPr lang="en-US" altLang="ko-KR" baseline="0" dirty="0" smtClean="0"/>
          </a:p>
          <a:p>
            <a:r>
              <a:rPr lang="ko-KR" altLang="en-US" baseline="0" dirty="0" smtClean="0"/>
              <a:t>자세 교정을 위한 기관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병원 등을 가지 않아도 자세 교정이 가능하다는 것을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기대할 수 있고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경제적 측면에서는</a:t>
            </a:r>
            <a:endParaRPr lang="en-US" altLang="ko-KR" dirty="0" smtClean="0"/>
          </a:p>
          <a:p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자세 교정으로 인한 관절 손상 및 인체 질환에 대한 예방이 가능하다는 점에서 병원비와 예방을 대비한 약품에 대한 지출 감소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해당 기술로 인해 자세 교정을 중심으로 </a:t>
            </a:r>
            <a:r>
              <a:rPr lang="ko-KR" altLang="en-US" sz="13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필라테스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요가와 같은 재활 치료 강의에 대한 지출이 감소할 수 있으며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기술적 측면과 연관해 더 넓은 기술 확보가 가능하다는 점에서  자세 교정 제품의 수출을 통한 수입대체효과</a:t>
            </a:r>
            <a:endParaRPr lang="en-US" altLang="ko-KR" sz="13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기대할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696CA-D47F-423D-83D4-F03236D762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6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88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9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9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17FC0-B062-4A79-9E0F-A61A39656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08497F-D051-487B-9817-12C68C29D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5031C-774C-4724-88BB-99709ED7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65223-6EC7-4B44-BA2C-23583F04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39524-7481-4E97-96CA-1B468AC5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45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75263-5B0A-4A7D-A139-F691599B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62AE7-7A91-4D1B-BB84-11A72CAD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8BD0C-1127-46BC-A81A-5D358F16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392FB-E089-42E1-9172-0A8E3815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19C14-8CBA-490B-A3FE-7CCAD7EB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47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C2AE8-C907-4452-AC2B-D438B0A2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FE845-47B0-4624-8581-EF81DF9B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885F6-E947-43C4-B0F6-8ACD2119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978DB-ADD9-4348-AA6D-7D2043AC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33A91-A012-46EE-847A-D0AB7E55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08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A75B6-BD52-4E62-9A5F-F6CC6EC9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DC102-F8BA-40F2-B6C1-004C5D22A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997544-CC67-402F-A726-A6963D48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EA74E9-B59C-467C-8D0A-0F5900F0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813541-BD82-4C41-B52C-32CF64C2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14D0B-5CFD-4118-95CF-2DC60E1B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10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CC431-28BF-422C-A574-6A2EB165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55273-C432-4CFC-A9DE-7DB901CA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D251C-2057-4D75-AF81-4AF76538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1BB896-7E80-409A-A400-84ED11FEC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242FA-974B-400E-9878-202EB7E01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16A956-4F44-44C2-9A58-7F18952D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D333B5-10CB-4216-A05C-BAABB56F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C2DC03-7377-484C-A4D6-5050C208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29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E15E4-60A8-40FC-891F-18EF89F1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D75418-6721-4055-93B9-2B7C681C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7CDF39-3724-441D-A7F5-58EF648C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EF9F90-B7BB-4CBF-9303-977F35D6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033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079818-9171-411D-ABDC-4551F9F2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7E9E05-1DBA-4B38-B200-48470469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02E3F6-B3ED-487E-8E61-02A7F716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163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0B377-6D1D-452E-968B-2FE82C10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92A39-1193-43A4-BA8F-5BF4E1EA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03162D-EB3C-4274-8C24-97C1793AF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5493F-13DD-44AB-B904-6F5D5EDC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63539-03B2-4297-8446-E68EA9B3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5B45F-299A-46D3-B52A-EA82895F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3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85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DB6E-52DF-43F4-90B5-70659C48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DD68FA-4255-4660-9642-3A077219C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DAEA23-1284-4E41-93FE-C4E4B73AD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3DC69-4B31-471F-AAC2-3F844882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36D06C-A590-440B-894F-631BF51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9651F8-446D-48C6-8564-2923CE8B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18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D36AE-0DD9-4221-A422-65C5A858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00439-8BEE-4CD6-968D-5145BF932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5A840-C2C1-441E-89C6-811E174B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EE154-4562-4216-9F68-4F457C4A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146CC-1337-4FCB-8424-9BE65D36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63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1FFBC3-4A34-4EA5-A00B-54E43075B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40BB0-22B0-487E-951B-146CBDD3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C5020-C573-4CCF-9D13-5A62C184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395E1-A2F7-48AA-8DB0-BA322201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81562-D337-4A06-8E86-3219151A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0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28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7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22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8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81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0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D9EFDA-76EC-4A1C-8CF8-2E6D6796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26798-377E-41B6-8F9C-9FAB74E7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887C8-10F6-45D7-93A2-E1948EABB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C6137-D46D-476B-BA52-D15629B17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B312D-712D-41C2-8417-E2B830BEE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5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540523" y="3694248"/>
            <a:ext cx="3847238" cy="17418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63500" dir="16200000" rotWithShape="0">
              <a:srgbClr val="BEE2F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46761" y="1549704"/>
            <a:ext cx="7051218" cy="1459096"/>
          </a:xfrm>
          <a:prstGeom prst="rect">
            <a:avLst/>
          </a:prstGeom>
          <a:noFill/>
          <a:ln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</a:rPr>
              <a:t>자세 모니터링 프로그램</a:t>
            </a:r>
            <a:endParaRPr lang="en-US" altLang="ko-KR" sz="3600" b="1" kern="0" dirty="0">
              <a:solidFill>
                <a:prstClr val="white"/>
              </a:solidFill>
            </a:endParaRPr>
          </a:p>
          <a:p>
            <a:pPr algn="ctr" latinLnBrk="0">
              <a:defRPr/>
            </a:pPr>
            <a:r>
              <a:rPr lang="en-US" altLang="ko-KR" sz="3600" b="1" kern="0" dirty="0">
                <a:solidFill>
                  <a:prstClr val="white"/>
                </a:solidFill>
              </a:rPr>
              <a:t>(posture</a:t>
            </a:r>
            <a:r>
              <a:rPr lang="ko-KR" altLang="en-US" sz="3600" b="1" kern="0" dirty="0">
                <a:solidFill>
                  <a:prstClr val="white"/>
                </a:solidFill>
              </a:rPr>
              <a:t> </a:t>
            </a:r>
            <a:r>
              <a:rPr lang="en-US" altLang="ko-KR" sz="3600" b="1" kern="0" dirty="0">
                <a:solidFill>
                  <a:prstClr val="white"/>
                </a:solidFill>
              </a:rPr>
              <a:t>monitoring program)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D26097BA-3A45-4DA3-B390-20E1205E5AE0}"/>
              </a:ext>
            </a:extLst>
          </p:cNvPr>
          <p:cNvSpPr txBox="1">
            <a:spLocks/>
          </p:cNvSpPr>
          <p:nvPr/>
        </p:nvSpPr>
        <p:spPr>
          <a:xfrm>
            <a:off x="7675230" y="3857875"/>
            <a:ext cx="345799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20183202 </a:t>
            </a:r>
            <a:r>
              <a:rPr lang="ko-KR" altLang="en-US" sz="1800" b="1" dirty="0" err="1"/>
              <a:t>권민주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팀장</a:t>
            </a:r>
            <a:r>
              <a:rPr lang="en-US" altLang="ko-KR" sz="1800" b="1" dirty="0"/>
              <a:t>)</a:t>
            </a:r>
          </a:p>
          <a:p>
            <a:r>
              <a:rPr lang="en-US" altLang="ko-KR" sz="1800" b="1" dirty="0"/>
              <a:t>20183200 </a:t>
            </a:r>
            <a:r>
              <a:rPr lang="ko-KR" altLang="en-US" sz="1800" b="1" dirty="0" err="1"/>
              <a:t>서혜민</a:t>
            </a:r>
            <a:endParaRPr lang="en-US" altLang="ko-KR" sz="1800" b="1" dirty="0"/>
          </a:p>
          <a:p>
            <a:r>
              <a:rPr lang="en-US" altLang="ko-KR" sz="1800" b="1" dirty="0"/>
              <a:t>20193180 </a:t>
            </a:r>
            <a:r>
              <a:rPr lang="ko-KR" altLang="en-US" sz="1800" b="1" dirty="0"/>
              <a:t>서민지</a:t>
            </a:r>
            <a:endParaRPr lang="en-US" altLang="ko-KR" sz="1800" b="1" dirty="0"/>
          </a:p>
          <a:p>
            <a:r>
              <a:rPr lang="en-US" altLang="ko-KR" sz="1800" b="1" dirty="0"/>
              <a:t>20193191 </a:t>
            </a:r>
            <a:r>
              <a:rPr lang="ko-KR" altLang="en-US" sz="1800" b="1" dirty="0" err="1"/>
              <a:t>안민경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866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2400" b="1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수행 역할 분담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BD9A7-35C6-4573-B31F-D15C574A4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21" y="1780525"/>
            <a:ext cx="1886213" cy="16484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8CA7418-3B64-4581-9BB4-2597E2FDC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98" y="1694998"/>
            <a:ext cx="1886213" cy="17660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B550136-8DE9-4869-9B90-A207DC2EF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576" y="1812535"/>
            <a:ext cx="1886213" cy="16484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413C1E3-10A8-445C-84AF-4B41F0264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554" y="1694997"/>
            <a:ext cx="1886213" cy="1766013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80B5D52-8021-4191-ADE4-90FED419AE22}"/>
              </a:ext>
            </a:extLst>
          </p:cNvPr>
          <p:cNvCxnSpPr/>
          <p:nvPr/>
        </p:nvCxnSpPr>
        <p:spPr>
          <a:xfrm>
            <a:off x="3580235" y="1580181"/>
            <a:ext cx="0" cy="4544291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AD52E5D-8FBF-446F-B8BD-FEB172EE5DAC}"/>
              </a:ext>
            </a:extLst>
          </p:cNvPr>
          <p:cNvCxnSpPr/>
          <p:nvPr/>
        </p:nvCxnSpPr>
        <p:spPr>
          <a:xfrm>
            <a:off x="6107368" y="1580181"/>
            <a:ext cx="0" cy="4544291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BD7C409-84D4-4446-B86C-D8778C965517}"/>
              </a:ext>
            </a:extLst>
          </p:cNvPr>
          <p:cNvCxnSpPr/>
          <p:nvPr/>
        </p:nvCxnSpPr>
        <p:spPr>
          <a:xfrm>
            <a:off x="8608037" y="1580180"/>
            <a:ext cx="0" cy="4544291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D4E89F-5BF6-45D2-8315-16AFDDEE0EBB}"/>
              </a:ext>
            </a:extLst>
          </p:cNvPr>
          <p:cNvSpPr/>
          <p:nvPr/>
        </p:nvSpPr>
        <p:spPr>
          <a:xfrm>
            <a:off x="1503837" y="3548542"/>
            <a:ext cx="1764036" cy="236569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회의록 작성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계획서 작성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프로젝트 설계 및 구현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77F6918-73FF-4D97-90E7-21CB833DD5A4}"/>
              </a:ext>
            </a:extLst>
          </p:cNvPr>
          <p:cNvSpPr/>
          <p:nvPr/>
        </p:nvSpPr>
        <p:spPr>
          <a:xfrm>
            <a:off x="3961784" y="3548542"/>
            <a:ext cx="1764036" cy="236569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회의록 작성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계획서 작성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프로젝트 설계 및 구현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75C58-C249-44ED-BC5C-EA33FB23C90F}"/>
              </a:ext>
            </a:extLst>
          </p:cNvPr>
          <p:cNvSpPr/>
          <p:nvPr/>
        </p:nvSpPr>
        <p:spPr>
          <a:xfrm>
            <a:off x="6475685" y="3611459"/>
            <a:ext cx="1764036" cy="236569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회의록 작성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계획서 작성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프로젝트 설계 및 구현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B483E8-7A52-485C-AE8A-CF11914D5C94}"/>
              </a:ext>
            </a:extLst>
          </p:cNvPr>
          <p:cNvSpPr/>
          <p:nvPr/>
        </p:nvSpPr>
        <p:spPr>
          <a:xfrm>
            <a:off x="8976354" y="3611459"/>
            <a:ext cx="1764036" cy="236569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회의록 작성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계획서 작성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프로젝트 설계 및 구현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E768171-E8DA-417A-AA32-64CDC7D7B341}"/>
              </a:ext>
            </a:extLst>
          </p:cNvPr>
          <p:cNvCxnSpPr>
            <a:cxnSpLocks/>
          </p:cNvCxnSpPr>
          <p:nvPr/>
        </p:nvCxnSpPr>
        <p:spPr>
          <a:xfrm>
            <a:off x="4237288" y="930270"/>
            <a:ext cx="374016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46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9470" y="2799381"/>
            <a:ext cx="3023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472C4">
                    <a:lumMod val="75000"/>
                  </a:srgbClr>
                </a:solidFill>
              </a:rPr>
              <a:t>감사합니다 </a:t>
            </a:r>
            <a:r>
              <a:rPr lang="en-US" altLang="ko-KR" sz="3200" b="1" dirty="0">
                <a:solidFill>
                  <a:srgbClr val="4472C4">
                    <a:lumMod val="75000"/>
                  </a:srgbClr>
                </a:solidFill>
                <a:sym typeface="Wingdings" panose="05000000000000000000" pitchFamily="2" charset="2"/>
              </a:rPr>
              <a:t></a:t>
            </a:r>
            <a:endParaRPr lang="en-US" altLang="ko-KR" sz="32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43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1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31507" y="3091199"/>
            <a:ext cx="3889649" cy="89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목표 및 기능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자세 모니터링 프로그램 목표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기능 구현 단계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231507" y="1711971"/>
            <a:ext cx="3889649" cy="636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배경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자세 교정 프로젝트 배경 또는 필요성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" name="Freeform 6"/>
          <p:cNvSpPr>
            <a:spLocks noEditPoints="1"/>
          </p:cNvSpPr>
          <p:nvPr/>
        </p:nvSpPr>
        <p:spPr bwMode="auto">
          <a:xfrm>
            <a:off x="937315" y="1799478"/>
            <a:ext cx="368075" cy="367078"/>
          </a:xfrm>
          <a:custGeom>
            <a:avLst/>
            <a:gdLst>
              <a:gd name="T0" fmla="*/ 1494 w 3321"/>
              <a:gd name="T1" fmla="*/ 2318 h 3312"/>
              <a:gd name="T2" fmla="*/ 1494 w 3321"/>
              <a:gd name="T3" fmla="*/ 1855 h 3312"/>
              <a:gd name="T4" fmla="*/ 1753 w 3321"/>
              <a:gd name="T5" fmla="*/ 3 h 3312"/>
              <a:gd name="T6" fmla="*/ 2027 w 3321"/>
              <a:gd name="T7" fmla="*/ 42 h 3312"/>
              <a:gd name="T8" fmla="*/ 2291 w 3321"/>
              <a:gd name="T9" fmla="*/ 115 h 3312"/>
              <a:gd name="T10" fmla="*/ 1885 w 3321"/>
              <a:gd name="T11" fmla="*/ 349 h 3312"/>
              <a:gd name="T12" fmla="*/ 1661 w 3321"/>
              <a:gd name="T13" fmla="*/ 331 h 3312"/>
              <a:gd name="T14" fmla="*/ 1394 w 3321"/>
              <a:gd name="T15" fmla="*/ 358 h 3312"/>
              <a:gd name="T16" fmla="*/ 1145 w 3321"/>
              <a:gd name="T17" fmla="*/ 437 h 3312"/>
              <a:gd name="T18" fmla="*/ 919 w 3321"/>
              <a:gd name="T19" fmla="*/ 559 h 3312"/>
              <a:gd name="T20" fmla="*/ 723 w 3321"/>
              <a:gd name="T21" fmla="*/ 721 h 3312"/>
              <a:gd name="T22" fmla="*/ 561 w 3321"/>
              <a:gd name="T23" fmla="*/ 916 h 3312"/>
              <a:gd name="T24" fmla="*/ 438 w 3321"/>
              <a:gd name="T25" fmla="*/ 1142 h 3312"/>
              <a:gd name="T26" fmla="*/ 359 w 3321"/>
              <a:gd name="T27" fmla="*/ 1390 h 3312"/>
              <a:gd name="T28" fmla="*/ 332 w 3321"/>
              <a:gd name="T29" fmla="*/ 1656 h 3312"/>
              <a:gd name="T30" fmla="*/ 359 w 3321"/>
              <a:gd name="T31" fmla="*/ 1922 h 3312"/>
              <a:gd name="T32" fmla="*/ 438 w 3321"/>
              <a:gd name="T33" fmla="*/ 2170 h 3312"/>
              <a:gd name="T34" fmla="*/ 561 w 3321"/>
              <a:gd name="T35" fmla="*/ 2396 h 3312"/>
              <a:gd name="T36" fmla="*/ 723 w 3321"/>
              <a:gd name="T37" fmla="*/ 2591 h 3312"/>
              <a:gd name="T38" fmla="*/ 919 w 3321"/>
              <a:gd name="T39" fmla="*/ 2753 h 3312"/>
              <a:gd name="T40" fmla="*/ 1145 w 3321"/>
              <a:gd name="T41" fmla="*/ 2875 h 3312"/>
              <a:gd name="T42" fmla="*/ 1394 w 3321"/>
              <a:gd name="T43" fmla="*/ 2954 h 3312"/>
              <a:gd name="T44" fmla="*/ 1661 w 3321"/>
              <a:gd name="T45" fmla="*/ 2981 h 3312"/>
              <a:gd name="T46" fmla="*/ 1927 w 3321"/>
              <a:gd name="T47" fmla="*/ 2954 h 3312"/>
              <a:gd name="T48" fmla="*/ 2176 w 3321"/>
              <a:gd name="T49" fmla="*/ 2875 h 3312"/>
              <a:gd name="T50" fmla="*/ 2402 w 3321"/>
              <a:gd name="T51" fmla="*/ 2753 h 3312"/>
              <a:gd name="T52" fmla="*/ 2598 w 3321"/>
              <a:gd name="T53" fmla="*/ 2591 h 3312"/>
              <a:gd name="T54" fmla="*/ 2760 w 3321"/>
              <a:gd name="T55" fmla="*/ 2396 h 3312"/>
              <a:gd name="T56" fmla="*/ 2883 w 3321"/>
              <a:gd name="T57" fmla="*/ 2170 h 3312"/>
              <a:gd name="T58" fmla="*/ 2962 w 3321"/>
              <a:gd name="T59" fmla="*/ 1922 h 3312"/>
              <a:gd name="T60" fmla="*/ 2989 w 3321"/>
              <a:gd name="T61" fmla="*/ 1656 h 3312"/>
              <a:gd name="T62" fmla="*/ 3309 w 3321"/>
              <a:gd name="T63" fmla="*/ 1856 h 3312"/>
              <a:gd name="T64" fmla="*/ 3248 w 3321"/>
              <a:gd name="T65" fmla="*/ 2141 h 3312"/>
              <a:gd name="T66" fmla="*/ 3139 w 3321"/>
              <a:gd name="T67" fmla="*/ 2407 h 3312"/>
              <a:gd name="T68" fmla="*/ 2988 w 3321"/>
              <a:gd name="T69" fmla="*/ 2648 h 3312"/>
              <a:gd name="T70" fmla="*/ 2799 w 3321"/>
              <a:gd name="T71" fmla="*/ 2858 h 3312"/>
              <a:gd name="T72" fmla="*/ 2577 w 3321"/>
              <a:gd name="T73" fmla="*/ 3035 h 3312"/>
              <a:gd name="T74" fmla="*/ 2327 w 3321"/>
              <a:gd name="T75" fmla="*/ 3171 h 3312"/>
              <a:gd name="T76" fmla="*/ 2053 w 3321"/>
              <a:gd name="T77" fmla="*/ 3265 h 3312"/>
              <a:gd name="T78" fmla="*/ 1761 w 3321"/>
              <a:gd name="T79" fmla="*/ 3309 h 3312"/>
              <a:gd name="T80" fmla="*/ 1460 w 3321"/>
              <a:gd name="T81" fmla="*/ 3300 h 3312"/>
              <a:gd name="T82" fmla="*/ 1174 w 3321"/>
              <a:gd name="T83" fmla="*/ 3239 h 3312"/>
              <a:gd name="T84" fmla="*/ 908 w 3321"/>
              <a:gd name="T85" fmla="*/ 3130 h 3312"/>
              <a:gd name="T86" fmla="*/ 666 w 3321"/>
              <a:gd name="T87" fmla="*/ 2980 h 3312"/>
              <a:gd name="T88" fmla="*/ 455 w 3321"/>
              <a:gd name="T89" fmla="*/ 2791 h 3312"/>
              <a:gd name="T90" fmla="*/ 278 w 3321"/>
              <a:gd name="T91" fmla="*/ 2570 h 3312"/>
              <a:gd name="T92" fmla="*/ 141 w 3321"/>
              <a:gd name="T93" fmla="*/ 2320 h 3312"/>
              <a:gd name="T94" fmla="*/ 47 w 3321"/>
              <a:gd name="T95" fmla="*/ 2047 h 3312"/>
              <a:gd name="T96" fmla="*/ 3 w 3321"/>
              <a:gd name="T97" fmla="*/ 1756 h 3312"/>
              <a:gd name="T98" fmla="*/ 12 w 3321"/>
              <a:gd name="T99" fmla="*/ 1456 h 3312"/>
              <a:gd name="T100" fmla="*/ 73 w 3321"/>
              <a:gd name="T101" fmla="*/ 1171 h 3312"/>
              <a:gd name="T102" fmla="*/ 182 w 3321"/>
              <a:gd name="T103" fmla="*/ 905 h 3312"/>
              <a:gd name="T104" fmla="*/ 333 w 3321"/>
              <a:gd name="T105" fmla="*/ 664 h 3312"/>
              <a:gd name="T106" fmla="*/ 522 w 3321"/>
              <a:gd name="T107" fmla="*/ 454 h 3312"/>
              <a:gd name="T108" fmla="*/ 744 w 3321"/>
              <a:gd name="T109" fmla="*/ 277 h 3312"/>
              <a:gd name="T110" fmla="*/ 994 w 3321"/>
              <a:gd name="T111" fmla="*/ 141 h 3312"/>
              <a:gd name="T112" fmla="*/ 1268 w 3321"/>
              <a:gd name="T113" fmla="*/ 47 h 3312"/>
              <a:gd name="T114" fmla="*/ 1560 w 3321"/>
              <a:gd name="T115" fmla="*/ 3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21" h="3312">
                <a:moveTo>
                  <a:pt x="2922" y="431"/>
                </a:moveTo>
                <a:lnTo>
                  <a:pt x="3155" y="662"/>
                </a:lnTo>
                <a:lnTo>
                  <a:pt x="1494" y="2318"/>
                </a:lnTo>
                <a:lnTo>
                  <a:pt x="748" y="1574"/>
                </a:lnTo>
                <a:lnTo>
                  <a:pt x="979" y="1341"/>
                </a:lnTo>
                <a:lnTo>
                  <a:pt x="1494" y="1855"/>
                </a:lnTo>
                <a:lnTo>
                  <a:pt x="2922" y="431"/>
                </a:lnTo>
                <a:close/>
                <a:moveTo>
                  <a:pt x="1661" y="0"/>
                </a:moveTo>
                <a:lnTo>
                  <a:pt x="1753" y="3"/>
                </a:lnTo>
                <a:lnTo>
                  <a:pt x="1845" y="11"/>
                </a:lnTo>
                <a:lnTo>
                  <a:pt x="1936" y="25"/>
                </a:lnTo>
                <a:lnTo>
                  <a:pt x="2027" y="42"/>
                </a:lnTo>
                <a:lnTo>
                  <a:pt x="2116" y="63"/>
                </a:lnTo>
                <a:lnTo>
                  <a:pt x="2205" y="88"/>
                </a:lnTo>
                <a:lnTo>
                  <a:pt x="2291" y="115"/>
                </a:lnTo>
                <a:lnTo>
                  <a:pt x="2026" y="380"/>
                </a:lnTo>
                <a:lnTo>
                  <a:pt x="1956" y="363"/>
                </a:lnTo>
                <a:lnTo>
                  <a:pt x="1885" y="349"/>
                </a:lnTo>
                <a:lnTo>
                  <a:pt x="1813" y="339"/>
                </a:lnTo>
                <a:lnTo>
                  <a:pt x="1738" y="333"/>
                </a:lnTo>
                <a:lnTo>
                  <a:pt x="1661" y="331"/>
                </a:lnTo>
                <a:lnTo>
                  <a:pt x="1570" y="334"/>
                </a:lnTo>
                <a:lnTo>
                  <a:pt x="1481" y="344"/>
                </a:lnTo>
                <a:lnTo>
                  <a:pt x="1394" y="358"/>
                </a:lnTo>
                <a:lnTo>
                  <a:pt x="1308" y="379"/>
                </a:lnTo>
                <a:lnTo>
                  <a:pt x="1226" y="405"/>
                </a:lnTo>
                <a:lnTo>
                  <a:pt x="1145" y="437"/>
                </a:lnTo>
                <a:lnTo>
                  <a:pt x="1067" y="472"/>
                </a:lnTo>
                <a:lnTo>
                  <a:pt x="991" y="513"/>
                </a:lnTo>
                <a:lnTo>
                  <a:pt x="919" y="559"/>
                </a:lnTo>
                <a:lnTo>
                  <a:pt x="850" y="608"/>
                </a:lnTo>
                <a:lnTo>
                  <a:pt x="785" y="662"/>
                </a:lnTo>
                <a:lnTo>
                  <a:pt x="723" y="721"/>
                </a:lnTo>
                <a:lnTo>
                  <a:pt x="664" y="783"/>
                </a:lnTo>
                <a:lnTo>
                  <a:pt x="610" y="848"/>
                </a:lnTo>
                <a:lnTo>
                  <a:pt x="561" y="916"/>
                </a:lnTo>
                <a:lnTo>
                  <a:pt x="514" y="989"/>
                </a:lnTo>
                <a:lnTo>
                  <a:pt x="473" y="1064"/>
                </a:lnTo>
                <a:lnTo>
                  <a:pt x="438" y="1142"/>
                </a:lnTo>
                <a:lnTo>
                  <a:pt x="407" y="1222"/>
                </a:lnTo>
                <a:lnTo>
                  <a:pt x="380" y="1305"/>
                </a:lnTo>
                <a:lnTo>
                  <a:pt x="359" y="1390"/>
                </a:lnTo>
                <a:lnTo>
                  <a:pt x="345" y="1477"/>
                </a:lnTo>
                <a:lnTo>
                  <a:pt x="335" y="1566"/>
                </a:lnTo>
                <a:lnTo>
                  <a:pt x="332" y="1656"/>
                </a:lnTo>
                <a:lnTo>
                  <a:pt x="335" y="1746"/>
                </a:lnTo>
                <a:lnTo>
                  <a:pt x="345" y="1835"/>
                </a:lnTo>
                <a:lnTo>
                  <a:pt x="359" y="1922"/>
                </a:lnTo>
                <a:lnTo>
                  <a:pt x="380" y="2007"/>
                </a:lnTo>
                <a:lnTo>
                  <a:pt x="407" y="2090"/>
                </a:lnTo>
                <a:lnTo>
                  <a:pt x="438" y="2170"/>
                </a:lnTo>
                <a:lnTo>
                  <a:pt x="473" y="2248"/>
                </a:lnTo>
                <a:lnTo>
                  <a:pt x="514" y="2323"/>
                </a:lnTo>
                <a:lnTo>
                  <a:pt x="561" y="2396"/>
                </a:lnTo>
                <a:lnTo>
                  <a:pt x="610" y="2464"/>
                </a:lnTo>
                <a:lnTo>
                  <a:pt x="664" y="2529"/>
                </a:lnTo>
                <a:lnTo>
                  <a:pt x="723" y="2591"/>
                </a:lnTo>
                <a:lnTo>
                  <a:pt x="785" y="2650"/>
                </a:lnTo>
                <a:lnTo>
                  <a:pt x="850" y="2704"/>
                </a:lnTo>
                <a:lnTo>
                  <a:pt x="919" y="2753"/>
                </a:lnTo>
                <a:lnTo>
                  <a:pt x="991" y="2799"/>
                </a:lnTo>
                <a:lnTo>
                  <a:pt x="1067" y="2840"/>
                </a:lnTo>
                <a:lnTo>
                  <a:pt x="1145" y="2875"/>
                </a:lnTo>
                <a:lnTo>
                  <a:pt x="1226" y="2907"/>
                </a:lnTo>
                <a:lnTo>
                  <a:pt x="1308" y="2933"/>
                </a:lnTo>
                <a:lnTo>
                  <a:pt x="1394" y="2954"/>
                </a:lnTo>
                <a:lnTo>
                  <a:pt x="1481" y="2968"/>
                </a:lnTo>
                <a:lnTo>
                  <a:pt x="1570" y="2978"/>
                </a:lnTo>
                <a:lnTo>
                  <a:pt x="1661" y="2981"/>
                </a:lnTo>
                <a:lnTo>
                  <a:pt x="1751" y="2978"/>
                </a:lnTo>
                <a:lnTo>
                  <a:pt x="1840" y="2968"/>
                </a:lnTo>
                <a:lnTo>
                  <a:pt x="1927" y="2954"/>
                </a:lnTo>
                <a:lnTo>
                  <a:pt x="2013" y="2933"/>
                </a:lnTo>
                <a:lnTo>
                  <a:pt x="2095" y="2907"/>
                </a:lnTo>
                <a:lnTo>
                  <a:pt x="2176" y="2875"/>
                </a:lnTo>
                <a:lnTo>
                  <a:pt x="2254" y="2840"/>
                </a:lnTo>
                <a:lnTo>
                  <a:pt x="2330" y="2799"/>
                </a:lnTo>
                <a:lnTo>
                  <a:pt x="2402" y="2753"/>
                </a:lnTo>
                <a:lnTo>
                  <a:pt x="2471" y="2704"/>
                </a:lnTo>
                <a:lnTo>
                  <a:pt x="2536" y="2650"/>
                </a:lnTo>
                <a:lnTo>
                  <a:pt x="2598" y="2591"/>
                </a:lnTo>
                <a:lnTo>
                  <a:pt x="2657" y="2529"/>
                </a:lnTo>
                <a:lnTo>
                  <a:pt x="2711" y="2464"/>
                </a:lnTo>
                <a:lnTo>
                  <a:pt x="2760" y="2396"/>
                </a:lnTo>
                <a:lnTo>
                  <a:pt x="2807" y="2323"/>
                </a:lnTo>
                <a:lnTo>
                  <a:pt x="2848" y="2248"/>
                </a:lnTo>
                <a:lnTo>
                  <a:pt x="2883" y="2170"/>
                </a:lnTo>
                <a:lnTo>
                  <a:pt x="2914" y="2090"/>
                </a:lnTo>
                <a:lnTo>
                  <a:pt x="2941" y="2007"/>
                </a:lnTo>
                <a:lnTo>
                  <a:pt x="2962" y="1922"/>
                </a:lnTo>
                <a:lnTo>
                  <a:pt x="2976" y="1835"/>
                </a:lnTo>
                <a:lnTo>
                  <a:pt x="2986" y="1746"/>
                </a:lnTo>
                <a:lnTo>
                  <a:pt x="2989" y="1656"/>
                </a:lnTo>
                <a:lnTo>
                  <a:pt x="3321" y="1656"/>
                </a:lnTo>
                <a:lnTo>
                  <a:pt x="3318" y="1756"/>
                </a:lnTo>
                <a:lnTo>
                  <a:pt x="3309" y="1856"/>
                </a:lnTo>
                <a:lnTo>
                  <a:pt x="3294" y="1952"/>
                </a:lnTo>
                <a:lnTo>
                  <a:pt x="3274" y="2047"/>
                </a:lnTo>
                <a:lnTo>
                  <a:pt x="3248" y="2141"/>
                </a:lnTo>
                <a:lnTo>
                  <a:pt x="3216" y="2232"/>
                </a:lnTo>
                <a:lnTo>
                  <a:pt x="3180" y="2320"/>
                </a:lnTo>
                <a:lnTo>
                  <a:pt x="3139" y="2407"/>
                </a:lnTo>
                <a:lnTo>
                  <a:pt x="3094" y="2490"/>
                </a:lnTo>
                <a:lnTo>
                  <a:pt x="3043" y="2570"/>
                </a:lnTo>
                <a:lnTo>
                  <a:pt x="2988" y="2648"/>
                </a:lnTo>
                <a:lnTo>
                  <a:pt x="2930" y="2721"/>
                </a:lnTo>
                <a:lnTo>
                  <a:pt x="2866" y="2791"/>
                </a:lnTo>
                <a:lnTo>
                  <a:pt x="2799" y="2858"/>
                </a:lnTo>
                <a:lnTo>
                  <a:pt x="2728" y="2922"/>
                </a:lnTo>
                <a:lnTo>
                  <a:pt x="2655" y="2980"/>
                </a:lnTo>
                <a:lnTo>
                  <a:pt x="2577" y="3035"/>
                </a:lnTo>
                <a:lnTo>
                  <a:pt x="2497" y="3085"/>
                </a:lnTo>
                <a:lnTo>
                  <a:pt x="2413" y="3130"/>
                </a:lnTo>
                <a:lnTo>
                  <a:pt x="2327" y="3171"/>
                </a:lnTo>
                <a:lnTo>
                  <a:pt x="2238" y="3208"/>
                </a:lnTo>
                <a:lnTo>
                  <a:pt x="2147" y="3239"/>
                </a:lnTo>
                <a:lnTo>
                  <a:pt x="2053" y="3265"/>
                </a:lnTo>
                <a:lnTo>
                  <a:pt x="1957" y="3285"/>
                </a:lnTo>
                <a:lnTo>
                  <a:pt x="1861" y="3300"/>
                </a:lnTo>
                <a:lnTo>
                  <a:pt x="1761" y="3309"/>
                </a:lnTo>
                <a:lnTo>
                  <a:pt x="1661" y="3312"/>
                </a:lnTo>
                <a:lnTo>
                  <a:pt x="1560" y="3309"/>
                </a:lnTo>
                <a:lnTo>
                  <a:pt x="1460" y="3300"/>
                </a:lnTo>
                <a:lnTo>
                  <a:pt x="1364" y="3285"/>
                </a:lnTo>
                <a:lnTo>
                  <a:pt x="1268" y="3265"/>
                </a:lnTo>
                <a:lnTo>
                  <a:pt x="1174" y="3239"/>
                </a:lnTo>
                <a:lnTo>
                  <a:pt x="1083" y="3208"/>
                </a:lnTo>
                <a:lnTo>
                  <a:pt x="994" y="3171"/>
                </a:lnTo>
                <a:lnTo>
                  <a:pt x="908" y="3130"/>
                </a:lnTo>
                <a:lnTo>
                  <a:pt x="824" y="3085"/>
                </a:lnTo>
                <a:lnTo>
                  <a:pt x="744" y="3035"/>
                </a:lnTo>
                <a:lnTo>
                  <a:pt x="666" y="2980"/>
                </a:lnTo>
                <a:lnTo>
                  <a:pt x="593" y="2922"/>
                </a:lnTo>
                <a:lnTo>
                  <a:pt x="522" y="2858"/>
                </a:lnTo>
                <a:lnTo>
                  <a:pt x="455" y="2791"/>
                </a:lnTo>
                <a:lnTo>
                  <a:pt x="391" y="2721"/>
                </a:lnTo>
                <a:lnTo>
                  <a:pt x="333" y="2648"/>
                </a:lnTo>
                <a:lnTo>
                  <a:pt x="278" y="2570"/>
                </a:lnTo>
                <a:lnTo>
                  <a:pt x="227" y="2490"/>
                </a:lnTo>
                <a:lnTo>
                  <a:pt x="182" y="2407"/>
                </a:lnTo>
                <a:lnTo>
                  <a:pt x="141" y="2320"/>
                </a:lnTo>
                <a:lnTo>
                  <a:pt x="105" y="2232"/>
                </a:lnTo>
                <a:lnTo>
                  <a:pt x="73" y="2141"/>
                </a:lnTo>
                <a:lnTo>
                  <a:pt x="47" y="2047"/>
                </a:lnTo>
                <a:lnTo>
                  <a:pt x="27" y="1952"/>
                </a:lnTo>
                <a:lnTo>
                  <a:pt x="12" y="1856"/>
                </a:lnTo>
                <a:lnTo>
                  <a:pt x="3" y="1756"/>
                </a:lnTo>
                <a:lnTo>
                  <a:pt x="0" y="1656"/>
                </a:lnTo>
                <a:lnTo>
                  <a:pt x="3" y="1556"/>
                </a:lnTo>
                <a:lnTo>
                  <a:pt x="12" y="1456"/>
                </a:lnTo>
                <a:lnTo>
                  <a:pt x="27" y="1360"/>
                </a:lnTo>
                <a:lnTo>
                  <a:pt x="47" y="1265"/>
                </a:lnTo>
                <a:lnTo>
                  <a:pt x="73" y="1171"/>
                </a:lnTo>
                <a:lnTo>
                  <a:pt x="105" y="1080"/>
                </a:lnTo>
                <a:lnTo>
                  <a:pt x="141" y="992"/>
                </a:lnTo>
                <a:lnTo>
                  <a:pt x="182" y="905"/>
                </a:lnTo>
                <a:lnTo>
                  <a:pt x="227" y="822"/>
                </a:lnTo>
                <a:lnTo>
                  <a:pt x="278" y="742"/>
                </a:lnTo>
                <a:lnTo>
                  <a:pt x="333" y="664"/>
                </a:lnTo>
                <a:lnTo>
                  <a:pt x="391" y="591"/>
                </a:lnTo>
                <a:lnTo>
                  <a:pt x="455" y="521"/>
                </a:lnTo>
                <a:lnTo>
                  <a:pt x="522" y="454"/>
                </a:lnTo>
                <a:lnTo>
                  <a:pt x="593" y="390"/>
                </a:lnTo>
                <a:lnTo>
                  <a:pt x="666" y="332"/>
                </a:lnTo>
                <a:lnTo>
                  <a:pt x="744" y="277"/>
                </a:lnTo>
                <a:lnTo>
                  <a:pt x="824" y="227"/>
                </a:lnTo>
                <a:lnTo>
                  <a:pt x="908" y="182"/>
                </a:lnTo>
                <a:lnTo>
                  <a:pt x="994" y="141"/>
                </a:lnTo>
                <a:lnTo>
                  <a:pt x="1083" y="104"/>
                </a:lnTo>
                <a:lnTo>
                  <a:pt x="1174" y="73"/>
                </a:lnTo>
                <a:lnTo>
                  <a:pt x="1268" y="47"/>
                </a:lnTo>
                <a:lnTo>
                  <a:pt x="1364" y="27"/>
                </a:lnTo>
                <a:lnTo>
                  <a:pt x="1460" y="12"/>
                </a:lnTo>
                <a:lnTo>
                  <a:pt x="1560" y="3"/>
                </a:lnTo>
                <a:lnTo>
                  <a:pt x="1661" y="0"/>
                </a:lnTo>
                <a:close/>
              </a:path>
            </a:pathLst>
          </a:custGeom>
          <a:solidFill>
            <a:srgbClr val="93C9E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43775" y="1752185"/>
            <a:ext cx="1550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14416" y="3097275"/>
            <a:ext cx="388964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수행 역할 분담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414416" y="1718047"/>
            <a:ext cx="3889649" cy="89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기대성과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결과 기술적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경제적 측면에서의 기대성과 및 활용방안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074236" y="1958639"/>
            <a:ext cx="0" cy="2124000"/>
          </a:xfrm>
          <a:prstGeom prst="line">
            <a:avLst/>
          </a:prstGeom>
          <a:ln>
            <a:solidFill>
              <a:srgbClr val="C9C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234059" y="1952240"/>
            <a:ext cx="0" cy="2124000"/>
          </a:xfrm>
          <a:prstGeom prst="line">
            <a:avLst/>
          </a:prstGeom>
          <a:ln>
            <a:solidFill>
              <a:srgbClr val="C9C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60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40895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4AAB17-66A6-49DB-A2EF-16F3F7CA0DE3}"/>
              </a:ext>
            </a:extLst>
          </p:cNvPr>
          <p:cNvCxnSpPr/>
          <p:nvPr/>
        </p:nvCxnSpPr>
        <p:spPr>
          <a:xfrm>
            <a:off x="4814178" y="908050"/>
            <a:ext cx="260058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9B2AAAAF-C248-DD09-1BDA-B02480183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191" y="1175980"/>
            <a:ext cx="5215339" cy="499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7B52C0-C2C0-5C60-7FA8-A8076EF1D6A9}"/>
              </a:ext>
            </a:extLst>
          </p:cNvPr>
          <p:cNvSpPr txBox="1"/>
          <p:nvPr/>
        </p:nvSpPr>
        <p:spPr>
          <a:xfrm>
            <a:off x="4653921" y="387548"/>
            <a:ext cx="2883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배경</a:t>
            </a:r>
            <a:r>
              <a:rPr lang="en-US" altLang="ko-KR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2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64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7013" y="225425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배경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4AAB17-66A6-49DB-A2EF-16F3F7CA0DE3}"/>
              </a:ext>
            </a:extLst>
          </p:cNvPr>
          <p:cNvCxnSpPr/>
          <p:nvPr/>
        </p:nvCxnSpPr>
        <p:spPr>
          <a:xfrm>
            <a:off x="4798503" y="897622"/>
            <a:ext cx="260058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>
            <a:extLst>
              <a:ext uri="{FF2B5EF4-FFF2-40B4-BE49-F238E27FC236}">
                <a16:creationId xmlns:a16="http://schemas.microsoft.com/office/drawing/2014/main" id="{1EF2CB12-DFCB-7D57-5AFB-0EFA93EFB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707" y="1373050"/>
            <a:ext cx="4892512" cy="469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2753253" y="1483591"/>
            <a:ext cx="2045250" cy="2012623"/>
          </a:xfrm>
          <a:prstGeom prst="ellipse">
            <a:avLst/>
          </a:prstGeom>
          <a:solidFill>
            <a:schemeClr val="bg1"/>
          </a:solidFill>
          <a:ln w="19050">
            <a:solidFill>
              <a:srgbClr val="93C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거북목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증후군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753253" y="3721456"/>
            <a:ext cx="2045250" cy="2012623"/>
          </a:xfrm>
          <a:prstGeom prst="ellipse">
            <a:avLst/>
          </a:prstGeom>
          <a:solidFill>
            <a:schemeClr val="bg1"/>
          </a:solidFill>
          <a:ln w="19050">
            <a:solidFill>
              <a:srgbClr val="93C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목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허리 디스크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8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7013" y="225425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배경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CAAAE4F-D1C7-464E-D528-A53A11F4E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180" y="1569820"/>
            <a:ext cx="4472014" cy="369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4AAB17-66A6-49DB-A2EF-16F3F7CA0DE3}"/>
              </a:ext>
            </a:extLst>
          </p:cNvPr>
          <p:cNvCxnSpPr/>
          <p:nvPr/>
        </p:nvCxnSpPr>
        <p:spPr>
          <a:xfrm>
            <a:off x="4798503" y="897622"/>
            <a:ext cx="260058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95E237-DD5B-BC60-9770-F19B1F4757FF}"/>
              </a:ext>
            </a:extLst>
          </p:cNvPr>
          <p:cNvSpPr/>
          <p:nvPr/>
        </p:nvSpPr>
        <p:spPr>
          <a:xfrm>
            <a:off x="5870443" y="2814841"/>
            <a:ext cx="49743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3">
                    <a:lumMod val="50000"/>
                  </a:schemeClr>
                </a:solidFill>
              </a:rPr>
              <a:t>“</a:t>
            </a:r>
            <a:r>
              <a:rPr lang="ko-KR" altLang="en-US" sz="2000" b="1" dirty="0">
                <a:solidFill>
                  <a:schemeClr val="accent3">
                    <a:lumMod val="50000"/>
                  </a:schemeClr>
                </a:solidFill>
              </a:rPr>
              <a:t>올바른 자세</a:t>
            </a:r>
            <a:r>
              <a:rPr lang="en-US" altLang="ko-KR" sz="2000" b="1" dirty="0">
                <a:solidFill>
                  <a:schemeClr val="accent3">
                    <a:lumMod val="50000"/>
                  </a:schemeClr>
                </a:solidFill>
              </a:rPr>
              <a:t>”</a:t>
            </a:r>
            <a:r>
              <a:rPr lang="ko-KR" altLang="en-US" sz="2000" b="1" dirty="0">
                <a:solidFill>
                  <a:schemeClr val="accent3">
                    <a:lumMod val="50000"/>
                  </a:schemeClr>
                </a:solidFill>
              </a:rPr>
              <a:t>란</a:t>
            </a:r>
            <a:r>
              <a:rPr lang="en-US" altLang="ko-KR" sz="2000" b="1" dirty="0">
                <a:solidFill>
                  <a:schemeClr val="accent3">
                    <a:lumMod val="50000"/>
                  </a:schemeClr>
                </a:solidFill>
              </a:rPr>
              <a:t>?</a:t>
            </a:r>
            <a:endParaRPr lang="ko-KR" altLang="en-US" sz="2000" b="1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0" i="0" dirty="0" smtClean="0">
                <a:solidFill>
                  <a:srgbClr val="202124"/>
                </a:solidFill>
                <a:effectLst/>
              </a:rPr>
              <a:t>엉덩이와 </a:t>
            </a:r>
            <a:r>
              <a:rPr lang="ko-KR" altLang="en-US" sz="1400" b="0" i="0" dirty="0">
                <a:solidFill>
                  <a:srgbClr val="202124"/>
                </a:solidFill>
                <a:effectLst/>
              </a:rPr>
              <a:t>허리를 의자 깊숙이 넣어 등받이에 밀착되게 한 후</a:t>
            </a:r>
            <a:r>
              <a:rPr lang="en-US" altLang="ko-KR" sz="1400" b="0" i="0" dirty="0">
                <a:solidFill>
                  <a:srgbClr val="202124"/>
                </a:solidFill>
                <a:effectLst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b="0" i="0" dirty="0" smtClean="0">
                <a:solidFill>
                  <a:srgbClr val="202124"/>
                </a:solidFill>
                <a:effectLst/>
              </a:rPr>
              <a:t>어깨부터 </a:t>
            </a:r>
            <a:r>
              <a:rPr lang="ko-KR" altLang="en-US" sz="1400" b="0" i="0" dirty="0">
                <a:solidFill>
                  <a:srgbClr val="202124"/>
                </a:solidFill>
                <a:effectLst/>
              </a:rPr>
              <a:t>골반까지 일직선이 되도록 유지하는 것</a:t>
            </a:r>
            <a:endParaRPr lang="en-US" altLang="ko-KR" sz="1400" b="0" i="0" dirty="0">
              <a:solidFill>
                <a:prstClr val="black">
                  <a:lumMod val="75000"/>
                  <a:lumOff val="25000"/>
                </a:prst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719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7013" y="225425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배경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4AAB17-66A6-49DB-A2EF-16F3F7CA0DE3}"/>
              </a:ext>
            </a:extLst>
          </p:cNvPr>
          <p:cNvCxnSpPr/>
          <p:nvPr/>
        </p:nvCxnSpPr>
        <p:spPr>
          <a:xfrm>
            <a:off x="4798503" y="897622"/>
            <a:ext cx="260058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F8BFEBCF-C7E8-FFEE-1623-2CF57EA82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846" y="1270764"/>
            <a:ext cx="3789678" cy="456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608284" y="2419408"/>
            <a:ext cx="3920639" cy="1965960"/>
          </a:xfrm>
          <a:prstGeom prst="rect">
            <a:avLst/>
          </a:prstGeom>
          <a:solidFill>
            <a:schemeClr val="bg1"/>
          </a:solidFill>
          <a:ln w="25400">
            <a:solidFill>
              <a:srgbClr val="93C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자세 교정 모니터링 프로그램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2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">
            <a:extLst>
              <a:ext uri="{FF2B5EF4-FFF2-40B4-BE49-F238E27FC236}">
                <a16:creationId xmlns:a16="http://schemas.microsoft.com/office/drawing/2014/main" id="{AAE4A45E-7145-4E76-92FE-6A9E4402FDAD}"/>
              </a:ext>
            </a:extLst>
          </p:cNvPr>
          <p:cNvSpPr/>
          <p:nvPr/>
        </p:nvSpPr>
        <p:spPr>
          <a:xfrm>
            <a:off x="228186" y="225425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</a:t>
            </a:r>
            <a:r>
              <a:rPr lang="ko-KR" altLang="en-US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목표</a:t>
            </a:r>
            <a:r>
              <a:rPr lang="en-US" altLang="ko-KR" sz="2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2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7752D-3DD6-4463-92A4-16C65325A49F}"/>
              </a:ext>
            </a:extLst>
          </p:cNvPr>
          <p:cNvCxnSpPr>
            <a:cxnSpLocks/>
          </p:cNvCxnSpPr>
          <p:nvPr/>
        </p:nvCxnSpPr>
        <p:spPr>
          <a:xfrm>
            <a:off x="4854804" y="908050"/>
            <a:ext cx="256409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2712342" y="1533105"/>
            <a:ext cx="6755443" cy="1712422"/>
            <a:chOff x="2284381" y="2121477"/>
            <a:chExt cx="7258631" cy="308402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AF37B91-3BD9-4740-B313-33285889879C}"/>
                </a:ext>
              </a:extLst>
            </p:cNvPr>
            <p:cNvSpPr/>
            <p:nvPr/>
          </p:nvSpPr>
          <p:spPr>
            <a:xfrm>
              <a:off x="2284381" y="2121477"/>
              <a:ext cx="3177080" cy="3082290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</a:rPr>
                <a:t>압력 센서를 </a:t>
              </a:r>
              <a:r>
                <a:rPr lang="ko-KR" alt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연결하여</a:t>
              </a:r>
              <a:endParaRPr lang="en-US" altLang="ko-KR" sz="1400" dirty="0" smtClean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실시간 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</a:rPr>
                <a:t>자세 감지 </a:t>
              </a:r>
              <a:r>
                <a:rPr lang="ko-KR" alt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및</a:t>
              </a:r>
              <a:endParaRPr lang="en-US" altLang="ko-KR" sz="1400" dirty="0" smtClean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교정 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</a:rPr>
                <a:t>서비스 제공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54552E0-948A-4BA2-A90D-767F3847FCC9}"/>
                </a:ext>
              </a:extLst>
            </p:cNvPr>
            <p:cNvSpPr/>
            <p:nvPr/>
          </p:nvSpPr>
          <p:spPr>
            <a:xfrm>
              <a:off x="6365932" y="2123209"/>
              <a:ext cx="3177080" cy="3082290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bg2">
                      <a:lumMod val="25000"/>
                    </a:schemeClr>
                  </a:solidFill>
                </a:rPr>
                <a:t>Web</a:t>
              </a:r>
              <a:r>
                <a:rPr lang="ko-KR" alt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을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통해 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</a:rPr>
                <a:t>모니터링 </a:t>
              </a:r>
              <a:r>
                <a:rPr lang="ko-KR" alt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후</a:t>
              </a:r>
              <a:endParaRPr lang="en-US" altLang="ko-KR" sz="1400" dirty="0" smtClean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bg2">
                      <a:lumMod val="25000"/>
                    </a:schemeClr>
                  </a:solidFill>
                </a:rPr>
                <a:t>led 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</a:rPr>
                <a:t>센서와 </a:t>
              </a:r>
              <a:r>
                <a:rPr lang="ko-KR" altLang="en-US" sz="1400" dirty="0" err="1">
                  <a:solidFill>
                    <a:schemeClr val="bg2">
                      <a:lumMod val="25000"/>
                    </a:schemeClr>
                  </a:solidFill>
                </a:rPr>
                <a:t>소리부저를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제어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163892" y="3707270"/>
            <a:ext cx="1854044" cy="365760"/>
            <a:chOff x="5153891" y="3948545"/>
            <a:chExt cx="1854044" cy="365760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5153891" y="3948545"/>
              <a:ext cx="937873" cy="36576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V="1">
              <a:off x="6080063" y="3948545"/>
              <a:ext cx="927872" cy="36576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사각형: 둥근 모서리 3">
            <a:extLst>
              <a:ext uri="{FF2B5EF4-FFF2-40B4-BE49-F238E27FC236}">
                <a16:creationId xmlns:a16="http://schemas.microsoft.com/office/drawing/2014/main" id="{2AF37B91-3BD9-4740-B313-33285889879C}"/>
              </a:ext>
            </a:extLst>
          </p:cNvPr>
          <p:cNvSpPr/>
          <p:nvPr/>
        </p:nvSpPr>
        <p:spPr>
          <a:xfrm>
            <a:off x="1491945" y="4526595"/>
            <a:ext cx="9197938" cy="1062953"/>
          </a:xfrm>
          <a:prstGeom prst="roundRect">
            <a:avLst/>
          </a:prstGeom>
          <a:noFill/>
          <a:ln w="25400">
            <a:solidFill>
              <a:srgbClr val="93C9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바른 자세를 유지하도록 교정 및 유도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93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모서리가 둥근 직사각형 5">
            <a:extLst>
              <a:ext uri="{FF2B5EF4-FFF2-40B4-BE49-F238E27FC236}">
                <a16:creationId xmlns:a16="http://schemas.microsoft.com/office/drawing/2014/main" id="{AAE4A45E-7145-4E76-92FE-6A9E4402FDAD}"/>
              </a:ext>
            </a:extLst>
          </p:cNvPr>
          <p:cNvSpPr/>
          <p:nvPr/>
        </p:nvSpPr>
        <p:spPr>
          <a:xfrm>
            <a:off x="234053" y="234360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목표 및 기능 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7752D-3DD6-4463-92A4-16C65325A49F}"/>
              </a:ext>
            </a:extLst>
          </p:cNvPr>
          <p:cNvCxnSpPr>
            <a:cxnSpLocks/>
          </p:cNvCxnSpPr>
          <p:nvPr/>
        </p:nvCxnSpPr>
        <p:spPr>
          <a:xfrm>
            <a:off x="4509082" y="897622"/>
            <a:ext cx="317383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173106" y="2350334"/>
            <a:ext cx="9864873" cy="2129302"/>
            <a:chOff x="1320949" y="4371567"/>
            <a:chExt cx="9310072" cy="200955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C6F5BE8-D2E5-4635-B90D-3B14344731E0}"/>
                </a:ext>
              </a:extLst>
            </p:cNvPr>
            <p:cNvGrpSpPr/>
            <p:nvPr/>
          </p:nvGrpSpPr>
          <p:grpSpPr>
            <a:xfrm>
              <a:off x="1320949" y="4486427"/>
              <a:ext cx="3474230" cy="1771631"/>
              <a:chOff x="1169759" y="2653068"/>
              <a:chExt cx="3474230" cy="1771631"/>
            </a:xfrm>
          </p:grpSpPr>
          <p:sp>
            <p:nvSpPr>
              <p:cNvPr id="9" name="원호 8">
                <a:extLst>
                  <a:ext uri="{FF2B5EF4-FFF2-40B4-BE49-F238E27FC236}">
                    <a16:creationId xmlns:a16="http://schemas.microsoft.com/office/drawing/2014/main" id="{B5C75F8E-9B2E-4270-B3DA-A1B05DFAE875}"/>
                  </a:ext>
                </a:extLst>
              </p:cNvPr>
              <p:cNvSpPr/>
              <p:nvPr/>
            </p:nvSpPr>
            <p:spPr>
              <a:xfrm rot="16200000">
                <a:off x="1169760" y="2661861"/>
                <a:ext cx="288925" cy="288925"/>
              </a:xfrm>
              <a:prstGeom prst="arc">
                <a:avLst>
                  <a:gd name="adj1" fmla="val 16200000"/>
                  <a:gd name="adj2" fmla="val 117151"/>
                </a:avLst>
              </a:prstGeom>
              <a:ln w="38100">
                <a:solidFill>
                  <a:srgbClr val="93C9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1FF9CED4-0129-40EC-B96D-6FA25E465E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4222" y="2662610"/>
                <a:ext cx="1152000" cy="709"/>
              </a:xfrm>
              <a:prstGeom prst="line">
                <a:avLst/>
              </a:prstGeom>
              <a:ln w="38100">
                <a:solidFill>
                  <a:srgbClr val="93C9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CAA6457B-A70C-464B-9E2B-9C4747967F0D}"/>
                  </a:ext>
                </a:extLst>
              </p:cNvPr>
              <p:cNvCxnSpPr>
                <a:cxnSpLocks/>
                <a:endCxn id="12" idx="2"/>
              </p:cNvCxnSpPr>
              <p:nvPr/>
            </p:nvCxnSpPr>
            <p:spPr>
              <a:xfrm>
                <a:off x="1169761" y="2806324"/>
                <a:ext cx="53" cy="1469233"/>
              </a:xfrm>
              <a:prstGeom prst="line">
                <a:avLst/>
              </a:prstGeom>
              <a:ln w="38100">
                <a:solidFill>
                  <a:srgbClr val="93C9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원호 11">
                <a:extLst>
                  <a:ext uri="{FF2B5EF4-FFF2-40B4-BE49-F238E27FC236}">
                    <a16:creationId xmlns:a16="http://schemas.microsoft.com/office/drawing/2014/main" id="{63B019A7-7DD6-4E36-8908-E25C175B7A2B}"/>
                  </a:ext>
                </a:extLst>
              </p:cNvPr>
              <p:cNvSpPr/>
              <p:nvPr/>
            </p:nvSpPr>
            <p:spPr>
              <a:xfrm rot="10800000">
                <a:off x="1169759" y="4135063"/>
                <a:ext cx="288925" cy="288925"/>
              </a:xfrm>
              <a:prstGeom prst="arc">
                <a:avLst>
                  <a:gd name="adj1" fmla="val 16200000"/>
                  <a:gd name="adj2" fmla="val 94459"/>
                </a:avLst>
              </a:prstGeom>
              <a:ln w="38100">
                <a:solidFill>
                  <a:srgbClr val="93C9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BF766C73-B0B5-4F7D-8C1F-5C8C556D9CC6}"/>
                  </a:ext>
                </a:extLst>
              </p:cNvPr>
              <p:cNvCxnSpPr>
                <a:cxnSpLocks/>
                <a:endCxn id="14" idx="2"/>
              </p:cNvCxnSpPr>
              <p:nvPr/>
            </p:nvCxnSpPr>
            <p:spPr>
              <a:xfrm flipV="1">
                <a:off x="1314222" y="4423857"/>
                <a:ext cx="1453532" cy="842"/>
              </a:xfrm>
              <a:prstGeom prst="line">
                <a:avLst/>
              </a:prstGeom>
              <a:ln w="38100">
                <a:solidFill>
                  <a:srgbClr val="93C9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원호 13">
                <a:extLst>
                  <a:ext uri="{FF2B5EF4-FFF2-40B4-BE49-F238E27FC236}">
                    <a16:creationId xmlns:a16="http://schemas.microsoft.com/office/drawing/2014/main" id="{3FC7C570-4BF7-4C8C-A1AD-3F42B0691CFD}"/>
                  </a:ext>
                </a:extLst>
              </p:cNvPr>
              <p:cNvSpPr/>
              <p:nvPr/>
            </p:nvSpPr>
            <p:spPr>
              <a:xfrm rot="5400000">
                <a:off x="2629419" y="4135062"/>
                <a:ext cx="288925" cy="288925"/>
              </a:xfrm>
              <a:prstGeom prst="arc">
                <a:avLst>
                  <a:gd name="adj1" fmla="val 16860700"/>
                  <a:gd name="adj2" fmla="val 145870"/>
                </a:avLst>
              </a:prstGeom>
              <a:ln w="38100">
                <a:solidFill>
                  <a:srgbClr val="93C9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8833930-EDBE-4B3C-9267-FEC0858755E8}"/>
                  </a:ext>
                </a:extLst>
              </p:cNvPr>
              <p:cNvCxnSpPr>
                <a:cxnSpLocks/>
                <a:stCxn id="14" idx="0"/>
                <a:endCxn id="16" idx="0"/>
              </p:cNvCxnSpPr>
              <p:nvPr/>
            </p:nvCxnSpPr>
            <p:spPr>
              <a:xfrm flipV="1">
                <a:off x="2915684" y="2779300"/>
                <a:ext cx="255481" cy="1527818"/>
              </a:xfrm>
              <a:prstGeom prst="line">
                <a:avLst/>
              </a:prstGeom>
              <a:ln w="38100">
                <a:solidFill>
                  <a:srgbClr val="93C9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DFA12C44-EDCF-4446-92DA-B28C63D6F066}"/>
                  </a:ext>
                </a:extLst>
              </p:cNvPr>
              <p:cNvSpPr/>
              <p:nvPr/>
            </p:nvSpPr>
            <p:spPr>
              <a:xfrm rot="16200000">
                <a:off x="3170010" y="2653068"/>
                <a:ext cx="288925" cy="288925"/>
              </a:xfrm>
              <a:prstGeom prst="arc">
                <a:avLst>
                  <a:gd name="adj1" fmla="val 16634984"/>
                  <a:gd name="adj2" fmla="val 126253"/>
                </a:avLst>
              </a:prstGeom>
              <a:ln w="38100">
                <a:solidFill>
                  <a:srgbClr val="93C9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2374ED6D-7859-485D-AFD4-6A8A4F698B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7294" y="2654577"/>
                <a:ext cx="1326695" cy="804"/>
              </a:xfrm>
              <a:prstGeom prst="line">
                <a:avLst/>
              </a:prstGeom>
              <a:ln w="38100">
                <a:solidFill>
                  <a:srgbClr val="93C9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63D75F4-55E4-46F3-815E-102179C3730C}"/>
                </a:ext>
              </a:extLst>
            </p:cNvPr>
            <p:cNvGrpSpPr/>
            <p:nvPr/>
          </p:nvGrpSpPr>
          <p:grpSpPr>
            <a:xfrm>
              <a:off x="3321200" y="4482587"/>
              <a:ext cx="3329767" cy="1771631"/>
              <a:chOff x="3170010" y="2649228"/>
              <a:chExt cx="3329767" cy="1771631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325359B9-60CC-4B13-8A68-B93EDF91968D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 flipV="1">
                <a:off x="3170010" y="4420017"/>
                <a:ext cx="1453532" cy="842"/>
              </a:xfrm>
              <a:prstGeom prst="line">
                <a:avLst/>
              </a:prstGeom>
              <a:ln w="38100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원호 19">
                <a:extLst>
                  <a:ext uri="{FF2B5EF4-FFF2-40B4-BE49-F238E27FC236}">
                    <a16:creationId xmlns:a16="http://schemas.microsoft.com/office/drawing/2014/main" id="{588BF96B-0333-4692-AB59-93F9D2C4BFFD}"/>
                  </a:ext>
                </a:extLst>
              </p:cNvPr>
              <p:cNvSpPr/>
              <p:nvPr/>
            </p:nvSpPr>
            <p:spPr>
              <a:xfrm rot="5400000">
                <a:off x="4485207" y="4131222"/>
                <a:ext cx="288925" cy="288925"/>
              </a:xfrm>
              <a:prstGeom prst="arc">
                <a:avLst>
                  <a:gd name="adj1" fmla="val 16860700"/>
                  <a:gd name="adj2" fmla="val 145870"/>
                </a:avLst>
              </a:prstGeom>
              <a:ln w="38100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B2E0D39E-B659-4C6D-9092-4E29CDC1FFDD}"/>
                  </a:ext>
                </a:extLst>
              </p:cNvPr>
              <p:cNvCxnSpPr>
                <a:cxnSpLocks/>
                <a:stCxn id="20" idx="0"/>
                <a:endCxn id="22" idx="0"/>
              </p:cNvCxnSpPr>
              <p:nvPr/>
            </p:nvCxnSpPr>
            <p:spPr>
              <a:xfrm flipV="1">
                <a:off x="4771472" y="2775460"/>
                <a:ext cx="255481" cy="1527818"/>
              </a:xfrm>
              <a:prstGeom prst="line">
                <a:avLst/>
              </a:prstGeom>
              <a:ln w="38100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원호 21">
                <a:extLst>
                  <a:ext uri="{FF2B5EF4-FFF2-40B4-BE49-F238E27FC236}">
                    <a16:creationId xmlns:a16="http://schemas.microsoft.com/office/drawing/2014/main" id="{CF99A4F0-3FC6-4F93-A883-B86CA5080DA2}"/>
                  </a:ext>
                </a:extLst>
              </p:cNvPr>
              <p:cNvSpPr/>
              <p:nvPr/>
            </p:nvSpPr>
            <p:spPr>
              <a:xfrm rot="16200000">
                <a:off x="5025798" y="2649228"/>
                <a:ext cx="288925" cy="288925"/>
              </a:xfrm>
              <a:prstGeom prst="arc">
                <a:avLst>
                  <a:gd name="adj1" fmla="val 16634984"/>
                  <a:gd name="adj2" fmla="val 126253"/>
                </a:avLst>
              </a:prstGeom>
              <a:ln w="38100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A61895B-773B-49CB-AA9E-55CF00385D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73082" y="2650737"/>
                <a:ext cx="1326695" cy="804"/>
              </a:xfrm>
              <a:prstGeom prst="line">
                <a:avLst/>
              </a:prstGeom>
              <a:ln w="38100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491F158-43BC-46D0-A47D-C863FF092C7C}"/>
                </a:ext>
              </a:extLst>
            </p:cNvPr>
            <p:cNvGrpSpPr/>
            <p:nvPr/>
          </p:nvGrpSpPr>
          <p:grpSpPr>
            <a:xfrm>
              <a:off x="5176988" y="4478747"/>
              <a:ext cx="3329767" cy="1771631"/>
              <a:chOff x="5025798" y="2645388"/>
              <a:chExt cx="3329767" cy="1771631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16172D95-2215-48E3-B6F9-BF9B6491DE20}"/>
                  </a:ext>
                </a:extLst>
              </p:cNvPr>
              <p:cNvCxnSpPr>
                <a:cxnSpLocks/>
                <a:endCxn id="26" idx="2"/>
              </p:cNvCxnSpPr>
              <p:nvPr/>
            </p:nvCxnSpPr>
            <p:spPr>
              <a:xfrm flipV="1">
                <a:off x="5025798" y="4416177"/>
                <a:ext cx="1453532" cy="842"/>
              </a:xfrm>
              <a:prstGeom prst="line">
                <a:avLst/>
              </a:prstGeom>
              <a:ln w="38100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8B366AD2-E45F-4AFA-8C30-215B862BA806}"/>
                  </a:ext>
                </a:extLst>
              </p:cNvPr>
              <p:cNvSpPr/>
              <p:nvPr/>
            </p:nvSpPr>
            <p:spPr>
              <a:xfrm rot="5400000">
                <a:off x="6340995" y="4127382"/>
                <a:ext cx="288925" cy="288925"/>
              </a:xfrm>
              <a:prstGeom prst="arc">
                <a:avLst>
                  <a:gd name="adj1" fmla="val 16860700"/>
                  <a:gd name="adj2" fmla="val 145870"/>
                </a:avLst>
              </a:prstGeom>
              <a:ln w="38100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6557334A-1197-4BA2-A16F-581016C52FEF}"/>
                  </a:ext>
                </a:extLst>
              </p:cNvPr>
              <p:cNvCxnSpPr>
                <a:cxnSpLocks/>
                <a:stCxn id="26" idx="0"/>
                <a:endCxn id="28" idx="0"/>
              </p:cNvCxnSpPr>
              <p:nvPr/>
            </p:nvCxnSpPr>
            <p:spPr>
              <a:xfrm flipV="1">
                <a:off x="6627260" y="2771620"/>
                <a:ext cx="255481" cy="1527818"/>
              </a:xfrm>
              <a:prstGeom prst="line">
                <a:avLst/>
              </a:prstGeom>
              <a:ln w="38100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1BDAA46C-84B8-47B4-B91F-D25291FFFCA0}"/>
                  </a:ext>
                </a:extLst>
              </p:cNvPr>
              <p:cNvSpPr/>
              <p:nvPr/>
            </p:nvSpPr>
            <p:spPr>
              <a:xfrm rot="16200000">
                <a:off x="6881586" y="2645388"/>
                <a:ext cx="288925" cy="288925"/>
              </a:xfrm>
              <a:prstGeom prst="arc">
                <a:avLst>
                  <a:gd name="adj1" fmla="val 16634984"/>
                  <a:gd name="adj2" fmla="val 126253"/>
                </a:avLst>
              </a:prstGeom>
              <a:ln w="38100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64606957-A51F-4E33-834B-820DF5D09E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8870" y="2646897"/>
                <a:ext cx="1326695" cy="804"/>
              </a:xfrm>
              <a:prstGeom prst="line">
                <a:avLst/>
              </a:prstGeom>
              <a:ln w="38100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316BA8A-D559-4B3E-8C2D-37A09F1561AC}"/>
                </a:ext>
              </a:extLst>
            </p:cNvPr>
            <p:cNvGrpSpPr/>
            <p:nvPr/>
          </p:nvGrpSpPr>
          <p:grpSpPr>
            <a:xfrm>
              <a:off x="7032776" y="4474907"/>
              <a:ext cx="2144713" cy="1771631"/>
              <a:chOff x="6997755" y="2075490"/>
              <a:chExt cx="2144713" cy="1771631"/>
            </a:xfrm>
          </p:grpSpPr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EA2D7470-FDB4-4688-85B3-902FFB5E4B63}"/>
                  </a:ext>
                </a:extLst>
              </p:cNvPr>
              <p:cNvSpPr/>
              <p:nvPr/>
            </p:nvSpPr>
            <p:spPr>
              <a:xfrm rot="16200000">
                <a:off x="8853543" y="2075490"/>
                <a:ext cx="288925" cy="288925"/>
              </a:xfrm>
              <a:prstGeom prst="arc">
                <a:avLst>
                  <a:gd name="adj1" fmla="val 16634984"/>
                  <a:gd name="adj2" fmla="val 126253"/>
                </a:avLst>
              </a:prstGeom>
              <a:ln w="38100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AA831AD7-922C-442D-89E8-61BB202570F3}"/>
                  </a:ext>
                </a:extLst>
              </p:cNvPr>
              <p:cNvCxnSpPr>
                <a:cxnSpLocks/>
                <a:endCxn id="33" idx="2"/>
              </p:cNvCxnSpPr>
              <p:nvPr/>
            </p:nvCxnSpPr>
            <p:spPr>
              <a:xfrm flipV="1">
                <a:off x="6997755" y="3846279"/>
                <a:ext cx="1453532" cy="842"/>
              </a:xfrm>
              <a:prstGeom prst="line">
                <a:avLst/>
              </a:prstGeom>
              <a:ln w="38100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원호 32">
                <a:extLst>
                  <a:ext uri="{FF2B5EF4-FFF2-40B4-BE49-F238E27FC236}">
                    <a16:creationId xmlns:a16="http://schemas.microsoft.com/office/drawing/2014/main" id="{155CD788-A40F-446A-AF61-E5223F6ED9A4}"/>
                  </a:ext>
                </a:extLst>
              </p:cNvPr>
              <p:cNvSpPr/>
              <p:nvPr/>
            </p:nvSpPr>
            <p:spPr>
              <a:xfrm rot="5400000">
                <a:off x="8312952" y="3557484"/>
                <a:ext cx="288925" cy="288925"/>
              </a:xfrm>
              <a:prstGeom prst="arc">
                <a:avLst>
                  <a:gd name="adj1" fmla="val 16860700"/>
                  <a:gd name="adj2" fmla="val 145870"/>
                </a:avLst>
              </a:prstGeom>
              <a:ln w="38100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E931B050-6621-4668-AF6B-CDF00A8E4C69}"/>
                  </a:ext>
                </a:extLst>
              </p:cNvPr>
              <p:cNvCxnSpPr>
                <a:cxnSpLocks/>
                <a:stCxn id="33" idx="0"/>
                <a:endCxn id="31" idx="0"/>
              </p:cNvCxnSpPr>
              <p:nvPr/>
            </p:nvCxnSpPr>
            <p:spPr>
              <a:xfrm flipV="1">
                <a:off x="8599217" y="2201722"/>
                <a:ext cx="255481" cy="1527818"/>
              </a:xfrm>
              <a:prstGeom prst="line">
                <a:avLst/>
              </a:prstGeom>
              <a:ln w="38100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A30B02A-86E7-4314-8CD1-94D4BDCAA724}"/>
                </a:ext>
              </a:extLst>
            </p:cNvPr>
            <p:cNvSpPr/>
            <p:nvPr/>
          </p:nvSpPr>
          <p:spPr>
            <a:xfrm>
              <a:off x="1372850" y="4949549"/>
              <a:ext cx="163865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압력센서</a:t>
              </a:r>
              <a:r>
                <a:rPr lang="en-US" altLang="ko-KR" sz="11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(fsr402)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압력센서를</a:t>
              </a:r>
              <a:endPara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원하는 좌표에 </a:t>
              </a:r>
              <a:r>
                <a:rPr lang="ko-KR" altLang="en-US" sz="105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맵핑</a:t>
              </a:r>
              <a:endPara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BA2F700-42D7-43D6-A556-7010307DD19D}"/>
                </a:ext>
              </a:extLst>
            </p:cNvPr>
            <p:cNvSpPr/>
            <p:nvPr/>
          </p:nvSpPr>
          <p:spPr>
            <a:xfrm>
              <a:off x="3325207" y="4834760"/>
              <a:ext cx="1638656" cy="10733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라즈베리파이</a:t>
              </a:r>
              <a:endPara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압력센서를 </a:t>
              </a:r>
              <a:r>
                <a:rPr lang="ko-KR" alt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이용하여</a:t>
              </a:r>
              <a:endPara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아날로그 센서</a:t>
              </a:r>
              <a:endPara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값을</a:t>
              </a: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수집</a:t>
              </a:r>
              <a:endPara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87C3659-A4E4-4231-A29B-FA508D4DAE64}"/>
                </a:ext>
              </a:extLst>
            </p:cNvPr>
            <p:cNvSpPr/>
            <p:nvPr/>
          </p:nvSpPr>
          <p:spPr>
            <a:xfrm>
              <a:off x="5150278" y="4742514"/>
              <a:ext cx="1638656" cy="1241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MCP3008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ADC</a:t>
              </a: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인 </a:t>
              </a: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MCP3008 </a:t>
              </a:r>
              <a:r>
                <a:rPr lang="ko-KR" alt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칩을</a:t>
              </a:r>
              <a:endPara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통해 </a:t>
              </a: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fsr402 </a:t>
              </a:r>
              <a:r>
                <a:rPr lang="ko-KR" altLang="en-US" sz="105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저항값인</a:t>
              </a:r>
              <a:endPara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아날로그 신호를</a:t>
              </a:r>
              <a:endPara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디지털로 변환</a:t>
              </a:r>
              <a:endPara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03632CF-72B3-4397-8A0E-FB67E202ADE2}"/>
                </a:ext>
              </a:extLst>
            </p:cNvPr>
            <p:cNvSpPr/>
            <p:nvPr/>
          </p:nvSpPr>
          <p:spPr>
            <a:xfrm>
              <a:off x="7041755" y="4729004"/>
              <a:ext cx="1638656" cy="1241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데이터베이스</a:t>
              </a:r>
              <a:r>
                <a:rPr lang="en-US" altLang="ko-KR" sz="11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/</a:t>
              </a:r>
              <a:r>
                <a:rPr lang="ko-KR" altLang="en-US" sz="11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웹</a:t>
              </a:r>
              <a:endPara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데이터베이스와 서버를 운영하고 </a:t>
              </a: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flask</a:t>
              </a: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웹을</a:t>
              </a:r>
              <a:endPara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통해 </a:t>
              </a: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저장된 </a:t>
              </a:r>
              <a:r>
                <a:rPr lang="ko-KR" alt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데이터를</a:t>
              </a:r>
              <a:endPara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제공한다</a:t>
              </a: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.</a:t>
              </a:r>
              <a:r>
                <a:rPr lang="ko-KR" altLang="en-US" sz="7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EC02BF5-80A2-4170-8212-685C0DACECB8}"/>
                </a:ext>
              </a:extLst>
            </p:cNvPr>
            <p:cNvSpPr/>
            <p:nvPr/>
          </p:nvSpPr>
          <p:spPr>
            <a:xfrm>
              <a:off x="8945699" y="4819285"/>
              <a:ext cx="1638656" cy="10733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GPIO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모니터링 서비스에 따라 </a:t>
              </a: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GPIO</a:t>
              </a: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를 통해 </a:t>
              </a: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led</a:t>
              </a:r>
              <a:r>
                <a:rPr lang="ko-KR" alt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와</a:t>
              </a:r>
              <a:endParaRPr lang="en-US" altLang="ko-KR" sz="105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5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소리부저</a:t>
              </a:r>
              <a:r>
                <a:rPr lang="ko-KR" alt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입출력을 </a:t>
              </a:r>
              <a:r>
                <a:rPr lang="ko-KR" altLang="en-US" sz="105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제어</a:t>
              </a:r>
              <a:r>
                <a:rPr lang="ko-KR" altLang="en-US" sz="7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endPara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DEAB62E-404F-4AC6-A35B-BD55F5074DC9}"/>
                </a:ext>
              </a:extLst>
            </p:cNvPr>
            <p:cNvSpPr/>
            <p:nvPr/>
          </p:nvSpPr>
          <p:spPr>
            <a:xfrm>
              <a:off x="2545590" y="4371567"/>
              <a:ext cx="255482" cy="255482"/>
            </a:xfrm>
            <a:prstGeom prst="ellipse">
              <a:avLst/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1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22C86F6-936C-45E9-96DC-AE1FCAEEA19B}"/>
                </a:ext>
              </a:extLst>
            </p:cNvPr>
            <p:cNvSpPr/>
            <p:nvPr/>
          </p:nvSpPr>
          <p:spPr>
            <a:xfrm>
              <a:off x="3250533" y="6125635"/>
              <a:ext cx="255482" cy="25548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2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C2B42FD-9774-45B2-A3C5-56AA1F26DD5E}"/>
                </a:ext>
              </a:extLst>
            </p:cNvPr>
            <p:cNvSpPr/>
            <p:nvPr/>
          </p:nvSpPr>
          <p:spPr>
            <a:xfrm>
              <a:off x="5077478" y="6117955"/>
              <a:ext cx="255482" cy="25548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3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17C9323-C8F0-445C-A6E7-73E965ACA53A}"/>
                </a:ext>
              </a:extLst>
            </p:cNvPr>
            <p:cNvSpPr/>
            <p:nvPr/>
          </p:nvSpPr>
          <p:spPr>
            <a:xfrm>
              <a:off x="6904423" y="6110275"/>
              <a:ext cx="255482" cy="25548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4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526D593-A9CB-4A5C-B41F-6BE31FA1CC18}"/>
                </a:ext>
              </a:extLst>
            </p:cNvPr>
            <p:cNvGrpSpPr/>
            <p:nvPr/>
          </p:nvGrpSpPr>
          <p:grpSpPr>
            <a:xfrm rot="10800000">
              <a:off x="9033026" y="4474907"/>
              <a:ext cx="1597995" cy="1762838"/>
              <a:chOff x="10625816" y="4555975"/>
              <a:chExt cx="1597995" cy="1762838"/>
            </a:xfrm>
          </p:grpSpPr>
          <p:sp>
            <p:nvSpPr>
              <p:cNvPr id="45" name="원호 44">
                <a:extLst>
                  <a:ext uri="{FF2B5EF4-FFF2-40B4-BE49-F238E27FC236}">
                    <a16:creationId xmlns:a16="http://schemas.microsoft.com/office/drawing/2014/main" id="{8B192BF5-B88D-42D7-868C-F679A5095B8C}"/>
                  </a:ext>
                </a:extLst>
              </p:cNvPr>
              <p:cNvSpPr/>
              <p:nvPr/>
            </p:nvSpPr>
            <p:spPr>
              <a:xfrm rot="16200000">
                <a:off x="10625817" y="4555975"/>
                <a:ext cx="288925" cy="288925"/>
              </a:xfrm>
              <a:prstGeom prst="arc">
                <a:avLst>
                  <a:gd name="adj1" fmla="val 16200000"/>
                  <a:gd name="adj2" fmla="val 117151"/>
                </a:avLst>
              </a:prstGeom>
              <a:ln w="38100">
                <a:solidFill>
                  <a:srgbClr val="93C9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CF662AB6-0E7E-4347-B649-B8137DD425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70279" y="4556724"/>
                <a:ext cx="1152000" cy="709"/>
              </a:xfrm>
              <a:prstGeom prst="line">
                <a:avLst/>
              </a:prstGeom>
              <a:ln w="38100">
                <a:solidFill>
                  <a:srgbClr val="93C9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6BF7C037-CE6E-436A-9D47-1C8B239D7F62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>
                <a:off x="10625818" y="4700438"/>
                <a:ext cx="53" cy="1469233"/>
              </a:xfrm>
              <a:prstGeom prst="line">
                <a:avLst/>
              </a:prstGeom>
              <a:ln w="38100">
                <a:solidFill>
                  <a:srgbClr val="93C9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5135D953-1445-4535-8C32-7372A6399115}"/>
                  </a:ext>
                </a:extLst>
              </p:cNvPr>
              <p:cNvSpPr/>
              <p:nvPr/>
            </p:nvSpPr>
            <p:spPr>
              <a:xfrm rot="10800000">
                <a:off x="10625816" y="6029177"/>
                <a:ext cx="288925" cy="288925"/>
              </a:xfrm>
              <a:prstGeom prst="arc">
                <a:avLst>
                  <a:gd name="adj1" fmla="val 16200000"/>
                  <a:gd name="adj2" fmla="val 94459"/>
                </a:avLst>
              </a:prstGeom>
              <a:ln w="38100">
                <a:solidFill>
                  <a:srgbClr val="93C9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096656C5-29C6-40CD-8509-5F0513C34A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70279" y="6317971"/>
                <a:ext cx="1453532" cy="842"/>
              </a:xfrm>
              <a:prstGeom prst="line">
                <a:avLst/>
              </a:prstGeom>
              <a:ln w="38100">
                <a:solidFill>
                  <a:srgbClr val="93C9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F12B621-4F76-492F-BE39-83E965F88404}"/>
                </a:ext>
              </a:extLst>
            </p:cNvPr>
            <p:cNvSpPr/>
            <p:nvPr/>
          </p:nvSpPr>
          <p:spPr>
            <a:xfrm>
              <a:off x="9158088" y="6102595"/>
              <a:ext cx="255482" cy="255482"/>
            </a:xfrm>
            <a:prstGeom prst="ellipse">
              <a:avLst/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5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590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기대성과</a:t>
            </a:r>
            <a:r>
              <a: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540899" y="1592586"/>
            <a:ext cx="1731219" cy="433437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D9DE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1"/>
                </a:solidFill>
              </a:rPr>
              <a:t>기술적 측면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494743" y="3995559"/>
            <a:ext cx="4504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0" dirty="0">
                <a:solidFill>
                  <a:prstClr val="white"/>
                </a:solidFill>
              </a:rPr>
              <a:t>26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450B91F-285F-4E57-917E-2716CF854364}"/>
              </a:ext>
            </a:extLst>
          </p:cNvPr>
          <p:cNvCxnSpPr>
            <a:cxnSpLocks/>
          </p:cNvCxnSpPr>
          <p:nvPr/>
        </p:nvCxnSpPr>
        <p:spPr>
          <a:xfrm>
            <a:off x="1318478" y="1592587"/>
            <a:ext cx="23761" cy="1830121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ECD991-28D6-4FC4-8300-A9449EDD919B}"/>
              </a:ext>
            </a:extLst>
          </p:cNvPr>
          <p:cNvSpPr/>
          <p:nvPr/>
        </p:nvSpPr>
        <p:spPr>
          <a:xfrm>
            <a:off x="1540899" y="1764089"/>
            <a:ext cx="9870195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프로젝트의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결과를 통해 해당 기술에 의자나 교정 밴드 등 다양한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도구를 연계해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폭넓은 기술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확보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자세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교정을 위한 기관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병원 등을 가지 않아도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자세 교정 가능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" name="모서리가 둥근 직사각형 52">
            <a:extLst>
              <a:ext uri="{FF2B5EF4-FFF2-40B4-BE49-F238E27FC236}">
                <a16:creationId xmlns:a16="http://schemas.microsoft.com/office/drawing/2014/main" id="{47CC3EC5-A442-41FC-BF35-FD288A8C9026}"/>
              </a:ext>
            </a:extLst>
          </p:cNvPr>
          <p:cNvSpPr/>
          <p:nvPr/>
        </p:nvSpPr>
        <p:spPr>
          <a:xfrm>
            <a:off x="1540898" y="3807319"/>
            <a:ext cx="1731220" cy="424021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D9DE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1"/>
                </a:solidFill>
              </a:rPr>
              <a:t>경제적 측면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82C080F-6E80-4105-8B11-DC64E5618807}"/>
              </a:ext>
            </a:extLst>
          </p:cNvPr>
          <p:cNvCxnSpPr>
            <a:cxnSpLocks/>
          </p:cNvCxnSpPr>
          <p:nvPr/>
        </p:nvCxnSpPr>
        <p:spPr>
          <a:xfrm>
            <a:off x="1342239" y="3807320"/>
            <a:ext cx="23761" cy="1830121"/>
          </a:xfrm>
          <a:prstGeom prst="lin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DD30306-5123-4E79-97A0-11A2584D97D7}"/>
              </a:ext>
            </a:extLst>
          </p:cNvPr>
          <p:cNvSpPr/>
          <p:nvPr/>
        </p:nvSpPr>
        <p:spPr>
          <a:xfrm>
            <a:off x="1588423" y="3911254"/>
            <a:ext cx="67487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병원비와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예방을 대비한 약품에 대한 지출 감소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재활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치료 강의에 대한 지출 감소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자세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교정 제품의 수출을 통한 수입대체효과 기대 증가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8AD5CD1-2B34-4B8E-9AFD-751B8A1C460C}"/>
              </a:ext>
            </a:extLst>
          </p:cNvPr>
          <p:cNvCxnSpPr/>
          <p:nvPr/>
        </p:nvCxnSpPr>
        <p:spPr>
          <a:xfrm>
            <a:off x="4798503" y="897622"/>
            <a:ext cx="260058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2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650</Words>
  <Application>Microsoft Office PowerPoint</Application>
  <PresentationFormat>와이드스크린</PresentationFormat>
  <Paragraphs>124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맑은고딕</vt:lpstr>
      <vt:lpstr>Arial</vt:lpstr>
      <vt:lpstr>Wingdings</vt:lpstr>
      <vt:lpstr>7_Office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권민주</cp:lastModifiedBy>
  <cp:revision>88</cp:revision>
  <cp:lastPrinted>2022-05-03T12:40:28Z</cp:lastPrinted>
  <dcterms:created xsi:type="dcterms:W3CDTF">2021-10-12T06:04:13Z</dcterms:created>
  <dcterms:modified xsi:type="dcterms:W3CDTF">2022-05-03T12:40:52Z</dcterms:modified>
</cp:coreProperties>
</file>