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94" r:id="rId3"/>
    <p:sldId id="266" r:id="rId4"/>
    <p:sldId id="305" r:id="rId5"/>
    <p:sldId id="313" r:id="rId6"/>
    <p:sldId id="309" r:id="rId7"/>
    <p:sldId id="327" r:id="rId8"/>
    <p:sldId id="317" r:id="rId9"/>
    <p:sldId id="321" r:id="rId10"/>
    <p:sldId id="319" r:id="rId11"/>
    <p:sldId id="320" r:id="rId12"/>
    <p:sldId id="310" r:id="rId13"/>
    <p:sldId id="318" r:id="rId14"/>
    <p:sldId id="329" r:id="rId15"/>
    <p:sldId id="324" r:id="rId16"/>
    <p:sldId id="323" r:id="rId17"/>
    <p:sldId id="325" r:id="rId18"/>
    <p:sldId id="328" r:id="rId19"/>
    <p:sldId id="322" r:id="rId20"/>
    <p:sldId id="326" r:id="rId21"/>
    <p:sldId id="311" r:id="rId22"/>
    <p:sldId id="3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성민" initials="김" lastIdx="1" clrIdx="0">
    <p:extLst>
      <p:ext uri="{19B8F6BF-5375-455C-9EA6-DF929625EA0E}">
        <p15:presenceInfo xmlns:p15="http://schemas.microsoft.com/office/powerpoint/2012/main" userId="S::kimsm7337@cau.ac.kr::6290b669-ec2e-4098-8b96-ed367dd6ae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62940" autoAdjust="0"/>
  </p:normalViewPr>
  <p:slideViewPr>
    <p:cSldViewPr snapToGrid="0" showGuides="1">
      <p:cViewPr varScale="1">
        <p:scale>
          <a:sx n="54" d="100"/>
          <a:sy n="54" d="100"/>
        </p:scale>
        <p:origin x="1776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2018-12-04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저희 </a:t>
            </a:r>
            <a:r>
              <a:rPr lang="en-US" altLang="ko-KR" dirty="0"/>
              <a:t>8</a:t>
            </a:r>
            <a:r>
              <a:rPr lang="ko-KR" altLang="en-US" dirty="0"/>
              <a:t>조 팀 프로젝트 발표를 시작하겠습니다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팀 구성은 성현 학우</a:t>
            </a:r>
            <a:r>
              <a:rPr lang="en-US" altLang="ko-KR" dirty="0"/>
              <a:t>, </a:t>
            </a:r>
            <a:r>
              <a:rPr lang="ko-KR" altLang="en-US" dirty="0"/>
              <a:t>김성민 학우 그리고 저로 되어있고</a:t>
            </a:r>
            <a:r>
              <a:rPr lang="en-US" altLang="ko-KR" dirty="0"/>
              <a:t> </a:t>
            </a:r>
            <a:r>
              <a:rPr lang="ko-KR" altLang="en-US" dirty="0"/>
              <a:t>발표는 성현 학우와 제가 진행 하도록 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시간이 많지 않은 관계로 발표는 최대한 압축해서 키워드 위주로 진행이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3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UserPartSelection</a:t>
            </a:r>
            <a:r>
              <a:rPr lang="en-US" altLang="ko-KR" dirty="0"/>
              <a:t> </a:t>
            </a:r>
            <a:r>
              <a:rPr lang="ko-KR" altLang="en-US" dirty="0"/>
              <a:t>클래스는 사용자가 선택한 부품들을 담고 있는 클래스입니다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프로그램의 모델에 해당하므로 </a:t>
            </a:r>
            <a:r>
              <a:rPr lang="en-US" altLang="ko-KR" dirty="0"/>
              <a:t>subject </a:t>
            </a:r>
            <a:r>
              <a:rPr lang="ko-KR" altLang="en-US" dirty="0"/>
              <a:t>추상 클래스를 상속받고 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MainWindow</a:t>
            </a:r>
            <a:r>
              <a:rPr lang="ko-KR" altLang="en-US" dirty="0"/>
              <a:t>는 </a:t>
            </a:r>
            <a:r>
              <a:rPr lang="en-US" altLang="ko-KR" dirty="0"/>
              <a:t>View</a:t>
            </a:r>
            <a:r>
              <a:rPr lang="ko-KR" altLang="en-US" dirty="0"/>
              <a:t>에 해당하며 </a:t>
            </a:r>
            <a:r>
              <a:rPr lang="en-US" altLang="ko-KR" dirty="0"/>
              <a:t>Observer </a:t>
            </a:r>
            <a:r>
              <a:rPr lang="ko-KR" altLang="en-US" dirty="0"/>
              <a:t>추상 클래스를 상속받고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View </a:t>
            </a:r>
            <a:r>
              <a:rPr lang="ko-KR" altLang="en-US" dirty="0"/>
              <a:t>그 자체인 </a:t>
            </a:r>
            <a:r>
              <a:rPr lang="en-US" altLang="ko-KR" dirty="0" err="1"/>
              <a:t>MainWindow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observer</a:t>
            </a:r>
            <a:r>
              <a:rPr lang="ko-KR" altLang="en-US" dirty="0"/>
              <a:t>로 이용한 이유는</a:t>
            </a:r>
            <a:r>
              <a:rPr lang="en-US" altLang="ko-KR" dirty="0"/>
              <a:t> View</a:t>
            </a:r>
            <a:r>
              <a:rPr lang="ko-KR" altLang="en-US" dirty="0"/>
              <a:t>에서 발생한 </a:t>
            </a:r>
            <a:r>
              <a:rPr lang="en-US" altLang="ko-KR" dirty="0"/>
              <a:t>signal</a:t>
            </a:r>
            <a:r>
              <a:rPr lang="ko-KR" altLang="en-US" dirty="0"/>
              <a:t>을 외부 클래스로 추출하지 못하는 </a:t>
            </a:r>
            <a:r>
              <a:rPr lang="en-US" altLang="ko-KR" dirty="0"/>
              <a:t>qt</a:t>
            </a:r>
            <a:r>
              <a:rPr lang="ko-KR" altLang="en-US" dirty="0"/>
              <a:t>의 구조적 한계에 부딪혀 이렇게 결정하게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에서 일어나는 변화를 </a:t>
            </a:r>
            <a:r>
              <a:rPr lang="en-US" altLang="ko-KR" dirty="0"/>
              <a:t>Observer</a:t>
            </a:r>
            <a:r>
              <a:rPr lang="ko-KR" altLang="en-US" dirty="0"/>
              <a:t>에서 탐지해서</a:t>
            </a:r>
            <a:r>
              <a:rPr lang="en-US" altLang="ko-KR" dirty="0"/>
              <a:t> Subject</a:t>
            </a:r>
            <a:r>
              <a:rPr lang="ko-KR" altLang="en-US" dirty="0"/>
              <a:t>를 통해 모델에 접근해 변경점들을 </a:t>
            </a:r>
            <a:r>
              <a:rPr lang="en-US" altLang="ko-KR" dirty="0"/>
              <a:t>update</a:t>
            </a:r>
            <a:r>
              <a:rPr lang="ko-KR" altLang="en-US" dirty="0"/>
              <a:t>해주는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모든 것들은 </a:t>
            </a:r>
            <a:r>
              <a:rPr lang="en-US" altLang="ko-KR" dirty="0"/>
              <a:t>Controller </a:t>
            </a:r>
            <a:r>
              <a:rPr lang="ko-KR" altLang="en-US" dirty="0"/>
              <a:t>클래스에서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UserGameSelection</a:t>
            </a:r>
            <a:r>
              <a:rPr lang="en-US" altLang="ko-KR" dirty="0"/>
              <a:t> </a:t>
            </a:r>
            <a:r>
              <a:rPr lang="ko-KR" altLang="en-US" dirty="0"/>
              <a:t>클래스는 사용자가 선택한 게임 목록을 담고 있는 클래스입니다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이것도 전 슬라이드의 </a:t>
            </a:r>
            <a:r>
              <a:rPr lang="en-US" altLang="ko-KR" dirty="0" err="1"/>
              <a:t>UserPartSelection</a:t>
            </a:r>
            <a:r>
              <a:rPr lang="ko-KR" altLang="en-US" dirty="0"/>
              <a:t>과 같이 프로그램의 모델에 해당하므로 </a:t>
            </a:r>
            <a:r>
              <a:rPr lang="en-US" altLang="ko-KR" dirty="0"/>
              <a:t>subject </a:t>
            </a:r>
            <a:r>
              <a:rPr lang="ko-KR" altLang="en-US" dirty="0"/>
              <a:t>추상 클래스를 상속받고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</a:t>
            </a:r>
            <a:r>
              <a:rPr lang="en-US" altLang="ko-KR" dirty="0" err="1"/>
              <a:t>MainWindow</a:t>
            </a:r>
            <a:r>
              <a:rPr lang="ko-KR" altLang="en-US" dirty="0"/>
              <a:t>는 </a:t>
            </a:r>
            <a:r>
              <a:rPr lang="en-US" altLang="ko-KR" dirty="0"/>
              <a:t>View</a:t>
            </a:r>
            <a:r>
              <a:rPr lang="ko-KR" altLang="en-US" dirty="0"/>
              <a:t>에 해당하며 </a:t>
            </a:r>
            <a:r>
              <a:rPr lang="en-US" altLang="ko-KR" dirty="0"/>
              <a:t>Observer </a:t>
            </a:r>
            <a:r>
              <a:rPr lang="ko-KR" altLang="en-US" dirty="0"/>
              <a:t>추상 클래스를 상속받고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View</a:t>
            </a:r>
            <a:r>
              <a:rPr lang="ko-KR" altLang="en-US" dirty="0"/>
              <a:t>에서 일어나는 변화를 </a:t>
            </a:r>
            <a:r>
              <a:rPr lang="en-US" altLang="ko-KR" dirty="0"/>
              <a:t>Observer</a:t>
            </a:r>
            <a:r>
              <a:rPr lang="ko-KR" altLang="en-US" dirty="0"/>
              <a:t>에서 탐지해서</a:t>
            </a:r>
            <a:r>
              <a:rPr lang="en-US" altLang="ko-KR" dirty="0"/>
              <a:t> Subject</a:t>
            </a:r>
            <a:r>
              <a:rPr lang="ko-KR" altLang="en-US" dirty="0"/>
              <a:t>를 통해 모델에 접근해 변경점들을 </a:t>
            </a:r>
            <a:r>
              <a:rPr lang="en-US" altLang="ko-KR" dirty="0"/>
              <a:t>update</a:t>
            </a:r>
            <a:r>
              <a:rPr lang="ko-KR" altLang="en-US" dirty="0"/>
              <a:t>해주는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또한 </a:t>
            </a:r>
            <a:r>
              <a:rPr lang="en-US" altLang="ko-KR" dirty="0"/>
              <a:t>Controller </a:t>
            </a:r>
            <a:r>
              <a:rPr lang="ko-KR" altLang="en-US" dirty="0"/>
              <a:t>클래스에서 모두 일어납니다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0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프로그램의 전체적인 흐름을 순서도와 </a:t>
            </a:r>
            <a:r>
              <a:rPr lang="en-US" altLang="ko-KR" dirty="0"/>
              <a:t>UI</a:t>
            </a:r>
            <a:r>
              <a:rPr lang="ko-KR" altLang="en-US" dirty="0"/>
              <a:t>를 통해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5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0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0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램을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와 </a:t>
            </a:r>
            <a:r>
              <a:rPr lang="en-US" altLang="ko-KR" dirty="0"/>
              <a:t>HDD</a:t>
            </a:r>
            <a:r>
              <a:rPr lang="ko-KR" altLang="en-US" dirty="0"/>
              <a:t>를 입력 받습니다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SSD</a:t>
            </a:r>
            <a:r>
              <a:rPr lang="ko-KR" altLang="en-US" dirty="0"/>
              <a:t>와 </a:t>
            </a:r>
            <a:r>
              <a:rPr lang="en-US" altLang="ko-KR" dirty="0"/>
              <a:t>HDD</a:t>
            </a:r>
            <a:r>
              <a:rPr lang="ko-KR" altLang="en-US" dirty="0"/>
              <a:t>의 경우 둘 중 하나만 있어도 컴퓨터를 사용하는데 문제가 없으므로 </a:t>
            </a:r>
            <a:r>
              <a:rPr lang="en-US" altLang="ko-KR" dirty="0"/>
              <a:t>SSD</a:t>
            </a:r>
            <a:r>
              <a:rPr lang="ko-KR" altLang="en-US" dirty="0"/>
              <a:t>를 선택했을 경우 </a:t>
            </a:r>
            <a:r>
              <a:rPr lang="en-US" altLang="ko-KR" dirty="0"/>
              <a:t>HDD</a:t>
            </a:r>
            <a:r>
              <a:rPr lang="ko-KR" altLang="en-US" dirty="0"/>
              <a:t>는 추가하지 않을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SSD</a:t>
            </a:r>
            <a:r>
              <a:rPr lang="ko-KR" altLang="en-US" dirty="0"/>
              <a:t>를 추가하지 않았으면 </a:t>
            </a:r>
            <a:r>
              <a:rPr lang="en-US" altLang="ko-KR" dirty="0"/>
              <a:t>HDD</a:t>
            </a:r>
            <a:r>
              <a:rPr lang="ko-KR" altLang="en-US" dirty="0"/>
              <a:t>는 반드시 추가하도록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파워 서플라이는 지금까지 선택한 부품들의 총 소모 전력량 </a:t>
            </a:r>
            <a:r>
              <a:rPr lang="en-US" altLang="ko-KR" dirty="0"/>
              <a:t>+ 150W </a:t>
            </a:r>
            <a:r>
              <a:rPr lang="ko-KR" altLang="en-US" dirty="0"/>
              <a:t>이상의 용량을 가진 파워 서플라이들을 </a:t>
            </a:r>
            <a:r>
              <a:rPr lang="ko-KR" altLang="en-US" dirty="0" err="1"/>
              <a:t>콤보박스에</a:t>
            </a:r>
            <a:r>
              <a:rPr lang="ko-KR" altLang="en-US" dirty="0"/>
              <a:t> 업데이트하여 선택할 수 있도록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파워 서플라이까지 선택하면 컴퓨터 부품들의 추가는 모두 끝이 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선택한 부품들의 초기화는 언제나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Performance </a:t>
            </a:r>
            <a:r>
              <a:rPr lang="ko-KR" altLang="en-US" dirty="0"/>
              <a:t>버튼을 누르면 선택한 컴퓨터의 성능으로 </a:t>
            </a:r>
            <a:r>
              <a:rPr lang="en-US" altLang="ko-KR" dirty="0"/>
              <a:t>50</a:t>
            </a:r>
            <a:r>
              <a:rPr lang="ko-KR" altLang="en-US" dirty="0"/>
              <a:t>여가지의 게임들을 어느 정도 옵션으로 즐길 수 있는지 막대그래프로 나타내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Performance </a:t>
            </a:r>
            <a:r>
              <a:rPr lang="ko-KR" altLang="en-US" dirty="0"/>
              <a:t>버튼을 눌렀을 때의 화면입니다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여 개의 게임들의 사양을 선택한 컴퓨터가 얼마나 만족하는지 차트를 확대하거나 축소해서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en-US" altLang="ko-KR" dirty="0" err="1"/>
              <a:t>Cpu</a:t>
            </a:r>
            <a:r>
              <a:rPr lang="ko-KR" altLang="en-US" dirty="0"/>
              <a:t>와 그래픽카드의 성능</a:t>
            </a:r>
            <a:r>
              <a:rPr lang="en-US" altLang="ko-KR" dirty="0"/>
              <a:t>, </a:t>
            </a:r>
            <a:r>
              <a:rPr lang="ko-KR" altLang="en-US" dirty="0"/>
              <a:t>램 용량을 기준으로 사양을 판단합니다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막대가 가리키는 값이 </a:t>
            </a:r>
            <a:r>
              <a:rPr lang="en-US" altLang="ko-KR" dirty="0"/>
              <a:t>Max</a:t>
            </a:r>
            <a:r>
              <a:rPr lang="ko-KR" altLang="en-US" dirty="0"/>
              <a:t>일 경우 해당하는 게임을 최고옵션으로 즐길 수 있고 </a:t>
            </a:r>
            <a:r>
              <a:rPr lang="en-US" altLang="ko-KR" dirty="0"/>
              <a:t>recommend</a:t>
            </a:r>
            <a:r>
              <a:rPr lang="ko-KR" altLang="en-US" dirty="0"/>
              <a:t>일 경우 권장사양</a:t>
            </a:r>
            <a:r>
              <a:rPr lang="en-US" altLang="ko-KR" dirty="0"/>
              <a:t>, minimum</a:t>
            </a:r>
            <a:r>
              <a:rPr lang="ko-KR" altLang="en-US" dirty="0"/>
              <a:t>일 경우 최소사양으로 즐길 수 있음을 나타냅니다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Minimum</a:t>
            </a:r>
            <a:r>
              <a:rPr lang="ko-KR" altLang="en-US" dirty="0"/>
              <a:t>보다 밑에 있다면 그 게임을 즐기긴 힘들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게임 선택 부분 </a:t>
            </a:r>
            <a:r>
              <a:rPr lang="en-US" altLang="ko-KR" dirty="0"/>
              <a:t>UI</a:t>
            </a:r>
            <a:r>
              <a:rPr lang="ko-KR" altLang="en-US" dirty="0"/>
              <a:t>를 간단히 설명하고 이어서 순서도를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화면에 보이는 바와 같이 왼쪽에는 사용자가 선택 가능한 게임 목록 그리고 오른쪽에는 사용자가 선택한 게임 목록이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게임 목록에서 원하는 게임들을 선택하고 게임 추가</a:t>
            </a:r>
            <a:r>
              <a:rPr lang="en-US" altLang="ko-KR" dirty="0"/>
              <a:t> </a:t>
            </a:r>
            <a:r>
              <a:rPr lang="ko-KR" altLang="en-US" dirty="0"/>
              <a:t>그리고 삭제 버튼을 통해 선택 목록을 자유롭게 조정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게임 선택을 처음부터 다시 하고 싶으면 초기화 버튼을 누르면 선택 목록이 모두 지워집니다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게임 선택이 완료 되었으면 견적 추천 버튼을 통해 선택한 게임들이 권장 사양 이상으로 돌아가는 컴퓨터 견적을 추천 </a:t>
            </a:r>
            <a:r>
              <a:rPr lang="ko-KR" altLang="en-US" dirty="0" err="1"/>
              <a:t>받을수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4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제가 방금 </a:t>
            </a:r>
            <a:r>
              <a:rPr lang="ko-KR" altLang="en-US" dirty="0" err="1"/>
              <a:t>말씀드린것을</a:t>
            </a:r>
            <a:r>
              <a:rPr lang="ko-KR" altLang="en-US" dirty="0"/>
              <a:t> 이어서 견적을 추천하는 과정을 나타내는 순서도입니다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세부적인 알고리즘까지 다 설명되어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모든 부분을 설명 드리지는 않고 중요 부분만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권장 사양 성능 이상의 모든 부품들이 추출되면 </a:t>
            </a:r>
            <a:r>
              <a:rPr lang="ko-KR" altLang="en-US" dirty="0" err="1"/>
              <a:t>인기순</a:t>
            </a:r>
            <a:r>
              <a:rPr lang="ko-KR" altLang="en-US" dirty="0"/>
              <a:t> 가중치를 둔 </a:t>
            </a:r>
            <a:r>
              <a:rPr lang="en-US" altLang="ko-KR" dirty="0"/>
              <a:t>Geometric R.V </a:t>
            </a:r>
            <a:r>
              <a:rPr lang="ko-KR" altLang="en-US" dirty="0"/>
              <a:t>확률을 이용하여 부품을 추천하게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 무슨 </a:t>
            </a:r>
            <a:r>
              <a:rPr lang="ko-KR" altLang="en-US" dirty="0" err="1"/>
              <a:t>뜻이냐면</a:t>
            </a:r>
            <a:r>
              <a:rPr lang="ko-KR" altLang="en-US" dirty="0"/>
              <a:t> </a:t>
            </a:r>
            <a:r>
              <a:rPr lang="ko-KR" altLang="en-US" dirty="0" err="1"/>
              <a:t>다나와</a:t>
            </a:r>
            <a:r>
              <a:rPr lang="ko-KR" altLang="en-US" dirty="0"/>
              <a:t> 웹사이트 기준으로 인기순으로 정렬된 각 부품들에 </a:t>
            </a:r>
            <a:r>
              <a:rPr lang="en-US" altLang="ko-KR" dirty="0"/>
              <a:t>Geometric R.V </a:t>
            </a:r>
            <a:r>
              <a:rPr lang="ko-KR" altLang="en-US" dirty="0"/>
              <a:t>확률이 적용되어 인기가 많은 제품이 추천되는 확률을 더 높여주는 방식입니다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두번째로는 총 전력 소비량이 있는데요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sz="1200" dirty="0"/>
              <a:t>선택한 부품들의 총 전력 소비량의 </a:t>
            </a:r>
            <a:r>
              <a:rPr lang="en-US" altLang="ko-KR" sz="1200" dirty="0"/>
              <a:t>+100 </a:t>
            </a:r>
            <a:r>
              <a:rPr lang="ko-KR" altLang="en-US" sz="1200" dirty="0"/>
              <a:t>이상 </a:t>
            </a:r>
            <a:r>
              <a:rPr lang="en-US" altLang="ko-KR" sz="1200" dirty="0"/>
              <a:t>+200 </a:t>
            </a:r>
            <a:r>
              <a:rPr lang="ko-KR" altLang="en-US" sz="1200" dirty="0"/>
              <a:t>이하인 </a:t>
            </a:r>
            <a:r>
              <a:rPr lang="en-US" altLang="ko-KR" sz="1200" dirty="0" err="1"/>
              <a:t>PowerSupply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추출되는 과정에서 사용됩니다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최종적으로 모든 부품이 선택되면 사용자는 컴퓨터 추천 견적을 볼 수 있는데요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만약 견적이 마음에 들지 않으면 견적 </a:t>
            </a:r>
            <a:r>
              <a:rPr lang="ko-KR" altLang="en-US" sz="1200" dirty="0" err="1"/>
              <a:t>재추천</a:t>
            </a:r>
            <a:r>
              <a:rPr lang="ko-KR" altLang="en-US" sz="1200" dirty="0"/>
              <a:t> 버튼을 통해 또 다른 견적을 추천 </a:t>
            </a:r>
            <a:r>
              <a:rPr lang="ko-KR" altLang="en-US" sz="1200" dirty="0" err="1"/>
              <a:t>받을수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2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목차부터 설명 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우선 프로그램 설명과 데모 영상을 먼저 보여드리고</a:t>
            </a:r>
            <a:r>
              <a:rPr lang="en-US" altLang="ko-KR" dirty="0"/>
              <a:t>, </a:t>
            </a:r>
            <a:r>
              <a:rPr lang="en-US" altLang="ko-KR" dirty="0" err="1"/>
              <a:t>uml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다이어</a:t>
            </a:r>
            <a:r>
              <a:rPr lang="ko-KR" altLang="en-US" dirty="0"/>
              <a:t> 그램</a:t>
            </a:r>
            <a:r>
              <a:rPr lang="en-US" altLang="ko-KR" dirty="0"/>
              <a:t> </a:t>
            </a:r>
            <a:r>
              <a:rPr lang="ko-KR" altLang="en-US" dirty="0"/>
              <a:t>그리고 프로그램 전체적인 흐름과 알고리즘을 나타내는</a:t>
            </a:r>
            <a:r>
              <a:rPr lang="en-US" altLang="ko-KR" dirty="0"/>
              <a:t> </a:t>
            </a:r>
            <a:r>
              <a:rPr lang="ko-KR" altLang="en-US" dirty="0"/>
              <a:t>순서도</a:t>
            </a:r>
            <a:r>
              <a:rPr lang="en-US" altLang="ko-KR" dirty="0"/>
              <a:t>,</a:t>
            </a:r>
            <a:r>
              <a:rPr lang="ko-KR" altLang="en-US" dirty="0"/>
              <a:t> 마지막으로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지금까지 설명 드린 게임 선택을 통한 견적 추천 </a:t>
            </a:r>
            <a:r>
              <a:rPr lang="en-US" altLang="ko-KR" dirty="0"/>
              <a:t>input, output </a:t>
            </a:r>
            <a:r>
              <a:rPr lang="ko-KR" altLang="en-US" dirty="0"/>
              <a:t>화면은 이와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input</a:t>
            </a:r>
            <a:r>
              <a:rPr lang="ko-KR" altLang="en-US" dirty="0"/>
              <a:t>으로 게임을 선택하면 그에 알맞은 견적이 추천되는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사용자는 추천된 견적을 </a:t>
            </a:r>
            <a:r>
              <a:rPr lang="en-US" altLang="ko-KR" dirty="0"/>
              <a:t>txt </a:t>
            </a:r>
            <a:r>
              <a:rPr lang="ko-KR" altLang="en-US" dirty="0"/>
              <a:t>파일로 출력을 하여 </a:t>
            </a:r>
            <a:r>
              <a:rPr lang="ko-KR" altLang="en-US" dirty="0" err="1"/>
              <a:t>다나와같은</a:t>
            </a:r>
            <a:r>
              <a:rPr lang="ko-KR" altLang="en-US" dirty="0"/>
              <a:t> 사이트에서 쉽게 구매가 가능하도록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2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이상으로 발표를 마치겠습니다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이해가 잘 안되시거나 궁금한 부분 질문 받겠습니다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1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프로그램 설명입니다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5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/>
              <a:t>‘</a:t>
            </a:r>
            <a:r>
              <a:rPr lang="ko-KR" altLang="en-US" dirty="0"/>
              <a:t>컴퓨터 견적 추천</a:t>
            </a:r>
            <a:r>
              <a:rPr lang="en-US" altLang="ko-KR" dirty="0"/>
              <a:t>’</a:t>
            </a:r>
            <a:r>
              <a:rPr lang="ko-KR" altLang="en-US" dirty="0"/>
              <a:t>을 주제로 두어 </a:t>
            </a:r>
            <a:r>
              <a:rPr lang="en-US" altLang="ko-KR" dirty="0"/>
              <a:t>‘</a:t>
            </a:r>
            <a:r>
              <a:rPr lang="ko-KR" altLang="en-US" dirty="0"/>
              <a:t>컴퓨터 성능을 분석하고 견적을 추천해주는 프로그램</a:t>
            </a:r>
            <a:r>
              <a:rPr lang="en-US" altLang="ko-KR" dirty="0"/>
              <a:t>’</a:t>
            </a:r>
            <a:r>
              <a:rPr lang="ko-KR" altLang="en-US" dirty="0"/>
              <a:t>을 제작했습니다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두가지 기능이 있는데 하나는 사용자가 여러 컴퓨터 부품을 선택하여 견적을 입력하면 해당 견적의 성능을 </a:t>
            </a:r>
            <a:r>
              <a:rPr lang="ko-KR" altLang="en-US" dirty="0" err="1"/>
              <a:t>나타내주는</a:t>
            </a:r>
            <a:r>
              <a:rPr lang="ko-KR" altLang="en-US" dirty="0"/>
              <a:t> 것 입니다</a:t>
            </a:r>
            <a:r>
              <a:rPr lang="en-US" altLang="ko-KR" dirty="0"/>
              <a:t>. </a:t>
            </a:r>
            <a:r>
              <a:rPr lang="ko-KR" altLang="en-US" dirty="0"/>
              <a:t>이 때 사용자가 선택한 각 </a:t>
            </a:r>
            <a:r>
              <a:rPr lang="ko-KR" altLang="en-US" dirty="0" err="1"/>
              <a:t>부품간의</a:t>
            </a:r>
            <a:r>
              <a:rPr lang="ko-KR" altLang="en-US" dirty="0"/>
              <a:t> 호환성 체크가 진행됩니다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하나는</a:t>
            </a:r>
            <a:r>
              <a:rPr lang="en-US" altLang="ko-KR" dirty="0"/>
              <a:t>, </a:t>
            </a:r>
            <a:r>
              <a:rPr lang="ko-KR" altLang="en-US" dirty="0"/>
              <a:t>사용자가 여러 게임을 선택하여 게임 목록을 입력하면 그에 알맞는 컴퓨터 견적을 추천해주는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프로그램을 </a:t>
            </a:r>
            <a:r>
              <a:rPr lang="ko-KR" altLang="en-US" dirty="0" err="1"/>
              <a:t>제작하게된</a:t>
            </a:r>
            <a:r>
              <a:rPr lang="ko-KR" altLang="en-US" dirty="0"/>
              <a:t> 계기는 주로 많은 분들이 컴퓨터를 구매하는 목적이 게임을 하기 </a:t>
            </a:r>
            <a:r>
              <a:rPr lang="ko-KR" altLang="en-US" dirty="0" err="1"/>
              <a:t>위해서인데</a:t>
            </a:r>
            <a:endParaRPr lang="en-US" altLang="ko-KR" dirty="0"/>
          </a:p>
          <a:p>
            <a:r>
              <a:rPr lang="ko-KR" altLang="en-US" dirty="0" err="1"/>
              <a:t>다나와같은</a:t>
            </a:r>
            <a:r>
              <a:rPr lang="ko-KR" altLang="en-US" dirty="0"/>
              <a:t> 사이트에서는 부품을 최저가로 </a:t>
            </a:r>
            <a:r>
              <a:rPr lang="ko-KR" altLang="en-US" dirty="0" err="1"/>
              <a:t>구매할수는</a:t>
            </a:r>
            <a:r>
              <a:rPr lang="ko-KR" altLang="en-US" dirty="0"/>
              <a:t> 있으나 부품 </a:t>
            </a:r>
            <a:r>
              <a:rPr lang="ko-KR" altLang="en-US" dirty="0" err="1"/>
              <a:t>선택시</a:t>
            </a:r>
            <a:r>
              <a:rPr lang="ko-KR" altLang="en-US" dirty="0"/>
              <a:t> 호환성 체크가 진행되지 않고 최종 견적의 성능을 </a:t>
            </a:r>
            <a:r>
              <a:rPr lang="ko-KR" altLang="en-US" dirty="0" err="1"/>
              <a:t>나타내주지</a:t>
            </a:r>
            <a:r>
              <a:rPr lang="ko-KR" altLang="en-US" dirty="0"/>
              <a:t> 않아 </a:t>
            </a:r>
            <a:endParaRPr lang="en-US" altLang="ko-KR" dirty="0"/>
          </a:p>
          <a:p>
            <a:r>
              <a:rPr lang="ko-KR" altLang="en-US" dirty="0"/>
              <a:t>부품간 호환성 여부와 어떤 게임이 잘 돌아갈지에 대한 정보는 직접 </a:t>
            </a:r>
            <a:r>
              <a:rPr lang="ko-KR" altLang="en-US" dirty="0" err="1"/>
              <a:t>찾아봐야하는</a:t>
            </a:r>
            <a:r>
              <a:rPr lang="ko-KR" altLang="en-US" dirty="0"/>
              <a:t> 불편함이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 부품 호환성 체크 그리고 성능 분석 기능을 개발하게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정말 컴퓨터 부품에 대한 지식이 없는데 특정 게임을 하기 위해 조립 컴퓨터를 구매하고 </a:t>
            </a:r>
            <a:r>
              <a:rPr lang="ko-KR" altLang="en-US" dirty="0" err="1"/>
              <a:t>싶으신분들을</a:t>
            </a:r>
            <a:r>
              <a:rPr lang="ko-KR" altLang="en-US" dirty="0"/>
              <a:t> 위해</a:t>
            </a:r>
            <a:endParaRPr lang="en-US" altLang="ko-KR" dirty="0"/>
          </a:p>
          <a:p>
            <a:r>
              <a:rPr lang="ko-KR" altLang="en-US" dirty="0"/>
              <a:t>게임 목록만 선택하면 해당 목록의 게임들이 권장 사양 이상의 옵션으로 돌아가는 컴퓨터 견적을 자동으로 추천해주는 기능을 개발했습니다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 프로그램은 주로 컴퓨터를 게임 목적으로 사용하는 사람들을 </a:t>
            </a:r>
            <a:r>
              <a:rPr lang="ko-KR" altLang="en-US" dirty="0" err="1"/>
              <a:t>타겟팅하여</a:t>
            </a:r>
            <a:endParaRPr lang="en-US" altLang="ko-KR" dirty="0"/>
          </a:p>
          <a:p>
            <a:r>
              <a:rPr lang="ko-KR" altLang="en-US" dirty="0"/>
              <a:t>컴퓨터 부품에 어느정도 지식이 있는 사람 그리고 컴퓨터 부품에 대한 지식이 전혀 없는 사람 모두를 위해 만들어진 프로그램입니다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4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프로그램 시연 동영상을 시청하도록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Uml</a:t>
            </a:r>
            <a:r>
              <a:rPr lang="en-US" altLang="ko-KR" dirty="0"/>
              <a:t> class diagram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9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프로그램의 </a:t>
            </a:r>
            <a:r>
              <a:rPr lang="en-US" altLang="ko-KR" dirty="0"/>
              <a:t>class diagram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먼저 프로그램을 설계할 때 디자인 패턴 중 하나인 </a:t>
            </a:r>
            <a:r>
              <a:rPr lang="ko-KR" altLang="en-US" dirty="0" err="1"/>
              <a:t>옵저버</a:t>
            </a:r>
            <a:r>
              <a:rPr lang="ko-KR" altLang="en-US" dirty="0"/>
              <a:t> 패턴을 사용했습니다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옵저버</a:t>
            </a:r>
            <a:r>
              <a:rPr lang="ko-KR" altLang="en-US" dirty="0"/>
              <a:t> 패턴은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객체의 상태가 바뀌면 그 객체에 의존하는 다른 객체들 한테 연락이 가고 자동으로 내용이 갱신되는 방식으로 일대다 의존성을 가집니다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패턴에서 모델과 뷰를 느슨하게 연결해주는 패턴이므로 수업 시간에 교수님이 강조하신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coupling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가능하게 하는 패턴이라고 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프로그램에서 모델은 사용자가 선택한 부품을 가지고 있는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userpartselection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선택한 게임 목록을 가지고 있는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usergameselection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자체적으로 만들어준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mainwindow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부품들의 호환성 체크를 위한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 observer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선택한 게임 체크를 위한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gameselection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observer class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두개는 추상 클래스로 선언되어 있고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상속받아 느슨한 연결관계를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변화를 감지한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compatibilitysubject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gameselectionsubject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마찬가지로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 클래스로 선언되어 있고 각각의 모델에서 상속받는 느슨한 연결 관계를 가지고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슬라이드에서는 이 클래스 다이어그램을 섹션별로 나눠 자세히 설명 드리겠습니다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</a:t>
            </a:r>
            <a:r>
              <a:rPr lang="ko-KR" altLang="en-US" dirty="0" err="1"/>
              <a:t>보이는건</a:t>
            </a:r>
            <a:r>
              <a:rPr lang="ko-KR" altLang="en-US" dirty="0"/>
              <a:t> 모델의 기초 단위가 되는 각각의 부품들의 정보들을 저장하는 클래스들입니다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저장하는 값들과 쓰임새들이 비슷해서 </a:t>
            </a:r>
            <a:r>
              <a:rPr lang="en-US" altLang="ko-KR" dirty="0"/>
              <a:t>part</a:t>
            </a:r>
            <a:r>
              <a:rPr lang="ko-KR" altLang="en-US" dirty="0"/>
              <a:t>라는 추상클래스를 만들어서 각각의 부품들에 상속해 </a:t>
            </a:r>
            <a:r>
              <a:rPr lang="en-US" altLang="ko-KR" dirty="0"/>
              <a:t>part </a:t>
            </a:r>
            <a:r>
              <a:rPr lang="ko-KR" altLang="en-US" dirty="0"/>
              <a:t>하나로 관리할 수 있도록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 부품들의 성능과 호환성을 확인하기 위한 소켓 등의 멤버 변수가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7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설명 드릴 클래스들은 전 슬라이드의 모델의 기본 단위가 되는 클래스들이 </a:t>
            </a:r>
            <a:r>
              <a:rPr lang="en-US" altLang="ko-KR" dirty="0"/>
              <a:t>list</a:t>
            </a:r>
            <a:r>
              <a:rPr lang="ko-KR" altLang="en-US" dirty="0"/>
              <a:t>형식으로 저장되어 있는 정보의 기본 단위가 되는 클래스들입니다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PartData</a:t>
            </a:r>
            <a:r>
              <a:rPr lang="en-US" altLang="ko-KR" dirty="0"/>
              <a:t> </a:t>
            </a:r>
            <a:r>
              <a:rPr lang="ko-KR" altLang="en-US" dirty="0"/>
              <a:t>클래스는 부품들을 부품의 이름 별로 구분해서 리스트로 저장하고 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GameData</a:t>
            </a:r>
            <a:r>
              <a:rPr lang="en-US" altLang="ko-KR" dirty="0"/>
              <a:t> </a:t>
            </a:r>
            <a:r>
              <a:rPr lang="ko-KR" altLang="en-US" dirty="0"/>
              <a:t>클래스는 게임들의 이름과 최소사양</a:t>
            </a:r>
            <a:r>
              <a:rPr lang="en-US" altLang="ko-KR" dirty="0"/>
              <a:t>,</a:t>
            </a:r>
            <a:r>
              <a:rPr lang="ko-KR" altLang="en-US" dirty="0"/>
              <a:t> 권장사양 등의 정보를 담고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AllPartAndGameData</a:t>
            </a:r>
            <a:r>
              <a:rPr lang="ko-KR" altLang="en-US" dirty="0"/>
              <a:t> 클래스는 이 두 클래스를 모두 가지고 있어 모든 정보를 관리하기 용이하도록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8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1834B-6963-4CF1-B276-D41ECDDC34BB}"/>
              </a:ext>
            </a:extLst>
          </p:cNvPr>
          <p:cNvSpPr txBox="1"/>
          <p:nvPr/>
        </p:nvSpPr>
        <p:spPr>
          <a:xfrm>
            <a:off x="1179780" y="1222262"/>
            <a:ext cx="5450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OOP</a:t>
            </a:r>
          </a:p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Team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C8344-CF86-4390-B604-A44BE8C93330}"/>
              </a:ext>
            </a:extLst>
          </p:cNvPr>
          <p:cNvSpPr txBox="1"/>
          <p:nvPr/>
        </p:nvSpPr>
        <p:spPr>
          <a:xfrm>
            <a:off x="4882142" y="4473283"/>
            <a:ext cx="470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성현</a:t>
            </a:r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김성민</a:t>
            </a:r>
            <a:r>
              <a:rPr lang="en-US" altLang="ko-KR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조원희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72C08-0E67-4C44-BD89-6FFF10075A34}"/>
              </a:ext>
            </a:extLst>
          </p:cNvPr>
          <p:cNvSpPr txBox="1"/>
          <p:nvPr/>
        </p:nvSpPr>
        <p:spPr>
          <a:xfrm>
            <a:off x="2757093" y="4752376"/>
            <a:ext cx="667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8 -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성현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김성민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조원희</a:t>
            </a:r>
          </a:p>
        </p:txBody>
      </p:sp>
      <p:pic>
        <p:nvPicPr>
          <p:cNvPr id="1026" name="Picture 2" descr="Laptop icon">
            <a:extLst>
              <a:ext uri="{FF2B5EF4-FFF2-40B4-BE49-F238E27FC236}">
                <a16:creationId xmlns:a16="http://schemas.microsoft.com/office/drawing/2014/main" id="{01B03384-FC53-4AEC-A630-0DDC387A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04" y="1334710"/>
            <a:ext cx="3189203" cy="31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3B9AC1-8F84-449B-A7C3-884C1901311C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44580-7AAA-40B3-8961-10E7B1D4DE1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1135-B9A9-475E-89E4-F278D2569FC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BCBE08-41AC-4DE6-8BAF-0407EE726BDD}"/>
              </a:ext>
            </a:extLst>
          </p:cNvPr>
          <p:cNvGrpSpPr/>
          <p:nvPr/>
        </p:nvGrpSpPr>
        <p:grpSpPr>
          <a:xfrm>
            <a:off x="1188881" y="351819"/>
            <a:ext cx="4107215" cy="660429"/>
            <a:chOff x="1188881" y="351819"/>
            <a:chExt cx="4107215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D7B0DE-9C0E-45FD-869F-904594BDB262}"/>
                </a:ext>
              </a:extLst>
            </p:cNvPr>
            <p:cNvSpPr txBox="1"/>
            <p:nvPr/>
          </p:nvSpPr>
          <p:spPr>
            <a:xfrm>
              <a:off x="1188881" y="351819"/>
              <a:ext cx="1551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UML Class Diagram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0D8BC0-4C9B-4006-926E-7D56A9B7CC71}"/>
                </a:ext>
              </a:extLst>
            </p:cNvPr>
            <p:cNvSpPr txBox="1"/>
            <p:nvPr/>
          </p:nvSpPr>
          <p:spPr>
            <a:xfrm>
              <a:off x="1188881" y="581361"/>
              <a:ext cx="41072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u="sng" dirty="0"/>
                <a:t>Part Selection</a:t>
              </a:r>
              <a:r>
                <a:rPr lang="en-US" altLang="ko-KR" sz="2200" b="1" dirty="0"/>
                <a:t> Class Diagram</a:t>
              </a:r>
              <a:endParaRPr lang="ko-KR" altLang="en-US" sz="2200" b="1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B3DD7C9-CDF6-480E-BB3F-23CBA0D0C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7" y="4002024"/>
            <a:ext cx="1969348" cy="24243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3F2F8E-BB69-4AA2-A634-74383252D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62" y="3863864"/>
            <a:ext cx="2183038" cy="27007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848CB9-E744-407F-8970-905774DB4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903" y="1207949"/>
            <a:ext cx="1900753" cy="18037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E17B1F-26D6-4480-B077-505E2C808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278" y="796804"/>
            <a:ext cx="2405131" cy="26161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F45686-6F43-46E1-B57C-7403A6340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53" y="2430697"/>
            <a:ext cx="1629244" cy="21027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ACB94CD-4147-4D06-8E47-F0D18F228D8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157897" y="3482047"/>
            <a:ext cx="81921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662147-E72F-4DE7-B1BE-72C277CCD00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01434" y="2104871"/>
            <a:ext cx="1030844" cy="1495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453DF2-A55F-47BB-AFE8-DB8FE8C650E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801434" y="3661537"/>
            <a:ext cx="1092828" cy="15526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4F7FB0-A86A-423C-AF73-E74D59BAE863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>
            <a:off x="8237409" y="2104871"/>
            <a:ext cx="919494" cy="496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9AFEB6-BFB5-4756-886E-79121E0EF311}"/>
              </a:ext>
            </a:extLst>
          </p:cNvPr>
          <p:cNvCxnSpPr>
            <a:stCxn id="17" idx="1"/>
            <a:endCxn id="17" idx="1"/>
          </p:cNvCxnSpPr>
          <p:nvPr/>
        </p:nvCxnSpPr>
        <p:spPr>
          <a:xfrm>
            <a:off x="9156903" y="21098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5F9515E-F83E-476D-9D43-1B94F14B3AEA}"/>
              </a:ext>
            </a:extLst>
          </p:cNvPr>
          <p:cNvSpPr/>
          <p:nvPr/>
        </p:nvSpPr>
        <p:spPr>
          <a:xfrm rot="5400000">
            <a:off x="8991936" y="2043771"/>
            <a:ext cx="189349" cy="12220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2A5DB0-5133-42F8-A921-5EAE4BCFDDC2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8077300" y="5214218"/>
            <a:ext cx="112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2777660-A079-4EA4-8BFF-416CDB21B74E}"/>
              </a:ext>
            </a:extLst>
          </p:cNvPr>
          <p:cNvSpPr/>
          <p:nvPr/>
        </p:nvSpPr>
        <p:spPr>
          <a:xfrm rot="5400000">
            <a:off x="9049780" y="5153117"/>
            <a:ext cx="189350" cy="12220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E875432-6B88-4805-BC7F-8E0107BF151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034844" y="3412937"/>
            <a:ext cx="0" cy="450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8BE7E74-83B2-44C3-BFB3-7271DB2AD3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132" y="2104870"/>
            <a:ext cx="1736690" cy="27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3B9AC1-8F84-449B-A7C3-884C1901311C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44580-7AAA-40B3-8961-10E7B1D4DE1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1135-B9A9-475E-89E4-F278D2569FC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BCBE08-41AC-4DE6-8BAF-0407EE726BDD}"/>
              </a:ext>
            </a:extLst>
          </p:cNvPr>
          <p:cNvGrpSpPr/>
          <p:nvPr/>
        </p:nvGrpSpPr>
        <p:grpSpPr>
          <a:xfrm>
            <a:off x="1188881" y="351819"/>
            <a:ext cx="4342856" cy="660429"/>
            <a:chOff x="1188881" y="351819"/>
            <a:chExt cx="4342856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D7B0DE-9C0E-45FD-869F-904594BDB262}"/>
                </a:ext>
              </a:extLst>
            </p:cNvPr>
            <p:cNvSpPr txBox="1"/>
            <p:nvPr/>
          </p:nvSpPr>
          <p:spPr>
            <a:xfrm>
              <a:off x="1188881" y="351819"/>
              <a:ext cx="1551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UML Class Diagram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0D8BC0-4C9B-4006-926E-7D56A9B7CC71}"/>
                </a:ext>
              </a:extLst>
            </p:cNvPr>
            <p:cNvSpPr txBox="1"/>
            <p:nvPr/>
          </p:nvSpPr>
          <p:spPr>
            <a:xfrm>
              <a:off x="1188881" y="581361"/>
              <a:ext cx="4342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u="sng" dirty="0"/>
                <a:t>Game Selection</a:t>
              </a:r>
              <a:r>
                <a:rPr lang="en-US" altLang="ko-KR" sz="2200" b="1" dirty="0"/>
                <a:t> Class Diagram</a:t>
              </a:r>
              <a:endParaRPr lang="ko-KR" altLang="en-US" sz="2200" b="1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3D30F01-5FB6-411E-8E5F-2B1376A6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0" y="2409586"/>
            <a:ext cx="1851465" cy="23894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E8B2AC1-A4F1-4104-8076-019B3DBB9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897" y="4010921"/>
            <a:ext cx="2088943" cy="2207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14D391-B2FD-4908-B70D-C543942F1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279" y="863051"/>
            <a:ext cx="2088943" cy="2207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BA0072-16AF-455B-A0C7-7D66675F5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421" y="456254"/>
            <a:ext cx="1706093" cy="3021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08FC63-0614-488B-8BD6-C5707B5D1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421" y="3759169"/>
            <a:ext cx="1706988" cy="28514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E94835-7EDC-439B-8E7A-38E7EA973C6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600905" y="3604335"/>
            <a:ext cx="9700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D29E72-37C7-4F53-BD44-D81672DC4CC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277021" y="1966868"/>
            <a:ext cx="1231400" cy="16374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8569BD-FB32-4748-B315-A1B3E4B6A73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77021" y="3604335"/>
            <a:ext cx="1231400" cy="15805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F7E95D-C077-4F79-980C-3E8CF40C3B71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7361468" y="3477482"/>
            <a:ext cx="447" cy="281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7CDD63C-1FCD-42D1-99D6-FAD0C4AF39A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8214514" y="1966868"/>
            <a:ext cx="1169765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0BC4132-D9CE-4515-984A-4A839280D25C}"/>
              </a:ext>
            </a:extLst>
          </p:cNvPr>
          <p:cNvSpPr/>
          <p:nvPr/>
        </p:nvSpPr>
        <p:spPr>
          <a:xfrm rot="5400000">
            <a:off x="9256655" y="1905766"/>
            <a:ext cx="189349" cy="12220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39AA74-2B05-4294-94D2-F7A092BED7DC}"/>
              </a:ext>
            </a:extLst>
          </p:cNvPr>
          <p:cNvCxnSpPr>
            <a:cxnSpLocks/>
          </p:cNvCxnSpPr>
          <p:nvPr/>
        </p:nvCxnSpPr>
        <p:spPr>
          <a:xfrm>
            <a:off x="8165169" y="5184893"/>
            <a:ext cx="1169765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C4775B2-D0CB-489D-8365-961E61F711A5}"/>
              </a:ext>
            </a:extLst>
          </p:cNvPr>
          <p:cNvSpPr/>
          <p:nvPr/>
        </p:nvSpPr>
        <p:spPr>
          <a:xfrm rot="5400000">
            <a:off x="9207310" y="5123791"/>
            <a:ext cx="189349" cy="12220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890519-5607-4CB9-BE29-CCE027508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034" y="2320008"/>
            <a:ext cx="1706988" cy="25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1828675" cy="6447919"/>
            <a:chOff x="6181143" y="583198"/>
            <a:chExt cx="1828675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391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Flow Chart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lgorithm iconì ëí ì´ë¯¸ì§ ê²ìê²°ê³¼">
            <a:extLst>
              <a:ext uri="{FF2B5EF4-FFF2-40B4-BE49-F238E27FC236}">
                <a16:creationId xmlns:a16="http://schemas.microsoft.com/office/drawing/2014/main" id="{A24F9F8A-8088-43D7-9D9C-AEB8C8E8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01" y="673203"/>
            <a:ext cx="4870347" cy="54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3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2757486" cy="660429"/>
            <a:chOff x="1188881" y="351819"/>
            <a:chExt cx="2757486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27574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Program Flowchart</a:t>
              </a:r>
              <a:endParaRPr lang="ko-KR" altLang="en-US" sz="2200" b="1" dirty="0"/>
            </a:p>
          </p:txBody>
        </p:sp>
      </p:grp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F8DC6620-064E-4A42-9DD7-90081E2F11E1}"/>
              </a:ext>
            </a:extLst>
          </p:cNvPr>
          <p:cNvSpPr/>
          <p:nvPr/>
        </p:nvSpPr>
        <p:spPr>
          <a:xfrm>
            <a:off x="4282633" y="1241790"/>
            <a:ext cx="3009417" cy="1099584"/>
          </a:xfrm>
          <a:prstGeom prst="flowChartAlternate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프로그램 시작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4CB533D9-B9BA-4337-B3E9-D4F018818689}"/>
              </a:ext>
            </a:extLst>
          </p:cNvPr>
          <p:cNvSpPr/>
          <p:nvPr/>
        </p:nvSpPr>
        <p:spPr>
          <a:xfrm>
            <a:off x="4282633" y="3059016"/>
            <a:ext cx="3009417" cy="1099584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C1CCC95D-AFDF-4E37-B384-03385BB5F34B}"/>
              </a:ext>
            </a:extLst>
          </p:cNvPr>
          <p:cNvSpPr/>
          <p:nvPr/>
        </p:nvSpPr>
        <p:spPr>
          <a:xfrm>
            <a:off x="2037144" y="4820298"/>
            <a:ext cx="3092417" cy="1307929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선택한 부품 목록의 호환성 </a:t>
            </a:r>
            <a:endParaRPr lang="en-US" altLang="ko-KR" dirty="0"/>
          </a:p>
          <a:p>
            <a:pPr algn="ctr"/>
            <a:r>
              <a:rPr lang="ko-KR" altLang="en-US" dirty="0"/>
              <a:t>체크 및 성능 분석 결과 출력 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E71B3B1-3D5D-439D-AA12-9DB4A051BC09}"/>
              </a:ext>
            </a:extLst>
          </p:cNvPr>
          <p:cNvSpPr/>
          <p:nvPr/>
        </p:nvSpPr>
        <p:spPr>
          <a:xfrm>
            <a:off x="6680522" y="4820298"/>
            <a:ext cx="2909527" cy="1307929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선택한 게임 목록의 권장 사양 이상의 견적 출력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3167C9-5AB0-4FA9-88F0-342C3728B72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787342" y="2341374"/>
            <a:ext cx="0" cy="7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BB03AA5-BAA5-4304-9109-C631F16A3A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6215" y="3608808"/>
            <a:ext cx="740780" cy="1211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87A8F3E-21F3-4EB1-BA08-CD637232D78D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>
            <a:off x="7292050" y="3608808"/>
            <a:ext cx="843236" cy="12114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8DF5B0-2CC3-48AD-A72F-1BAC5054E36E}"/>
              </a:ext>
            </a:extLst>
          </p:cNvPr>
          <p:cNvSpPr txBox="1"/>
          <p:nvPr/>
        </p:nvSpPr>
        <p:spPr>
          <a:xfrm>
            <a:off x="4635153" y="3423700"/>
            <a:ext cx="238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부품선택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게임 선택</a:t>
            </a:r>
          </a:p>
        </p:txBody>
      </p:sp>
    </p:spTree>
    <p:extLst>
      <p:ext uri="{BB962C8B-B14F-4D97-AF65-F5344CB8AC3E}">
        <p14:creationId xmlns:p14="http://schemas.microsoft.com/office/powerpoint/2010/main" val="162514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2428870" cy="660429"/>
            <a:chOff x="1188881" y="351819"/>
            <a:chExt cx="2428870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2428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Part Selection UI</a:t>
              </a:r>
              <a:endParaRPr lang="ko-KR" altLang="en-US" sz="2200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21E2A33-9B1F-419C-BE1F-A1333A89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4" y="1470599"/>
            <a:ext cx="7425349" cy="422981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CD5E2E-5F2A-449C-B75D-85547A6B33DC}"/>
              </a:ext>
            </a:extLst>
          </p:cNvPr>
          <p:cNvSpPr/>
          <p:nvPr/>
        </p:nvSpPr>
        <p:spPr>
          <a:xfrm>
            <a:off x="6215669" y="5364807"/>
            <a:ext cx="612843" cy="32100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AF15A1E-3D30-4C26-A8AC-CC920A803E63}"/>
              </a:ext>
            </a:extLst>
          </p:cNvPr>
          <p:cNvSpPr/>
          <p:nvPr/>
        </p:nvSpPr>
        <p:spPr>
          <a:xfrm>
            <a:off x="6901763" y="5364807"/>
            <a:ext cx="744177" cy="32100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F45FAB-9358-4876-96C4-0C81A29C8CE8}"/>
              </a:ext>
            </a:extLst>
          </p:cNvPr>
          <p:cNvCxnSpPr>
            <a:stCxn id="28" idx="3"/>
          </p:cNvCxnSpPr>
          <p:nvPr/>
        </p:nvCxnSpPr>
        <p:spPr>
          <a:xfrm>
            <a:off x="7645940" y="5525311"/>
            <a:ext cx="1945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931666-92B4-4241-8F3B-031C1251B008}"/>
              </a:ext>
            </a:extLst>
          </p:cNvPr>
          <p:cNvSpPr txBox="1"/>
          <p:nvPr/>
        </p:nvSpPr>
        <p:spPr>
          <a:xfrm>
            <a:off x="9698477" y="5286985"/>
            <a:ext cx="215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부품 모두 선택 시 게임 성능 출력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7E91146-DD95-4AF9-9FD3-7A1E3840394C}"/>
              </a:ext>
            </a:extLst>
          </p:cNvPr>
          <p:cNvSpPr/>
          <p:nvPr/>
        </p:nvSpPr>
        <p:spPr>
          <a:xfrm>
            <a:off x="6540603" y="4348264"/>
            <a:ext cx="3011959" cy="1021404"/>
          </a:xfrm>
          <a:custGeom>
            <a:avLst/>
            <a:gdLst>
              <a:gd name="connsiteX0" fmla="*/ 25567 w 3011959"/>
              <a:gd name="connsiteY0" fmla="*/ 1021404 h 1021404"/>
              <a:gd name="connsiteX1" fmla="*/ 434129 w 3011959"/>
              <a:gd name="connsiteY1" fmla="*/ 389106 h 1021404"/>
              <a:gd name="connsiteX2" fmla="*/ 3011959 w 3011959"/>
              <a:gd name="connsiteY2" fmla="*/ 0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959" h="1021404">
                <a:moveTo>
                  <a:pt x="25567" y="1021404"/>
                </a:moveTo>
                <a:cubicBezTo>
                  <a:pt x="-19018" y="790372"/>
                  <a:pt x="-63603" y="559340"/>
                  <a:pt x="434129" y="389106"/>
                </a:cubicBezTo>
                <a:cubicBezTo>
                  <a:pt x="931861" y="218872"/>
                  <a:pt x="1971910" y="109436"/>
                  <a:pt x="3011959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0055DE-0AD7-4376-9407-1FEDFDA2F284}"/>
              </a:ext>
            </a:extLst>
          </p:cNvPr>
          <p:cNvSpPr txBox="1"/>
          <p:nvPr/>
        </p:nvSpPr>
        <p:spPr>
          <a:xfrm>
            <a:off x="9591472" y="4173166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B99C4F-6341-497A-8A2F-3843A396F341}"/>
              </a:ext>
            </a:extLst>
          </p:cNvPr>
          <p:cNvSpPr/>
          <p:nvPr/>
        </p:nvSpPr>
        <p:spPr>
          <a:xfrm>
            <a:off x="4727643" y="2091447"/>
            <a:ext cx="3683520" cy="31128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F8EF23B-48AB-4FBE-86F5-CB7EB69569C3}"/>
              </a:ext>
            </a:extLst>
          </p:cNvPr>
          <p:cNvCxnSpPr/>
          <p:nvPr/>
        </p:nvCxnSpPr>
        <p:spPr>
          <a:xfrm>
            <a:off x="8411163" y="2256817"/>
            <a:ext cx="118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8C14E0-E06E-4485-A5BD-565F9720F420}"/>
              </a:ext>
            </a:extLst>
          </p:cNvPr>
          <p:cNvSpPr txBox="1"/>
          <p:nvPr/>
        </p:nvSpPr>
        <p:spPr>
          <a:xfrm>
            <a:off x="9688787" y="2091447"/>
            <a:ext cx="194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정보 출력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8B4EDA-46FE-47C9-8A2D-7134BD7335C9}"/>
              </a:ext>
            </a:extLst>
          </p:cNvPr>
          <p:cNvSpPr/>
          <p:nvPr/>
        </p:nvSpPr>
        <p:spPr>
          <a:xfrm>
            <a:off x="1692613" y="2091447"/>
            <a:ext cx="2354093" cy="293775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FECA516-CE8E-48F9-993B-09C2A288C4CD}"/>
              </a:ext>
            </a:extLst>
          </p:cNvPr>
          <p:cNvSpPr/>
          <p:nvPr/>
        </p:nvSpPr>
        <p:spPr>
          <a:xfrm>
            <a:off x="3608962" y="1089498"/>
            <a:ext cx="5807412" cy="1001949"/>
          </a:xfrm>
          <a:custGeom>
            <a:avLst/>
            <a:gdLst>
              <a:gd name="connsiteX0" fmla="*/ 0 w 5807412"/>
              <a:gd name="connsiteY0" fmla="*/ 1001949 h 1001949"/>
              <a:gd name="connsiteX1" fmla="*/ 1614791 w 5807412"/>
              <a:gd name="connsiteY1" fmla="*/ 350196 h 1001949"/>
              <a:gd name="connsiteX2" fmla="*/ 5807412 w 5807412"/>
              <a:gd name="connsiteY2" fmla="*/ 0 h 10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7412" h="1001949">
                <a:moveTo>
                  <a:pt x="0" y="1001949"/>
                </a:moveTo>
                <a:cubicBezTo>
                  <a:pt x="323444" y="759568"/>
                  <a:pt x="646889" y="517187"/>
                  <a:pt x="1614791" y="350196"/>
                </a:cubicBezTo>
                <a:cubicBezTo>
                  <a:pt x="2582693" y="183205"/>
                  <a:pt x="4195052" y="91602"/>
                  <a:pt x="5807412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96893-7EAC-4BC0-A742-4FD27390F8ED}"/>
              </a:ext>
            </a:extLst>
          </p:cNvPr>
          <p:cNvSpPr txBox="1"/>
          <p:nvPr/>
        </p:nvSpPr>
        <p:spPr>
          <a:xfrm>
            <a:off x="9572017" y="908019"/>
            <a:ext cx="215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순서대로 부품 선택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E629C24-BFE1-4389-9A7C-39BB5BB5B56A}"/>
              </a:ext>
            </a:extLst>
          </p:cNvPr>
          <p:cNvCxnSpPr/>
          <p:nvPr/>
        </p:nvCxnSpPr>
        <p:spPr>
          <a:xfrm>
            <a:off x="4348264" y="5447489"/>
            <a:ext cx="0" cy="48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EE55C9-2907-4A06-8600-AAD262AC9607}"/>
              </a:ext>
            </a:extLst>
          </p:cNvPr>
          <p:cNvSpPr txBox="1"/>
          <p:nvPr/>
        </p:nvSpPr>
        <p:spPr>
          <a:xfrm>
            <a:off x="3784059" y="6021794"/>
            <a:ext cx="147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가격 출력</a:t>
            </a:r>
          </a:p>
        </p:txBody>
      </p:sp>
    </p:spTree>
    <p:extLst>
      <p:ext uri="{BB962C8B-B14F-4D97-AF65-F5344CB8AC3E}">
        <p14:creationId xmlns:p14="http://schemas.microsoft.com/office/powerpoint/2010/main" val="136344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3482043" cy="660429"/>
            <a:chOff x="1188881" y="351819"/>
            <a:chExt cx="3482043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34820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Part Selection Flowchart</a:t>
              </a:r>
              <a:endParaRPr lang="ko-KR" altLang="en-US" sz="2200" b="1" dirty="0"/>
            </a:p>
          </p:txBody>
        </p:sp>
      </p:grp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1F7720B-7C67-4B28-B0A8-B2C40BA7F74C}"/>
              </a:ext>
            </a:extLst>
          </p:cNvPr>
          <p:cNvSpPr/>
          <p:nvPr/>
        </p:nvSpPr>
        <p:spPr>
          <a:xfrm>
            <a:off x="1228664" y="2243400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CPU</a:t>
            </a:r>
            <a:r>
              <a:rPr lang="ko-KR" altLang="en-US" sz="1400" dirty="0"/>
              <a:t>와 호환되는 </a:t>
            </a:r>
            <a:r>
              <a:rPr lang="en-US" altLang="ko-KR" sz="1400" dirty="0"/>
              <a:t>Mainboard </a:t>
            </a:r>
            <a:r>
              <a:rPr lang="ko-KR" altLang="en-US" sz="1400" dirty="0"/>
              <a:t>추출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002A8D01-67A3-44C4-AA13-8EBF83D56D1D}"/>
              </a:ext>
            </a:extLst>
          </p:cNvPr>
          <p:cNvSpPr/>
          <p:nvPr/>
        </p:nvSpPr>
        <p:spPr>
          <a:xfrm>
            <a:off x="1316981" y="1320484"/>
            <a:ext cx="1620456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CPU </a:t>
            </a:r>
            <a:r>
              <a:rPr lang="ko-KR" altLang="en-US" sz="1400" dirty="0"/>
              <a:t>입력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BCADA498-2E5F-4F88-8874-51478E997578}"/>
              </a:ext>
            </a:extLst>
          </p:cNvPr>
          <p:cNvSpPr/>
          <p:nvPr/>
        </p:nvSpPr>
        <p:spPr>
          <a:xfrm>
            <a:off x="749440" y="4348206"/>
            <a:ext cx="2893671" cy="1046729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입력된 </a:t>
            </a:r>
            <a:r>
              <a:rPr lang="en-US" altLang="ko-KR" sz="1400" dirty="0"/>
              <a:t>CPU</a:t>
            </a:r>
            <a:r>
              <a:rPr lang="ko-KR" altLang="en-US" sz="1400" dirty="0"/>
              <a:t>의 내장그래픽의 유</a:t>
            </a:r>
            <a:r>
              <a:rPr lang="en-US" altLang="ko-KR" sz="1400" dirty="0"/>
              <a:t>/</a:t>
            </a:r>
            <a:r>
              <a:rPr lang="ko-KR" altLang="en-US" sz="1400" dirty="0"/>
              <a:t>무</a:t>
            </a: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AD772EB-C607-4836-BA2A-D10BEFC5B650}"/>
              </a:ext>
            </a:extLst>
          </p:cNvPr>
          <p:cNvSpPr/>
          <p:nvPr/>
        </p:nvSpPr>
        <p:spPr>
          <a:xfrm>
            <a:off x="1316981" y="3425290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Mainboard </a:t>
            </a:r>
            <a:r>
              <a:rPr lang="ko-KR" altLang="en-US" sz="1400" dirty="0"/>
              <a:t>입력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F41465CD-DE8A-4FDB-BD50-4EE0F35455E1}"/>
              </a:ext>
            </a:extLst>
          </p:cNvPr>
          <p:cNvSpPr/>
          <p:nvPr/>
        </p:nvSpPr>
        <p:spPr>
          <a:xfrm>
            <a:off x="1316980" y="5795541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VGA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불가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875C2BC9-1A46-4A94-B374-86B48D25A694}"/>
              </a:ext>
            </a:extLst>
          </p:cNvPr>
          <p:cNvSpPr/>
          <p:nvPr/>
        </p:nvSpPr>
        <p:spPr>
          <a:xfrm>
            <a:off x="4478799" y="5794724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VGA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AEE87A60-F258-4763-BA22-D7BDEB8AF60D}"/>
              </a:ext>
            </a:extLst>
          </p:cNvPr>
          <p:cNvSpPr/>
          <p:nvPr/>
        </p:nvSpPr>
        <p:spPr>
          <a:xfrm>
            <a:off x="4527872" y="4480928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CPU</a:t>
            </a:r>
            <a:r>
              <a:rPr lang="ko-KR" altLang="en-US" sz="1400" dirty="0"/>
              <a:t>와 호환되는 </a:t>
            </a:r>
            <a:r>
              <a:rPr lang="en-US" altLang="ko-KR" sz="1400" dirty="0"/>
              <a:t>Mainboard </a:t>
            </a:r>
            <a:r>
              <a:rPr lang="ko-KR" altLang="en-US" sz="1400" dirty="0"/>
              <a:t>추출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EB45A3-C87A-4E0E-9CF5-4532602FB7D1}"/>
              </a:ext>
            </a:extLst>
          </p:cNvPr>
          <p:cNvCxnSpPr>
            <a:cxnSpLocks/>
          </p:cNvCxnSpPr>
          <p:nvPr/>
        </p:nvCxnSpPr>
        <p:spPr>
          <a:xfrm>
            <a:off x="2164945" y="1842794"/>
            <a:ext cx="0" cy="40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6075F1-1304-452F-BCFC-B48DF6AC911F}"/>
              </a:ext>
            </a:extLst>
          </p:cNvPr>
          <p:cNvCxnSpPr/>
          <p:nvPr/>
        </p:nvCxnSpPr>
        <p:spPr>
          <a:xfrm>
            <a:off x="2179052" y="3024684"/>
            <a:ext cx="0" cy="40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7AC90B-4E92-4F61-A076-CB85B92D39B8}"/>
              </a:ext>
            </a:extLst>
          </p:cNvPr>
          <p:cNvCxnSpPr/>
          <p:nvPr/>
        </p:nvCxnSpPr>
        <p:spPr>
          <a:xfrm>
            <a:off x="2193159" y="3947600"/>
            <a:ext cx="0" cy="40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D24E2F-FE66-4861-A2F5-B61F7E4CEFE5}"/>
              </a:ext>
            </a:extLst>
          </p:cNvPr>
          <p:cNvCxnSpPr/>
          <p:nvPr/>
        </p:nvCxnSpPr>
        <p:spPr>
          <a:xfrm>
            <a:off x="2213776" y="5394935"/>
            <a:ext cx="0" cy="40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57B3DE-F0C8-4A40-B6D5-394B2BBD351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423885" y="5262212"/>
            <a:ext cx="2532" cy="53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82C9F1-BC8C-4DBF-839B-D885D423569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3643111" y="4871570"/>
            <a:ext cx="884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45F2710-A18D-4B55-9089-5D79BF6B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70" y="546820"/>
            <a:ext cx="3618772" cy="23958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E8C25F5-8DD5-4E61-9A41-C9386B84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18" y="3526692"/>
            <a:ext cx="3600148" cy="23958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699197-A215-4C48-B192-0162BE912733}"/>
              </a:ext>
            </a:extLst>
          </p:cNvPr>
          <p:cNvSpPr txBox="1"/>
          <p:nvPr/>
        </p:nvSpPr>
        <p:spPr>
          <a:xfrm>
            <a:off x="8701443" y="3048551"/>
            <a:ext cx="179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내장그래픽 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95C1EE-38BD-4514-953C-63845FF4AE79}"/>
              </a:ext>
            </a:extLst>
          </p:cNvPr>
          <p:cNvSpPr txBox="1"/>
          <p:nvPr/>
        </p:nvSpPr>
        <p:spPr>
          <a:xfrm>
            <a:off x="8701443" y="5971569"/>
            <a:ext cx="179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내장그래픽 無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090861-9795-4168-BFB6-8C6363EF862D}"/>
              </a:ext>
            </a:extLst>
          </p:cNvPr>
          <p:cNvCxnSpPr>
            <a:cxnSpLocks/>
          </p:cNvCxnSpPr>
          <p:nvPr/>
        </p:nvCxnSpPr>
        <p:spPr>
          <a:xfrm>
            <a:off x="6952527" y="1155884"/>
            <a:ext cx="0" cy="45239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E324-361F-4E0B-B4AF-5FD8CE5369E5}"/>
              </a:ext>
            </a:extLst>
          </p:cNvPr>
          <p:cNvSpPr txBox="1"/>
          <p:nvPr/>
        </p:nvSpPr>
        <p:spPr>
          <a:xfrm>
            <a:off x="1785061" y="5394935"/>
            <a:ext cx="81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B3554-C290-4CD0-8DA2-04DDBDDAE29F}"/>
              </a:ext>
            </a:extLst>
          </p:cNvPr>
          <p:cNvSpPr txBox="1"/>
          <p:nvPr/>
        </p:nvSpPr>
        <p:spPr>
          <a:xfrm>
            <a:off x="3805992" y="4593884"/>
            <a:ext cx="81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0F0C4-E8FC-41D9-A496-B2AF220D4BF9}"/>
              </a:ext>
            </a:extLst>
          </p:cNvPr>
          <p:cNvSpPr/>
          <p:nvPr/>
        </p:nvSpPr>
        <p:spPr>
          <a:xfrm>
            <a:off x="3418104" y="2831980"/>
            <a:ext cx="1526878" cy="430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Socket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072F86-6B3A-4771-AF94-68A1206E851A}"/>
              </a:ext>
            </a:extLst>
          </p:cNvPr>
          <p:cNvSpPr/>
          <p:nvPr/>
        </p:nvSpPr>
        <p:spPr>
          <a:xfrm>
            <a:off x="3418104" y="3810514"/>
            <a:ext cx="2170458" cy="4308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내장 그래픽유무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8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3482043" cy="660429"/>
            <a:chOff x="1188881" y="351819"/>
            <a:chExt cx="3482043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34820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Part Selection Flowchart</a:t>
              </a:r>
              <a:endParaRPr lang="ko-KR" altLang="en-US" sz="2200" b="1" dirty="0"/>
            </a:p>
          </p:txBody>
        </p:sp>
      </p:grp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1F7720B-7C67-4B28-B0A8-B2C40BA7F74C}"/>
              </a:ext>
            </a:extLst>
          </p:cNvPr>
          <p:cNvSpPr/>
          <p:nvPr/>
        </p:nvSpPr>
        <p:spPr>
          <a:xfrm>
            <a:off x="9961038" y="4845076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PowerSupply </a:t>
            </a:r>
            <a:r>
              <a:rPr lang="ko-KR" altLang="en-US" sz="1400" dirty="0"/>
              <a:t>입력</a:t>
            </a:r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002A8D01-67A3-44C4-AA13-8EBF83D56D1D}"/>
              </a:ext>
            </a:extLst>
          </p:cNvPr>
          <p:cNvSpPr/>
          <p:nvPr/>
        </p:nvSpPr>
        <p:spPr>
          <a:xfrm>
            <a:off x="1614637" y="3364143"/>
            <a:ext cx="1753585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SSD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BCADA498-2E5F-4F88-8874-51478E997578}"/>
              </a:ext>
            </a:extLst>
          </p:cNvPr>
          <p:cNvSpPr/>
          <p:nvPr/>
        </p:nvSpPr>
        <p:spPr>
          <a:xfrm>
            <a:off x="1099596" y="4258647"/>
            <a:ext cx="2743200" cy="880512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SSD </a:t>
            </a:r>
            <a:r>
              <a:rPr lang="ko-KR" altLang="en-US" sz="1400" dirty="0"/>
              <a:t>선택 유무</a:t>
            </a: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4AD772EB-C607-4836-BA2A-D10BEFC5B650}"/>
              </a:ext>
            </a:extLst>
          </p:cNvPr>
          <p:cNvSpPr/>
          <p:nvPr/>
        </p:nvSpPr>
        <p:spPr>
          <a:xfrm>
            <a:off x="1568349" y="2397236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RAM</a:t>
            </a:r>
            <a:r>
              <a:rPr lang="ko-KR" altLang="en-US" sz="1400" dirty="0"/>
              <a:t>입력</a:t>
            </a: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F7C9A16-730F-472F-AD50-1AE27B6C2E13}"/>
              </a:ext>
            </a:extLst>
          </p:cNvPr>
          <p:cNvSpPr/>
          <p:nvPr/>
        </p:nvSpPr>
        <p:spPr>
          <a:xfrm>
            <a:off x="749440" y="1430329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VGA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불가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C2AD306C-5DAE-4799-90EA-3E608FEE5C66}"/>
              </a:ext>
            </a:extLst>
          </p:cNvPr>
          <p:cNvSpPr/>
          <p:nvPr/>
        </p:nvSpPr>
        <p:spPr>
          <a:xfrm>
            <a:off x="2830974" y="1430329"/>
            <a:ext cx="1846163" cy="522310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VGA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6B9DDB-DD97-4B9A-AF8C-AF6C02EA8C32}"/>
              </a:ext>
            </a:extLst>
          </p:cNvPr>
          <p:cNvCxnSpPr>
            <a:stCxn id="12" idx="4"/>
          </p:cNvCxnSpPr>
          <p:nvPr/>
        </p:nvCxnSpPr>
        <p:spPr>
          <a:xfrm flipH="1">
            <a:off x="1672521" y="1952639"/>
            <a:ext cx="1" cy="18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5A2E3A-34FF-49BF-A45E-EFA40B21FE87}"/>
              </a:ext>
            </a:extLst>
          </p:cNvPr>
          <p:cNvCxnSpPr>
            <a:cxnSpLocks/>
          </p:cNvCxnSpPr>
          <p:nvPr/>
        </p:nvCxnSpPr>
        <p:spPr>
          <a:xfrm>
            <a:off x="1672521" y="2133194"/>
            <a:ext cx="1896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FCABD7-C818-44E8-BC0C-A2119A1441BB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569439" y="1952639"/>
            <a:ext cx="0" cy="18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7C1743-812F-4926-B990-D4CB13B0A40C}"/>
              </a:ext>
            </a:extLst>
          </p:cNvPr>
          <p:cNvCxnSpPr>
            <a:endCxn id="11" idx="1"/>
          </p:cNvCxnSpPr>
          <p:nvPr/>
        </p:nvCxnSpPr>
        <p:spPr>
          <a:xfrm>
            <a:off x="2491430" y="2133194"/>
            <a:ext cx="1" cy="26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02403E-5A10-45C3-99C2-8FA326977B3D}"/>
              </a:ext>
            </a:extLst>
          </p:cNvPr>
          <p:cNvCxnSpPr>
            <a:cxnSpLocks/>
            <a:stCxn id="11" idx="4"/>
            <a:endCxn id="3" idx="1"/>
          </p:cNvCxnSpPr>
          <p:nvPr/>
        </p:nvCxnSpPr>
        <p:spPr>
          <a:xfrm flipH="1">
            <a:off x="2491430" y="2919546"/>
            <a:ext cx="1" cy="44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F9707-7309-4BA3-92F6-7B7DC8FCCEB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491430" y="3886453"/>
            <a:ext cx="0" cy="4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847E255-A59B-4DAF-8628-136B2F50C2B6}"/>
              </a:ext>
            </a:extLst>
          </p:cNvPr>
          <p:cNvSpPr/>
          <p:nvPr/>
        </p:nvSpPr>
        <p:spPr>
          <a:xfrm>
            <a:off x="4253603" y="4318999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HDD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불가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4B4C8D16-CCBA-4FC5-9BD4-07D04CDBCDA4}"/>
              </a:ext>
            </a:extLst>
          </p:cNvPr>
          <p:cNvSpPr/>
          <p:nvPr/>
        </p:nvSpPr>
        <p:spPr>
          <a:xfrm>
            <a:off x="1568349" y="5511353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HDD </a:t>
            </a:r>
            <a:r>
              <a:rPr lang="ko-KR" altLang="en-US" sz="1400" dirty="0"/>
              <a:t>콤보 박스에 </a:t>
            </a:r>
            <a:r>
              <a:rPr lang="en-US" altLang="ko-KR" sz="1400" dirty="0"/>
              <a:t>“no select”</a:t>
            </a:r>
            <a:r>
              <a:rPr lang="ko-KR" altLang="en-US" sz="1400" dirty="0"/>
              <a:t>란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3080CDF9-95C8-454B-BD69-8C3BAE35C8A3}"/>
              </a:ext>
            </a:extLst>
          </p:cNvPr>
          <p:cNvSpPr/>
          <p:nvPr/>
        </p:nvSpPr>
        <p:spPr>
          <a:xfrm>
            <a:off x="4242059" y="5511353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HDD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생략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4968358-4632-466E-886F-A1CEF5336A76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flipH="1">
            <a:off x="2466894" y="5139159"/>
            <a:ext cx="4302" cy="37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420FCB-6B2B-4A19-B045-38BB648FB5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42796" y="4698903"/>
            <a:ext cx="399263" cy="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BCE344-9B19-4958-A8F4-30DB2791949E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365439" y="5901995"/>
            <a:ext cx="87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820BC5F-2CB8-40A7-928E-3D38DD92324E}"/>
              </a:ext>
            </a:extLst>
          </p:cNvPr>
          <p:cNvCxnSpPr>
            <a:stCxn id="30" idx="3"/>
          </p:cNvCxnSpPr>
          <p:nvPr/>
        </p:nvCxnSpPr>
        <p:spPr>
          <a:xfrm>
            <a:off x="6050693" y="4709641"/>
            <a:ext cx="29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212A966-F2A6-4537-8D3C-44E10C5DB395}"/>
              </a:ext>
            </a:extLst>
          </p:cNvPr>
          <p:cNvCxnSpPr/>
          <p:nvPr/>
        </p:nvCxnSpPr>
        <p:spPr>
          <a:xfrm>
            <a:off x="6039149" y="5901995"/>
            <a:ext cx="292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F8BFB3E-B4B0-4F1D-906A-59CC68997447}"/>
              </a:ext>
            </a:extLst>
          </p:cNvPr>
          <p:cNvCxnSpPr/>
          <p:nvPr/>
        </p:nvCxnSpPr>
        <p:spPr>
          <a:xfrm>
            <a:off x="6331352" y="4698903"/>
            <a:ext cx="0" cy="120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64FF14-9117-490F-BDEF-B65E1813B0E0}"/>
              </a:ext>
            </a:extLst>
          </p:cNvPr>
          <p:cNvCxnSpPr/>
          <p:nvPr/>
        </p:nvCxnSpPr>
        <p:spPr>
          <a:xfrm>
            <a:off x="6331352" y="5300449"/>
            <a:ext cx="34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60EBAF1B-B29C-4DE7-A5F1-0A246D446168}"/>
              </a:ext>
            </a:extLst>
          </p:cNvPr>
          <p:cNvSpPr/>
          <p:nvPr/>
        </p:nvSpPr>
        <p:spPr>
          <a:xfrm>
            <a:off x="6730615" y="4780345"/>
            <a:ext cx="2668028" cy="910746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선택한 부품들의 총 전력량 </a:t>
            </a:r>
            <a:r>
              <a:rPr lang="en-US" altLang="ko-KR" sz="1400" dirty="0"/>
              <a:t>+150</a:t>
            </a:r>
            <a:r>
              <a:rPr lang="ko-KR" altLang="en-US" sz="1400" dirty="0"/>
              <a:t>한 값보다 적은 용량의 </a:t>
            </a:r>
            <a:r>
              <a:rPr lang="en-US" altLang="ko-KR" sz="1400" dirty="0"/>
              <a:t>PowerSupply</a:t>
            </a:r>
            <a:r>
              <a:rPr lang="ko-KR" altLang="en-US" sz="1400" dirty="0"/>
              <a:t>는 목록에서 제거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D8EDFFBE-190A-44EF-BEAE-35791346FF44}"/>
              </a:ext>
            </a:extLst>
          </p:cNvPr>
          <p:cNvSpPr/>
          <p:nvPr/>
        </p:nvSpPr>
        <p:spPr>
          <a:xfrm>
            <a:off x="7356574" y="2860409"/>
            <a:ext cx="4084137" cy="1137182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Initialize </a:t>
            </a:r>
            <a:r>
              <a:rPr lang="ko-KR" altLang="en-US" sz="1400" dirty="0"/>
              <a:t>또는 </a:t>
            </a:r>
            <a:r>
              <a:rPr lang="en-US" altLang="ko-KR" sz="1400" dirty="0"/>
              <a:t>Performance </a:t>
            </a:r>
            <a:r>
              <a:rPr lang="ko-KR" altLang="en-US" sz="1400" dirty="0"/>
              <a:t>버튼 클릭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B55E045-755E-43FF-85C3-3EFC6FA709BC}"/>
              </a:ext>
            </a:extLst>
          </p:cNvPr>
          <p:cNvCxnSpPr>
            <a:stCxn id="49" idx="3"/>
            <a:endCxn id="2" idx="1"/>
          </p:cNvCxnSpPr>
          <p:nvPr/>
        </p:nvCxnSpPr>
        <p:spPr>
          <a:xfrm>
            <a:off x="9398643" y="5235718"/>
            <a:ext cx="562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41BCE1E-7F2B-4C36-A0A5-40614E3718DC}"/>
              </a:ext>
            </a:extLst>
          </p:cNvPr>
          <p:cNvCxnSpPr>
            <a:stCxn id="2" idx="0"/>
            <a:endCxn id="50" idx="2"/>
          </p:cNvCxnSpPr>
          <p:nvPr/>
        </p:nvCxnSpPr>
        <p:spPr>
          <a:xfrm rot="16200000" flipV="1">
            <a:off x="9705371" y="3690864"/>
            <a:ext cx="847485" cy="1460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E4ECC46-01B4-4E45-83DB-609C4AAAC0EB}"/>
              </a:ext>
            </a:extLst>
          </p:cNvPr>
          <p:cNvSpPr/>
          <p:nvPr/>
        </p:nvSpPr>
        <p:spPr>
          <a:xfrm>
            <a:off x="4614864" y="3038358"/>
            <a:ext cx="1797090" cy="781284"/>
          </a:xfrm>
          <a:prstGeom prst="flowChartProcess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Performance </a:t>
            </a:r>
            <a:r>
              <a:rPr lang="ko-KR" altLang="en-US" sz="1400" dirty="0"/>
              <a:t>출력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5885BA5-5BB5-48DF-B1A7-93ADC95E3B3F}"/>
              </a:ext>
            </a:extLst>
          </p:cNvPr>
          <p:cNvCxnSpPr>
            <a:stCxn id="50" idx="1"/>
            <a:endCxn id="58" idx="3"/>
          </p:cNvCxnSpPr>
          <p:nvPr/>
        </p:nvCxnSpPr>
        <p:spPr>
          <a:xfrm flipH="1">
            <a:off x="6411954" y="3429000"/>
            <a:ext cx="94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데이터 60">
            <a:extLst>
              <a:ext uri="{FF2B5EF4-FFF2-40B4-BE49-F238E27FC236}">
                <a16:creationId xmlns:a16="http://schemas.microsoft.com/office/drawing/2014/main" id="{73BB310C-BFB6-48D1-BC35-05F485A5F5A4}"/>
              </a:ext>
            </a:extLst>
          </p:cNvPr>
          <p:cNvSpPr/>
          <p:nvPr/>
        </p:nvSpPr>
        <p:spPr>
          <a:xfrm>
            <a:off x="6331352" y="796804"/>
            <a:ext cx="1846163" cy="522310"/>
          </a:xfrm>
          <a:prstGeom prst="flowChartInputOutpu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CPU </a:t>
            </a:r>
            <a:r>
              <a:rPr lang="ko-KR" altLang="en-US" sz="1400" dirty="0"/>
              <a:t>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4461C-9855-49A3-A328-CAFCEEBFF51A}"/>
              </a:ext>
            </a:extLst>
          </p:cNvPr>
          <p:cNvSpPr txBox="1"/>
          <p:nvPr/>
        </p:nvSpPr>
        <p:spPr>
          <a:xfrm>
            <a:off x="6419684" y="3421996"/>
            <a:ext cx="148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Performance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A9CA42-3DF3-458A-B70F-5A2353194A33}"/>
              </a:ext>
            </a:extLst>
          </p:cNvPr>
          <p:cNvSpPr txBox="1"/>
          <p:nvPr/>
        </p:nvSpPr>
        <p:spPr>
          <a:xfrm>
            <a:off x="1998333" y="5097804"/>
            <a:ext cx="81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91013-EE81-4A40-991A-47EF9A8BA51E}"/>
              </a:ext>
            </a:extLst>
          </p:cNvPr>
          <p:cNvSpPr txBox="1"/>
          <p:nvPr/>
        </p:nvSpPr>
        <p:spPr>
          <a:xfrm>
            <a:off x="3877730" y="4410095"/>
            <a:ext cx="79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FD8CBF1-21C0-4B2D-8B27-DF347F2AAB81}"/>
              </a:ext>
            </a:extLst>
          </p:cNvPr>
          <p:cNvCxnSpPr>
            <a:stCxn id="50" idx="0"/>
            <a:endCxn id="61" idx="4"/>
          </p:cNvCxnSpPr>
          <p:nvPr/>
        </p:nvCxnSpPr>
        <p:spPr>
          <a:xfrm rot="16200000" flipV="1">
            <a:off x="7555892" y="1017657"/>
            <a:ext cx="1541295" cy="2144209"/>
          </a:xfrm>
          <a:prstGeom prst="bentConnector3">
            <a:avLst>
              <a:gd name="adj1" fmla="val 5675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3B6EC7-CDB2-45DE-8F23-CD21A1B87C00}"/>
              </a:ext>
            </a:extLst>
          </p:cNvPr>
          <p:cNvCxnSpPr>
            <a:stCxn id="61" idx="5"/>
          </p:cNvCxnSpPr>
          <p:nvPr/>
        </p:nvCxnSpPr>
        <p:spPr>
          <a:xfrm flipV="1">
            <a:off x="7992899" y="1055879"/>
            <a:ext cx="711263" cy="20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A4DA2A-55AD-4EE7-87B8-19347773CF4F}"/>
              </a:ext>
            </a:extLst>
          </p:cNvPr>
          <p:cNvSpPr txBox="1"/>
          <p:nvPr/>
        </p:nvSpPr>
        <p:spPr>
          <a:xfrm>
            <a:off x="8704162" y="901990"/>
            <a:ext cx="229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처음부터 다시 선택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E28C8E-ED77-4CA9-BC25-628E6A2F54EA}"/>
              </a:ext>
            </a:extLst>
          </p:cNvPr>
          <p:cNvSpPr txBox="1"/>
          <p:nvPr/>
        </p:nvSpPr>
        <p:spPr>
          <a:xfrm>
            <a:off x="8145299" y="2131705"/>
            <a:ext cx="104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Initialize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084333-C357-4F2F-95DB-A110A710B1FE}"/>
              </a:ext>
            </a:extLst>
          </p:cNvPr>
          <p:cNvSpPr/>
          <p:nvPr/>
        </p:nvSpPr>
        <p:spPr>
          <a:xfrm>
            <a:off x="3122848" y="3906803"/>
            <a:ext cx="2111782" cy="3518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SSD </a:t>
            </a:r>
            <a:r>
              <a:rPr lang="ko-KR" altLang="en-US" b="1" dirty="0">
                <a:solidFill>
                  <a:schemeClr val="tx1"/>
                </a:solidFill>
              </a:rPr>
              <a:t>선택 유무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92742F-FE3D-4C89-B03D-282B493F6319}"/>
              </a:ext>
            </a:extLst>
          </p:cNvPr>
          <p:cNvSpPr/>
          <p:nvPr/>
        </p:nvSpPr>
        <p:spPr>
          <a:xfrm>
            <a:off x="6730615" y="4273574"/>
            <a:ext cx="2111782" cy="3518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총 전력소비량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4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3010761" cy="660429"/>
            <a:chOff x="1188881" y="351819"/>
            <a:chExt cx="3010761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30107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/>
                <a:t>Part Selection Result</a:t>
              </a:r>
              <a:endParaRPr lang="ko-KR" altLang="en-US" sz="2200" b="1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02C8D89-BF27-4A52-AADC-7D55C817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42" y="1320484"/>
            <a:ext cx="10818606" cy="46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3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2885726" cy="691207"/>
            <a:chOff x="1188881" y="351819"/>
            <a:chExt cx="2885726" cy="6912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Game Selection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UI</a:t>
              </a:r>
              <a:endParaRPr lang="ko-KR" altLang="en-US" sz="2400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0456AB1-4F90-41F6-A544-FB7D0179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0" y="1606880"/>
            <a:ext cx="5931389" cy="423944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C33BCB-B04A-4BBB-8828-4A96892F55B1}"/>
              </a:ext>
            </a:extLst>
          </p:cNvPr>
          <p:cNvSpPr/>
          <p:nvPr/>
        </p:nvSpPr>
        <p:spPr>
          <a:xfrm>
            <a:off x="3463047" y="2344366"/>
            <a:ext cx="622570" cy="2528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7A66CAD-D01D-4BE5-8B5F-8D043F5931B4}"/>
              </a:ext>
            </a:extLst>
          </p:cNvPr>
          <p:cNvSpPr/>
          <p:nvPr/>
        </p:nvSpPr>
        <p:spPr>
          <a:xfrm>
            <a:off x="3784060" y="1250612"/>
            <a:ext cx="4854102" cy="1093754"/>
          </a:xfrm>
          <a:custGeom>
            <a:avLst/>
            <a:gdLst>
              <a:gd name="connsiteX0" fmla="*/ 0 w 4854102"/>
              <a:gd name="connsiteY0" fmla="*/ 1093754 h 1093754"/>
              <a:gd name="connsiteX1" fmla="*/ 1225685 w 4854102"/>
              <a:gd name="connsiteY1" fmla="*/ 13984 h 1093754"/>
              <a:gd name="connsiteX2" fmla="*/ 4854102 w 4854102"/>
              <a:gd name="connsiteY2" fmla="*/ 578188 h 109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4102" h="1093754">
                <a:moveTo>
                  <a:pt x="0" y="1093754"/>
                </a:moveTo>
                <a:cubicBezTo>
                  <a:pt x="208334" y="596833"/>
                  <a:pt x="416668" y="99912"/>
                  <a:pt x="1225685" y="13984"/>
                </a:cubicBezTo>
                <a:cubicBezTo>
                  <a:pt x="2034702" y="-71944"/>
                  <a:pt x="3444402" y="253122"/>
                  <a:pt x="4854102" y="57818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00C6A3-983A-42C6-86E2-54B3164C861C}"/>
              </a:ext>
            </a:extLst>
          </p:cNvPr>
          <p:cNvSpPr txBox="1"/>
          <p:nvPr/>
        </p:nvSpPr>
        <p:spPr>
          <a:xfrm>
            <a:off x="8638162" y="1733324"/>
            <a:ext cx="18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추가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047554-C98E-4E62-9A50-53EC01FFDFBD}"/>
              </a:ext>
            </a:extLst>
          </p:cNvPr>
          <p:cNvSpPr/>
          <p:nvPr/>
        </p:nvSpPr>
        <p:spPr>
          <a:xfrm>
            <a:off x="3463047" y="3400914"/>
            <a:ext cx="622570" cy="25288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AB7DB6C4-3437-4D3D-8A5B-3CBCE4668822}"/>
              </a:ext>
            </a:extLst>
          </p:cNvPr>
          <p:cNvSpPr/>
          <p:nvPr/>
        </p:nvSpPr>
        <p:spPr>
          <a:xfrm>
            <a:off x="3784060" y="3657600"/>
            <a:ext cx="4552544" cy="1689137"/>
          </a:xfrm>
          <a:custGeom>
            <a:avLst/>
            <a:gdLst>
              <a:gd name="connsiteX0" fmla="*/ 0 w 4552544"/>
              <a:gd name="connsiteY0" fmla="*/ 0 h 1689137"/>
              <a:gd name="connsiteX1" fmla="*/ 1429966 w 4552544"/>
              <a:gd name="connsiteY1" fmla="*/ 1488332 h 1689137"/>
              <a:gd name="connsiteX2" fmla="*/ 4552544 w 4552544"/>
              <a:gd name="connsiteY2" fmla="*/ 1634247 h 168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544" h="1689137">
                <a:moveTo>
                  <a:pt x="0" y="0"/>
                </a:moveTo>
                <a:cubicBezTo>
                  <a:pt x="335604" y="607979"/>
                  <a:pt x="671209" y="1215958"/>
                  <a:pt x="1429966" y="1488332"/>
                </a:cubicBezTo>
                <a:cubicBezTo>
                  <a:pt x="2188723" y="1760706"/>
                  <a:pt x="3370633" y="1697476"/>
                  <a:pt x="4552544" y="163424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CFCADF-5662-437F-9EE2-2C1CA8FCA907}"/>
              </a:ext>
            </a:extLst>
          </p:cNvPr>
          <p:cNvSpPr txBox="1"/>
          <p:nvPr/>
        </p:nvSpPr>
        <p:spPr>
          <a:xfrm>
            <a:off x="8336604" y="5162071"/>
            <a:ext cx="118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견적 추천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D764B7F-33B9-44A9-8E07-A91A58E960CF}"/>
              </a:ext>
            </a:extLst>
          </p:cNvPr>
          <p:cNvSpPr/>
          <p:nvPr/>
        </p:nvSpPr>
        <p:spPr>
          <a:xfrm>
            <a:off x="3463047" y="2704289"/>
            <a:ext cx="622570" cy="24923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1CDA876-C626-4DE2-84A7-0D4BCB5BF5BD}"/>
              </a:ext>
            </a:extLst>
          </p:cNvPr>
          <p:cNvSpPr/>
          <p:nvPr/>
        </p:nvSpPr>
        <p:spPr>
          <a:xfrm>
            <a:off x="3463047" y="3041057"/>
            <a:ext cx="622570" cy="24923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168BAC-ECDE-4EC9-A130-685D9C8F3F93}"/>
              </a:ext>
            </a:extLst>
          </p:cNvPr>
          <p:cNvCxnSpPr/>
          <p:nvPr/>
        </p:nvCxnSpPr>
        <p:spPr>
          <a:xfrm>
            <a:off x="4085617" y="2828905"/>
            <a:ext cx="4250987" cy="21504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8BE68BE-611A-4074-9737-BE62C045D85E}"/>
              </a:ext>
            </a:extLst>
          </p:cNvPr>
          <p:cNvSpPr txBox="1"/>
          <p:nvPr/>
        </p:nvSpPr>
        <p:spPr>
          <a:xfrm>
            <a:off x="8353576" y="2882575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삭제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6DF4E8E6-32BF-4199-BCF6-1A4198C01A8F}"/>
              </a:ext>
            </a:extLst>
          </p:cNvPr>
          <p:cNvSpPr/>
          <p:nvPr/>
        </p:nvSpPr>
        <p:spPr>
          <a:xfrm>
            <a:off x="4085617" y="3171217"/>
            <a:ext cx="4241260" cy="972766"/>
          </a:xfrm>
          <a:custGeom>
            <a:avLst/>
            <a:gdLst>
              <a:gd name="connsiteX0" fmla="*/ 0 w 4241260"/>
              <a:gd name="connsiteY0" fmla="*/ 0 h 972766"/>
              <a:gd name="connsiteX1" fmla="*/ 1313234 w 4241260"/>
              <a:gd name="connsiteY1" fmla="*/ 758757 h 972766"/>
              <a:gd name="connsiteX2" fmla="*/ 4241260 w 4241260"/>
              <a:gd name="connsiteY2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1260" h="972766">
                <a:moveTo>
                  <a:pt x="0" y="0"/>
                </a:moveTo>
                <a:cubicBezTo>
                  <a:pt x="303178" y="298314"/>
                  <a:pt x="606357" y="596629"/>
                  <a:pt x="1313234" y="758757"/>
                </a:cubicBezTo>
                <a:cubicBezTo>
                  <a:pt x="2020111" y="920885"/>
                  <a:pt x="3130685" y="946825"/>
                  <a:pt x="4241260" y="97276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F47D5-3269-46A1-967D-B178B247AA41}"/>
              </a:ext>
            </a:extLst>
          </p:cNvPr>
          <p:cNvSpPr txBox="1"/>
          <p:nvPr/>
        </p:nvSpPr>
        <p:spPr>
          <a:xfrm>
            <a:off x="8336604" y="3963414"/>
            <a:ext cx="109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3F8293-1829-4595-8A20-87D0081B3781}"/>
              </a:ext>
            </a:extLst>
          </p:cNvPr>
          <p:cNvSpPr/>
          <p:nvPr/>
        </p:nvSpPr>
        <p:spPr>
          <a:xfrm>
            <a:off x="867835" y="2011381"/>
            <a:ext cx="2595212" cy="426525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BB3B0D-907E-45AB-AA74-B02DA6D59B3A}"/>
              </a:ext>
            </a:extLst>
          </p:cNvPr>
          <p:cNvSpPr/>
          <p:nvPr/>
        </p:nvSpPr>
        <p:spPr>
          <a:xfrm>
            <a:off x="4095344" y="2011354"/>
            <a:ext cx="2595212" cy="426525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7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4030270" cy="691207"/>
            <a:chOff x="1188881" y="351819"/>
            <a:chExt cx="4030270" cy="6912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4030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Game Selection Flowchart</a:t>
              </a:r>
              <a:endParaRPr lang="ko-KR" altLang="en-US" sz="2400" b="1" dirty="0"/>
            </a:p>
          </p:txBody>
        </p:sp>
      </p:grp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49C90CB8-DA5D-434C-9927-F3BD245462C4}"/>
              </a:ext>
            </a:extLst>
          </p:cNvPr>
          <p:cNvSpPr/>
          <p:nvPr/>
        </p:nvSpPr>
        <p:spPr>
          <a:xfrm>
            <a:off x="1606784" y="1814519"/>
            <a:ext cx="1709586" cy="461666"/>
          </a:xfrm>
          <a:prstGeom prst="flowChartInputOutpu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게임 선택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410C62FE-0792-45BC-97D7-577E7FDCE307}"/>
              </a:ext>
            </a:extLst>
          </p:cNvPr>
          <p:cNvSpPr/>
          <p:nvPr/>
        </p:nvSpPr>
        <p:spPr>
          <a:xfrm>
            <a:off x="985814" y="2584421"/>
            <a:ext cx="2951527" cy="940672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FE40EB-64D1-4D0D-9C4A-943819F1E5B6}"/>
              </a:ext>
            </a:extLst>
          </p:cNvPr>
          <p:cNvSpPr/>
          <p:nvPr/>
        </p:nvSpPr>
        <p:spPr>
          <a:xfrm>
            <a:off x="1479887" y="3849424"/>
            <a:ext cx="1963380" cy="9406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권장 사양 성능 이상의 모든 부품 추출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8B84A5-BDBD-471D-A426-AF1B3B711AA4}"/>
              </a:ext>
            </a:extLst>
          </p:cNvPr>
          <p:cNvSpPr/>
          <p:nvPr/>
        </p:nvSpPr>
        <p:spPr>
          <a:xfrm>
            <a:off x="8357652" y="5205831"/>
            <a:ext cx="2745542" cy="10490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인기 순으로 가중치를 둔 확률을 이용하여 </a:t>
            </a:r>
            <a:r>
              <a:rPr lang="en-US" altLang="ko-KR" sz="1400" dirty="0"/>
              <a:t>Mainboard, VGA, RAM, SSD, HDD </a:t>
            </a:r>
            <a:r>
              <a:rPr lang="ko-KR" altLang="en-US" sz="1400" dirty="0"/>
              <a:t>선택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030AC-915C-4C06-B3A4-E63FA30C8BF1}"/>
              </a:ext>
            </a:extLst>
          </p:cNvPr>
          <p:cNvSpPr/>
          <p:nvPr/>
        </p:nvSpPr>
        <p:spPr>
          <a:xfrm>
            <a:off x="1088806" y="5187042"/>
            <a:ext cx="2745541" cy="108959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인기 순으로 가중치를 둔 확률을 이용하여 </a:t>
            </a:r>
            <a:r>
              <a:rPr lang="en-US" altLang="ko-KR" sz="1400" dirty="0"/>
              <a:t>CPU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algn="ctr"/>
            <a:r>
              <a:rPr lang="en-US" altLang="ko-KR" sz="1400" dirty="0"/>
              <a:t>(Geometric R.V. </a:t>
            </a:r>
            <a:r>
              <a:rPr lang="en-US" altLang="ko-KR" sz="1400" dirty="0" err="1"/>
              <a:t>Pmf</a:t>
            </a:r>
            <a:r>
              <a:rPr lang="en-US" altLang="ko-KR" sz="1400" dirty="0"/>
              <a:t> </a:t>
            </a:r>
            <a:r>
              <a:rPr lang="ko-KR" altLang="en-US" sz="1400" dirty="0"/>
              <a:t>이용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3A2050-A62B-4A91-B56F-F310CF38C7BF}"/>
              </a:ext>
            </a:extLst>
          </p:cNvPr>
          <p:cNvSpPr/>
          <p:nvPr/>
        </p:nvSpPr>
        <p:spPr>
          <a:xfrm>
            <a:off x="4665115" y="5207297"/>
            <a:ext cx="2861769" cy="10490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CPU</a:t>
            </a:r>
            <a:r>
              <a:rPr lang="ko-KR" altLang="en-US" sz="1400" dirty="0"/>
              <a:t>가 호환되는 메인보드 추출 </a:t>
            </a:r>
            <a:r>
              <a:rPr lang="en-US" altLang="ko-KR" sz="1400" dirty="0"/>
              <a:t>(Socket </a:t>
            </a:r>
            <a:r>
              <a:rPr lang="ko-KR" altLang="en-US" sz="1400" dirty="0"/>
              <a:t>호환성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CC5FD-8959-47CF-843B-36005DB7FE1F}"/>
              </a:ext>
            </a:extLst>
          </p:cNvPr>
          <p:cNvSpPr/>
          <p:nvPr/>
        </p:nvSpPr>
        <p:spPr>
          <a:xfrm>
            <a:off x="8357652" y="3741008"/>
            <a:ext cx="2745542" cy="10490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선택한 부품들의 총 전력 소비량의 </a:t>
            </a:r>
            <a:r>
              <a:rPr lang="en-US" altLang="ko-KR" sz="1400" dirty="0"/>
              <a:t>+100 </a:t>
            </a:r>
            <a:r>
              <a:rPr lang="ko-KR" altLang="en-US" sz="1400" dirty="0"/>
              <a:t>이상 </a:t>
            </a:r>
            <a:r>
              <a:rPr lang="en-US" altLang="ko-KR" sz="1400" dirty="0"/>
              <a:t>+200 </a:t>
            </a:r>
            <a:r>
              <a:rPr lang="ko-KR" altLang="en-US" sz="1400" dirty="0"/>
              <a:t>이하인 </a:t>
            </a:r>
            <a:r>
              <a:rPr lang="en-US" altLang="ko-KR" sz="1400" dirty="0"/>
              <a:t>PowerSupply </a:t>
            </a:r>
            <a:r>
              <a:rPr lang="ko-KR" altLang="en-US" sz="1400" dirty="0"/>
              <a:t>추출</a:t>
            </a:r>
            <a:endParaRPr lang="en-US" altLang="ko-KR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A16FB2-2B73-4002-B99B-18CB58E65AD8}"/>
              </a:ext>
            </a:extLst>
          </p:cNvPr>
          <p:cNvSpPr/>
          <p:nvPr/>
        </p:nvSpPr>
        <p:spPr>
          <a:xfrm>
            <a:off x="8357652" y="2276185"/>
            <a:ext cx="2745542" cy="10490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/>
              <a:t>인기 순으로 가중치를 둔 확률을 이용하여 </a:t>
            </a:r>
            <a:r>
              <a:rPr lang="en-US" altLang="ko-KR" sz="1400" dirty="0"/>
              <a:t>PowerSupply </a:t>
            </a:r>
            <a:r>
              <a:rPr lang="ko-KR" altLang="en-US" sz="1400" dirty="0"/>
              <a:t>선택</a:t>
            </a:r>
            <a:endParaRPr lang="en-US" altLang="ko-KR" sz="14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EC67E706-2801-4F18-A91A-6354494CEAF1}"/>
              </a:ext>
            </a:extLst>
          </p:cNvPr>
          <p:cNvSpPr/>
          <p:nvPr/>
        </p:nvSpPr>
        <p:spPr>
          <a:xfrm>
            <a:off x="4508341" y="2281049"/>
            <a:ext cx="2951527" cy="1039356"/>
          </a:xfrm>
          <a:prstGeom prst="flowChartDecision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5748E3-D0EB-4233-8064-3DAF4C6ED59C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461577" y="2276185"/>
            <a:ext cx="1" cy="3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117CA8-9026-43F5-AAC3-49C471463812}"/>
              </a:ext>
            </a:extLst>
          </p:cNvPr>
          <p:cNvCxnSpPr/>
          <p:nvPr/>
        </p:nvCxnSpPr>
        <p:spPr>
          <a:xfrm>
            <a:off x="2465542" y="3529352"/>
            <a:ext cx="1" cy="3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B8064C-708C-4F7C-B074-9B09F96BF67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461577" y="4790093"/>
            <a:ext cx="0" cy="39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E6DEA0-010F-4DBC-9D87-0BD1C53C2FE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834347" y="5731840"/>
            <a:ext cx="830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85BB45-7F4B-4763-8978-CF75B3D205F3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7526884" y="5730374"/>
            <a:ext cx="830768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7CE2426-A962-4852-94D8-A3F4BFA3DA1F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V="1">
            <a:off x="9730423" y="4790093"/>
            <a:ext cx="0" cy="4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992101-6F95-46B6-9DC5-1821CF6679FD}"/>
              </a:ext>
            </a:extLst>
          </p:cNvPr>
          <p:cNvCxnSpPr/>
          <p:nvPr/>
        </p:nvCxnSpPr>
        <p:spPr>
          <a:xfrm flipV="1">
            <a:off x="9730423" y="3325270"/>
            <a:ext cx="0" cy="4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B8BC4B4-F7DD-40EC-9302-A7A486B5A586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7459868" y="2800727"/>
            <a:ext cx="897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60C9DDBE-BEAE-479D-83C6-AF2749F4D335}"/>
              </a:ext>
            </a:extLst>
          </p:cNvPr>
          <p:cNvCxnSpPr>
            <a:cxnSpLocks/>
          </p:cNvCxnSpPr>
          <p:nvPr/>
        </p:nvCxnSpPr>
        <p:spPr>
          <a:xfrm rot="5400000">
            <a:off x="4039719" y="1692919"/>
            <a:ext cx="366240" cy="3522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D28747-BA7E-48AC-83AD-C5C794EEC1B9}"/>
              </a:ext>
            </a:extLst>
          </p:cNvPr>
          <p:cNvCxnSpPr>
            <a:cxnSpLocks/>
          </p:cNvCxnSpPr>
          <p:nvPr/>
        </p:nvCxnSpPr>
        <p:spPr>
          <a:xfrm>
            <a:off x="2461575" y="1305674"/>
            <a:ext cx="0" cy="5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ADEA0B5-1BBC-4C23-81A3-4F341E67C5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28535" y="1586271"/>
            <a:ext cx="1512575" cy="1446497"/>
          </a:xfrm>
          <a:prstGeom prst="bentConnector3">
            <a:avLst>
              <a:gd name="adj1" fmla="val 100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50A011-6EEE-4D39-B506-33976375922C}"/>
              </a:ext>
            </a:extLst>
          </p:cNvPr>
          <p:cNvSpPr txBox="1"/>
          <p:nvPr/>
        </p:nvSpPr>
        <p:spPr>
          <a:xfrm>
            <a:off x="2012295" y="3495251"/>
            <a:ext cx="76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8FA145-093B-487D-93D0-2A0974DC29D7}"/>
              </a:ext>
            </a:extLst>
          </p:cNvPr>
          <p:cNvSpPr txBox="1"/>
          <p:nvPr/>
        </p:nvSpPr>
        <p:spPr>
          <a:xfrm>
            <a:off x="3869683" y="1983698"/>
            <a:ext cx="76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CBE2B-95CA-4817-B731-F0F9C34D568D}"/>
              </a:ext>
            </a:extLst>
          </p:cNvPr>
          <p:cNvSpPr txBox="1"/>
          <p:nvPr/>
        </p:nvSpPr>
        <p:spPr>
          <a:xfrm>
            <a:off x="3965999" y="3300295"/>
            <a:ext cx="76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73076-9114-4D6C-A3EF-F21407DA118E}"/>
              </a:ext>
            </a:extLst>
          </p:cNvPr>
          <p:cNvSpPr txBox="1"/>
          <p:nvPr/>
        </p:nvSpPr>
        <p:spPr>
          <a:xfrm>
            <a:off x="1527905" y="2817683"/>
            <a:ext cx="1887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견적 추천 버튼을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눌렀는가</a:t>
            </a: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58C42E-18C2-4D6E-A927-A99DD6A4E1AF}"/>
              </a:ext>
            </a:extLst>
          </p:cNvPr>
          <p:cNvSpPr txBox="1"/>
          <p:nvPr/>
        </p:nvSpPr>
        <p:spPr>
          <a:xfrm>
            <a:off x="5040141" y="2570654"/>
            <a:ext cx="188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견적 재추천 버튼을 눌렀는가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FE4CDC1-E2E3-45F8-8BAB-06C7577674A6}"/>
              </a:ext>
            </a:extLst>
          </p:cNvPr>
          <p:cNvSpPr/>
          <p:nvPr/>
        </p:nvSpPr>
        <p:spPr>
          <a:xfrm>
            <a:off x="3599676" y="4366186"/>
            <a:ext cx="2363334" cy="622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 </a:t>
            </a:r>
            <a:r>
              <a:rPr lang="ko-KR" altLang="en-US" sz="1600" b="1" dirty="0" err="1">
                <a:solidFill>
                  <a:schemeClr val="tx1"/>
                </a:solidFill>
              </a:rPr>
              <a:t>인기순</a:t>
            </a:r>
            <a:r>
              <a:rPr lang="ko-KR" altLang="en-US" sz="1600" b="1" dirty="0">
                <a:solidFill>
                  <a:schemeClr val="tx1"/>
                </a:solidFill>
              </a:rPr>
              <a:t> 가중치를 둔 </a:t>
            </a:r>
            <a:r>
              <a:rPr lang="en-US" altLang="ko-KR" sz="1600" b="1" dirty="0">
                <a:solidFill>
                  <a:schemeClr val="tx1"/>
                </a:solidFill>
              </a:rPr>
              <a:t>Geometric R.V </a:t>
            </a:r>
            <a:r>
              <a:rPr lang="ko-KR" altLang="en-US" sz="1600" b="1" dirty="0">
                <a:solidFill>
                  <a:schemeClr val="tx1"/>
                </a:solidFill>
              </a:rPr>
              <a:t>확률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3737FB-5FED-4E00-8C55-037EA6D805E2}"/>
              </a:ext>
            </a:extLst>
          </p:cNvPr>
          <p:cNvSpPr/>
          <p:nvPr/>
        </p:nvSpPr>
        <p:spPr>
          <a:xfrm>
            <a:off x="6179354" y="4366186"/>
            <a:ext cx="2062652" cy="4625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</a:rPr>
              <a:t>총 전력소비량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914511" y="1859757"/>
            <a:ext cx="6271547" cy="2317854"/>
            <a:chOff x="1280802" y="897845"/>
            <a:chExt cx="3504606" cy="2141084"/>
          </a:xfrm>
        </p:grpSpPr>
        <p:grpSp>
          <p:nvGrpSpPr>
            <p:cNvPr id="11" name="그룹 10"/>
            <p:cNvGrpSpPr/>
            <p:nvPr/>
          </p:nvGrpSpPr>
          <p:grpSpPr>
            <a:xfrm>
              <a:off x="1280802" y="897845"/>
              <a:ext cx="3504606" cy="508648"/>
              <a:chOff x="1280802" y="947175"/>
              <a:chExt cx="3504606" cy="50864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280802" y="947175"/>
                <a:ext cx="534105" cy="483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2"/>
                    </a:solidFill>
                  </a:rPr>
                  <a:t>001</a:t>
                </a:r>
                <a:endParaRPr lang="ko-KR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26144" y="972506"/>
                <a:ext cx="2959264" cy="483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pc="-150" dirty="0">
                    <a:solidFill>
                      <a:schemeClr val="tx2"/>
                    </a:solidFill>
                  </a:rPr>
                  <a:t>Program Description (+Demo Video)</a:t>
                </a:r>
                <a:endParaRPr lang="ko-KR" altLang="en-US" sz="2800" spc="-15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280802" y="1690798"/>
              <a:ext cx="2849638" cy="483317"/>
              <a:chOff x="1722698" y="1692063"/>
              <a:chExt cx="2849638" cy="48331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722698" y="1692063"/>
                <a:ext cx="534105" cy="48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2"/>
                    </a:solidFill>
                  </a:rPr>
                  <a:t>002</a:t>
                </a:r>
                <a:endParaRPr lang="ko-KR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68040" y="1692063"/>
                <a:ext cx="2304296" cy="483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2"/>
                    </a:solidFill>
                  </a:rPr>
                  <a:t>UML Class Diagram</a:t>
                </a:r>
                <a:endParaRPr lang="ko-KR" altLang="en-US" sz="2800" spc="-15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1280802" y="2430340"/>
              <a:ext cx="1798558" cy="608589"/>
              <a:chOff x="1449726" y="2460435"/>
              <a:chExt cx="1798558" cy="60858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49726" y="2529737"/>
                <a:ext cx="534105" cy="48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tx2"/>
                    </a:solidFill>
                  </a:rPr>
                  <a:t>003</a:t>
                </a:r>
                <a:endParaRPr lang="ko-KR" altLang="en-US" sz="2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95068" y="2460435"/>
                <a:ext cx="1253216" cy="608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800" dirty="0">
                    <a:solidFill>
                      <a:schemeClr val="tx2"/>
                    </a:solidFill>
                  </a:rPr>
                  <a:t>Flow chart</a:t>
                </a:r>
              </a:p>
            </p:txBody>
          </p:sp>
        </p:grpSp>
      </p:grp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2D6E88-20C2-4E77-80D4-E1B5FCC2DB37}"/>
              </a:ext>
            </a:extLst>
          </p:cNvPr>
          <p:cNvSpPr txBox="1"/>
          <p:nvPr/>
        </p:nvSpPr>
        <p:spPr>
          <a:xfrm>
            <a:off x="1914511" y="4530015"/>
            <a:ext cx="311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004    Q&amp;A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1B9F28-A662-416B-BBC6-39C5B0C5B4EE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12804-F75C-4223-A396-14E7CCC31F4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12316-0987-4900-8188-32417EF32792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4EE588-397E-45E1-8C45-13EE642C0960}"/>
              </a:ext>
            </a:extLst>
          </p:cNvPr>
          <p:cNvGrpSpPr/>
          <p:nvPr/>
        </p:nvGrpSpPr>
        <p:grpSpPr>
          <a:xfrm>
            <a:off x="1188881" y="351819"/>
            <a:ext cx="3518912" cy="691207"/>
            <a:chOff x="1188881" y="351819"/>
            <a:chExt cx="3518912" cy="6912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5237B-9EFE-44F1-9644-6753CD4DFF8E}"/>
                </a:ext>
              </a:extLst>
            </p:cNvPr>
            <p:cNvSpPr txBox="1"/>
            <p:nvPr/>
          </p:nvSpPr>
          <p:spPr>
            <a:xfrm>
              <a:off x="1188881" y="35181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Flow chart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E6C9B-74CD-436C-91B6-5359E2E14095}"/>
                </a:ext>
              </a:extLst>
            </p:cNvPr>
            <p:cNvSpPr txBox="1"/>
            <p:nvPr/>
          </p:nvSpPr>
          <p:spPr>
            <a:xfrm>
              <a:off x="1188881" y="581361"/>
              <a:ext cx="3518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Game Selection Result</a:t>
              </a:r>
              <a:endParaRPr lang="ko-KR" altLang="en-US" sz="2400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CE5B6DE-42CC-4360-8039-0709C867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840379"/>
            <a:ext cx="5097868" cy="35765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3997C9-81A0-4088-B57B-F7EF898E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22" y="1840379"/>
            <a:ext cx="5284740" cy="357656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62F3A53-AA2A-475B-AC8B-E6318063175B}"/>
              </a:ext>
            </a:extLst>
          </p:cNvPr>
          <p:cNvSpPr/>
          <p:nvPr/>
        </p:nvSpPr>
        <p:spPr>
          <a:xfrm>
            <a:off x="5754554" y="3217762"/>
            <a:ext cx="495775" cy="717625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EC811717-A1EF-433A-B293-D8F2B3F96012}"/>
              </a:ext>
            </a:extLst>
          </p:cNvPr>
          <p:cNvSpPr/>
          <p:nvPr/>
        </p:nvSpPr>
        <p:spPr>
          <a:xfrm>
            <a:off x="2807786" y="3313590"/>
            <a:ext cx="592362" cy="230819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06154CA-6EDE-4F13-8F03-13F8EF19537F}"/>
              </a:ext>
            </a:extLst>
          </p:cNvPr>
          <p:cNvSpPr/>
          <p:nvPr/>
        </p:nvSpPr>
        <p:spPr>
          <a:xfrm flipH="1">
            <a:off x="9540651" y="5359771"/>
            <a:ext cx="644454" cy="438979"/>
          </a:xfrm>
          <a:custGeom>
            <a:avLst/>
            <a:gdLst>
              <a:gd name="connsiteX0" fmla="*/ 0 w 4241260"/>
              <a:gd name="connsiteY0" fmla="*/ 0 h 972766"/>
              <a:gd name="connsiteX1" fmla="*/ 1313234 w 4241260"/>
              <a:gd name="connsiteY1" fmla="*/ 758757 h 972766"/>
              <a:gd name="connsiteX2" fmla="*/ 4241260 w 4241260"/>
              <a:gd name="connsiteY2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1260" h="972766">
                <a:moveTo>
                  <a:pt x="0" y="0"/>
                </a:moveTo>
                <a:cubicBezTo>
                  <a:pt x="303178" y="298314"/>
                  <a:pt x="606357" y="596629"/>
                  <a:pt x="1313234" y="758757"/>
                </a:cubicBezTo>
                <a:cubicBezTo>
                  <a:pt x="2020111" y="920885"/>
                  <a:pt x="3130685" y="946825"/>
                  <a:pt x="4241260" y="97276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25CEC-60A0-4583-AEEC-09E5198644BB}"/>
              </a:ext>
            </a:extLst>
          </p:cNvPr>
          <p:cNvSpPr txBox="1"/>
          <p:nvPr/>
        </p:nvSpPr>
        <p:spPr>
          <a:xfrm>
            <a:off x="8116936" y="5602676"/>
            <a:ext cx="15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재추천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3A23E4-1988-4194-9130-AF03D6475460}"/>
              </a:ext>
            </a:extLst>
          </p:cNvPr>
          <p:cNvSpPr/>
          <p:nvPr/>
        </p:nvSpPr>
        <p:spPr>
          <a:xfrm>
            <a:off x="9920119" y="5186318"/>
            <a:ext cx="519011" cy="18605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817D1F-C4D2-4708-8177-4C3C3BEDA1B0}"/>
              </a:ext>
            </a:extLst>
          </p:cNvPr>
          <p:cNvSpPr/>
          <p:nvPr/>
        </p:nvSpPr>
        <p:spPr>
          <a:xfrm>
            <a:off x="10462280" y="5186318"/>
            <a:ext cx="644453" cy="1824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099BD70-2648-4A43-92DA-C8035D58C8BD}"/>
              </a:ext>
            </a:extLst>
          </p:cNvPr>
          <p:cNvSpPr/>
          <p:nvPr/>
        </p:nvSpPr>
        <p:spPr>
          <a:xfrm>
            <a:off x="11129882" y="5189966"/>
            <a:ext cx="528695" cy="1824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DC2A243-DBD7-45A7-95CB-9F85C1C774BE}"/>
              </a:ext>
            </a:extLst>
          </p:cNvPr>
          <p:cNvSpPr/>
          <p:nvPr/>
        </p:nvSpPr>
        <p:spPr>
          <a:xfrm flipH="1">
            <a:off x="9668586" y="5368724"/>
            <a:ext cx="1150012" cy="858456"/>
          </a:xfrm>
          <a:custGeom>
            <a:avLst/>
            <a:gdLst>
              <a:gd name="connsiteX0" fmla="*/ 0 w 4241260"/>
              <a:gd name="connsiteY0" fmla="*/ 0 h 972766"/>
              <a:gd name="connsiteX1" fmla="*/ 1313234 w 4241260"/>
              <a:gd name="connsiteY1" fmla="*/ 758757 h 972766"/>
              <a:gd name="connsiteX2" fmla="*/ 4241260 w 4241260"/>
              <a:gd name="connsiteY2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1260" h="972766">
                <a:moveTo>
                  <a:pt x="0" y="0"/>
                </a:moveTo>
                <a:cubicBezTo>
                  <a:pt x="303178" y="298314"/>
                  <a:pt x="606357" y="596629"/>
                  <a:pt x="1313234" y="758757"/>
                </a:cubicBezTo>
                <a:cubicBezTo>
                  <a:pt x="2020111" y="920885"/>
                  <a:pt x="3130685" y="946825"/>
                  <a:pt x="4241260" y="97276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7B435-F4A2-4500-AC8C-C52E6C7460E6}"/>
              </a:ext>
            </a:extLst>
          </p:cNvPr>
          <p:cNvSpPr txBox="1"/>
          <p:nvPr/>
        </p:nvSpPr>
        <p:spPr>
          <a:xfrm>
            <a:off x="8295241" y="6042514"/>
            <a:ext cx="15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재선택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0991-D274-47F5-B4A7-C75F2D88C308}"/>
              </a:ext>
            </a:extLst>
          </p:cNvPr>
          <p:cNvSpPr txBox="1"/>
          <p:nvPr/>
        </p:nvSpPr>
        <p:spPr>
          <a:xfrm>
            <a:off x="10629978" y="6089077"/>
            <a:ext cx="15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</a:t>
            </a:r>
            <a:r>
              <a:rPr lang="en-US" altLang="ko-KR" dirty="0"/>
              <a:t>txt </a:t>
            </a:r>
            <a:r>
              <a:rPr lang="ko-KR" altLang="en-US" dirty="0"/>
              <a:t>출력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E6EE436-2896-4F99-95A9-6395931C748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11394229" y="5372372"/>
            <a:ext cx="1" cy="716705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31ADD7-67F3-4A3C-812C-7FE5C39E53DF}"/>
              </a:ext>
            </a:extLst>
          </p:cNvPr>
          <p:cNvSpPr/>
          <p:nvPr/>
        </p:nvSpPr>
        <p:spPr>
          <a:xfrm>
            <a:off x="1857405" y="1253898"/>
            <a:ext cx="2363334" cy="62238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Input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3FC891-B3F7-4FB1-A59D-E35D1B96629F}"/>
              </a:ext>
            </a:extLst>
          </p:cNvPr>
          <p:cNvSpPr/>
          <p:nvPr/>
        </p:nvSpPr>
        <p:spPr>
          <a:xfrm>
            <a:off x="7971263" y="1282333"/>
            <a:ext cx="2363334" cy="62238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Output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7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4757" y="3555220"/>
            <a:ext cx="2741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54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489352" y="3392488"/>
            <a:ext cx="553044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q&amp;a iconì ëí ì´ë¯¸ì§ ê²ìê²°ê³¼">
            <a:extLst>
              <a:ext uri="{FF2B5EF4-FFF2-40B4-BE49-F238E27FC236}">
                <a16:creationId xmlns:a16="http://schemas.microsoft.com/office/drawing/2014/main" id="{6AD6AF95-74C5-42D0-8D46-6348C67B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82719"/>
            <a:ext cx="5392760" cy="37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0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엄지 올리기">
            <a:extLst>
              <a:ext uri="{FF2B5EF4-FFF2-40B4-BE49-F238E27FC236}">
                <a16:creationId xmlns:a16="http://schemas.microsoft.com/office/drawing/2014/main" id="{BD815949-7179-4D7B-8DBF-56DB51B8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0580" y="1488860"/>
            <a:ext cx="3906539" cy="3906539"/>
          </a:xfrm>
          <a:prstGeom prst="rect">
            <a:avLst/>
          </a:prstGeom>
        </p:spPr>
      </p:pic>
      <p:pic>
        <p:nvPicPr>
          <p:cNvPr id="5" name="그래픽 4" descr="엄지 올리기">
            <a:extLst>
              <a:ext uri="{FF2B5EF4-FFF2-40B4-BE49-F238E27FC236}">
                <a16:creationId xmlns:a16="http://schemas.microsoft.com/office/drawing/2014/main" id="{C23CFD2B-1FAD-4731-8F2D-21D54D16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218" y="618544"/>
            <a:ext cx="3906539" cy="390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EB0B0-0B91-4EB8-B3AB-E0EA3F2ED325}"/>
              </a:ext>
            </a:extLst>
          </p:cNvPr>
          <p:cNvSpPr txBox="1"/>
          <p:nvPr/>
        </p:nvSpPr>
        <p:spPr>
          <a:xfrm>
            <a:off x="489352" y="228588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</a:rPr>
              <a:t>감사합니다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737954-BCD0-49B3-A484-0ABAEF59E36D}"/>
              </a:ext>
            </a:extLst>
          </p:cNvPr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654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Program Description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agnifier Glass icon">
            <a:extLst>
              <a:ext uri="{FF2B5EF4-FFF2-40B4-BE49-F238E27FC236}">
                <a16:creationId xmlns:a16="http://schemas.microsoft.com/office/drawing/2014/main" id="{ED07DC9B-C53E-4DEE-A0A3-885D14F2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91">
            <a:off x="7712999" y="1410809"/>
            <a:ext cx="3654141" cy="36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gnifier Glass icon">
            <a:extLst>
              <a:ext uri="{FF2B5EF4-FFF2-40B4-BE49-F238E27FC236}">
                <a16:creationId xmlns:a16="http://schemas.microsoft.com/office/drawing/2014/main" id="{25CCCA5D-95D3-442F-91A5-FC767083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8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012"/>
                    </a14:imgEffect>
                    <a14:imgEffect>
                      <a14:saturation sat="86000"/>
                    </a14:imgEffect>
                    <a14:imgEffect>
                      <a14:brightnessContrast contrast="-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299">
            <a:off x="6477043" y="1332780"/>
            <a:ext cx="3654141" cy="38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88F82C-E475-40A6-A09E-C5DF7B7D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1" y="1506029"/>
            <a:ext cx="109691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ko-KR" sz="2400" b="1" dirty="0"/>
              <a:t>Theme: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Computer hardware recommendation 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b="1" dirty="0"/>
              <a:t>Program: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Computer P &amp; R(Performance analysis and Recommendation)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b="1" dirty="0"/>
              <a:t>Goals: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1) Compatibility check and game performance analysis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2) Recommendation through game selection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b="1" dirty="0"/>
              <a:t>Motivation: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Gaming takes utmost part in computer usage.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2400" dirty="0"/>
              <a:t>Reasonable custom computer purchase for both experts and newcomers.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A5B3C1-7544-4A79-8804-0ED53DFF57E4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E8768-220C-4566-8546-5964904EFF14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9BCA4-0C6E-4E6B-9329-524300286FC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4201E-726F-44CA-9991-6096F0A8A82B}"/>
              </a:ext>
            </a:extLst>
          </p:cNvPr>
          <p:cNvSpPr txBox="1"/>
          <p:nvPr/>
        </p:nvSpPr>
        <p:spPr>
          <a:xfrm>
            <a:off x="1188881" y="35181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Program Description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68159-4C78-4808-933E-CFDACB4DCFFB}"/>
              </a:ext>
            </a:extLst>
          </p:cNvPr>
          <p:cNvSpPr txBox="1"/>
          <p:nvPr/>
        </p:nvSpPr>
        <p:spPr>
          <a:xfrm>
            <a:off x="1188881" y="581361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Program Description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7524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200A5D-7358-493B-A7DC-795ECB26CD97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BEC3B9-7D83-4108-A20E-030A0714A97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6132D-5358-4DE3-9A7A-A463FC39995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D264E-41B3-4140-A46A-F06E4FFDFC87}"/>
              </a:ext>
            </a:extLst>
          </p:cNvPr>
          <p:cNvSpPr txBox="1"/>
          <p:nvPr/>
        </p:nvSpPr>
        <p:spPr>
          <a:xfrm>
            <a:off x="1188881" y="35181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Program Description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E6407-C17B-4D42-B5AE-1A91E0634F72}"/>
              </a:ext>
            </a:extLst>
          </p:cNvPr>
          <p:cNvSpPr txBox="1"/>
          <p:nvPr/>
        </p:nvSpPr>
        <p:spPr>
          <a:xfrm>
            <a:off x="1188881" y="581361"/>
            <a:ext cx="949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Video</a:t>
            </a:r>
            <a:endParaRPr lang="ko-KR" altLang="en-US" sz="2200" b="1" dirty="0"/>
          </a:p>
        </p:txBody>
      </p:sp>
      <p:pic>
        <p:nvPicPr>
          <p:cNvPr id="18" name="Picture 4" descr="Video Player icon">
            <a:extLst>
              <a:ext uri="{FF2B5EF4-FFF2-40B4-BE49-F238E27FC236}">
                <a16:creationId xmlns:a16="http://schemas.microsoft.com/office/drawing/2014/main" id="{B582A1D5-94E6-42F7-8096-1B3A796C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5341"/>
                    </a14:imgEffect>
                    <a14:imgEffect>
                      <a14:saturation sat="0"/>
                    </a14:imgEffect>
                    <a14:imgEffect>
                      <a14:brightnessContrast bright="-24000" contras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33" y="569105"/>
            <a:ext cx="546363" cy="5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ideo Player icon">
            <a:extLst>
              <a:ext uri="{FF2B5EF4-FFF2-40B4-BE49-F238E27FC236}">
                <a16:creationId xmlns:a16="http://schemas.microsoft.com/office/drawing/2014/main" id="{AEAD3910-A123-41F0-A8F0-2E199AEC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colorTemperature colorTemp="5341"/>
                    </a14:imgEffect>
                    <a14:imgEffect>
                      <a14:saturation sat="0"/>
                    </a14:imgEffect>
                    <a14:imgEffect>
                      <a14:brightnessContrast bright="-24000" contras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04" y="796804"/>
            <a:ext cx="4807592" cy="48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1ADC3A-2500-40EC-8040-4EAFCDEF38BA}"/>
              </a:ext>
            </a:extLst>
          </p:cNvPr>
          <p:cNvSpPr txBox="1"/>
          <p:nvPr/>
        </p:nvSpPr>
        <p:spPr>
          <a:xfrm>
            <a:off x="4037295" y="5398074"/>
            <a:ext cx="411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Program Demo</a:t>
            </a:r>
            <a:r>
              <a:rPr lang="ko-KR" altLang="en-US" sz="3200" dirty="0"/>
              <a:t> </a:t>
            </a:r>
            <a:r>
              <a:rPr lang="en-US" altLang="ko-KR" sz="3200" dirty="0"/>
              <a:t>Video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338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1828675" cy="6447919"/>
            <a:chOff x="6181143" y="583198"/>
            <a:chExt cx="1828675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184731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391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UML Class Diagram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Site Map icon">
            <a:extLst>
              <a:ext uri="{FF2B5EF4-FFF2-40B4-BE49-F238E27FC236}">
                <a16:creationId xmlns:a16="http://schemas.microsoft.com/office/drawing/2014/main" id="{DC5D380C-75FA-4AF8-AD06-6D1024C1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22" y="1314297"/>
            <a:ext cx="3819678" cy="381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3B9AC1-8F84-449B-A7C3-884C1901311C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44580-7AAA-40B3-8961-10E7B1D4DE1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1135-B9A9-475E-89E4-F278D2569FC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7B0DE-9C0E-45FD-869F-904594BDB262}"/>
              </a:ext>
            </a:extLst>
          </p:cNvPr>
          <p:cNvSpPr txBox="1"/>
          <p:nvPr/>
        </p:nvSpPr>
        <p:spPr>
          <a:xfrm>
            <a:off x="1188881" y="351819"/>
            <a:ext cx="1551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UML Class Diagram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0E4E-1F2A-4530-8388-51F5ED59663A}"/>
              </a:ext>
            </a:extLst>
          </p:cNvPr>
          <p:cNvSpPr txBox="1"/>
          <p:nvPr/>
        </p:nvSpPr>
        <p:spPr>
          <a:xfrm>
            <a:off x="1188881" y="581361"/>
            <a:ext cx="3866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/>
              <a:t>Overall UML Class Diagram</a:t>
            </a:r>
            <a:endParaRPr lang="ko-KR" altLang="en-US" sz="2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DD9BB4-AD06-45A0-BCDF-3D3F4A3E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9" y="1241790"/>
            <a:ext cx="11031201" cy="49954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1D8506-621E-4742-9670-576A596AB3B2}"/>
              </a:ext>
            </a:extLst>
          </p:cNvPr>
          <p:cNvCxnSpPr/>
          <p:nvPr/>
        </p:nvCxnSpPr>
        <p:spPr>
          <a:xfrm>
            <a:off x="6096000" y="4385569"/>
            <a:ext cx="0" cy="399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BB31AED6-99EC-4E2D-B030-4DDBDF0CFC2D}"/>
              </a:ext>
            </a:extLst>
          </p:cNvPr>
          <p:cNvSpPr/>
          <p:nvPr/>
        </p:nvSpPr>
        <p:spPr>
          <a:xfrm>
            <a:off x="6042733" y="4270159"/>
            <a:ext cx="106531" cy="115410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B47E79-5B85-4856-832C-225FF642DABD}"/>
              </a:ext>
            </a:extLst>
          </p:cNvPr>
          <p:cNvCxnSpPr>
            <a:cxnSpLocks/>
          </p:cNvCxnSpPr>
          <p:nvPr/>
        </p:nvCxnSpPr>
        <p:spPr>
          <a:xfrm>
            <a:off x="5626963" y="3655380"/>
            <a:ext cx="0" cy="2064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DAC4F89E-B77E-473E-8C42-EF995BA50331}"/>
              </a:ext>
            </a:extLst>
          </p:cNvPr>
          <p:cNvSpPr/>
          <p:nvPr/>
        </p:nvSpPr>
        <p:spPr>
          <a:xfrm>
            <a:off x="5573696" y="3539970"/>
            <a:ext cx="106531" cy="115410"/>
          </a:xfrm>
          <a:prstGeom prst="diamond">
            <a:avLst/>
          </a:prstGeom>
          <a:solidFill>
            <a:schemeClr val="tx1">
              <a:alpha val="7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055537-9F79-4E06-BAE8-5AA7B428594C}"/>
              </a:ext>
            </a:extLst>
          </p:cNvPr>
          <p:cNvCxnSpPr>
            <a:cxnSpLocks/>
          </p:cNvCxnSpPr>
          <p:nvPr/>
        </p:nvCxnSpPr>
        <p:spPr>
          <a:xfrm>
            <a:off x="4909351" y="3655380"/>
            <a:ext cx="0" cy="2064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12AE88C2-0DF7-44B1-8BC6-0C1B8D67E445}"/>
              </a:ext>
            </a:extLst>
          </p:cNvPr>
          <p:cNvSpPr/>
          <p:nvPr/>
        </p:nvSpPr>
        <p:spPr>
          <a:xfrm>
            <a:off x="4856084" y="3539970"/>
            <a:ext cx="106531" cy="115410"/>
          </a:xfrm>
          <a:prstGeom prst="diamond">
            <a:avLst/>
          </a:prstGeom>
          <a:solidFill>
            <a:schemeClr val="tx1">
              <a:alpha val="7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1A64FE-6DFE-4A68-B563-D31D0C6EB537}"/>
              </a:ext>
            </a:extLst>
          </p:cNvPr>
          <p:cNvCxnSpPr>
            <a:cxnSpLocks/>
          </p:cNvCxnSpPr>
          <p:nvPr/>
        </p:nvCxnSpPr>
        <p:spPr>
          <a:xfrm>
            <a:off x="5344357" y="2083245"/>
            <a:ext cx="0" cy="103933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8B987BB-9E5E-4196-9991-D8322CE68D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3612" y="3425622"/>
            <a:ext cx="1919731" cy="178475"/>
          </a:xfrm>
          <a:prstGeom prst="bentConnector3">
            <a:avLst>
              <a:gd name="adj1" fmla="val -165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43C527-8546-45F4-8382-4A2F98EAFC64}"/>
              </a:ext>
            </a:extLst>
          </p:cNvPr>
          <p:cNvCxnSpPr/>
          <p:nvPr/>
        </p:nvCxnSpPr>
        <p:spPr>
          <a:xfrm flipH="1">
            <a:off x="8654240" y="4474725"/>
            <a:ext cx="18482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08594A-4A85-4B96-910A-67F3D32D1F5F}"/>
              </a:ext>
            </a:extLst>
          </p:cNvPr>
          <p:cNvCxnSpPr/>
          <p:nvPr/>
        </p:nvCxnSpPr>
        <p:spPr>
          <a:xfrm>
            <a:off x="8832715" y="2554994"/>
            <a:ext cx="152724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0C8C031-8776-45FC-90AF-24F9B7B773D4}"/>
              </a:ext>
            </a:extLst>
          </p:cNvPr>
          <p:cNvCxnSpPr/>
          <p:nvPr/>
        </p:nvCxnSpPr>
        <p:spPr>
          <a:xfrm>
            <a:off x="10359957" y="2554994"/>
            <a:ext cx="0" cy="191973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9FD58F8-9AE0-424B-AFA0-3DD767652388}"/>
              </a:ext>
            </a:extLst>
          </p:cNvPr>
          <p:cNvCxnSpPr/>
          <p:nvPr/>
        </p:nvCxnSpPr>
        <p:spPr>
          <a:xfrm>
            <a:off x="10097311" y="4474725"/>
            <a:ext cx="26264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85C5CE-8569-4461-A1ED-BA444DF95AA1}"/>
              </a:ext>
            </a:extLst>
          </p:cNvPr>
          <p:cNvCxnSpPr/>
          <p:nvPr/>
        </p:nvCxnSpPr>
        <p:spPr>
          <a:xfrm>
            <a:off x="5924145" y="1877438"/>
            <a:ext cx="10797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22B98F-39E7-454E-B611-9428B5388CF4}"/>
              </a:ext>
            </a:extLst>
          </p:cNvPr>
          <p:cNvCxnSpPr/>
          <p:nvPr/>
        </p:nvCxnSpPr>
        <p:spPr>
          <a:xfrm>
            <a:off x="7003915" y="1877438"/>
            <a:ext cx="0" cy="31031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6932FAC-62A4-49CD-B09A-3E1A5777F0DA}"/>
              </a:ext>
            </a:extLst>
          </p:cNvPr>
          <p:cNvCxnSpPr/>
          <p:nvPr/>
        </p:nvCxnSpPr>
        <p:spPr>
          <a:xfrm>
            <a:off x="7003915" y="4980562"/>
            <a:ext cx="25778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868C35-32CE-48C3-BF1E-40DD6A0B5678}"/>
              </a:ext>
            </a:extLst>
          </p:cNvPr>
          <p:cNvCxnSpPr/>
          <p:nvPr/>
        </p:nvCxnSpPr>
        <p:spPr>
          <a:xfrm>
            <a:off x="8112868" y="4697515"/>
            <a:ext cx="0" cy="28304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881D1F-3D54-4D44-9476-E026B3097BD9}"/>
              </a:ext>
            </a:extLst>
          </p:cNvPr>
          <p:cNvCxnSpPr/>
          <p:nvPr/>
        </p:nvCxnSpPr>
        <p:spPr>
          <a:xfrm>
            <a:off x="9578502" y="4697515"/>
            <a:ext cx="0" cy="28304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599494B-EB32-43BD-9D87-D83B609BB7F6}"/>
              </a:ext>
            </a:extLst>
          </p:cNvPr>
          <p:cNvCxnSpPr>
            <a:cxnSpLocks/>
          </p:cNvCxnSpPr>
          <p:nvPr/>
        </p:nvCxnSpPr>
        <p:spPr>
          <a:xfrm flipH="1">
            <a:off x="7003915" y="2554994"/>
            <a:ext cx="53177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624CD-BC9C-4D14-B33F-61B93F0324AB}"/>
              </a:ext>
            </a:extLst>
          </p:cNvPr>
          <p:cNvSpPr/>
          <p:nvPr/>
        </p:nvSpPr>
        <p:spPr>
          <a:xfrm>
            <a:off x="7385658" y="1099780"/>
            <a:ext cx="3668222" cy="19197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D69502-02DF-476E-8148-21FBB8BCE99D}"/>
              </a:ext>
            </a:extLst>
          </p:cNvPr>
          <p:cNvSpPr/>
          <p:nvPr/>
        </p:nvSpPr>
        <p:spPr>
          <a:xfrm>
            <a:off x="7385658" y="3167971"/>
            <a:ext cx="3668222" cy="191972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3CCBA-2FDC-42CB-BCFD-8EFCD7B94199}"/>
              </a:ext>
            </a:extLst>
          </p:cNvPr>
          <p:cNvSpPr txBox="1"/>
          <p:nvPr/>
        </p:nvSpPr>
        <p:spPr>
          <a:xfrm>
            <a:off x="8640694" y="1932744"/>
            <a:ext cx="12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Observer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9C0443-ABD5-4F29-9F9A-821E54E53B90}"/>
              </a:ext>
            </a:extLst>
          </p:cNvPr>
          <p:cNvSpPr txBox="1"/>
          <p:nvPr/>
        </p:nvSpPr>
        <p:spPr>
          <a:xfrm>
            <a:off x="8640694" y="3736153"/>
            <a:ext cx="11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4A83E3-FA67-4A11-B80B-69BDBA8E4D3C}"/>
              </a:ext>
            </a:extLst>
          </p:cNvPr>
          <p:cNvSpPr/>
          <p:nvPr/>
        </p:nvSpPr>
        <p:spPr>
          <a:xfrm>
            <a:off x="6974309" y="288442"/>
            <a:ext cx="4490919" cy="8444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Software Engineering Design Pattern : </a:t>
            </a:r>
          </a:p>
          <a:p>
            <a:pPr algn="ctr"/>
            <a:r>
              <a:rPr lang="en-US" altLang="ko-KR" b="1" u="sng" dirty="0">
                <a:solidFill>
                  <a:schemeClr val="tx1"/>
                </a:solidFill>
              </a:rPr>
              <a:t>Observer Pattern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3B9AC1-8F84-449B-A7C3-884C1901311C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44580-7AAA-40B3-8961-10E7B1D4DE1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1135-B9A9-475E-89E4-F278D2569FC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7B0DE-9C0E-45FD-869F-904594BDB262}"/>
              </a:ext>
            </a:extLst>
          </p:cNvPr>
          <p:cNvSpPr txBox="1"/>
          <p:nvPr/>
        </p:nvSpPr>
        <p:spPr>
          <a:xfrm>
            <a:off x="1188881" y="351819"/>
            <a:ext cx="1551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UML Class Diagram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C9B03-6511-4A4E-9CA9-9CC5F628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3" y="1290984"/>
            <a:ext cx="10288827" cy="4985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30E4E-1F2A-4530-8388-51F5ED59663A}"/>
              </a:ext>
            </a:extLst>
          </p:cNvPr>
          <p:cNvSpPr txBox="1"/>
          <p:nvPr/>
        </p:nvSpPr>
        <p:spPr>
          <a:xfrm>
            <a:off x="1188881" y="581361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u="sng" dirty="0"/>
              <a:t>Model Unit</a:t>
            </a:r>
            <a:r>
              <a:rPr lang="en-US" altLang="ko-KR" sz="2200" b="1" dirty="0"/>
              <a:t> Class Diagram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301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3B9AC1-8F84-449B-A7C3-884C1901311C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44580-7AAA-40B3-8961-10E7B1D4DE1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1135-B9A9-475E-89E4-F278D2569FC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BCBE08-41AC-4DE6-8BAF-0407EE726BDD}"/>
              </a:ext>
            </a:extLst>
          </p:cNvPr>
          <p:cNvGrpSpPr/>
          <p:nvPr/>
        </p:nvGrpSpPr>
        <p:grpSpPr>
          <a:xfrm>
            <a:off x="1188881" y="351819"/>
            <a:ext cx="3464410" cy="660429"/>
            <a:chOff x="1188881" y="351819"/>
            <a:chExt cx="3464410" cy="660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D7B0DE-9C0E-45FD-869F-904594BDB262}"/>
                </a:ext>
              </a:extLst>
            </p:cNvPr>
            <p:cNvSpPr txBox="1"/>
            <p:nvPr/>
          </p:nvSpPr>
          <p:spPr>
            <a:xfrm>
              <a:off x="1188881" y="351819"/>
              <a:ext cx="1551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UML Class Diagram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0D8BC0-4C9B-4006-926E-7D56A9B7CC71}"/>
                </a:ext>
              </a:extLst>
            </p:cNvPr>
            <p:cNvSpPr txBox="1"/>
            <p:nvPr/>
          </p:nvSpPr>
          <p:spPr>
            <a:xfrm>
              <a:off x="1188881" y="581361"/>
              <a:ext cx="34644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u="sng" dirty="0"/>
                <a:t>Data Unit</a:t>
              </a:r>
              <a:r>
                <a:rPr lang="en-US" altLang="ko-KR" sz="2200" b="1" dirty="0"/>
                <a:t> Class Diagram</a:t>
              </a:r>
              <a:endParaRPr lang="ko-KR" altLang="en-US" sz="2200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D6CFE4-6337-4CB9-84A4-64E6F1F3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68" y="2652068"/>
            <a:ext cx="1862844" cy="2547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396486-DF3F-4BFF-A889-D56CC7A8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536" y="1318949"/>
            <a:ext cx="1943100" cy="48577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A777CC2-74AC-42E2-8FE8-702547B5B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75" y="3045568"/>
            <a:ext cx="1977556" cy="31311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E16155-9E58-456A-89DC-7FC06D874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949" y="1024605"/>
            <a:ext cx="2228850" cy="28765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88777A-0053-4C18-8B4B-5EDC01D8742B}"/>
              </a:ext>
            </a:extLst>
          </p:cNvPr>
          <p:cNvCxnSpPr/>
          <p:nvPr/>
        </p:nvCxnSpPr>
        <p:spPr>
          <a:xfrm>
            <a:off x="4898212" y="4620638"/>
            <a:ext cx="3894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319C79-C0E9-496D-A6CC-FD3C6D440CE5}"/>
              </a:ext>
            </a:extLst>
          </p:cNvPr>
          <p:cNvCxnSpPr/>
          <p:nvPr/>
        </p:nvCxnSpPr>
        <p:spPr>
          <a:xfrm>
            <a:off x="6838545" y="4002612"/>
            <a:ext cx="0" cy="61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07FB9128-A82F-4C41-99D7-0684C9E6E7DA}"/>
              </a:ext>
            </a:extLst>
          </p:cNvPr>
          <p:cNvSpPr/>
          <p:nvPr/>
        </p:nvSpPr>
        <p:spPr>
          <a:xfrm>
            <a:off x="6750996" y="3888795"/>
            <a:ext cx="178696" cy="1527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CA9764-15F2-4FFF-AA4F-F019FDBC34A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02631" y="4611134"/>
            <a:ext cx="741591" cy="950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EEF9C2AD-23E7-4E81-84FB-37CDBF21D987}"/>
              </a:ext>
            </a:extLst>
          </p:cNvPr>
          <p:cNvSpPr/>
          <p:nvPr/>
        </p:nvSpPr>
        <p:spPr>
          <a:xfrm>
            <a:off x="2885829" y="4528113"/>
            <a:ext cx="165708" cy="1850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2135</TotalTime>
  <Words>1694</Words>
  <Application>Microsoft Office PowerPoint</Application>
  <PresentationFormat>와이드스크린</PresentationFormat>
  <Paragraphs>291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 Michael</cp:lastModifiedBy>
  <cp:revision>236</cp:revision>
  <dcterms:created xsi:type="dcterms:W3CDTF">2015-01-21T11:35:38Z</dcterms:created>
  <dcterms:modified xsi:type="dcterms:W3CDTF">2018-12-03T16:11:39Z</dcterms:modified>
</cp:coreProperties>
</file>