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edab4282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bedab42828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edab4282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bedab42828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edab42828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bedab42828_0_1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edab42828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bedab42828_0_2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bedab42828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bedab42828_0_2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bedab42828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bedab42828_0_2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179712" y="112613"/>
            <a:ext cx="345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400" u="none" cap="none" strike="noStrike">
                <a:solidFill>
                  <a:schemeClr val="dk1"/>
                </a:solidFill>
              </a:rPr>
              <a:t>베네치아 게임 </a:t>
            </a:r>
            <a:r>
              <a:rPr b="1" lang="ko-KR" sz="2400">
                <a:solidFill>
                  <a:schemeClr val="dk1"/>
                </a:solidFill>
              </a:rPr>
              <a:t>구성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665712" y="947506"/>
            <a:ext cx="8298900" cy="25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1.  </a:t>
            </a:r>
            <a:r>
              <a:rPr lang="ko-KR">
                <a:solidFill>
                  <a:schemeClr val="dk1"/>
                </a:solidFill>
              </a:rPr>
              <a:t>게임 방법</a:t>
            </a:r>
            <a:br>
              <a:rPr lang="ko-KR">
                <a:solidFill>
                  <a:schemeClr val="dk1"/>
                </a:solidFill>
              </a:rPr>
            </a:br>
            <a:r>
              <a:rPr lang="ko-KR">
                <a:solidFill>
                  <a:schemeClr val="dk1"/>
                </a:solidFill>
              </a:rPr>
              <a:t>  &gt; </a:t>
            </a:r>
            <a:r>
              <a:rPr lang="ko-KR" sz="1400">
                <a:solidFill>
                  <a:schemeClr val="dk1"/>
                </a:solidFill>
              </a:rPr>
              <a:t>떨어지는 단어를 키보드로 입</a:t>
            </a:r>
            <a:r>
              <a:rPr lang="ko-KR">
                <a:solidFill>
                  <a:schemeClr val="dk1"/>
                </a:solidFill>
              </a:rPr>
              <a:t>력하여 점수 획득. 맨 아래 단어가 떨어지면, Life 감소.</a:t>
            </a:r>
            <a:br>
              <a:rPr lang="ko-KR">
                <a:solidFill>
                  <a:schemeClr val="dk1"/>
                </a:solidFill>
              </a:rPr>
            </a:br>
            <a:r>
              <a:rPr lang="ko-KR">
                <a:solidFill>
                  <a:schemeClr val="dk1"/>
                </a:solidFill>
              </a:rPr>
              <a:t>  &gt; 아이템 사용효과</a:t>
            </a:r>
            <a:br>
              <a:rPr lang="ko-KR">
                <a:solidFill>
                  <a:schemeClr val="dk1"/>
                </a:solidFill>
              </a:rPr>
            </a:br>
            <a:r>
              <a:rPr lang="ko-KR">
                <a:solidFill>
                  <a:schemeClr val="dk1"/>
                </a:solidFill>
              </a:rPr>
              <a:t>    (1) 단어 속도 증가/감소</a:t>
            </a:r>
            <a:br>
              <a:rPr lang="ko-KR">
                <a:solidFill>
                  <a:schemeClr val="dk1"/>
                </a:solidFill>
              </a:rPr>
            </a:br>
            <a:r>
              <a:rPr lang="ko-KR">
                <a:solidFill>
                  <a:schemeClr val="dk1"/>
                </a:solidFill>
              </a:rPr>
              <a:t>    (2) 단어 일시 정지</a:t>
            </a:r>
            <a:br>
              <a:rPr lang="ko-KR">
                <a:solidFill>
                  <a:schemeClr val="dk1"/>
                </a:solidFill>
              </a:rPr>
            </a:br>
            <a:r>
              <a:rPr lang="ko-KR">
                <a:solidFill>
                  <a:schemeClr val="dk1"/>
                </a:solidFill>
              </a:rPr>
              <a:t>    (3) 화면 클리어</a:t>
            </a:r>
            <a:br>
              <a:rPr lang="ko-KR">
                <a:solidFill>
                  <a:schemeClr val="dk1"/>
                </a:solidFill>
              </a:rPr>
            </a:br>
            <a:r>
              <a:rPr lang="ko-KR">
                <a:solidFill>
                  <a:schemeClr val="dk1"/>
                </a:solidFill>
              </a:rPr>
              <a:t>    (4) 단어 가리기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2. Rank 시스템(Top 10))</a:t>
            </a:r>
            <a:br>
              <a:rPr lang="ko-KR">
                <a:solidFill>
                  <a:schemeClr val="dk1"/>
                </a:solidFill>
              </a:rPr>
            </a:br>
            <a:r>
              <a:rPr lang="ko-KR">
                <a:solidFill>
                  <a:schemeClr val="dk1"/>
                </a:solidFill>
              </a:rPr>
              <a:t>  &gt; </a:t>
            </a:r>
            <a:r>
              <a:rPr lang="ko-KR">
                <a:solidFill>
                  <a:schemeClr val="dk1"/>
                </a:solidFill>
              </a:rPr>
              <a:t>Stage 내림차순 정렬(동일 Stage일 경우, Score 기준으로 정렬)(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288012" y="578201"/>
            <a:ext cx="345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ko-KR" sz="1800">
                <a:solidFill>
                  <a:schemeClr val="dk1"/>
                </a:solidFill>
              </a:rPr>
              <a:t>게임 안 시스템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288012" y="3662801"/>
            <a:ext cx="345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ko-KR" sz="1800">
                <a:solidFill>
                  <a:schemeClr val="dk1"/>
                </a:solidFill>
              </a:rPr>
              <a:t>주요 클래스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845101" y="3997286"/>
            <a:ext cx="7564500" cy="25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Play : 게임의 전체 흐름 관리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Text : Story, Word Class의 부모클래스 : 공통 멤버변수와 멤버함수 관리</a:t>
            </a:r>
            <a:br>
              <a:rPr lang="ko-KR">
                <a:solidFill>
                  <a:schemeClr val="dk1"/>
                </a:solidFill>
              </a:rPr>
            </a:br>
            <a:r>
              <a:rPr lang="ko-KR">
                <a:solidFill>
                  <a:schemeClr val="dk1"/>
                </a:solidFill>
              </a:rPr>
              <a:t>	&gt; 멤버변수 : 문자열/위치(x,y), 멤버함수 : 문자열/위치 Setting, 위치 수정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Story : 스토리 문장 관리</a:t>
            </a:r>
            <a:br>
              <a:rPr lang="ko-KR">
                <a:solidFill>
                  <a:schemeClr val="dk1"/>
                </a:solidFill>
              </a:rPr>
            </a:br>
            <a:r>
              <a:rPr lang="ko-KR">
                <a:solidFill>
                  <a:schemeClr val="dk1"/>
                </a:solidFill>
              </a:rPr>
              <a:t>	&gt; 스토리 표시(가운데 정렬 Text Draw &amp; Erase)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Word : 단어 관리</a:t>
            </a:r>
            <a:br>
              <a:rPr lang="ko-KR">
                <a:solidFill>
                  <a:schemeClr val="dk1"/>
                </a:solidFill>
              </a:rPr>
            </a:br>
            <a:r>
              <a:rPr lang="ko-KR">
                <a:solidFill>
                  <a:schemeClr val="dk1"/>
                </a:solidFill>
              </a:rPr>
              <a:t>	&gt; 단어 표시(특정</a:t>
            </a:r>
            <a:r>
              <a:rPr lang="ko-KR">
                <a:solidFill>
                  <a:schemeClr val="dk1"/>
                </a:solidFill>
              </a:rPr>
              <a:t> 위치 Draw &amp; Erase),아이템 적용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Interface : 고정된 그림 표시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DrawManager : 그리기 기능 관리(Text 그리기, 지우기, Box 그리기, 지우기 등)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179694" y="112625"/>
            <a:ext cx="519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400" u="none" cap="none" strike="noStrike">
                <a:solidFill>
                  <a:schemeClr val="dk1"/>
                </a:solidFill>
              </a:rPr>
              <a:t>베네치아 게임 </a:t>
            </a:r>
            <a:r>
              <a:rPr b="1" lang="ko-KR" sz="2400">
                <a:solidFill>
                  <a:schemeClr val="dk1"/>
                </a:solidFill>
              </a:rPr>
              <a:t>동작 Flow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2293550" y="1464148"/>
            <a:ext cx="4916400" cy="1192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메인 로비 메뉴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1. 게임 시작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2. Rank 표시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2776825" y="3334425"/>
            <a:ext cx="1475400" cy="890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Game Play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4777825" y="3334425"/>
            <a:ext cx="2379900" cy="890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Rank 표시</a:t>
            </a:r>
            <a:b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&gt; Stage 내림차순정렬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7" name="Google Shape;97;p14"/>
          <p:cNvCxnSpPr/>
          <p:nvPr/>
        </p:nvCxnSpPr>
        <p:spPr>
          <a:xfrm>
            <a:off x="5967775" y="2682525"/>
            <a:ext cx="0" cy="65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4"/>
          <p:cNvSpPr txBox="1"/>
          <p:nvPr/>
        </p:nvSpPr>
        <p:spPr>
          <a:xfrm>
            <a:off x="3891200" y="670113"/>
            <a:ext cx="172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Program 시작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9" name="Google Shape;99;p14"/>
          <p:cNvCxnSpPr>
            <a:stCxn id="96" idx="2"/>
            <a:endCxn id="94" idx="3"/>
          </p:cNvCxnSpPr>
          <p:nvPr/>
        </p:nvCxnSpPr>
        <p:spPr>
          <a:xfrm rot="-5400000">
            <a:off x="5506825" y="2521575"/>
            <a:ext cx="2164200" cy="1242300"/>
          </a:xfrm>
          <a:prstGeom prst="bentConnector4">
            <a:avLst>
              <a:gd fmla="val -31906" name="adj1"/>
              <a:gd fmla="val 11915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4"/>
          <p:cNvSpPr/>
          <p:nvPr/>
        </p:nvSpPr>
        <p:spPr>
          <a:xfrm>
            <a:off x="2598350" y="4902300"/>
            <a:ext cx="1839600" cy="756300"/>
          </a:xfrm>
          <a:prstGeom prst="diamond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/>
              <a:t>Game Over</a:t>
            </a:r>
            <a:endParaRPr b="1" sz="1600"/>
          </a:p>
        </p:txBody>
      </p:sp>
      <p:sp>
        <p:nvSpPr>
          <p:cNvPr id="101" name="Google Shape;101;p14"/>
          <p:cNvSpPr txBox="1"/>
          <p:nvPr/>
        </p:nvSpPr>
        <p:spPr>
          <a:xfrm>
            <a:off x="2535650" y="5859725"/>
            <a:ext cx="6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Y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1870413" y="5280450"/>
            <a:ext cx="6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N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1069125" y="4151025"/>
            <a:ext cx="1314000" cy="75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/>
              <a:t>Stage Up</a:t>
            </a:r>
            <a:br>
              <a:rPr b="1" lang="ko-KR" sz="1600"/>
            </a:br>
            <a:r>
              <a:rPr b="1" lang="ko-KR" sz="1600"/>
              <a:t>Or Not</a:t>
            </a:r>
            <a:endParaRPr b="1" sz="1600"/>
          </a:p>
        </p:txBody>
      </p:sp>
      <p:cxnSp>
        <p:nvCxnSpPr>
          <p:cNvPr id="104" name="Google Shape;104;p14"/>
          <p:cNvCxnSpPr>
            <a:stCxn id="100" idx="1"/>
            <a:endCxn id="103" idx="2"/>
          </p:cNvCxnSpPr>
          <p:nvPr/>
        </p:nvCxnSpPr>
        <p:spPr>
          <a:xfrm rot="10800000">
            <a:off x="1726250" y="4907250"/>
            <a:ext cx="872100" cy="373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4"/>
          <p:cNvCxnSpPr>
            <a:stCxn id="103" idx="0"/>
            <a:endCxn id="95" idx="1"/>
          </p:cNvCxnSpPr>
          <p:nvPr/>
        </p:nvCxnSpPr>
        <p:spPr>
          <a:xfrm rot="-5400000">
            <a:off x="2065725" y="3440025"/>
            <a:ext cx="371400" cy="1050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4"/>
          <p:cNvCxnSpPr>
            <a:stCxn id="95" idx="2"/>
            <a:endCxn id="100" idx="0"/>
          </p:cNvCxnSpPr>
          <p:nvPr/>
        </p:nvCxnSpPr>
        <p:spPr>
          <a:xfrm>
            <a:off x="3514525" y="4224825"/>
            <a:ext cx="3600" cy="67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4"/>
          <p:cNvCxnSpPr/>
          <p:nvPr/>
        </p:nvCxnSpPr>
        <p:spPr>
          <a:xfrm>
            <a:off x="3529675" y="2682525"/>
            <a:ext cx="0" cy="65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4"/>
          <p:cNvCxnSpPr>
            <a:stCxn id="98" idx="2"/>
            <a:endCxn id="94" idx="0"/>
          </p:cNvCxnSpPr>
          <p:nvPr/>
        </p:nvCxnSpPr>
        <p:spPr>
          <a:xfrm>
            <a:off x="4751750" y="1070313"/>
            <a:ext cx="0" cy="39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4"/>
          <p:cNvSpPr/>
          <p:nvPr/>
        </p:nvSpPr>
        <p:spPr>
          <a:xfrm>
            <a:off x="179700" y="2630325"/>
            <a:ext cx="1314000" cy="756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/>
              <a:t>정보 Save</a:t>
            </a:r>
            <a:endParaRPr b="1" sz="1600"/>
          </a:p>
        </p:txBody>
      </p:sp>
      <p:cxnSp>
        <p:nvCxnSpPr>
          <p:cNvPr id="110" name="Google Shape;110;p14"/>
          <p:cNvCxnSpPr>
            <a:stCxn id="109" idx="0"/>
            <a:endCxn id="94" idx="1"/>
          </p:cNvCxnSpPr>
          <p:nvPr/>
        </p:nvCxnSpPr>
        <p:spPr>
          <a:xfrm rot="-5400000">
            <a:off x="1280250" y="1617075"/>
            <a:ext cx="569700" cy="1456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4"/>
          <p:cNvCxnSpPr>
            <a:stCxn id="100" idx="2"/>
            <a:endCxn id="109" idx="2"/>
          </p:cNvCxnSpPr>
          <p:nvPr/>
        </p:nvCxnSpPr>
        <p:spPr>
          <a:xfrm flipH="1" rot="5400000">
            <a:off x="1041500" y="3181950"/>
            <a:ext cx="2271900" cy="2681400"/>
          </a:xfrm>
          <a:prstGeom prst="bentConnector3">
            <a:avLst>
              <a:gd fmla="val -1048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/>
        </p:nvSpPr>
        <p:spPr>
          <a:xfrm>
            <a:off x="179702" y="112625"/>
            <a:ext cx="676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400" u="none" cap="none" strike="noStrike">
                <a:solidFill>
                  <a:schemeClr val="dk1"/>
                </a:solidFill>
              </a:rPr>
              <a:t>베네치아 게임 </a:t>
            </a:r>
            <a:r>
              <a:rPr b="1" lang="ko-KR" sz="2400">
                <a:solidFill>
                  <a:schemeClr val="dk1"/>
                </a:solidFill>
              </a:rPr>
              <a:t>동작 Flow : Game Play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380475" y="1141050"/>
            <a:ext cx="4824000" cy="1551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Story Display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2716400" y="2878675"/>
            <a:ext cx="2292600" cy="461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Setting Player Name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210750" y="4000375"/>
            <a:ext cx="8722500" cy="2601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In </a:t>
            </a: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Game Play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758550" y="1578475"/>
            <a:ext cx="1473300" cy="945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Load Story</a:t>
            </a:r>
            <a:b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from text file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2716400" y="1578475"/>
            <a:ext cx="2292600" cy="945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10줄 순차 표시 후, 텍스트 스크롤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‘s’키 입력 시, Skip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2" name="Google Shape;122;p15"/>
          <p:cNvCxnSpPr>
            <a:endCxn id="120" idx="0"/>
          </p:cNvCxnSpPr>
          <p:nvPr/>
        </p:nvCxnSpPr>
        <p:spPr>
          <a:xfrm>
            <a:off x="1495200" y="897475"/>
            <a:ext cx="0" cy="68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5"/>
          <p:cNvCxnSpPr>
            <a:stCxn id="120" idx="3"/>
            <a:endCxn id="121" idx="1"/>
          </p:cNvCxnSpPr>
          <p:nvPr/>
        </p:nvCxnSpPr>
        <p:spPr>
          <a:xfrm>
            <a:off x="2231850" y="2050975"/>
            <a:ext cx="48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5"/>
          <p:cNvCxnSpPr/>
          <p:nvPr/>
        </p:nvCxnSpPr>
        <p:spPr>
          <a:xfrm>
            <a:off x="3862700" y="2502250"/>
            <a:ext cx="0" cy="39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15"/>
          <p:cNvSpPr/>
          <p:nvPr/>
        </p:nvSpPr>
        <p:spPr>
          <a:xfrm>
            <a:off x="444725" y="4212013"/>
            <a:ext cx="1315500" cy="461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Stage 표시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4950375" y="4980825"/>
            <a:ext cx="1473300" cy="461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키보드 입력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7433125" y="4980000"/>
            <a:ext cx="1108500" cy="461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판정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8" name="Google Shape;128;p15"/>
          <p:cNvCxnSpPr>
            <a:stCxn id="126" idx="3"/>
            <a:endCxn id="127" idx="1"/>
          </p:cNvCxnSpPr>
          <p:nvPr/>
        </p:nvCxnSpPr>
        <p:spPr>
          <a:xfrm flipH="1" rot="10800000">
            <a:off x="6423675" y="5210775"/>
            <a:ext cx="10095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15"/>
          <p:cNvSpPr/>
          <p:nvPr/>
        </p:nvSpPr>
        <p:spPr>
          <a:xfrm>
            <a:off x="1318875" y="4980000"/>
            <a:ext cx="1098000" cy="461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단어 표시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0" name="Google Shape;130;p15"/>
          <p:cNvCxnSpPr>
            <a:stCxn id="125" idx="2"/>
            <a:endCxn id="129" idx="1"/>
          </p:cNvCxnSpPr>
          <p:nvPr/>
        </p:nvCxnSpPr>
        <p:spPr>
          <a:xfrm flipH="1" rot="-5400000">
            <a:off x="942125" y="4834063"/>
            <a:ext cx="537000" cy="216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5"/>
          <p:cNvCxnSpPr>
            <a:stCxn id="127" idx="0"/>
            <a:endCxn id="129" idx="0"/>
          </p:cNvCxnSpPr>
          <p:nvPr/>
        </p:nvCxnSpPr>
        <p:spPr>
          <a:xfrm rot="5400000">
            <a:off x="4927375" y="1920600"/>
            <a:ext cx="600" cy="61194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15"/>
          <p:cNvCxnSpPr>
            <a:stCxn id="127" idx="0"/>
            <a:endCxn id="125" idx="3"/>
          </p:cNvCxnSpPr>
          <p:nvPr/>
        </p:nvCxnSpPr>
        <p:spPr>
          <a:xfrm flipH="1" rot="5400000">
            <a:off x="4605325" y="1597950"/>
            <a:ext cx="537000" cy="6227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15"/>
          <p:cNvSpPr/>
          <p:nvPr/>
        </p:nvSpPr>
        <p:spPr>
          <a:xfrm>
            <a:off x="1679875" y="3439525"/>
            <a:ext cx="1315500" cy="461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단어 Laod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4" name="Google Shape;134;p15"/>
          <p:cNvCxnSpPr>
            <a:stCxn id="118" idx="2"/>
            <a:endCxn id="133" idx="3"/>
          </p:cNvCxnSpPr>
          <p:nvPr/>
        </p:nvCxnSpPr>
        <p:spPr>
          <a:xfrm rot="5400000">
            <a:off x="3264050" y="3071725"/>
            <a:ext cx="330000" cy="867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5"/>
          <p:cNvCxnSpPr>
            <a:stCxn id="133" idx="1"/>
            <a:endCxn id="125" idx="0"/>
          </p:cNvCxnSpPr>
          <p:nvPr/>
        </p:nvCxnSpPr>
        <p:spPr>
          <a:xfrm flipH="1">
            <a:off x="1102375" y="3670375"/>
            <a:ext cx="577500" cy="541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Google Shape;136;p15"/>
          <p:cNvSpPr/>
          <p:nvPr/>
        </p:nvSpPr>
        <p:spPr>
          <a:xfrm>
            <a:off x="4950300" y="5861925"/>
            <a:ext cx="1315500" cy="461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Game Over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p15"/>
          <p:cNvSpPr/>
          <p:nvPr/>
        </p:nvSpPr>
        <p:spPr>
          <a:xfrm>
            <a:off x="2907300" y="4940700"/>
            <a:ext cx="1314300" cy="540300"/>
          </a:xfrm>
          <a:prstGeom prst="diamond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/>
              <a:t>Life 검사</a:t>
            </a:r>
            <a:endParaRPr b="1" sz="1600"/>
          </a:p>
        </p:txBody>
      </p:sp>
      <p:cxnSp>
        <p:nvCxnSpPr>
          <p:cNvPr id="138" name="Google Shape;138;p15"/>
          <p:cNvCxnSpPr>
            <a:stCxn id="129" idx="3"/>
            <a:endCxn id="137" idx="1"/>
          </p:cNvCxnSpPr>
          <p:nvPr/>
        </p:nvCxnSpPr>
        <p:spPr>
          <a:xfrm>
            <a:off x="2416875" y="5210850"/>
            <a:ext cx="49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15"/>
          <p:cNvCxnSpPr>
            <a:stCxn id="137" idx="3"/>
            <a:endCxn id="126" idx="1"/>
          </p:cNvCxnSpPr>
          <p:nvPr/>
        </p:nvCxnSpPr>
        <p:spPr>
          <a:xfrm>
            <a:off x="4221600" y="5210850"/>
            <a:ext cx="7287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15"/>
          <p:cNvCxnSpPr>
            <a:stCxn id="137" idx="2"/>
            <a:endCxn id="136" idx="1"/>
          </p:cNvCxnSpPr>
          <p:nvPr/>
        </p:nvCxnSpPr>
        <p:spPr>
          <a:xfrm flipH="1" rot="-5400000">
            <a:off x="3951600" y="5093850"/>
            <a:ext cx="611700" cy="1386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41" name="Google Shape;141;p15"/>
          <p:cNvGrpSpPr/>
          <p:nvPr/>
        </p:nvGrpSpPr>
        <p:grpSpPr>
          <a:xfrm>
            <a:off x="5956357" y="112625"/>
            <a:ext cx="3113467" cy="2410850"/>
            <a:chOff x="5956357" y="112625"/>
            <a:chExt cx="3113467" cy="2410850"/>
          </a:xfrm>
        </p:grpSpPr>
        <p:pic>
          <p:nvPicPr>
            <p:cNvPr id="142" name="Google Shape;142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956357" y="112625"/>
              <a:ext cx="3113467" cy="2410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" name="Google Shape;143;p15"/>
            <p:cNvSpPr/>
            <p:nvPr/>
          </p:nvSpPr>
          <p:spPr>
            <a:xfrm>
              <a:off x="6265800" y="1199500"/>
              <a:ext cx="1544100" cy="11475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0679" y="228600"/>
            <a:ext cx="3605590" cy="114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6"/>
          <p:cNvSpPr/>
          <p:nvPr/>
        </p:nvSpPr>
        <p:spPr>
          <a:xfrm>
            <a:off x="210750" y="1815175"/>
            <a:ext cx="8722500" cy="4628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단어 표시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p16"/>
          <p:cNvSpPr/>
          <p:nvPr/>
        </p:nvSpPr>
        <p:spPr>
          <a:xfrm>
            <a:off x="5883600" y="558600"/>
            <a:ext cx="702600" cy="358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6"/>
          <p:cNvSpPr/>
          <p:nvPr/>
        </p:nvSpPr>
        <p:spPr>
          <a:xfrm>
            <a:off x="523650" y="2284350"/>
            <a:ext cx="3564300" cy="3838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단어 생성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152;p16"/>
          <p:cNvSpPr txBox="1"/>
          <p:nvPr/>
        </p:nvSpPr>
        <p:spPr>
          <a:xfrm>
            <a:off x="179702" y="112625"/>
            <a:ext cx="676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400" u="none" cap="none" strike="noStrike">
                <a:solidFill>
                  <a:schemeClr val="dk1"/>
                </a:solidFill>
              </a:rPr>
              <a:t>베네치아 게임 </a:t>
            </a:r>
            <a:r>
              <a:rPr b="1" lang="ko-KR" sz="2400">
                <a:solidFill>
                  <a:schemeClr val="dk1"/>
                </a:solidFill>
              </a:rPr>
              <a:t>동작 Flow : Game Play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153" name="Google Shape;153;p16"/>
          <p:cNvSpPr/>
          <p:nvPr/>
        </p:nvSpPr>
        <p:spPr>
          <a:xfrm>
            <a:off x="859900" y="2832852"/>
            <a:ext cx="1315500" cy="716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x,y 위치 랜덤 생성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p16"/>
          <p:cNvSpPr txBox="1"/>
          <p:nvPr/>
        </p:nvSpPr>
        <p:spPr>
          <a:xfrm>
            <a:off x="210750" y="622238"/>
            <a:ext cx="5330700" cy="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lgun Gothic"/>
              <a:buChar char="●"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Stage 별, 특정 시간 마다, 단어 생성 및 Drop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lgun Gothic"/>
              <a:buChar char="●"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Stage가 올라갈수록, 생성 속도 및 Drop 속도 증가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p16"/>
          <p:cNvSpPr/>
          <p:nvPr/>
        </p:nvSpPr>
        <p:spPr>
          <a:xfrm>
            <a:off x="859900" y="3971627"/>
            <a:ext cx="1315500" cy="716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Item 번호</a:t>
            </a:r>
            <a:b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랜덤 생성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4572000" y="2284350"/>
            <a:ext cx="4046100" cy="3838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단어 Drop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2554850" y="2832852"/>
            <a:ext cx="1315500" cy="716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x,y 위치</a:t>
            </a:r>
            <a:b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Setting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2554850" y="3971627"/>
            <a:ext cx="1315500" cy="716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Item 번호</a:t>
            </a:r>
            <a:b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Setting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59900" y="5110400"/>
            <a:ext cx="3010500" cy="716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InGame 단어 Vector에 입력 및 표시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0" name="Google Shape;160;p16"/>
          <p:cNvCxnSpPr>
            <a:stCxn id="157" idx="2"/>
            <a:endCxn id="155" idx="0"/>
          </p:cNvCxnSpPr>
          <p:nvPr/>
        </p:nvCxnSpPr>
        <p:spPr>
          <a:xfrm rot="5400000">
            <a:off x="2153900" y="2912952"/>
            <a:ext cx="422400" cy="16950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16"/>
          <p:cNvCxnSpPr>
            <a:stCxn id="158" idx="2"/>
            <a:endCxn id="159" idx="0"/>
          </p:cNvCxnSpPr>
          <p:nvPr/>
        </p:nvCxnSpPr>
        <p:spPr>
          <a:xfrm rot="5400000">
            <a:off x="2577650" y="4475477"/>
            <a:ext cx="422400" cy="8475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16"/>
          <p:cNvCxnSpPr>
            <a:stCxn id="153" idx="3"/>
            <a:endCxn id="157" idx="1"/>
          </p:cNvCxnSpPr>
          <p:nvPr/>
        </p:nvCxnSpPr>
        <p:spPr>
          <a:xfrm>
            <a:off x="2175400" y="3191052"/>
            <a:ext cx="37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16"/>
          <p:cNvCxnSpPr>
            <a:stCxn id="155" idx="3"/>
            <a:endCxn id="158" idx="1"/>
          </p:cNvCxnSpPr>
          <p:nvPr/>
        </p:nvCxnSpPr>
        <p:spPr>
          <a:xfrm>
            <a:off x="2175400" y="4329827"/>
            <a:ext cx="37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16"/>
          <p:cNvCxnSpPr>
            <a:stCxn id="151" idx="3"/>
            <a:endCxn id="156" idx="1"/>
          </p:cNvCxnSpPr>
          <p:nvPr/>
        </p:nvCxnSpPr>
        <p:spPr>
          <a:xfrm>
            <a:off x="4087950" y="4203450"/>
            <a:ext cx="48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16"/>
          <p:cNvSpPr/>
          <p:nvPr/>
        </p:nvSpPr>
        <p:spPr>
          <a:xfrm>
            <a:off x="4749275" y="2832850"/>
            <a:ext cx="1110000" cy="716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전체 단어 지우기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166;p16"/>
          <p:cNvSpPr/>
          <p:nvPr/>
        </p:nvSpPr>
        <p:spPr>
          <a:xfrm>
            <a:off x="6805850" y="2832850"/>
            <a:ext cx="1616700" cy="716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위치 업데이트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(Y축 +1)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p16"/>
          <p:cNvSpPr/>
          <p:nvPr/>
        </p:nvSpPr>
        <p:spPr>
          <a:xfrm>
            <a:off x="4749275" y="3845250"/>
            <a:ext cx="1003800" cy="1981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전체 단어 위치 판정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p16"/>
          <p:cNvSpPr/>
          <p:nvPr/>
        </p:nvSpPr>
        <p:spPr>
          <a:xfrm>
            <a:off x="6805850" y="3845250"/>
            <a:ext cx="1616700" cy="358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그리기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p16"/>
          <p:cNvSpPr/>
          <p:nvPr/>
        </p:nvSpPr>
        <p:spPr>
          <a:xfrm>
            <a:off x="6805850" y="5404400"/>
            <a:ext cx="1616700" cy="422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표시 X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6793050" y="4426225"/>
            <a:ext cx="1616700" cy="755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정보 삭제</a:t>
            </a:r>
            <a:b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(Life 감소)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1" name="Google Shape;171;p16"/>
          <p:cNvCxnSpPr>
            <a:stCxn id="165" idx="3"/>
            <a:endCxn id="166" idx="1"/>
          </p:cNvCxnSpPr>
          <p:nvPr/>
        </p:nvCxnSpPr>
        <p:spPr>
          <a:xfrm>
            <a:off x="5859275" y="3191050"/>
            <a:ext cx="946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16"/>
          <p:cNvCxnSpPr>
            <a:stCxn id="166" idx="2"/>
            <a:endCxn id="167" idx="0"/>
          </p:cNvCxnSpPr>
          <p:nvPr/>
        </p:nvCxnSpPr>
        <p:spPr>
          <a:xfrm rot="5400000">
            <a:off x="6284600" y="2515750"/>
            <a:ext cx="296100" cy="2363100"/>
          </a:xfrm>
          <a:prstGeom prst="bentConnector3">
            <a:avLst>
              <a:gd fmla="val 4998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16"/>
          <p:cNvCxnSpPr>
            <a:stCxn id="168" idx="1"/>
          </p:cNvCxnSpPr>
          <p:nvPr/>
        </p:nvCxnSpPr>
        <p:spPr>
          <a:xfrm rot="10800000">
            <a:off x="5802050" y="4024350"/>
            <a:ext cx="100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4" name="Google Shape;174;p16"/>
          <p:cNvCxnSpPr/>
          <p:nvPr/>
        </p:nvCxnSpPr>
        <p:spPr>
          <a:xfrm rot="10800000">
            <a:off x="5814950" y="5615600"/>
            <a:ext cx="99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75" name="Google Shape;175;p16"/>
          <p:cNvCxnSpPr/>
          <p:nvPr/>
        </p:nvCxnSpPr>
        <p:spPr>
          <a:xfrm rot="10800000">
            <a:off x="5802050" y="4859401"/>
            <a:ext cx="100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76" name="Google Shape;176;p16"/>
          <p:cNvSpPr txBox="1"/>
          <p:nvPr/>
        </p:nvSpPr>
        <p:spPr>
          <a:xfrm>
            <a:off x="5875563" y="4519275"/>
            <a:ext cx="8331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위치:끝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p16"/>
          <p:cNvSpPr txBox="1"/>
          <p:nvPr/>
        </p:nvSpPr>
        <p:spPr>
          <a:xfrm>
            <a:off x="5741817" y="5257825"/>
            <a:ext cx="11100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위치:입력Box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0679" y="228600"/>
            <a:ext cx="3605590" cy="114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7"/>
          <p:cNvSpPr/>
          <p:nvPr/>
        </p:nvSpPr>
        <p:spPr>
          <a:xfrm>
            <a:off x="7407600" y="558600"/>
            <a:ext cx="1616700" cy="358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7"/>
          <p:cNvSpPr txBox="1"/>
          <p:nvPr/>
        </p:nvSpPr>
        <p:spPr>
          <a:xfrm>
            <a:off x="179702" y="112625"/>
            <a:ext cx="676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400" u="none" cap="none" strike="noStrike">
                <a:solidFill>
                  <a:schemeClr val="dk1"/>
                </a:solidFill>
              </a:rPr>
              <a:t>베네치아 게임 </a:t>
            </a:r>
            <a:r>
              <a:rPr b="1" lang="ko-KR" sz="2400">
                <a:solidFill>
                  <a:schemeClr val="dk1"/>
                </a:solidFill>
              </a:rPr>
              <a:t>동작 Flow : Game Play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134550" y="546053"/>
            <a:ext cx="5330700" cy="10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lgun Gothic"/>
              <a:buChar char="●"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단어 정확히 입력 &gt; 점수 증가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lgun Gothic"/>
              <a:buChar char="●"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단어 잘못 입력 &gt; 잘못된 입력 표시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lgun Gothic"/>
              <a:buChar char="●"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아이템 단어 입력 시, 아이템 효과 적용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86" name="Google Shape;186;p17"/>
          <p:cNvGrpSpPr/>
          <p:nvPr/>
        </p:nvGrpSpPr>
        <p:grpSpPr>
          <a:xfrm>
            <a:off x="133575" y="1633800"/>
            <a:ext cx="8849551" cy="5056800"/>
            <a:chOff x="133575" y="1633800"/>
            <a:chExt cx="8849551" cy="5056800"/>
          </a:xfrm>
        </p:grpSpPr>
        <p:sp>
          <p:nvSpPr>
            <p:cNvPr id="187" name="Google Shape;187;p17"/>
            <p:cNvSpPr/>
            <p:nvPr/>
          </p:nvSpPr>
          <p:spPr>
            <a:xfrm>
              <a:off x="133575" y="2055750"/>
              <a:ext cx="1110000" cy="7554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latin typeface="Malgun Gothic"/>
                  <a:ea typeface="Malgun Gothic"/>
                  <a:cs typeface="Malgun Gothic"/>
                  <a:sym typeface="Malgun Gothic"/>
                </a:rPr>
                <a:t>키보드 입력</a:t>
              </a:r>
              <a:endParaRPr b="1" sz="16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1393325" y="1633800"/>
              <a:ext cx="7344300" cy="46656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latin typeface="Malgun Gothic"/>
                  <a:ea typeface="Malgun Gothic"/>
                  <a:cs typeface="Malgun Gothic"/>
                  <a:sym typeface="Malgun Gothic"/>
                </a:rPr>
                <a:t>판정</a:t>
              </a:r>
              <a:endParaRPr b="1" sz="16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1622535" y="2055750"/>
              <a:ext cx="1841700" cy="755400"/>
            </a:xfrm>
            <a:prstGeom prst="diamond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latin typeface="Malgun Gothic"/>
                  <a:ea typeface="Malgun Gothic"/>
                  <a:cs typeface="Malgun Gothic"/>
                  <a:sym typeface="Malgun Gothic"/>
                </a:rPr>
                <a:t>단어</a:t>
              </a:r>
              <a:endParaRPr b="1" sz="16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latin typeface="Malgun Gothic"/>
                  <a:ea typeface="Malgun Gothic"/>
                  <a:cs typeface="Malgun Gothic"/>
                  <a:sym typeface="Malgun Gothic"/>
                </a:rPr>
                <a:t>확인</a:t>
              </a:r>
              <a:endParaRPr b="1" sz="16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1622535" y="3352800"/>
              <a:ext cx="1841700" cy="4617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latin typeface="Malgun Gothic"/>
                  <a:ea typeface="Malgun Gothic"/>
                  <a:cs typeface="Malgun Gothic"/>
                  <a:sym typeface="Malgun Gothic"/>
                </a:rPr>
                <a:t>오입력 표시</a:t>
              </a:r>
              <a:endParaRPr b="1" sz="16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91" name="Google Shape;191;p17"/>
            <p:cNvCxnSpPr>
              <a:stCxn id="190" idx="1"/>
              <a:endCxn id="187" idx="2"/>
            </p:cNvCxnSpPr>
            <p:nvPr/>
          </p:nvCxnSpPr>
          <p:spPr>
            <a:xfrm rot="10800000">
              <a:off x="688635" y="2811150"/>
              <a:ext cx="933900" cy="772500"/>
            </a:xfrm>
            <a:prstGeom prst="bent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" name="Google Shape;192;p17"/>
            <p:cNvCxnSpPr>
              <a:stCxn id="187" idx="3"/>
              <a:endCxn id="189" idx="1"/>
            </p:cNvCxnSpPr>
            <p:nvPr/>
          </p:nvCxnSpPr>
          <p:spPr>
            <a:xfrm>
              <a:off x="1243575" y="2433450"/>
              <a:ext cx="378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93" name="Google Shape;193;p17"/>
            <p:cNvCxnSpPr>
              <a:stCxn id="189" idx="2"/>
              <a:endCxn id="190" idx="0"/>
            </p:cNvCxnSpPr>
            <p:nvPr/>
          </p:nvCxnSpPr>
          <p:spPr>
            <a:xfrm>
              <a:off x="2543385" y="2811150"/>
              <a:ext cx="0" cy="541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94" name="Google Shape;194;p17"/>
            <p:cNvSpPr/>
            <p:nvPr/>
          </p:nvSpPr>
          <p:spPr>
            <a:xfrm>
              <a:off x="3789765" y="2047200"/>
              <a:ext cx="1993500" cy="7725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latin typeface="Malgun Gothic"/>
                  <a:ea typeface="Malgun Gothic"/>
                  <a:cs typeface="Malgun Gothic"/>
                  <a:sym typeface="Malgun Gothic"/>
                </a:rPr>
                <a:t>점수 증가</a:t>
              </a:r>
              <a:br>
                <a:rPr b="1" lang="ko-KR" sz="1600"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b="1" lang="ko-KR" sz="1600">
                  <a:latin typeface="Malgun Gothic"/>
                  <a:ea typeface="Malgun Gothic"/>
                  <a:cs typeface="Malgun Gothic"/>
                  <a:sym typeface="Malgun Gothic"/>
                </a:rPr>
                <a:t>(단어 정보 삭제)</a:t>
              </a:r>
              <a:endParaRPr b="1" sz="16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3755575" y="3135300"/>
              <a:ext cx="2061900" cy="755400"/>
            </a:xfrm>
            <a:prstGeom prst="diamond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latin typeface="Malgun Gothic"/>
                  <a:ea typeface="Malgun Gothic"/>
                  <a:cs typeface="Malgun Gothic"/>
                  <a:sym typeface="Malgun Gothic"/>
                </a:rPr>
                <a:t>Stage 확인</a:t>
              </a:r>
              <a:endParaRPr b="1" sz="16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6139426" y="3087000"/>
              <a:ext cx="2270100" cy="8520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latin typeface="Malgun Gothic"/>
                  <a:ea typeface="Malgun Gothic"/>
                  <a:cs typeface="Malgun Gothic"/>
                  <a:sym typeface="Malgun Gothic"/>
                </a:rPr>
                <a:t>1. </a:t>
              </a:r>
              <a:r>
                <a:rPr b="1" lang="ko-KR" sz="1600">
                  <a:latin typeface="Malgun Gothic"/>
                  <a:ea typeface="Malgun Gothic"/>
                  <a:cs typeface="Malgun Gothic"/>
                  <a:sym typeface="Malgun Gothic"/>
                </a:rPr>
                <a:t>단어 전체 정보 삭제</a:t>
              </a:r>
              <a:endParaRPr b="1" sz="16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latin typeface="Malgun Gothic"/>
                  <a:ea typeface="Malgun Gothic"/>
                  <a:cs typeface="Malgun Gothic"/>
                  <a:sym typeface="Malgun Gothic"/>
                </a:rPr>
                <a:t>2. Iteam 효과 초기화</a:t>
              </a:r>
              <a:endParaRPr b="1" sz="16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3755575" y="4206300"/>
              <a:ext cx="2061900" cy="755400"/>
            </a:xfrm>
            <a:prstGeom prst="diamond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latin typeface="Malgun Gothic"/>
                  <a:ea typeface="Malgun Gothic"/>
                  <a:cs typeface="Malgun Gothic"/>
                  <a:sym typeface="Malgun Gothic"/>
                </a:rPr>
                <a:t>Item 확인</a:t>
              </a:r>
              <a:endParaRPr b="1" sz="16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6139426" y="4198250"/>
              <a:ext cx="2270100" cy="20208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latin typeface="Malgun Gothic"/>
                  <a:ea typeface="Malgun Gothic"/>
                  <a:cs typeface="Malgun Gothic"/>
                  <a:sym typeface="Malgun Gothic"/>
                </a:rPr>
                <a:t>Item 적용</a:t>
              </a:r>
              <a:endParaRPr b="1" sz="16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latin typeface="Malgun Gothic"/>
                  <a:ea typeface="Malgun Gothic"/>
                  <a:cs typeface="Malgun Gothic"/>
                  <a:sym typeface="Malgun Gothic"/>
                </a:rPr>
                <a:t>1. 속도 증가</a:t>
              </a:r>
              <a:endParaRPr b="1" sz="16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latin typeface="Malgun Gothic"/>
                  <a:ea typeface="Malgun Gothic"/>
                  <a:cs typeface="Malgun Gothic"/>
                  <a:sym typeface="Malgun Gothic"/>
                </a:rPr>
                <a:t>2. 속도 감소</a:t>
              </a:r>
              <a:endParaRPr b="1" sz="16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latin typeface="Malgun Gothic"/>
                  <a:ea typeface="Malgun Gothic"/>
                  <a:cs typeface="Malgun Gothic"/>
                  <a:sym typeface="Malgun Gothic"/>
                </a:rPr>
                <a:t>3. 단어 정지</a:t>
              </a:r>
              <a:endParaRPr b="1" sz="16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latin typeface="Malgun Gothic"/>
                  <a:ea typeface="Malgun Gothic"/>
                  <a:cs typeface="Malgun Gothic"/>
                  <a:sym typeface="Malgun Gothic"/>
                </a:rPr>
                <a:t>4. 단어 전체 삭제</a:t>
              </a:r>
              <a:endParaRPr b="1" sz="1600"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latin typeface="Malgun Gothic"/>
                  <a:ea typeface="Malgun Gothic"/>
                  <a:cs typeface="Malgun Gothic"/>
                  <a:sym typeface="Malgun Gothic"/>
                </a:rPr>
                <a:t>5. 단어 숨기기</a:t>
              </a:r>
              <a:endParaRPr b="1" sz="16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99" name="Google Shape;199;p17"/>
            <p:cNvCxnSpPr>
              <a:stCxn id="189" idx="3"/>
              <a:endCxn id="194" idx="1"/>
            </p:cNvCxnSpPr>
            <p:nvPr/>
          </p:nvCxnSpPr>
          <p:spPr>
            <a:xfrm>
              <a:off x="3464235" y="2433450"/>
              <a:ext cx="325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0" name="Google Shape;200;p17"/>
            <p:cNvCxnSpPr>
              <a:stCxn id="194" idx="2"/>
              <a:endCxn id="195" idx="0"/>
            </p:cNvCxnSpPr>
            <p:nvPr/>
          </p:nvCxnSpPr>
          <p:spPr>
            <a:xfrm>
              <a:off x="4786515" y="2819700"/>
              <a:ext cx="0" cy="315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1" name="Google Shape;201;p17"/>
            <p:cNvCxnSpPr>
              <a:stCxn id="195" idx="3"/>
              <a:endCxn id="196" idx="1"/>
            </p:cNvCxnSpPr>
            <p:nvPr/>
          </p:nvCxnSpPr>
          <p:spPr>
            <a:xfrm>
              <a:off x="5817475" y="3513000"/>
              <a:ext cx="321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2" name="Google Shape;202;p17"/>
            <p:cNvCxnSpPr>
              <a:stCxn id="195" idx="2"/>
              <a:endCxn id="197" idx="0"/>
            </p:cNvCxnSpPr>
            <p:nvPr/>
          </p:nvCxnSpPr>
          <p:spPr>
            <a:xfrm>
              <a:off x="4786525" y="3890700"/>
              <a:ext cx="0" cy="315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3" name="Google Shape;203;p17"/>
            <p:cNvCxnSpPr/>
            <p:nvPr/>
          </p:nvCxnSpPr>
          <p:spPr>
            <a:xfrm>
              <a:off x="5817475" y="4584000"/>
              <a:ext cx="321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4" name="Google Shape;204;p17"/>
            <p:cNvSpPr txBox="1"/>
            <p:nvPr/>
          </p:nvSpPr>
          <p:spPr>
            <a:xfrm>
              <a:off x="5444475" y="3051300"/>
              <a:ext cx="862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latin typeface="Malgun Gothic"/>
                  <a:ea typeface="Malgun Gothic"/>
                  <a:cs typeface="Malgun Gothic"/>
                  <a:sym typeface="Malgun Gothic"/>
                </a:rPr>
                <a:t>Up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5" name="Google Shape;205;p17"/>
            <p:cNvSpPr txBox="1"/>
            <p:nvPr/>
          </p:nvSpPr>
          <p:spPr>
            <a:xfrm>
              <a:off x="4786525" y="3817650"/>
              <a:ext cx="862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latin typeface="Malgun Gothic"/>
                  <a:ea typeface="Malgun Gothic"/>
                  <a:cs typeface="Malgun Gothic"/>
                  <a:sym typeface="Malgun Gothic"/>
                </a:rPr>
                <a:t>Not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6" name="Google Shape;206;p17"/>
            <p:cNvSpPr txBox="1"/>
            <p:nvPr/>
          </p:nvSpPr>
          <p:spPr>
            <a:xfrm>
              <a:off x="5547175" y="4584000"/>
              <a:ext cx="862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latin typeface="Malgun Gothic"/>
                  <a:ea typeface="Malgun Gothic"/>
                  <a:cs typeface="Malgun Gothic"/>
                  <a:sym typeface="Malgun Gothic"/>
                </a:rPr>
                <a:t>Y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7" name="Google Shape;207;p17"/>
            <p:cNvSpPr txBox="1"/>
            <p:nvPr/>
          </p:nvSpPr>
          <p:spPr>
            <a:xfrm>
              <a:off x="3755575" y="4883875"/>
              <a:ext cx="862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>
                  <a:latin typeface="Malgun Gothic"/>
                  <a:ea typeface="Malgun Gothic"/>
                  <a:cs typeface="Malgun Gothic"/>
                  <a:sym typeface="Malgun Gothic"/>
                </a:rPr>
                <a:t>N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208" name="Google Shape;208;p17"/>
            <p:cNvCxnSpPr>
              <a:stCxn id="197" idx="2"/>
            </p:cNvCxnSpPr>
            <p:nvPr/>
          </p:nvCxnSpPr>
          <p:spPr>
            <a:xfrm>
              <a:off x="4786525" y="4961700"/>
              <a:ext cx="0" cy="1728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9" name="Google Shape;209;p17"/>
            <p:cNvCxnSpPr>
              <a:stCxn id="196" idx="3"/>
            </p:cNvCxnSpPr>
            <p:nvPr/>
          </p:nvCxnSpPr>
          <p:spPr>
            <a:xfrm flipH="1">
              <a:off x="4798126" y="3513000"/>
              <a:ext cx="3611400" cy="3019200"/>
            </a:xfrm>
            <a:prstGeom prst="bentConnector3">
              <a:avLst>
                <a:gd fmla="val -16607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" name="Google Shape;210;p17"/>
            <p:cNvCxnSpPr>
              <a:stCxn id="198" idx="3"/>
            </p:cNvCxnSpPr>
            <p:nvPr/>
          </p:nvCxnSpPr>
          <p:spPr>
            <a:xfrm>
              <a:off x="8409526" y="5208650"/>
              <a:ext cx="573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18"/>
          <p:cNvGrpSpPr/>
          <p:nvPr/>
        </p:nvGrpSpPr>
        <p:grpSpPr>
          <a:xfrm>
            <a:off x="5956357" y="112625"/>
            <a:ext cx="3113467" cy="2410850"/>
            <a:chOff x="5956357" y="112625"/>
            <a:chExt cx="3113467" cy="2410850"/>
          </a:xfrm>
        </p:grpSpPr>
        <p:pic>
          <p:nvPicPr>
            <p:cNvPr id="216" name="Google Shape;216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956357" y="112625"/>
              <a:ext cx="3113467" cy="2410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7" name="Google Shape;217;p18"/>
            <p:cNvSpPr/>
            <p:nvPr/>
          </p:nvSpPr>
          <p:spPr>
            <a:xfrm>
              <a:off x="7796750" y="1199500"/>
              <a:ext cx="1156200" cy="612900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8" name="Google Shape;218;p18"/>
          <p:cNvSpPr/>
          <p:nvPr/>
        </p:nvSpPr>
        <p:spPr>
          <a:xfrm>
            <a:off x="771600" y="1620750"/>
            <a:ext cx="3331200" cy="4665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Rank 표시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" name="Google Shape;219;p18"/>
          <p:cNvSpPr/>
          <p:nvPr/>
        </p:nvSpPr>
        <p:spPr>
          <a:xfrm>
            <a:off x="1544100" y="2217300"/>
            <a:ext cx="1786200" cy="7623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Rank 전체 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정보 Load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0" name="Google Shape;220;p18"/>
          <p:cNvSpPr/>
          <p:nvPr/>
        </p:nvSpPr>
        <p:spPr>
          <a:xfrm>
            <a:off x="1544088" y="3410975"/>
            <a:ext cx="1786200" cy="950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Stage 기준</a:t>
            </a:r>
            <a:b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내림 차순 정렬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1" name="Google Shape;221;p18"/>
          <p:cNvSpPr txBox="1"/>
          <p:nvPr/>
        </p:nvSpPr>
        <p:spPr>
          <a:xfrm>
            <a:off x="179702" y="112625"/>
            <a:ext cx="676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400" u="none" cap="none" strike="noStrike">
                <a:solidFill>
                  <a:schemeClr val="dk1"/>
                </a:solidFill>
              </a:rPr>
              <a:t>베네치아 게임 </a:t>
            </a:r>
            <a:r>
              <a:rPr b="1" lang="ko-KR" sz="2400">
                <a:solidFill>
                  <a:schemeClr val="dk1"/>
                </a:solidFill>
              </a:rPr>
              <a:t>동작 Flow : Rank 표시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222" name="Google Shape;222;p18"/>
          <p:cNvSpPr txBox="1"/>
          <p:nvPr/>
        </p:nvSpPr>
        <p:spPr>
          <a:xfrm>
            <a:off x="210750" y="622238"/>
            <a:ext cx="5330700" cy="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lgun Gothic"/>
              <a:buChar char="●"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Stage 기준 내림차순 정렬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302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algun Gothic"/>
              <a:buChar char="●"/>
            </a:pPr>
            <a:r>
              <a:rPr lang="ko-KR" sz="1600">
                <a:latin typeface="Malgun Gothic"/>
                <a:ea typeface="Malgun Gothic"/>
                <a:cs typeface="Malgun Gothic"/>
                <a:sym typeface="Malgun Gothic"/>
              </a:rPr>
              <a:t>동일 Stage 경우, Score 내림차순</a:t>
            </a:r>
            <a:endParaRPr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3" name="Google Shape;223;p18"/>
          <p:cNvSpPr/>
          <p:nvPr/>
        </p:nvSpPr>
        <p:spPr>
          <a:xfrm>
            <a:off x="1544100" y="4980525"/>
            <a:ext cx="1786200" cy="576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latin typeface="Malgun Gothic"/>
                <a:ea typeface="Malgun Gothic"/>
                <a:cs typeface="Malgun Gothic"/>
                <a:sym typeface="Malgun Gothic"/>
              </a:rPr>
              <a:t>상위 10명 출력</a:t>
            </a:r>
            <a:endParaRPr b="1" sz="1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4" name="Google Shape;224;p18"/>
          <p:cNvCxnSpPr>
            <a:stCxn id="219" idx="2"/>
            <a:endCxn id="220" idx="0"/>
          </p:cNvCxnSpPr>
          <p:nvPr/>
        </p:nvCxnSpPr>
        <p:spPr>
          <a:xfrm>
            <a:off x="2437200" y="2979600"/>
            <a:ext cx="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p18"/>
          <p:cNvCxnSpPr>
            <a:stCxn id="220" idx="2"/>
            <a:endCxn id="223" idx="0"/>
          </p:cNvCxnSpPr>
          <p:nvPr/>
        </p:nvCxnSpPr>
        <p:spPr>
          <a:xfrm>
            <a:off x="2437188" y="4361675"/>
            <a:ext cx="0" cy="61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18"/>
          <p:cNvCxnSpPr>
            <a:stCxn id="223" idx="3"/>
          </p:cNvCxnSpPr>
          <p:nvPr/>
        </p:nvCxnSpPr>
        <p:spPr>
          <a:xfrm>
            <a:off x="3330300" y="5268525"/>
            <a:ext cx="115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p18"/>
          <p:cNvCxnSpPr/>
          <p:nvPr/>
        </p:nvCxnSpPr>
        <p:spPr>
          <a:xfrm flipH="1" rot="10800000">
            <a:off x="439225" y="2598525"/>
            <a:ext cx="11277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"/>
          <p:cNvSpPr/>
          <p:nvPr/>
        </p:nvSpPr>
        <p:spPr>
          <a:xfrm>
            <a:off x="5368775" y="663675"/>
            <a:ext cx="3699000" cy="6084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9"/>
          <p:cNvSpPr txBox="1"/>
          <p:nvPr/>
        </p:nvSpPr>
        <p:spPr>
          <a:xfrm>
            <a:off x="179702" y="112625"/>
            <a:ext cx="676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400" u="none" cap="none" strike="noStrike">
                <a:solidFill>
                  <a:schemeClr val="dk1"/>
                </a:solidFill>
              </a:rPr>
              <a:t>베네치아 게임 </a:t>
            </a:r>
            <a:r>
              <a:rPr b="1" lang="ko-KR" sz="2400">
                <a:solidFill>
                  <a:schemeClr val="dk1"/>
                </a:solidFill>
              </a:rPr>
              <a:t>동작 Flow : Class 관계</a:t>
            </a:r>
            <a:endParaRPr b="1" sz="2400">
              <a:solidFill>
                <a:schemeClr val="dk1"/>
              </a:solidFill>
            </a:endParaRPr>
          </a:p>
        </p:txBody>
      </p:sp>
      <p:grpSp>
        <p:nvGrpSpPr>
          <p:cNvPr id="234" name="Google Shape;234;p19"/>
          <p:cNvGrpSpPr/>
          <p:nvPr/>
        </p:nvGrpSpPr>
        <p:grpSpPr>
          <a:xfrm>
            <a:off x="290084" y="741750"/>
            <a:ext cx="3628736" cy="2303400"/>
            <a:chOff x="650675" y="741750"/>
            <a:chExt cx="2667600" cy="2303400"/>
          </a:xfrm>
        </p:grpSpPr>
        <p:sp>
          <p:nvSpPr>
            <p:cNvPr id="235" name="Google Shape;235;p19"/>
            <p:cNvSpPr/>
            <p:nvPr/>
          </p:nvSpPr>
          <p:spPr>
            <a:xfrm>
              <a:off x="650675" y="741750"/>
              <a:ext cx="2667600" cy="2303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/>
                <a:t>Play Class</a:t>
              </a:r>
              <a:endParaRPr b="1"/>
            </a:p>
          </p:txBody>
        </p:sp>
        <p:sp>
          <p:nvSpPr>
            <p:cNvPr id="236" name="Google Shape;236;p19"/>
            <p:cNvSpPr/>
            <p:nvPr/>
          </p:nvSpPr>
          <p:spPr>
            <a:xfrm>
              <a:off x="650675" y="1210225"/>
              <a:ext cx="2667600" cy="18348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/>
                <a:t>멤버변수</a:t>
              </a:r>
              <a:endParaRPr b="1"/>
            </a:p>
            <a:p>
              <a:pPr indent="0" lvl="0" marL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/>
                <a:t>Player 정보</a:t>
              </a:r>
              <a:endParaRPr/>
            </a:p>
            <a:p>
              <a:pPr indent="0" lvl="0" marL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/>
                <a:t>참조 클래스 변수</a:t>
              </a:r>
              <a:endParaRPr/>
            </a:p>
          </p:txBody>
        </p:sp>
        <p:sp>
          <p:nvSpPr>
            <p:cNvPr id="237" name="Google Shape;237;p19"/>
            <p:cNvSpPr/>
            <p:nvPr/>
          </p:nvSpPr>
          <p:spPr>
            <a:xfrm>
              <a:off x="650675" y="2121150"/>
              <a:ext cx="2667600" cy="9240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/>
                <a:t>멤버 </a:t>
              </a:r>
              <a:r>
                <a:rPr b="1" lang="ko-KR"/>
                <a:t>함수</a:t>
              </a:r>
              <a:endParaRPr b="1"/>
            </a:p>
            <a:p>
              <a:pPr indent="0" lvl="0" marL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/>
                <a:t>- </a:t>
              </a:r>
              <a:r>
                <a:rPr lang="ko-KR"/>
                <a:t>게임관리</a:t>
              </a:r>
              <a:endParaRPr/>
            </a:p>
            <a:p>
              <a:pPr indent="0" lvl="0" marL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/>
                <a:t>  (정보 초기화, 위치 판정, 단어 판정 등)</a:t>
              </a:r>
              <a:endParaRPr/>
            </a:p>
          </p:txBody>
        </p:sp>
      </p:grpSp>
      <p:grpSp>
        <p:nvGrpSpPr>
          <p:cNvPr id="238" name="Google Shape;238;p19"/>
          <p:cNvGrpSpPr/>
          <p:nvPr/>
        </p:nvGrpSpPr>
        <p:grpSpPr>
          <a:xfrm>
            <a:off x="5903493" y="970318"/>
            <a:ext cx="2667613" cy="2145387"/>
            <a:chOff x="3877975" y="741750"/>
            <a:chExt cx="2667613" cy="2303400"/>
          </a:xfrm>
        </p:grpSpPr>
        <p:sp>
          <p:nvSpPr>
            <p:cNvPr id="239" name="Google Shape;239;p19"/>
            <p:cNvSpPr/>
            <p:nvPr/>
          </p:nvSpPr>
          <p:spPr>
            <a:xfrm>
              <a:off x="3877975" y="741750"/>
              <a:ext cx="2667600" cy="2303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/>
                <a:t>Text</a:t>
              </a:r>
              <a:r>
                <a:rPr b="1" lang="ko-KR"/>
                <a:t> Class</a:t>
              </a:r>
              <a:endParaRPr b="1"/>
            </a:p>
          </p:txBody>
        </p:sp>
        <p:sp>
          <p:nvSpPr>
            <p:cNvPr id="240" name="Google Shape;240;p19"/>
            <p:cNvSpPr/>
            <p:nvPr/>
          </p:nvSpPr>
          <p:spPr>
            <a:xfrm>
              <a:off x="3877988" y="1119150"/>
              <a:ext cx="2667600" cy="19260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/>
                <a:t>멤버변수</a:t>
              </a:r>
              <a:endParaRPr b="1"/>
            </a:p>
            <a:p>
              <a:pPr indent="0" lvl="0" marL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/>
                <a:t>- </a:t>
              </a:r>
              <a:r>
                <a:rPr lang="ko-KR"/>
                <a:t>문자열</a:t>
              </a:r>
              <a:endParaRPr/>
            </a:p>
            <a:p>
              <a:pPr indent="0" lvl="0" marL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/>
                <a:t>- 위치(x,y)</a:t>
              </a:r>
              <a:endParaRPr/>
            </a:p>
            <a:p>
              <a:pPr indent="0" lvl="0" marL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/>
                <a:t>- 참고 클래스 변수</a:t>
              </a: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3877988" y="2381550"/>
              <a:ext cx="2667600" cy="663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/>
                <a:t>멤버 함수</a:t>
              </a:r>
              <a:endParaRPr b="1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/>
                <a:t>- </a:t>
              </a:r>
              <a:r>
                <a:rPr lang="ko-KR"/>
                <a:t>Text Setting</a:t>
              </a:r>
              <a:endParaRPr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2" name="Google Shape;242;p19"/>
          <p:cNvGrpSpPr/>
          <p:nvPr/>
        </p:nvGrpSpPr>
        <p:grpSpPr>
          <a:xfrm>
            <a:off x="7341416" y="4089800"/>
            <a:ext cx="1613640" cy="2303450"/>
            <a:chOff x="6766925" y="741750"/>
            <a:chExt cx="2667615" cy="2303450"/>
          </a:xfrm>
        </p:grpSpPr>
        <p:sp>
          <p:nvSpPr>
            <p:cNvPr id="243" name="Google Shape;243;p19"/>
            <p:cNvSpPr/>
            <p:nvPr/>
          </p:nvSpPr>
          <p:spPr>
            <a:xfrm>
              <a:off x="6766925" y="741750"/>
              <a:ext cx="2667600" cy="2303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/>
                <a:t>Story</a:t>
              </a:r>
              <a:r>
                <a:rPr b="1" lang="ko-KR"/>
                <a:t> Class</a:t>
              </a:r>
              <a:endParaRPr b="1"/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6766940" y="1205000"/>
              <a:ext cx="2667600" cy="18402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/>
                <a:t>멤버 함수</a:t>
              </a:r>
              <a:endParaRPr b="1"/>
            </a:p>
            <a:p>
              <a:pPr indent="0" lvl="0" marL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/>
                <a:t>- Text 그리기</a:t>
              </a:r>
              <a:endParaRPr/>
            </a:p>
            <a:p>
              <a:pPr indent="0" lvl="0" marL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/>
                <a:t>- Text 지우기</a:t>
              </a:r>
              <a:endParaRPr/>
            </a:p>
            <a:p>
              <a:pPr indent="0" lvl="0" marL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" name="Google Shape;245;p19"/>
          <p:cNvGrpSpPr/>
          <p:nvPr/>
        </p:nvGrpSpPr>
        <p:grpSpPr>
          <a:xfrm>
            <a:off x="5519495" y="4089800"/>
            <a:ext cx="1613636" cy="2303450"/>
            <a:chOff x="650675" y="741750"/>
            <a:chExt cx="2667608" cy="2303450"/>
          </a:xfrm>
        </p:grpSpPr>
        <p:sp>
          <p:nvSpPr>
            <p:cNvPr id="246" name="Google Shape;246;p19"/>
            <p:cNvSpPr/>
            <p:nvPr/>
          </p:nvSpPr>
          <p:spPr>
            <a:xfrm>
              <a:off x="650675" y="741750"/>
              <a:ext cx="2667600" cy="2303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/>
                <a:t>Word </a:t>
              </a:r>
              <a:r>
                <a:rPr b="1" lang="ko-KR"/>
                <a:t>Class</a:t>
              </a:r>
              <a:endParaRPr b="1"/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650675" y="1210225"/>
              <a:ext cx="2667600" cy="18348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/>
                <a:t>멤버변수</a:t>
              </a:r>
              <a:endParaRPr b="1"/>
            </a:p>
            <a:p>
              <a:pPr indent="0" lvl="0" marL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/>
                <a:t>- Item 번호</a:t>
              </a:r>
              <a:endParaRPr/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650683" y="1790600"/>
              <a:ext cx="2667600" cy="12546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/>
                <a:t>멤버 함수</a:t>
              </a:r>
              <a:endParaRPr b="1"/>
            </a:p>
            <a:p>
              <a:pPr indent="0" lvl="0" marL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>
                  <a:solidFill>
                    <a:schemeClr val="dk1"/>
                  </a:solidFill>
                </a:rPr>
                <a:t>- Text 그리기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ko-KR">
                  <a:solidFill>
                    <a:schemeClr val="dk1"/>
                  </a:solidFill>
                </a:rPr>
                <a:t>- Text 지우기</a:t>
              </a:r>
              <a:endParaRPr/>
            </a:p>
          </p:txBody>
        </p:sp>
      </p:grpSp>
      <p:grpSp>
        <p:nvGrpSpPr>
          <p:cNvPr id="249" name="Google Shape;249;p19"/>
          <p:cNvGrpSpPr/>
          <p:nvPr/>
        </p:nvGrpSpPr>
        <p:grpSpPr>
          <a:xfrm>
            <a:off x="179707" y="4073175"/>
            <a:ext cx="2073525" cy="2675400"/>
            <a:chOff x="650678" y="741750"/>
            <a:chExt cx="2667600" cy="2675400"/>
          </a:xfrm>
        </p:grpSpPr>
        <p:sp>
          <p:nvSpPr>
            <p:cNvPr id="250" name="Google Shape;250;p19"/>
            <p:cNvSpPr/>
            <p:nvPr/>
          </p:nvSpPr>
          <p:spPr>
            <a:xfrm>
              <a:off x="650678" y="741750"/>
              <a:ext cx="2667600" cy="2675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/>
                <a:t>Interface </a:t>
              </a:r>
              <a:r>
                <a:rPr b="1" lang="ko-KR"/>
                <a:t>Class</a:t>
              </a:r>
              <a:endParaRPr b="1"/>
            </a:p>
          </p:txBody>
        </p:sp>
        <p:sp>
          <p:nvSpPr>
            <p:cNvPr id="251" name="Google Shape;251;p19"/>
            <p:cNvSpPr/>
            <p:nvPr/>
          </p:nvSpPr>
          <p:spPr>
            <a:xfrm>
              <a:off x="650678" y="1210225"/>
              <a:ext cx="2667600" cy="22068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/>
                <a:t>멤버변수</a:t>
              </a:r>
              <a:endParaRPr b="1"/>
            </a:p>
            <a:p>
              <a:pPr indent="0" lvl="0" marL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/>
                <a:t>- 참조 클래스 변수</a:t>
              </a:r>
              <a:endParaRPr/>
            </a:p>
          </p:txBody>
        </p:sp>
        <p:sp>
          <p:nvSpPr>
            <p:cNvPr id="252" name="Google Shape;252;p19"/>
            <p:cNvSpPr/>
            <p:nvPr/>
          </p:nvSpPr>
          <p:spPr>
            <a:xfrm>
              <a:off x="650678" y="1907725"/>
              <a:ext cx="2667600" cy="1509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/>
                <a:t>멤버 함수</a:t>
              </a:r>
              <a:endParaRPr b="1"/>
            </a:p>
            <a:p>
              <a:pPr indent="0" lvl="0" marL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/>
                <a:t>- 고정 화면 표시</a:t>
              </a:r>
              <a:endParaRPr/>
            </a:p>
            <a:p>
              <a:pPr indent="0" lvl="0" marL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/>
                <a:t> (로비 화면,Stage Up/</a:t>
              </a:r>
              <a:endParaRPr/>
            </a:p>
            <a:p>
              <a:pPr indent="0" lvl="0" marL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/>
                <a:t>Game Over 화면. 플레이 상 고정 화면 등)</a:t>
              </a:r>
              <a:endParaRPr/>
            </a:p>
          </p:txBody>
        </p:sp>
      </p:grpSp>
      <p:grpSp>
        <p:nvGrpSpPr>
          <p:cNvPr id="253" name="Google Shape;253;p19"/>
          <p:cNvGrpSpPr/>
          <p:nvPr/>
        </p:nvGrpSpPr>
        <p:grpSpPr>
          <a:xfrm>
            <a:off x="2675072" y="4073193"/>
            <a:ext cx="2495011" cy="2675457"/>
            <a:chOff x="650670" y="741750"/>
            <a:chExt cx="2667605" cy="2303450"/>
          </a:xfrm>
        </p:grpSpPr>
        <p:sp>
          <p:nvSpPr>
            <p:cNvPr id="254" name="Google Shape;254;p19"/>
            <p:cNvSpPr/>
            <p:nvPr/>
          </p:nvSpPr>
          <p:spPr>
            <a:xfrm>
              <a:off x="650675" y="741750"/>
              <a:ext cx="2667600" cy="2303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/>
                <a:t>Draw Manager </a:t>
              </a:r>
              <a:r>
                <a:rPr b="1" lang="ko-KR"/>
                <a:t>Class</a:t>
              </a:r>
              <a:endParaRPr b="1"/>
            </a:p>
          </p:txBody>
        </p:sp>
        <p:sp>
          <p:nvSpPr>
            <p:cNvPr id="255" name="Google Shape;255;p19"/>
            <p:cNvSpPr/>
            <p:nvPr/>
          </p:nvSpPr>
          <p:spPr>
            <a:xfrm>
              <a:off x="650670" y="1197200"/>
              <a:ext cx="2667600" cy="18480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/>
                <a:t>멤버 함수</a:t>
              </a:r>
              <a:endParaRPr b="1"/>
            </a:p>
            <a:p>
              <a:pPr indent="0" lvl="0" marL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/>
                <a:t>- </a:t>
              </a:r>
              <a:r>
                <a:rPr lang="ko-KR"/>
                <a:t>Box 그리기/지우기</a:t>
              </a:r>
              <a:endParaRPr/>
            </a:p>
            <a:p>
              <a:pPr indent="0" lvl="0" marL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/>
                <a:t>- Text 그리기/지우기</a:t>
              </a:r>
              <a:endParaRPr/>
            </a:p>
            <a:p>
              <a:pPr indent="0" lvl="0" marL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/>
                <a:t>- Text 가운데 그리기/지우기</a:t>
              </a:r>
              <a:endParaRPr/>
            </a:p>
            <a:p>
              <a:pPr indent="0" lvl="0" marL="0" rtl="0" algn="l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/>
                <a:t>- 커서 선텍</a:t>
              </a:r>
              <a:endParaRPr/>
            </a:p>
          </p:txBody>
        </p:sp>
      </p:grpSp>
      <p:cxnSp>
        <p:nvCxnSpPr>
          <p:cNvPr id="256" name="Google Shape;256;p19"/>
          <p:cNvCxnSpPr/>
          <p:nvPr/>
        </p:nvCxnSpPr>
        <p:spPr>
          <a:xfrm rot="10800000">
            <a:off x="3955900" y="1028050"/>
            <a:ext cx="1403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" name="Google Shape;257;p19"/>
          <p:cNvCxnSpPr>
            <a:stCxn id="250" idx="0"/>
          </p:cNvCxnSpPr>
          <p:nvPr/>
        </p:nvCxnSpPr>
        <p:spPr>
          <a:xfrm rot="10800000">
            <a:off x="1216470" y="3032175"/>
            <a:ext cx="0" cy="10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" name="Google Shape;258;p19"/>
          <p:cNvCxnSpPr>
            <a:stCxn id="254" idx="0"/>
            <a:endCxn id="237" idx="2"/>
          </p:cNvCxnSpPr>
          <p:nvPr/>
        </p:nvCxnSpPr>
        <p:spPr>
          <a:xfrm flipH="1" rot="5400000">
            <a:off x="2499530" y="2650143"/>
            <a:ext cx="1028100" cy="18180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9" name="Google Shape;259;p19"/>
          <p:cNvSpPr txBox="1"/>
          <p:nvPr/>
        </p:nvSpPr>
        <p:spPr>
          <a:xfrm>
            <a:off x="4140738" y="1119150"/>
            <a:ext cx="86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참조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0" name="Google Shape;260;p19"/>
          <p:cNvSpPr txBox="1"/>
          <p:nvPr/>
        </p:nvSpPr>
        <p:spPr>
          <a:xfrm>
            <a:off x="2892825" y="3522825"/>
            <a:ext cx="86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참조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1" name="Google Shape;261;p19"/>
          <p:cNvSpPr txBox="1"/>
          <p:nvPr/>
        </p:nvSpPr>
        <p:spPr>
          <a:xfrm>
            <a:off x="518813" y="3429000"/>
            <a:ext cx="86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참조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62" name="Google Shape;262;p19"/>
          <p:cNvCxnSpPr>
            <a:stCxn id="241" idx="2"/>
            <a:endCxn id="246" idx="0"/>
          </p:cNvCxnSpPr>
          <p:nvPr/>
        </p:nvCxnSpPr>
        <p:spPr>
          <a:xfrm flipH="1">
            <a:off x="6326206" y="3115704"/>
            <a:ext cx="911100" cy="97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p19"/>
          <p:cNvCxnSpPr>
            <a:stCxn id="241" idx="2"/>
            <a:endCxn id="243" idx="0"/>
          </p:cNvCxnSpPr>
          <p:nvPr/>
        </p:nvCxnSpPr>
        <p:spPr>
          <a:xfrm>
            <a:off x="7237306" y="3115704"/>
            <a:ext cx="910800" cy="97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4" name="Google Shape;264;p19"/>
          <p:cNvSpPr txBox="1"/>
          <p:nvPr/>
        </p:nvSpPr>
        <p:spPr>
          <a:xfrm>
            <a:off x="5709088" y="3146125"/>
            <a:ext cx="86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상속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5" name="Google Shape;265;p19"/>
          <p:cNvSpPr txBox="1"/>
          <p:nvPr/>
        </p:nvSpPr>
        <p:spPr>
          <a:xfrm>
            <a:off x="7986413" y="3146125"/>
            <a:ext cx="86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상속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66" name="Google Shape;266;p19"/>
          <p:cNvCxnSpPr>
            <a:stCxn id="255" idx="1"/>
          </p:cNvCxnSpPr>
          <p:nvPr/>
        </p:nvCxnSpPr>
        <p:spPr>
          <a:xfrm rot="10800000">
            <a:off x="2212172" y="5675425"/>
            <a:ext cx="46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7" name="Google Shape;267;p19"/>
          <p:cNvSpPr txBox="1"/>
          <p:nvPr/>
        </p:nvSpPr>
        <p:spPr>
          <a:xfrm>
            <a:off x="2012363" y="4994050"/>
            <a:ext cx="86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참조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68" name="Google Shape;268;p19"/>
          <p:cNvCxnSpPr>
            <a:endCxn id="241" idx="1"/>
          </p:cNvCxnSpPr>
          <p:nvPr/>
        </p:nvCxnSpPr>
        <p:spPr>
          <a:xfrm rot="-5400000">
            <a:off x="4529656" y="2935816"/>
            <a:ext cx="1503000" cy="1244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9" name="Google Shape;269;p19"/>
          <p:cNvSpPr txBox="1"/>
          <p:nvPr/>
        </p:nvSpPr>
        <p:spPr>
          <a:xfrm>
            <a:off x="4479900" y="2141375"/>
            <a:ext cx="86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참조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00" y="1330562"/>
            <a:ext cx="8009424" cy="291102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0"/>
          <p:cNvSpPr txBox="1"/>
          <p:nvPr/>
        </p:nvSpPr>
        <p:spPr>
          <a:xfrm>
            <a:off x="179700" y="112625"/>
            <a:ext cx="77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dk1"/>
                </a:solidFill>
              </a:rPr>
              <a:t>유첨. Text Scroll Code (Word Drop &amp; Story Scroll)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276" name="Google Shape;276;p20"/>
          <p:cNvSpPr txBox="1"/>
          <p:nvPr/>
        </p:nvSpPr>
        <p:spPr>
          <a:xfrm>
            <a:off x="393062" y="751500"/>
            <a:ext cx="301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</a:rPr>
              <a:t>1) 전체 Text 지우기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21"/>
          <p:cNvPicPr preferRelativeResize="0"/>
          <p:nvPr/>
        </p:nvPicPr>
        <p:blipFill rotWithShape="1">
          <a:blip r:embed="rId3">
            <a:alphaModFix/>
          </a:blip>
          <a:srcRect b="5437" l="0" r="33875" t="0"/>
          <a:stretch/>
        </p:blipFill>
        <p:spPr>
          <a:xfrm>
            <a:off x="638600" y="984600"/>
            <a:ext cx="8168801" cy="5797199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1"/>
          <p:cNvSpPr txBox="1"/>
          <p:nvPr/>
        </p:nvSpPr>
        <p:spPr>
          <a:xfrm>
            <a:off x="179700" y="112625"/>
            <a:ext cx="776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dk1"/>
                </a:solidFill>
              </a:rPr>
              <a:t>유첨. Text Scroll Code (Word Drop &amp; Story Scroll)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283" name="Google Shape;283;p21"/>
          <p:cNvSpPr txBox="1"/>
          <p:nvPr/>
        </p:nvSpPr>
        <p:spPr>
          <a:xfrm>
            <a:off x="393047" y="599100"/>
            <a:ext cx="366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</a:rPr>
              <a:t>2</a:t>
            </a:r>
            <a:r>
              <a:rPr b="1" lang="ko-KR" sz="1800">
                <a:solidFill>
                  <a:schemeClr val="dk1"/>
                </a:solidFill>
              </a:rPr>
              <a:t>) 위치 Update &amp; 그리기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