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18" r:id="rId3"/>
    <p:sldId id="419" r:id="rId4"/>
    <p:sldId id="420" r:id="rId5"/>
    <p:sldId id="421" r:id="rId6"/>
    <p:sldId id="422" r:id="rId7"/>
    <p:sldId id="423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6" r:id="rId19"/>
    <p:sldId id="440" r:id="rId20"/>
    <p:sldId id="439" r:id="rId21"/>
    <p:sldId id="435" r:id="rId22"/>
    <p:sldId id="437" r:id="rId23"/>
    <p:sldId id="438" r:id="rId24"/>
    <p:sldId id="441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F2D7"/>
    <a:srgbClr val="245E53"/>
    <a:srgbClr val="44AE9B"/>
    <a:srgbClr val="CC33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>
      <p:cViewPr>
        <p:scale>
          <a:sx n="125" d="100"/>
          <a:sy n="125" d="100"/>
        </p:scale>
        <p:origin x="-1194" y="-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" pitchFamily="50" charset="-127"/>
                <a:ea typeface="나눔스퀘어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" pitchFamily="50" charset="-127"/>
                <a:ea typeface="나눔스퀘어" pitchFamily="50" charset="-127"/>
              </a:defRPr>
            </a:lvl1pPr>
          </a:lstStyle>
          <a:p>
            <a:fld id="{4D88FF7A-7045-4CDE-81F8-DF125EF21349}" type="datetimeFigureOut">
              <a:rPr lang="ko-KR" altLang="en-US" smtClean="0"/>
              <a:pPr/>
              <a:t>2021-07-11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" pitchFamily="50" charset="-127"/>
                <a:ea typeface="나눔스퀘어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" pitchFamily="50" charset="-127"/>
                <a:ea typeface="나눔스퀘어" pitchFamily="50" charset="-127"/>
              </a:defRPr>
            </a:lvl1pPr>
          </a:lstStyle>
          <a:p>
            <a:fld id="{9C53A8B8-B503-4D28-898F-9C22E9A718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95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itchFamily="50" charset="-127"/>
        <a:ea typeface="나눔스퀘어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itchFamily="50" charset="-127"/>
        <a:ea typeface="나눔스퀘어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itchFamily="50" charset="-127"/>
        <a:ea typeface="나눔스퀘어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itchFamily="50" charset="-127"/>
        <a:ea typeface="나눔스퀘어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itchFamily="50" charset="-127"/>
        <a:ea typeface="나눔스퀘어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EE67-C742-45C7-96D8-8D9360659871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CE2F-FC6E-43E6-AFF0-8268B7CA3EC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939902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90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EE67-C742-45C7-96D8-8D9360659871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CE2F-FC6E-43E6-AFF0-8268B7CA3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96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EE67-C742-45C7-96D8-8D9360659871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CE2F-FC6E-43E6-AFF0-8268B7CA3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75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7454" y="-14908"/>
            <a:ext cx="1051972" cy="503512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itchFamily="50" charset="-127"/>
            </a:endParaRPr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7916518" y="4241524"/>
            <a:ext cx="1236331" cy="907262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" pitchFamily="50" charset="-127"/>
            </a:endParaRPr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61" y="80968"/>
            <a:ext cx="8460789" cy="503512"/>
          </a:xfrm>
        </p:spPr>
        <p:txBody>
          <a:bodyPr>
            <a:normAutofit/>
          </a:bodyPr>
          <a:lstStyle>
            <a:lvl1pPr>
              <a:defRPr sz="23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8798" y="4854231"/>
            <a:ext cx="300659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261" y="611256"/>
            <a:ext cx="8460789" cy="1639957"/>
          </a:xfrm>
        </p:spPr>
        <p:txBody>
          <a:bodyPr/>
          <a:lstStyle>
            <a:lvl1pPr marL="171450" indent="-17145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1500"/>
            </a:lvl1pPr>
            <a:lvl2pPr marL="514350" indent="-171450">
              <a:lnSpc>
                <a:spcPct val="120000"/>
              </a:lnSpc>
              <a:buFont typeface="시스템 서체"/>
              <a:buChar char="⁃"/>
              <a:defRPr sz="1400"/>
            </a:lvl2pPr>
            <a:lvl3pPr>
              <a:lnSpc>
                <a:spcPct val="120000"/>
              </a:lnSpc>
              <a:defRPr sz="1200"/>
            </a:lvl3pPr>
            <a:lvl4pPr>
              <a:lnSpc>
                <a:spcPct val="120000"/>
              </a:lnSpc>
              <a:defRPr sz="1100"/>
            </a:lvl4pPr>
            <a:lvl5pPr>
              <a:lnSpc>
                <a:spcPct val="12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xmlns="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61616" y="4931228"/>
            <a:ext cx="3086100" cy="162039"/>
          </a:xfrm>
        </p:spPr>
        <p:txBody>
          <a:bodyPr/>
          <a:lstStyle>
            <a:lvl1pPr marL="0" marR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이것이 데이터 분석이다 </a:t>
            </a:r>
            <a:r>
              <a:rPr lang="en-US" altLang="ko-KR" b="1" dirty="0"/>
              <a:t>with </a:t>
            </a:r>
            <a:r>
              <a:rPr lang="ko-KR" altLang="en-US" b="1" dirty="0"/>
              <a:t>파이썬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093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698864"/>
            <a:ext cx="8686800" cy="428625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41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 noChangeAspect="1"/>
          </p:cNvSpPr>
          <p:nvPr>
            <p:ph type="title"/>
          </p:nvPr>
        </p:nvSpPr>
        <p:spPr>
          <a:xfrm>
            <a:off x="467544" y="28405"/>
            <a:ext cx="8640960" cy="383105"/>
          </a:xfr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txBody>
          <a:bodyPr lIns="180000">
            <a:noAutofit/>
          </a:bodyPr>
          <a:lstStyle>
            <a:lvl1pPr algn="l"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 noChangeAspect="1"/>
          </p:cNvSpPr>
          <p:nvPr>
            <p:ph idx="1"/>
          </p:nvPr>
        </p:nvSpPr>
        <p:spPr>
          <a:xfrm>
            <a:off x="107504" y="555526"/>
            <a:ext cx="9001000" cy="4428492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600" b="1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100"/>
            </a:lvl4pPr>
            <a:lvl5pPr>
              <a:lnSpc>
                <a:spcPct val="150000"/>
              </a:lnSpc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496" y="27753"/>
            <a:ext cx="432048" cy="383400"/>
          </a:xfrm>
          <a:prstGeom prst="rect">
            <a:avLst/>
          </a:prstGeom>
          <a:solidFill>
            <a:srgbClr val="5EF2D7"/>
          </a:solidFill>
          <a:ln w="3810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1079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2182"/>
            <a:ext cx="8712968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9512" y="416069"/>
            <a:ext cx="7772400" cy="10261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EE67-C742-45C7-96D8-8D9360659871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CE2F-FC6E-43E6-AFF0-8268B7CA3EC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95" y="195486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72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EE67-C742-45C7-96D8-8D9360659871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CE2F-FC6E-43E6-AFF0-8268B7CA3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31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EE67-C742-45C7-96D8-8D9360659871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CE2F-FC6E-43E6-AFF0-8268B7CA3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6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EE67-C742-45C7-96D8-8D9360659871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CE2F-FC6E-43E6-AFF0-8268B7CA3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2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EE67-C742-45C7-96D8-8D9360659871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CE2F-FC6E-43E6-AFF0-8268B7CA3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54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EE67-C742-45C7-96D8-8D9360659871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CE2F-FC6E-43E6-AFF0-8268B7CA3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50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EE67-C742-45C7-96D8-8D9360659871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CE2F-FC6E-43E6-AFF0-8268B7CA3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9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itchFamily="50" charset="-127"/>
                <a:ea typeface="나눔스퀘어" pitchFamily="50" charset="-127"/>
              </a:defRPr>
            </a:lvl1pPr>
          </a:lstStyle>
          <a:p>
            <a:fld id="{6FF4EE67-C742-45C7-96D8-8D9360659871}" type="datetimeFigureOut">
              <a:rPr lang="ko-KR" altLang="en-US" smtClean="0"/>
              <a:pPr/>
              <a:t>2021-07-11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itchFamily="50" charset="-127"/>
                <a:ea typeface="나눔스퀘어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itchFamily="50" charset="-127"/>
                <a:ea typeface="나눔스퀘어" pitchFamily="50" charset="-127"/>
              </a:defRPr>
            </a:lvl1pPr>
          </a:lstStyle>
          <a:p>
            <a:fld id="{AD95CE2F-FC6E-43E6-AFF0-8268B7CA3EC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95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" pitchFamily="50" charset="-127"/>
          <a:ea typeface="나눔스퀘어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스퀘어" pitchFamily="50" charset="-127"/>
          <a:ea typeface="나눔스퀘어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스퀘어" pitchFamily="50" charset="-127"/>
          <a:ea typeface="나눔스퀘어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스퀘어" pitchFamily="50" charset="-127"/>
          <a:ea typeface="나눔스퀘어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스퀘어" pitchFamily="50" charset="-127"/>
          <a:ea typeface="나눔스퀘어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스퀘어" pitchFamily="50" charset="-127"/>
          <a:ea typeface="나눔스퀘어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Javascript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665212"/>
          </a:xfr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Consolas" pitchFamily="49" charset="0"/>
              </a:rPr>
              <a:t>정규 </a:t>
            </a:r>
            <a:r>
              <a:rPr lang="ko-KR" altLang="en-US" dirty="0" err="1" smtClean="0">
                <a:solidFill>
                  <a:schemeClr val="tx1"/>
                </a:solidFill>
                <a:latin typeface="Consolas" pitchFamily="49" charset="0"/>
              </a:rPr>
              <a:t>표현식</a:t>
            </a:r>
            <a:endParaRPr lang="ko-KR" altLang="en-US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371600" y="519522"/>
            <a:ext cx="64008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371600" y="538490"/>
            <a:ext cx="64008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371600" y="465516"/>
            <a:ext cx="64008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371600" y="510363"/>
            <a:ext cx="6400800" cy="1314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22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앵커 문자</a:t>
            </a:r>
          </a:p>
        </p:txBody>
      </p:sp>
      <p:sp>
        <p:nvSpPr>
          <p:cNvPr id="18434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앵커 문자</a:t>
            </a:r>
            <a:endParaRPr lang="en-US" altLang="ko-KR" smtClean="0"/>
          </a:p>
        </p:txBody>
      </p:sp>
      <p:pic>
        <p:nvPicPr>
          <p:cNvPr id="18436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0"/>
          <a:stretch/>
        </p:blipFill>
        <p:spPr bwMode="auto">
          <a:xfrm>
            <a:off x="1204913" y="1295400"/>
            <a:ext cx="59626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0"/>
          <a:stretch/>
        </p:blipFill>
        <p:spPr bwMode="auto">
          <a:xfrm>
            <a:off x="1147763" y="2283718"/>
            <a:ext cx="6019800" cy="247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9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앵커 문자</a:t>
            </a:r>
          </a:p>
        </p:txBody>
      </p:sp>
      <p:sp>
        <p:nvSpPr>
          <p:cNvPr id="19458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앵커 문자</a:t>
            </a:r>
            <a:endParaRPr lang="en-US" altLang="ko-KR" smtClean="0"/>
          </a:p>
          <a:p>
            <a:pPr lvl="1"/>
            <a:r>
              <a:rPr lang="ko-KR" altLang="en-US" smtClean="0"/>
              <a:t>플래그 문자 </a:t>
            </a:r>
            <a:r>
              <a:rPr lang="en-US" altLang="ko-KR" smtClean="0"/>
              <a:t>m</a:t>
            </a:r>
            <a:r>
              <a:rPr lang="ko-KR" altLang="en-US" smtClean="0"/>
              <a:t>은 그림 </a:t>
            </a:r>
            <a:r>
              <a:rPr lang="en-US" altLang="ko-KR" smtClean="0"/>
              <a:t>B-5</a:t>
            </a:r>
            <a:r>
              <a:rPr lang="ko-KR" altLang="en-US" smtClean="0"/>
              <a:t>처럼 문자열이 여러 줄을 형성할 때</a:t>
            </a:r>
            <a:r>
              <a:rPr lang="en-US" altLang="ko-KR" smtClean="0"/>
              <a:t>, </a:t>
            </a:r>
            <a:r>
              <a:rPr lang="ko-KR" altLang="en-US" smtClean="0"/>
              <a:t>각각의 줄을 개별적인 문자열로 인지하고 검사할 수 있게 해주는 플래그 문자</a:t>
            </a:r>
            <a:endParaRPr lang="en-US" altLang="ko-KR" smtClean="0"/>
          </a:p>
        </p:txBody>
      </p:sp>
      <p:pic>
        <p:nvPicPr>
          <p:cNvPr id="19460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0"/>
          <a:stretch/>
        </p:blipFill>
        <p:spPr bwMode="auto">
          <a:xfrm>
            <a:off x="1066801" y="1889760"/>
            <a:ext cx="6086475" cy="2508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1"/>
          <a:stretch/>
        </p:blipFill>
        <p:spPr bwMode="auto">
          <a:xfrm>
            <a:off x="6732240" y="1760220"/>
            <a:ext cx="2047875" cy="1541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9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 </a:t>
            </a:r>
            <a:r>
              <a:rPr lang="ko-KR" altLang="en-US" dirty="0" smtClean="0"/>
              <a:t>메타 문자</a:t>
            </a:r>
          </a:p>
        </p:txBody>
      </p:sp>
      <p:sp>
        <p:nvSpPr>
          <p:cNvPr id="2048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메타 </a:t>
            </a:r>
            <a:r>
              <a:rPr lang="ko-KR" altLang="en-US" dirty="0" smtClean="0"/>
              <a:t>문자</a:t>
            </a:r>
            <a:endParaRPr lang="en-US" altLang="ko-KR" dirty="0" smtClean="0"/>
          </a:p>
        </p:txBody>
      </p:sp>
      <p:pic>
        <p:nvPicPr>
          <p:cNvPr id="20484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9" r="32627"/>
          <a:stretch/>
        </p:blipFill>
        <p:spPr bwMode="auto">
          <a:xfrm>
            <a:off x="539552" y="1118712"/>
            <a:ext cx="4017208" cy="187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0" r="37707"/>
          <a:stretch/>
        </p:blipFill>
        <p:spPr bwMode="auto">
          <a:xfrm>
            <a:off x="4860032" y="1118712"/>
            <a:ext cx="3726180" cy="252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6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 </a:t>
            </a:r>
            <a:r>
              <a:rPr lang="ko-KR" altLang="en-US" dirty="0" smtClean="0"/>
              <a:t>메타 문자</a:t>
            </a:r>
          </a:p>
        </p:txBody>
      </p:sp>
      <p:sp>
        <p:nvSpPr>
          <p:cNvPr id="21506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메타 문자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pic>
        <p:nvPicPr>
          <p:cNvPr id="21508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6"/>
          <a:stretch/>
        </p:blipFill>
        <p:spPr bwMode="auto">
          <a:xfrm>
            <a:off x="539552" y="1203598"/>
            <a:ext cx="5981700" cy="187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8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 </a:t>
            </a:r>
            <a:r>
              <a:rPr lang="ko-KR" altLang="en-US" dirty="0" smtClean="0"/>
              <a:t>수량 문자</a:t>
            </a:r>
          </a:p>
        </p:txBody>
      </p:sp>
      <p:sp>
        <p:nvSpPr>
          <p:cNvPr id="22530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수량 문자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pic>
        <p:nvPicPr>
          <p:cNvPr id="22532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9"/>
          <a:stretch/>
        </p:blipFill>
        <p:spPr bwMode="auto">
          <a:xfrm>
            <a:off x="539552" y="1131590"/>
            <a:ext cx="5953125" cy="212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16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 </a:t>
            </a:r>
            <a:r>
              <a:rPr lang="ko-KR" altLang="en-US" dirty="0" smtClean="0"/>
              <a:t>선택 문자</a:t>
            </a:r>
          </a:p>
        </p:txBody>
      </p:sp>
      <p:sp>
        <p:nvSpPr>
          <p:cNvPr id="23554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선택 문자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pic>
        <p:nvPicPr>
          <p:cNvPr id="23556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14"/>
          <a:stretch/>
        </p:blipFill>
        <p:spPr bwMode="auto">
          <a:xfrm>
            <a:off x="539552" y="1275606"/>
            <a:ext cx="60674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2"/>
          <a:stretch/>
        </p:blipFill>
        <p:spPr bwMode="auto">
          <a:xfrm>
            <a:off x="578788" y="1967508"/>
            <a:ext cx="6096000" cy="27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14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사용 예제</a:t>
            </a:r>
          </a:p>
        </p:txBody>
      </p:sp>
      <p:sp>
        <p:nvSpPr>
          <p:cNvPr id="24578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사용 예제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한글 이름을 확인하는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한글이 빈 문자열로 바뀌었다면 문자열 </a:t>
            </a:r>
            <a:r>
              <a:rPr lang="en-US" altLang="ko-KR" dirty="0" err="1" smtClean="0"/>
              <a:t>replacedString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length </a:t>
            </a:r>
            <a:r>
              <a:rPr lang="ko-KR" altLang="en-US" dirty="0" smtClean="0"/>
              <a:t>속성은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되므로 한글로만 구성돼 있는지 확인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24580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1" b="14066"/>
          <a:stretch/>
        </p:blipFill>
        <p:spPr bwMode="auto">
          <a:xfrm>
            <a:off x="1259632" y="1707654"/>
            <a:ext cx="6048375" cy="309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29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사용 예제</a:t>
            </a:r>
          </a:p>
        </p:txBody>
      </p:sp>
      <p:sp>
        <p:nvSpPr>
          <p:cNvPr id="2560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정규 표현식 사용 예제</a:t>
            </a:r>
            <a:endParaRPr lang="en-US" altLang="ko-KR" smtClean="0"/>
          </a:p>
          <a:p>
            <a:pPr lvl="1"/>
            <a:r>
              <a:rPr lang="ko-KR" altLang="en-US" smtClean="0"/>
              <a:t>이메일을 구분하는 방법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pic>
        <p:nvPicPr>
          <p:cNvPr id="25604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9"/>
          <a:stretch/>
        </p:blipFill>
        <p:spPr bwMode="auto">
          <a:xfrm>
            <a:off x="1184275" y="1699260"/>
            <a:ext cx="5981700" cy="225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53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정규식 패턴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44008" y="555526"/>
            <a:ext cx="4392488" cy="4428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r>
              <a:rPr lang="ko-KR" altLang="en-US" dirty="0"/>
              <a:t> 문법</a:t>
            </a:r>
            <a:endParaRPr lang="en-US" altLang="ko-KR" dirty="0"/>
          </a:p>
          <a:p>
            <a:pPr lvl="1"/>
            <a:r>
              <a:rPr lang="ko-KR" altLang="en-US" dirty="0"/>
              <a:t>정규 </a:t>
            </a:r>
            <a:r>
              <a:rPr lang="ko-KR" altLang="en-US" dirty="0" err="1"/>
              <a:t>표현식을</a:t>
            </a:r>
            <a:r>
              <a:rPr lang="ko-KR" altLang="en-US" dirty="0"/>
              <a:t> 배우기 위해 기본으로 알아야 하는 개념은 메타문자</a:t>
            </a:r>
            <a:r>
              <a:rPr lang="en-US" altLang="ko-KR" dirty="0"/>
              <a:t>(meta-characters)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메타문자는 문자를 설명하기 위한 문자로</a:t>
            </a:r>
            <a:r>
              <a:rPr lang="en-US" altLang="ko-KR" dirty="0"/>
              <a:t>, </a:t>
            </a:r>
            <a:r>
              <a:rPr lang="ko-KR" altLang="en-US" dirty="0"/>
              <a:t>문자의 구성을 설명하기 위해 원래의 의미가 아니라 다른 의미로 쓰이는 문자를 뜻한다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기본 </a:t>
            </a:r>
            <a:r>
              <a:rPr lang="ko-KR" altLang="en-US" dirty="0"/>
              <a:t>메타문자 </a:t>
            </a:r>
            <a:r>
              <a:rPr lang="en-US" altLang="ko-KR" dirty="0"/>
              <a:t>[]</a:t>
            </a:r>
          </a:p>
          <a:p>
            <a:pPr lvl="2"/>
            <a:r>
              <a:rPr lang="ko-KR" altLang="en-US" dirty="0"/>
              <a:t>먼저 대괄호 </a:t>
            </a:r>
            <a:r>
              <a:rPr lang="en-US" altLang="ko-KR" dirty="0"/>
              <a:t>[ ]</a:t>
            </a:r>
            <a:r>
              <a:rPr lang="ko-KR" altLang="en-US" dirty="0"/>
              <a:t>는 </a:t>
            </a:r>
            <a:r>
              <a:rPr lang="en-US" altLang="ko-KR" dirty="0"/>
              <a:t>[ </a:t>
            </a:r>
            <a:r>
              <a:rPr lang="ko-KR" altLang="en-US" dirty="0"/>
              <a:t> </a:t>
            </a:r>
            <a:r>
              <a:rPr lang="en-US" altLang="ko-KR" dirty="0"/>
              <a:t>]  </a:t>
            </a:r>
            <a:r>
              <a:rPr lang="ko-KR" altLang="en-US" dirty="0"/>
              <a:t>블록 사이의 문자와 </a:t>
            </a:r>
            <a:r>
              <a:rPr lang="ko-KR" altLang="en-US" dirty="0" err="1"/>
              <a:t>매칭</a:t>
            </a:r>
            <a:r>
              <a:rPr lang="en-US" altLang="ko-KR" dirty="0"/>
              <a:t>. [ ]</a:t>
            </a:r>
            <a:r>
              <a:rPr lang="ko-KR" altLang="en-US" dirty="0"/>
              <a:t>에는 </a:t>
            </a:r>
            <a:r>
              <a:rPr lang="en-US" altLang="ko-KR" dirty="0"/>
              <a:t>or</a:t>
            </a:r>
            <a:r>
              <a:rPr lang="ko-KR" altLang="en-US" dirty="0"/>
              <a:t>의 의미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예를 들어</a:t>
            </a:r>
            <a:r>
              <a:rPr lang="en-US" altLang="ko-KR" dirty="0"/>
              <a:t>, [</a:t>
            </a:r>
            <a:r>
              <a:rPr lang="en-US" altLang="ko-KR" dirty="0" err="1"/>
              <a:t>abc</a:t>
            </a:r>
            <a:r>
              <a:rPr lang="en-US" altLang="ko-KR" dirty="0"/>
              <a:t>]</a:t>
            </a:r>
            <a:r>
              <a:rPr lang="ko-KR" altLang="en-US" dirty="0"/>
              <a:t>는 어떤 텍스트에 </a:t>
            </a:r>
            <a:r>
              <a:rPr lang="en-US" altLang="ko-KR" dirty="0"/>
              <a:t>a </a:t>
            </a:r>
            <a:r>
              <a:rPr lang="ko-KR" altLang="en-US" dirty="0"/>
              <a:t>또는 </a:t>
            </a:r>
            <a:r>
              <a:rPr lang="en-US" altLang="ko-KR" dirty="0"/>
              <a:t>b </a:t>
            </a:r>
            <a:r>
              <a:rPr lang="ko-KR" altLang="en-US" dirty="0"/>
              <a:t>또는 </a:t>
            </a:r>
            <a:r>
              <a:rPr lang="en-US" altLang="ko-KR" dirty="0"/>
              <a:t>c</a:t>
            </a:r>
            <a:r>
              <a:rPr lang="ko-KR" altLang="en-US" dirty="0"/>
              <a:t>라는 텍스트가 있는지 확인</a:t>
            </a:r>
            <a:endParaRPr lang="en-US" altLang="ko-KR" dirty="0"/>
          </a:p>
          <a:p>
            <a:pPr lvl="1"/>
            <a:r>
              <a:rPr lang="ko-KR" altLang="en-US" dirty="0"/>
              <a:t>반복 관련 메타문자 </a:t>
            </a:r>
            <a:r>
              <a:rPr lang="en-US" altLang="ko-KR" dirty="0"/>
              <a:t>-, +, *, ?, { }</a:t>
            </a:r>
          </a:p>
          <a:p>
            <a:pPr lvl="2"/>
            <a:r>
              <a:rPr lang="en-US" altLang="ko-KR" dirty="0"/>
              <a:t>+ : </a:t>
            </a:r>
            <a:r>
              <a:rPr lang="ko-KR" altLang="en-US" dirty="0"/>
              <a:t>해당 글자가 </a:t>
            </a:r>
            <a:r>
              <a:rPr lang="en-US" altLang="ko-KR" dirty="0"/>
              <a:t>1</a:t>
            </a:r>
            <a:r>
              <a:rPr lang="ko-KR" altLang="en-US" dirty="0"/>
              <a:t>개 이상 출현</a:t>
            </a:r>
            <a:endParaRPr lang="en-US" altLang="ko-KR" dirty="0"/>
          </a:p>
          <a:p>
            <a:pPr lvl="2"/>
            <a:r>
              <a:rPr lang="en-US" altLang="ko-KR" dirty="0"/>
              <a:t>{}  : </a:t>
            </a:r>
            <a:r>
              <a:rPr lang="ko-KR" altLang="en-US" dirty="0"/>
              <a:t>출현 횟수를 조정해야 할 때 사용하는 메타문자는 중괄호</a:t>
            </a:r>
            <a:endParaRPr lang="en-US" altLang="ko-KR" dirty="0"/>
          </a:p>
          <a:p>
            <a:pPr lvl="2"/>
            <a:r>
              <a:rPr lang="en-US" altLang="ko-KR" dirty="0"/>
              <a:t>*   : </a:t>
            </a:r>
            <a:r>
              <a:rPr lang="ko-KR" altLang="en-US" dirty="0"/>
              <a:t>해당 글자가 </a:t>
            </a:r>
            <a:r>
              <a:rPr lang="en-US" altLang="ko-KR" dirty="0"/>
              <a:t>0</a:t>
            </a:r>
            <a:r>
              <a:rPr lang="ko-KR" altLang="en-US" dirty="0"/>
              <a:t>번부터 무한대까지 반복</a:t>
            </a:r>
            <a:endParaRPr lang="en-US" altLang="ko-KR" dirty="0"/>
          </a:p>
          <a:p>
            <a:pPr lvl="2"/>
            <a:r>
              <a:rPr lang="en-US" altLang="ko-KR" dirty="0"/>
              <a:t>()  : </a:t>
            </a:r>
            <a:r>
              <a:rPr lang="ko-KR" altLang="en-US" dirty="0"/>
              <a:t>묶음을 표시 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[.]</a:t>
            </a:r>
            <a:r>
              <a:rPr lang="ko-KR" altLang="en-US" dirty="0"/>
              <a:t>는 일반적인 마침표를 뜻하고 </a:t>
            </a:r>
            <a:r>
              <a:rPr lang="en-US" altLang="ko-KR" dirty="0"/>
              <a:t>(.)</a:t>
            </a:r>
            <a:r>
              <a:rPr lang="ko-KR" altLang="en-US" dirty="0"/>
              <a:t>는 줄 바꿈 기호를 제외한 전체 문자를 뜻한다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메타문자 </a:t>
            </a:r>
            <a:r>
              <a:rPr lang="en-US" altLang="ko-KR" dirty="0"/>
              <a:t>|</a:t>
            </a:r>
            <a:r>
              <a:rPr lang="ko-KR" altLang="en-US" dirty="0"/>
              <a:t>나 </a:t>
            </a:r>
            <a:r>
              <a:rPr lang="en-US" altLang="ko-KR" dirty="0"/>
              <a:t>^</a:t>
            </a:r>
            <a:r>
              <a:rPr lang="ko-KR" altLang="en-US" dirty="0"/>
              <a:t>은 </a:t>
            </a:r>
            <a:r>
              <a:rPr lang="en-US" altLang="ko-KR" dirty="0"/>
              <a:t>or</a:t>
            </a:r>
            <a:r>
              <a:rPr lang="ko-KR" altLang="en-US" dirty="0"/>
              <a:t>와 </a:t>
            </a:r>
            <a:r>
              <a:rPr lang="en-US" altLang="ko-KR" dirty="0"/>
              <a:t>not</a:t>
            </a:r>
            <a:r>
              <a:rPr lang="ko-KR" altLang="en-US" dirty="0"/>
              <a:t>의 의미</a:t>
            </a:r>
            <a:r>
              <a:rPr lang="en-US" altLang="ko-KR" dirty="0"/>
              <a:t>, </a:t>
            </a:r>
            <a:r>
              <a:rPr lang="ko-KR" altLang="en-US" dirty="0"/>
              <a:t>정규 </a:t>
            </a:r>
            <a:r>
              <a:rPr lang="ko-KR" altLang="en-US" dirty="0" err="1"/>
              <a:t>표현식의</a:t>
            </a:r>
            <a:r>
              <a:rPr lang="ko-KR" altLang="en-US" dirty="0"/>
              <a:t> 처음과 끝에는 메타문자 </a:t>
            </a:r>
            <a:r>
              <a:rPr lang="en-US" altLang="ko-KR" dirty="0"/>
              <a:t>^</a:t>
            </a:r>
            <a:r>
              <a:rPr lang="ko-KR" altLang="en-US" dirty="0"/>
              <a:t>과 </a:t>
            </a:r>
            <a:r>
              <a:rPr lang="en-US" altLang="ko-KR" dirty="0"/>
              <a:t>$</a:t>
            </a:r>
            <a:r>
              <a:rPr lang="ko-KR" altLang="en-US" dirty="0"/>
              <a:t>를 붙인다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00"/>
          <a:stretch/>
        </p:blipFill>
        <p:spPr bwMode="auto">
          <a:xfrm>
            <a:off x="5364088" y="2748714"/>
            <a:ext cx="3527256" cy="6144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023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정규식 패턴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44008" y="555526"/>
            <a:ext cx="4392488" cy="4428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r>
              <a:rPr lang="ko-KR" altLang="en-US" dirty="0"/>
              <a:t> 문법</a:t>
            </a:r>
            <a:endParaRPr lang="en-US" altLang="ko-KR" dirty="0"/>
          </a:p>
          <a:p>
            <a:pPr lvl="1"/>
            <a:r>
              <a:rPr lang="ko-KR" altLang="en-US" dirty="0"/>
              <a:t>전화번호 찾기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1043609" y="1586052"/>
            <a:ext cx="5976664" cy="2868296"/>
            <a:chOff x="1043608" y="1586052"/>
            <a:chExt cx="7425825" cy="3563772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586052"/>
              <a:ext cx="7425824" cy="623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362" y="3048831"/>
              <a:ext cx="7418316" cy="623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4511609"/>
              <a:ext cx="7425825" cy="638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아래쪽 화살표 10"/>
            <p:cNvSpPr/>
            <p:nvPr/>
          </p:nvSpPr>
          <p:spPr>
            <a:xfrm>
              <a:off x="4486490" y="2449021"/>
              <a:ext cx="54006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아래쪽 화살표 11"/>
            <p:cNvSpPr/>
            <p:nvPr/>
          </p:nvSpPr>
          <p:spPr>
            <a:xfrm>
              <a:off x="4486490" y="3911800"/>
              <a:ext cx="54006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658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객체</a:t>
            </a:r>
          </a:p>
        </p:txBody>
      </p:sp>
      <p:sp>
        <p:nvSpPr>
          <p:cNvPr id="9218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객체는 자바스크립트의 기본 내장 객체 중 하나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객체는 </a:t>
            </a:r>
            <a:r>
              <a:rPr lang="ko-KR" altLang="en-US" dirty="0" smtClean="0"/>
              <a:t>두 </a:t>
            </a:r>
            <a:r>
              <a:rPr lang="ko-KR" altLang="en-US" dirty="0" smtClean="0"/>
              <a:t>가지 방법으로 생성</a:t>
            </a:r>
            <a:endParaRPr lang="en-US" altLang="ko-KR" dirty="0" smtClean="0"/>
          </a:p>
        </p:txBody>
      </p:sp>
      <p:pic>
        <p:nvPicPr>
          <p:cNvPr id="9220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1"/>
          <a:stretch/>
        </p:blipFill>
        <p:spPr bwMode="auto">
          <a:xfrm>
            <a:off x="1143001" y="2057399"/>
            <a:ext cx="6029325" cy="1117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0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정규식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555526"/>
            <a:ext cx="4392488" cy="4428492"/>
          </a:xfrm>
        </p:spPr>
        <p:txBody>
          <a:bodyPr/>
          <a:lstStyle/>
          <a:p>
            <a:r>
              <a:rPr lang="en-US" altLang="ko-KR" sz="1400" dirty="0"/>
              <a:t>^ (caret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ko-KR" sz="1200" dirty="0" smtClean="0"/>
              <a:t>라인의 </a:t>
            </a:r>
            <a:r>
              <a:rPr lang="ko-KR" altLang="ko-KR" sz="1200" dirty="0"/>
              <a:t>처음이나 문자열의 처음을 </a:t>
            </a:r>
            <a:r>
              <a:rPr lang="ko-KR" altLang="ko-KR" sz="1200" dirty="0" smtClean="0"/>
              <a:t>표시</a:t>
            </a:r>
            <a:endParaRPr lang="en-US" altLang="ko-KR" sz="1200" dirty="0" smtClean="0"/>
          </a:p>
          <a:p>
            <a:pPr lvl="1"/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^</a:t>
            </a:r>
            <a:r>
              <a:rPr lang="en-US" altLang="ko-KR" sz="1200" dirty="0" err="1"/>
              <a:t>aa</a:t>
            </a:r>
            <a:r>
              <a:rPr lang="en-US" altLang="ko-KR" sz="1200" dirty="0"/>
              <a:t> (</a:t>
            </a:r>
            <a:r>
              <a:rPr lang="ko-KR" altLang="ko-KR" sz="1200" dirty="0"/>
              <a:t>문자열의 처음에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aa</a:t>
            </a:r>
            <a:r>
              <a:rPr lang="ko-KR" altLang="ko-KR" sz="1200" dirty="0"/>
              <a:t>를 포함하면 참</a:t>
            </a:r>
            <a:r>
              <a:rPr lang="en-US" altLang="ko-KR" sz="1200" dirty="0"/>
              <a:t>, </a:t>
            </a:r>
            <a:r>
              <a:rPr lang="ko-KR" altLang="ko-KR" sz="1200" dirty="0"/>
              <a:t>그렇지 않으면 거짓</a:t>
            </a:r>
            <a:r>
              <a:rPr lang="en-US" altLang="ko-KR" sz="1200" dirty="0" smtClean="0"/>
              <a:t>)</a:t>
            </a:r>
            <a:endParaRPr lang="ko-KR" altLang="ko-KR" sz="1200" dirty="0" smtClean="0"/>
          </a:p>
          <a:p>
            <a:r>
              <a:rPr lang="en-US" altLang="ko-KR" sz="1400" dirty="0" smtClean="0"/>
              <a:t>$ (dollar)</a:t>
            </a:r>
          </a:p>
          <a:p>
            <a:pPr lvl="1"/>
            <a:r>
              <a:rPr lang="ko-KR" altLang="ko-KR" sz="1200" dirty="0" smtClean="0"/>
              <a:t>라인의 </a:t>
            </a:r>
            <a:r>
              <a:rPr lang="ko-KR" altLang="ko-KR" sz="1200" dirty="0"/>
              <a:t>끝이나 문자열의 끝을 </a:t>
            </a:r>
            <a:r>
              <a:rPr lang="ko-KR" altLang="ko-KR" sz="1200" dirty="0" smtClean="0"/>
              <a:t>표시</a:t>
            </a:r>
            <a:endParaRPr lang="en-US" altLang="ko-KR" sz="1200" dirty="0" smtClean="0"/>
          </a:p>
          <a:p>
            <a:pPr lvl="1"/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aaa</a:t>
            </a:r>
            <a:r>
              <a:rPr lang="en-US" altLang="ko-KR" sz="1200" dirty="0"/>
              <a:t>$ (</a:t>
            </a:r>
            <a:r>
              <a:rPr lang="ko-KR" altLang="ko-KR" sz="1200" dirty="0"/>
              <a:t>문자열의 끝에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aaa</a:t>
            </a:r>
            <a:r>
              <a:rPr lang="ko-KR" altLang="ko-KR" sz="1200" dirty="0"/>
              <a:t>를 포함하면 참</a:t>
            </a:r>
            <a:r>
              <a:rPr lang="en-US" altLang="ko-KR" sz="1200" dirty="0"/>
              <a:t>, </a:t>
            </a:r>
            <a:r>
              <a:rPr lang="ko-KR" altLang="ko-KR" sz="1200" dirty="0"/>
              <a:t>그렇지 않으면 거짓</a:t>
            </a:r>
            <a:r>
              <a:rPr lang="en-US" altLang="ko-KR" sz="1200" dirty="0" smtClean="0"/>
              <a:t>)</a:t>
            </a:r>
            <a:endParaRPr lang="ko-KR" altLang="ko-KR" sz="1200" dirty="0"/>
          </a:p>
          <a:p>
            <a:r>
              <a:rPr lang="en-US" altLang="ko-KR" sz="1400" dirty="0"/>
              <a:t>. (period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ko-KR" sz="1200" dirty="0" smtClean="0"/>
              <a:t>임의의 </a:t>
            </a:r>
            <a:r>
              <a:rPr lang="ko-KR" altLang="ko-KR" sz="1200" dirty="0"/>
              <a:t>한 문자를 </a:t>
            </a:r>
            <a:r>
              <a:rPr lang="ko-KR" altLang="ko-KR" sz="1200" dirty="0" smtClean="0"/>
              <a:t>표시</a:t>
            </a:r>
            <a:endParaRPr lang="en-US" altLang="ko-KR" sz="1200" dirty="0" smtClean="0"/>
          </a:p>
          <a:p>
            <a:pPr lvl="1"/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^</a:t>
            </a:r>
            <a:r>
              <a:rPr lang="en-US" altLang="ko-KR" sz="1200" dirty="0" err="1"/>
              <a:t>a.c</a:t>
            </a:r>
            <a:r>
              <a:rPr lang="en-US" altLang="ko-KR" sz="1200" dirty="0"/>
              <a:t> (</a:t>
            </a:r>
            <a:r>
              <a:rPr lang="ko-KR" altLang="ko-KR" sz="1200" dirty="0"/>
              <a:t>문자열의 처음에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abc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adc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aZc</a:t>
            </a:r>
            <a:r>
              <a:rPr lang="en-US" altLang="ko-KR" sz="1200" dirty="0"/>
              <a:t> </a:t>
            </a:r>
            <a:r>
              <a:rPr lang="ko-KR" altLang="ko-KR" sz="1200" dirty="0"/>
              <a:t>등은 참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aa</a:t>
            </a:r>
            <a:r>
              <a:rPr lang="en-US" altLang="ko-KR" sz="1200" dirty="0"/>
              <a:t> </a:t>
            </a:r>
            <a:r>
              <a:rPr lang="ko-KR" altLang="ko-KR" sz="1200" dirty="0"/>
              <a:t>는 거짓</a:t>
            </a:r>
            <a:r>
              <a:rPr lang="en-US" altLang="ko-KR" sz="1200" dirty="0" smtClean="0"/>
              <a:t>)</a:t>
            </a:r>
          </a:p>
          <a:p>
            <a:pPr lvl="1"/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a..b</a:t>
            </a:r>
            <a:r>
              <a:rPr lang="en-US" altLang="ko-KR" sz="1200" dirty="0"/>
              <a:t>$ (</a:t>
            </a:r>
            <a:r>
              <a:rPr lang="ko-KR" altLang="ko-KR" sz="1200" dirty="0"/>
              <a:t>문자열의 끝에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aaab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abbb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azzb</a:t>
            </a:r>
            <a:r>
              <a:rPr lang="en-US" altLang="ko-KR" sz="1200" dirty="0"/>
              <a:t> </a:t>
            </a:r>
            <a:r>
              <a:rPr lang="ko-KR" altLang="ko-KR" sz="1200" dirty="0"/>
              <a:t>등을 포함하면 참</a:t>
            </a:r>
            <a:r>
              <a:rPr lang="en-US" altLang="ko-KR" sz="1200" dirty="0" smtClean="0"/>
              <a:t>)</a:t>
            </a:r>
            <a:endParaRPr lang="ko-KR" altLang="en-US" sz="1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44008" y="555526"/>
            <a:ext cx="4392488" cy="4428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44008" y="555526"/>
            <a:ext cx="4392488" cy="4428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sz="1400" dirty="0"/>
              <a:t>[] (bracket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ko-KR" sz="1200" dirty="0" smtClean="0"/>
              <a:t>문자의 </a:t>
            </a:r>
            <a:r>
              <a:rPr lang="ko-KR" altLang="ko-KR" sz="1200" dirty="0"/>
              <a:t>집합이나 범위를 나타냄</a:t>
            </a:r>
            <a:r>
              <a:rPr lang="en-US" altLang="ko-KR" sz="1200" dirty="0"/>
              <a:t>, </a:t>
            </a:r>
            <a:r>
              <a:rPr lang="ko-KR" altLang="ko-KR" sz="1200" dirty="0"/>
              <a:t>두 문자 사이의 범위는 “</a:t>
            </a:r>
            <a:r>
              <a:rPr lang="en-US" altLang="ko-KR" sz="1200" dirty="0"/>
              <a:t>-</a:t>
            </a:r>
            <a:r>
              <a:rPr lang="ko-KR" altLang="ko-KR" sz="1200" dirty="0"/>
              <a:t>” 사용</a:t>
            </a:r>
            <a:r>
              <a:rPr lang="en-US" altLang="ko-KR" sz="1200" dirty="0" smtClean="0"/>
              <a:t>.</a:t>
            </a:r>
          </a:p>
          <a:p>
            <a:pPr lvl="1"/>
            <a:r>
              <a:rPr lang="en-US" altLang="ko-KR" sz="1200" dirty="0" smtClean="0"/>
              <a:t>[]</a:t>
            </a:r>
            <a:r>
              <a:rPr lang="ko-KR" altLang="ko-KR" sz="1200" dirty="0"/>
              <a:t>내에서 “</a:t>
            </a:r>
            <a:r>
              <a:rPr lang="en-US" altLang="ko-KR" sz="1200" dirty="0"/>
              <a:t>^</a:t>
            </a:r>
            <a:r>
              <a:rPr lang="ko-KR" altLang="ko-KR" sz="1200" dirty="0"/>
              <a:t>”이 선행되면</a:t>
            </a:r>
            <a:r>
              <a:rPr lang="en-US" altLang="ko-KR" sz="1200" dirty="0"/>
              <a:t> not</a:t>
            </a:r>
            <a:r>
              <a:rPr lang="ko-KR" altLang="ko-KR" sz="1200" dirty="0"/>
              <a:t>을 </a:t>
            </a:r>
            <a:r>
              <a:rPr lang="ko-KR" altLang="ko-KR" sz="1200" dirty="0" smtClean="0"/>
              <a:t>나타냄</a:t>
            </a:r>
            <a:endParaRPr lang="en-US" altLang="ko-KR" sz="1200" dirty="0" smtClean="0"/>
          </a:p>
          <a:p>
            <a:pPr lvl="1"/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[</a:t>
            </a:r>
            <a:r>
              <a:rPr lang="en-US" altLang="ko-KR" sz="1200" dirty="0" err="1"/>
              <a:t>abc</a:t>
            </a:r>
            <a:r>
              <a:rPr lang="en-US" altLang="ko-KR" sz="1200" dirty="0"/>
              <a:t>] (a, b, c </a:t>
            </a:r>
            <a:r>
              <a:rPr lang="ko-KR" altLang="ko-KR" sz="1200" dirty="0"/>
              <a:t>중 어떤 문자</a:t>
            </a:r>
            <a:r>
              <a:rPr lang="en-US" altLang="ko-KR" sz="1200" dirty="0"/>
              <a:t>, </a:t>
            </a:r>
            <a:r>
              <a:rPr lang="ko-KR" altLang="ko-KR" sz="1200" dirty="0"/>
              <a:t>“</a:t>
            </a:r>
            <a:r>
              <a:rPr lang="en-US" altLang="ko-KR" sz="1200" dirty="0"/>
              <a:t>[a-c].</a:t>
            </a:r>
            <a:r>
              <a:rPr lang="ko-KR" altLang="ko-KR" sz="1200" dirty="0"/>
              <a:t>”과 동일</a:t>
            </a:r>
            <a:r>
              <a:rPr lang="en-US" altLang="ko-KR" sz="1200" dirty="0" smtClean="0"/>
              <a:t>)</a:t>
            </a:r>
          </a:p>
          <a:p>
            <a:pPr lvl="1"/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[</a:t>
            </a:r>
            <a:r>
              <a:rPr lang="en-US" altLang="ko-KR" sz="1200" dirty="0" err="1"/>
              <a:t>Yy</a:t>
            </a:r>
            <a:r>
              <a:rPr lang="en-US" altLang="ko-KR" sz="1200" dirty="0"/>
              <a:t>] (Y </a:t>
            </a:r>
            <a:r>
              <a:rPr lang="ko-KR" altLang="ko-KR" sz="1200" dirty="0"/>
              <a:t>또는</a:t>
            </a:r>
            <a:r>
              <a:rPr lang="en-US" altLang="ko-KR" sz="1200" dirty="0"/>
              <a:t> y</a:t>
            </a:r>
            <a:r>
              <a:rPr lang="en-US" altLang="ko-KR" sz="1200" dirty="0" smtClean="0"/>
              <a:t>)</a:t>
            </a:r>
          </a:p>
          <a:p>
            <a:pPr lvl="1"/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[A-Za-z0-9] (</a:t>
            </a:r>
            <a:r>
              <a:rPr lang="ko-KR" altLang="ko-KR" sz="1200" dirty="0"/>
              <a:t>모든 알파벳과 숫자</a:t>
            </a:r>
            <a:r>
              <a:rPr lang="en-US" altLang="ko-KR" sz="1200" dirty="0" smtClean="0"/>
              <a:t>)</a:t>
            </a:r>
          </a:p>
          <a:p>
            <a:pPr lvl="1"/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[-A-Z]. (</a:t>
            </a:r>
            <a:r>
              <a:rPr lang="ko-KR" altLang="ko-KR" sz="1200" dirty="0"/>
              <a:t>“</a:t>
            </a:r>
            <a:r>
              <a:rPr lang="en-US" altLang="ko-KR" sz="1200" dirty="0"/>
              <a:t>-</a:t>
            </a:r>
            <a:r>
              <a:rPr lang="ko-KR" altLang="ko-KR" sz="1200" dirty="0"/>
              <a:t>“</a:t>
            </a:r>
            <a:r>
              <a:rPr lang="en-US" altLang="ko-KR" sz="1200" dirty="0"/>
              <a:t>(hyphen)</a:t>
            </a:r>
            <a:r>
              <a:rPr lang="ko-KR" altLang="ko-KR" sz="1200" dirty="0"/>
              <a:t>과 모든 대문자</a:t>
            </a:r>
            <a:r>
              <a:rPr lang="en-US" altLang="ko-KR" sz="1200" dirty="0" smtClean="0"/>
              <a:t>)</a:t>
            </a:r>
          </a:p>
          <a:p>
            <a:pPr lvl="1"/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[^a-z] (</a:t>
            </a:r>
            <a:r>
              <a:rPr lang="ko-KR" altLang="ko-KR" sz="1200" dirty="0"/>
              <a:t>소문자 이외의 문자</a:t>
            </a:r>
            <a:r>
              <a:rPr lang="en-US" altLang="ko-KR" sz="1200" dirty="0" smtClean="0"/>
              <a:t>)</a:t>
            </a:r>
          </a:p>
          <a:p>
            <a:pPr lvl="1"/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[^0-9] (</a:t>
            </a:r>
            <a:r>
              <a:rPr lang="ko-KR" altLang="ko-KR" sz="1200" dirty="0"/>
              <a:t>숫자 이외의 문자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055349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정규식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555526"/>
            <a:ext cx="4392488" cy="4428492"/>
          </a:xfrm>
        </p:spPr>
        <p:txBody>
          <a:bodyPr/>
          <a:lstStyle/>
          <a:p>
            <a:pPr lvl="0"/>
            <a:r>
              <a:rPr lang="en-US" altLang="ko-KR" sz="1400" dirty="0"/>
              <a:t>{} (brace</a:t>
            </a:r>
            <a:r>
              <a:rPr lang="en-US" altLang="ko-KR" sz="1400" dirty="0" smtClean="0"/>
              <a:t>)</a:t>
            </a:r>
          </a:p>
          <a:p>
            <a:pPr marL="457200" lvl="1" indent="0">
              <a:buNone/>
            </a:pPr>
            <a:r>
              <a:rPr lang="en-US" altLang="ko-KR" sz="1200" dirty="0" smtClean="0"/>
              <a:t>{} </a:t>
            </a:r>
            <a:r>
              <a:rPr lang="ko-KR" altLang="ko-KR" sz="1200" dirty="0"/>
              <a:t>내의 숫자는 직전의 선행 문자가 나타나는 횟수</a:t>
            </a:r>
            <a:r>
              <a:rPr lang="en-US" altLang="ko-KR" sz="1200" dirty="0"/>
              <a:t>,</a:t>
            </a:r>
            <a:r>
              <a:rPr lang="ko-KR" altLang="ko-KR" sz="1200" dirty="0"/>
              <a:t>범위를 </a:t>
            </a:r>
            <a:r>
              <a:rPr lang="ko-KR" altLang="ko-KR" sz="1200" dirty="0" smtClean="0"/>
              <a:t>나타냄</a:t>
            </a:r>
            <a:endParaRPr lang="en-US" altLang="ko-KR" sz="1200" dirty="0" smtClean="0"/>
          </a:p>
          <a:p>
            <a:pPr marL="457200" lvl="1" indent="0">
              <a:buNone/>
            </a:pPr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a{3} (</a:t>
            </a:r>
            <a:r>
              <a:rPr lang="ko-KR" altLang="ko-KR" sz="1200" dirty="0"/>
              <a:t>‘</a:t>
            </a:r>
            <a:r>
              <a:rPr lang="en-US" altLang="ko-KR" sz="1200" dirty="0"/>
              <a:t>a</a:t>
            </a:r>
            <a:r>
              <a:rPr lang="ko-KR" altLang="ko-KR" sz="1200" dirty="0"/>
              <a:t>’의</a:t>
            </a:r>
            <a:r>
              <a:rPr lang="en-US" altLang="ko-KR" sz="1200" dirty="0"/>
              <a:t> 3</a:t>
            </a:r>
            <a:r>
              <a:rPr lang="ko-KR" altLang="ko-KR" sz="1200" dirty="0"/>
              <a:t>번만 반복인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aaa</a:t>
            </a:r>
            <a:r>
              <a:rPr lang="ko-KR" altLang="ko-KR" sz="1200" dirty="0"/>
              <a:t>만 해당됨</a:t>
            </a:r>
            <a:r>
              <a:rPr lang="en-US" altLang="ko-KR" sz="1200" dirty="0" smtClean="0"/>
              <a:t>)</a:t>
            </a:r>
          </a:p>
          <a:p>
            <a:pPr marL="457200" lvl="1" indent="0">
              <a:buNone/>
            </a:pPr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a{3,} (</a:t>
            </a:r>
            <a:r>
              <a:rPr lang="ko-KR" altLang="ko-KR" sz="1200" dirty="0"/>
              <a:t>‘</a:t>
            </a:r>
            <a:r>
              <a:rPr lang="en-US" altLang="ko-KR" sz="1200" dirty="0"/>
              <a:t>a</a:t>
            </a:r>
            <a:r>
              <a:rPr lang="ko-KR" altLang="ko-KR" sz="1200" dirty="0"/>
              <a:t>’가</a:t>
            </a:r>
            <a:r>
              <a:rPr lang="en-US" altLang="ko-KR" sz="1200" dirty="0"/>
              <a:t> 3</a:t>
            </a:r>
            <a:r>
              <a:rPr lang="ko-KR" altLang="ko-KR" sz="1200" dirty="0"/>
              <a:t>번 이상 반복인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aaa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aaaa</a:t>
            </a:r>
            <a:r>
              <a:rPr lang="en-US" altLang="ko-KR" sz="1200" dirty="0"/>
              <a:t>,  </a:t>
            </a:r>
            <a:r>
              <a:rPr lang="ko-KR" altLang="ko-KR" sz="1200" dirty="0"/>
              <a:t>… 등을 나타냄</a:t>
            </a:r>
            <a:r>
              <a:rPr lang="en-US" altLang="ko-KR" sz="1200" dirty="0" smtClean="0"/>
              <a:t>)</a:t>
            </a:r>
          </a:p>
          <a:p>
            <a:pPr marL="457200" lvl="1" indent="0">
              <a:buNone/>
            </a:pPr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a{3,5} (</a:t>
            </a:r>
            <a:r>
              <a:rPr lang="en-US" altLang="ko-KR" sz="1200" dirty="0" err="1"/>
              <a:t>aaa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aaaa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aaaaa</a:t>
            </a:r>
            <a:r>
              <a:rPr lang="en-US" altLang="ko-KR" sz="1200" dirty="0"/>
              <a:t> </a:t>
            </a:r>
            <a:r>
              <a:rPr lang="ko-KR" altLang="ko-KR" sz="1200" dirty="0"/>
              <a:t>만 해당됨</a:t>
            </a:r>
            <a:r>
              <a:rPr lang="en-US" altLang="ko-KR" sz="1200" dirty="0" smtClean="0"/>
              <a:t>)</a:t>
            </a:r>
          </a:p>
          <a:p>
            <a:pPr marL="457200" lvl="1" indent="0">
              <a:buNone/>
            </a:pPr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ab</a:t>
            </a:r>
            <a:r>
              <a:rPr lang="en-US" altLang="ko-KR" sz="1200" dirty="0"/>
              <a:t>{2,3} (</a:t>
            </a:r>
            <a:r>
              <a:rPr lang="en-US" altLang="ko-KR" sz="1200" dirty="0" err="1"/>
              <a:t>abb</a:t>
            </a:r>
            <a:r>
              <a:rPr lang="ko-KR" altLang="ko-KR" sz="1200" dirty="0"/>
              <a:t>와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abbb</a:t>
            </a:r>
            <a:r>
              <a:rPr lang="en-US" altLang="ko-KR" sz="1200" dirty="0"/>
              <a:t> </a:t>
            </a:r>
            <a:r>
              <a:rPr lang="ko-KR" altLang="ko-KR" sz="1200" dirty="0"/>
              <a:t>만 해당됨</a:t>
            </a:r>
            <a:r>
              <a:rPr lang="en-US" altLang="ko-KR" sz="1200" dirty="0" smtClean="0"/>
              <a:t>)</a:t>
            </a:r>
          </a:p>
          <a:p>
            <a:pPr marL="457200" lvl="1" indent="0">
              <a:buNone/>
            </a:pPr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[0-9]{2} (</a:t>
            </a:r>
            <a:r>
              <a:rPr lang="ko-KR" altLang="ko-KR" sz="1200" dirty="0"/>
              <a:t>두 자리 숫자</a:t>
            </a:r>
            <a:r>
              <a:rPr lang="en-US" altLang="ko-KR" sz="1200" dirty="0" smtClean="0"/>
              <a:t>)</a:t>
            </a:r>
          </a:p>
          <a:p>
            <a:pPr marL="457200" lvl="1" indent="0">
              <a:buNone/>
            </a:pPr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doc[7-9]{2} (doc77, doc87, doc97 </a:t>
            </a:r>
            <a:r>
              <a:rPr lang="ko-KR" altLang="ko-KR" sz="1200" dirty="0"/>
              <a:t>등이 해당</a:t>
            </a:r>
            <a:r>
              <a:rPr lang="en-US" altLang="ko-KR" sz="1200" dirty="0" smtClean="0"/>
              <a:t>)</a:t>
            </a:r>
          </a:p>
          <a:p>
            <a:pPr marL="457200" lvl="1" indent="0">
              <a:buNone/>
            </a:pPr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[^</a:t>
            </a:r>
            <a:r>
              <a:rPr lang="en-US" altLang="ko-KR" sz="1200" dirty="0" err="1"/>
              <a:t>Zz</a:t>
            </a:r>
            <a:r>
              <a:rPr lang="en-US" altLang="ko-KR" sz="1200" dirty="0"/>
              <a:t>]{3} (Z</a:t>
            </a:r>
            <a:r>
              <a:rPr lang="ko-KR" altLang="ko-KR" sz="1200" dirty="0"/>
              <a:t>와</a:t>
            </a:r>
            <a:r>
              <a:rPr lang="en-US" altLang="ko-KR" sz="1200" dirty="0"/>
              <a:t> z</a:t>
            </a:r>
            <a:r>
              <a:rPr lang="ko-KR" altLang="ko-KR" sz="1200" dirty="0"/>
              <a:t>를 포함하지 않는</a:t>
            </a:r>
            <a:r>
              <a:rPr lang="en-US" altLang="ko-KR" sz="1200" dirty="0"/>
              <a:t> 5</a:t>
            </a:r>
            <a:r>
              <a:rPr lang="ko-KR" altLang="ko-KR" sz="1200" dirty="0"/>
              <a:t>개의 문자열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abc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ttt</a:t>
            </a:r>
            <a:r>
              <a:rPr lang="en-US" altLang="ko-KR" sz="1200" dirty="0"/>
              <a:t> </a:t>
            </a:r>
            <a:r>
              <a:rPr lang="ko-KR" altLang="ko-KR" sz="1200" dirty="0"/>
              <a:t>등</a:t>
            </a:r>
            <a:r>
              <a:rPr lang="en-US" altLang="ko-KR" sz="1200" dirty="0" smtClean="0"/>
              <a:t>)</a:t>
            </a:r>
          </a:p>
          <a:p>
            <a:pPr marL="457200" lvl="1" indent="0">
              <a:buNone/>
            </a:pPr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.{3,4}</a:t>
            </a:r>
            <a:r>
              <a:rPr lang="en-US" altLang="ko-KR" sz="1200" dirty="0" err="1"/>
              <a:t>er</a:t>
            </a:r>
            <a:r>
              <a:rPr lang="en-US" altLang="ko-KR" sz="1200" dirty="0"/>
              <a:t> (</a:t>
            </a:r>
            <a:r>
              <a:rPr lang="ko-KR" altLang="ko-KR" sz="1200" dirty="0"/>
              <a:t>‘</a:t>
            </a:r>
            <a:r>
              <a:rPr lang="en-US" altLang="ko-KR" sz="1200" dirty="0" err="1"/>
              <a:t>er</a:t>
            </a:r>
            <a:r>
              <a:rPr lang="ko-KR" altLang="ko-KR" sz="1200" dirty="0"/>
              <a:t>’앞에 세 개 또는 네 개의 문자를 포함하는 문자열이므로</a:t>
            </a:r>
            <a:r>
              <a:rPr lang="en-US" altLang="ko-KR" sz="1200" dirty="0"/>
              <a:t> Peter, mother </a:t>
            </a:r>
            <a:r>
              <a:rPr lang="ko-KR" altLang="ko-KR" sz="1200" dirty="0"/>
              <a:t>등이 해당</a:t>
            </a:r>
            <a:r>
              <a:rPr lang="en-US" altLang="ko-KR" sz="1200" dirty="0"/>
              <a:t>)</a:t>
            </a:r>
            <a:endParaRPr lang="ko-KR" altLang="ko-KR" sz="12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44008" y="555526"/>
            <a:ext cx="4392488" cy="4428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427984" y="555526"/>
            <a:ext cx="4716016" cy="4428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sz="1400" dirty="0"/>
              <a:t>* (asterisk</a:t>
            </a:r>
            <a:r>
              <a:rPr lang="en-US" altLang="ko-KR" sz="1400" dirty="0" smtClean="0"/>
              <a:t>)</a:t>
            </a:r>
          </a:p>
          <a:p>
            <a:pPr marL="457200" lvl="1" indent="0">
              <a:buNone/>
            </a:pPr>
            <a:r>
              <a:rPr lang="ko-KR" altLang="ko-KR" sz="1200" dirty="0" smtClean="0"/>
              <a:t>“</a:t>
            </a:r>
            <a:r>
              <a:rPr lang="en-US" altLang="ko-KR" sz="1200" dirty="0"/>
              <a:t>*</a:t>
            </a:r>
            <a:r>
              <a:rPr lang="ko-KR" altLang="ko-KR" sz="1200" dirty="0"/>
              <a:t>” 직전의 선행 문자가</a:t>
            </a:r>
            <a:r>
              <a:rPr lang="en-US" altLang="ko-KR" sz="1200" dirty="0"/>
              <a:t> 0</a:t>
            </a:r>
            <a:r>
              <a:rPr lang="ko-KR" altLang="ko-KR" sz="1200" dirty="0"/>
              <a:t>번 또는 여러 번 나타나는 </a:t>
            </a:r>
            <a:r>
              <a:rPr lang="ko-KR" altLang="ko-KR" sz="1200" dirty="0" smtClean="0"/>
              <a:t>문자열</a:t>
            </a:r>
            <a:endParaRPr lang="en-US" altLang="ko-KR" sz="1200" dirty="0" smtClean="0"/>
          </a:p>
          <a:p>
            <a:pPr marL="457200" lvl="1" indent="0">
              <a:buNone/>
            </a:pPr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ab</a:t>
            </a:r>
            <a:r>
              <a:rPr lang="en-US" altLang="ko-KR" sz="1200" dirty="0"/>
              <a:t>*c (</a:t>
            </a:r>
            <a:r>
              <a:rPr lang="ko-KR" altLang="ko-KR" sz="1200" dirty="0"/>
              <a:t>‘</a:t>
            </a:r>
            <a:r>
              <a:rPr lang="en-US" altLang="ko-KR" sz="1200" dirty="0"/>
              <a:t>b</a:t>
            </a:r>
            <a:r>
              <a:rPr lang="ko-KR" altLang="ko-KR" sz="1200" dirty="0"/>
              <a:t>’를</a:t>
            </a:r>
            <a:r>
              <a:rPr lang="en-US" altLang="ko-KR" sz="1200" dirty="0"/>
              <a:t> 0</a:t>
            </a:r>
            <a:r>
              <a:rPr lang="ko-KR" altLang="ko-KR" sz="1200" dirty="0"/>
              <a:t>번 또는 여러 번 포함하므로</a:t>
            </a:r>
            <a:r>
              <a:rPr lang="en-US" altLang="ko-KR" sz="1200" dirty="0"/>
              <a:t> ac, </a:t>
            </a:r>
            <a:r>
              <a:rPr lang="en-US" altLang="ko-KR" sz="1200" dirty="0" err="1"/>
              <a:t>abc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abbbc</a:t>
            </a:r>
            <a:r>
              <a:rPr lang="en-US" altLang="ko-KR" sz="1200" dirty="0"/>
              <a:t> </a:t>
            </a:r>
            <a:r>
              <a:rPr lang="ko-KR" altLang="ko-KR" sz="1200" dirty="0"/>
              <a:t>등</a:t>
            </a:r>
            <a:r>
              <a:rPr lang="en-US" altLang="ko-KR" sz="1200" dirty="0" smtClean="0"/>
              <a:t>)</a:t>
            </a:r>
          </a:p>
          <a:p>
            <a:pPr marL="457200" lvl="1" indent="0">
              <a:buNone/>
            </a:pPr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* (</a:t>
            </a:r>
            <a:r>
              <a:rPr lang="ko-KR" altLang="ko-KR" sz="1200" dirty="0"/>
              <a:t>선행 문자가 없는 경우이므로 임의의 문자열 및 공백 문자열</a:t>
            </a:r>
            <a:r>
              <a:rPr lang="en-US" altLang="ko-KR" sz="1200" dirty="0" smtClean="0"/>
              <a:t>)</a:t>
            </a:r>
          </a:p>
          <a:p>
            <a:pPr marL="457200" lvl="1" indent="0">
              <a:buNone/>
            </a:pPr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.* (</a:t>
            </a:r>
            <a:r>
              <a:rPr lang="ko-KR" altLang="ko-KR" sz="1200" dirty="0"/>
              <a:t>선행 문자가 “</a:t>
            </a:r>
            <a:r>
              <a:rPr lang="en-US" altLang="ko-KR" sz="1200" dirty="0"/>
              <a:t>.</a:t>
            </a:r>
            <a:r>
              <a:rPr lang="ko-KR" altLang="ko-KR" sz="1200" dirty="0"/>
              <a:t>”이므로 하나이상의 문자를 포함하는 문자열</a:t>
            </a:r>
            <a:r>
              <a:rPr lang="en-US" altLang="ko-KR" sz="1200" dirty="0" smtClean="0"/>
              <a:t>)</a:t>
            </a:r>
          </a:p>
          <a:p>
            <a:pPr marL="457200" lvl="1" indent="0">
              <a:buNone/>
            </a:pPr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ab</a:t>
            </a:r>
            <a:r>
              <a:rPr lang="en-US" altLang="ko-KR" sz="1200" dirty="0"/>
              <a:t>* (</a:t>
            </a:r>
            <a:r>
              <a:rPr lang="ko-KR" altLang="ko-KR" sz="1200" dirty="0"/>
              <a:t>‘</a:t>
            </a:r>
            <a:r>
              <a:rPr lang="en-US" altLang="ko-KR" sz="1200" dirty="0"/>
              <a:t>b</a:t>
            </a:r>
            <a:r>
              <a:rPr lang="ko-KR" altLang="ko-KR" sz="1200" dirty="0"/>
              <a:t>’를</a:t>
            </a:r>
            <a:r>
              <a:rPr lang="en-US" altLang="ko-KR" sz="1200" dirty="0"/>
              <a:t> 0</a:t>
            </a:r>
            <a:r>
              <a:rPr lang="ko-KR" altLang="ko-KR" sz="1200" dirty="0"/>
              <a:t>번 또는 여러 번 포함하므로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accc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abb</a:t>
            </a:r>
            <a:r>
              <a:rPr lang="en-US" altLang="ko-KR" sz="1200" dirty="0"/>
              <a:t> </a:t>
            </a:r>
            <a:r>
              <a:rPr lang="ko-KR" altLang="ko-KR" sz="1200" dirty="0"/>
              <a:t>등</a:t>
            </a:r>
            <a:r>
              <a:rPr lang="en-US" altLang="ko-KR" sz="1200" dirty="0" smtClean="0"/>
              <a:t>)</a:t>
            </a:r>
          </a:p>
          <a:p>
            <a:pPr marL="457200" lvl="1" indent="0">
              <a:buNone/>
            </a:pPr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a* (</a:t>
            </a:r>
            <a:r>
              <a:rPr lang="ko-KR" altLang="ko-KR" sz="1200" dirty="0"/>
              <a:t>‘</a:t>
            </a:r>
            <a:r>
              <a:rPr lang="en-US" altLang="ko-KR" sz="1200" dirty="0"/>
              <a:t>a</a:t>
            </a:r>
            <a:r>
              <a:rPr lang="ko-KR" altLang="ko-KR" sz="1200" dirty="0"/>
              <a:t>’를</a:t>
            </a:r>
            <a:r>
              <a:rPr lang="en-US" altLang="ko-KR" sz="1200" dirty="0"/>
              <a:t> 0</a:t>
            </a:r>
            <a:r>
              <a:rPr lang="ko-KR" altLang="ko-KR" sz="1200" dirty="0"/>
              <a:t>번 또는 여러 번 포함하므로</a:t>
            </a:r>
            <a:r>
              <a:rPr lang="en-US" altLang="ko-KR" sz="1200" dirty="0"/>
              <a:t> k, </a:t>
            </a:r>
            <a:r>
              <a:rPr lang="en-US" altLang="ko-KR" sz="1200" dirty="0" err="1"/>
              <a:t>kd</a:t>
            </a:r>
            <a:r>
              <a:rPr lang="en-US" altLang="ko-KR" sz="1200" dirty="0"/>
              <a:t>, a, </a:t>
            </a:r>
            <a:r>
              <a:rPr lang="en-US" altLang="ko-KR" sz="1200" dirty="0" err="1"/>
              <a:t>aa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abb</a:t>
            </a:r>
            <a:r>
              <a:rPr lang="en-US" altLang="ko-KR" sz="1200" dirty="0"/>
              <a:t> </a:t>
            </a:r>
            <a:r>
              <a:rPr lang="ko-KR" altLang="ko-KR" sz="1200" dirty="0"/>
              <a:t>등</a:t>
            </a:r>
            <a:r>
              <a:rPr lang="en-US" altLang="ko-KR" sz="1200" dirty="0" smtClean="0"/>
              <a:t>)</a:t>
            </a:r>
          </a:p>
          <a:p>
            <a:pPr marL="457200" lvl="1" indent="0">
              <a:buNone/>
            </a:pPr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doc[7-9]* (doc7, doc777, doc778989, doc </a:t>
            </a:r>
            <a:r>
              <a:rPr lang="ko-KR" altLang="ko-KR" sz="1200" dirty="0"/>
              <a:t>등이 해당</a:t>
            </a:r>
            <a:r>
              <a:rPr lang="en-US" altLang="ko-KR" sz="1200" dirty="0" smtClean="0"/>
              <a:t>)</a:t>
            </a:r>
          </a:p>
          <a:p>
            <a:pPr marL="457200" lvl="1" indent="0">
              <a:buNone/>
            </a:pPr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[A-Z].* (</a:t>
            </a:r>
            <a:r>
              <a:rPr lang="ko-KR" altLang="ko-KR" sz="1200" dirty="0"/>
              <a:t>대문자로만 이루어진 문자열</a:t>
            </a:r>
            <a:r>
              <a:rPr lang="en-US" altLang="ko-KR" sz="1200" dirty="0" smtClean="0"/>
              <a:t>)</a:t>
            </a:r>
          </a:p>
          <a:p>
            <a:pPr marL="457200" lvl="1" indent="0">
              <a:buNone/>
            </a:pPr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like.* (</a:t>
            </a:r>
            <a:r>
              <a:rPr lang="ko-KR" altLang="ko-KR" sz="1200" dirty="0"/>
              <a:t>직전의 선행 문자가 ‘</a:t>
            </a:r>
            <a:r>
              <a:rPr lang="en-US" altLang="ko-KR" sz="1200" dirty="0"/>
              <a:t>.</a:t>
            </a:r>
            <a:r>
              <a:rPr lang="ko-KR" altLang="ko-KR" sz="1200" dirty="0"/>
              <a:t>’이므로</a:t>
            </a:r>
            <a:r>
              <a:rPr lang="en-US" altLang="ko-KR" sz="1200" dirty="0"/>
              <a:t> like</a:t>
            </a:r>
            <a:r>
              <a:rPr lang="ko-KR" altLang="ko-KR" sz="1200" dirty="0"/>
              <a:t>에</a:t>
            </a:r>
            <a:r>
              <a:rPr lang="en-US" altLang="ko-KR" sz="1200" dirty="0"/>
              <a:t> 0 </a:t>
            </a:r>
            <a:r>
              <a:rPr lang="ko-KR" altLang="ko-KR" sz="1200" dirty="0"/>
              <a:t>또는 하나 이상의 문자가 추가된 문자열이 됨</a:t>
            </a:r>
            <a:r>
              <a:rPr lang="en-US" altLang="ko-KR" sz="1200" dirty="0"/>
              <a:t>, like, likely, liker, likelihood </a:t>
            </a:r>
            <a:r>
              <a:rPr lang="ko-KR" altLang="ko-KR" sz="1200" dirty="0"/>
              <a:t>등</a:t>
            </a:r>
            <a:r>
              <a:rPr lang="en-US" altLang="ko-KR" sz="1200" dirty="0"/>
              <a:t>)</a:t>
            </a:r>
            <a:endParaRPr lang="ko-KR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435244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정규식 패턴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555526"/>
            <a:ext cx="4392488" cy="4428492"/>
          </a:xfrm>
        </p:spPr>
        <p:txBody>
          <a:bodyPr/>
          <a:lstStyle/>
          <a:p>
            <a:pPr lvl="0"/>
            <a:r>
              <a:rPr lang="en-US" altLang="ko-KR" sz="1400" dirty="0"/>
              <a:t>+ (Plus Sign</a:t>
            </a:r>
            <a:r>
              <a:rPr lang="en-US" altLang="ko-KR" sz="1400" dirty="0" smtClean="0"/>
              <a:t>)</a:t>
            </a:r>
          </a:p>
          <a:p>
            <a:pPr marL="457200" lvl="1" indent="0">
              <a:buNone/>
            </a:pPr>
            <a:r>
              <a:rPr lang="ko-KR" altLang="ko-KR" sz="1200" dirty="0" smtClean="0"/>
              <a:t>“</a:t>
            </a:r>
            <a:r>
              <a:rPr lang="en-US" altLang="ko-KR" sz="1200" dirty="0"/>
              <a:t>+</a:t>
            </a:r>
            <a:r>
              <a:rPr lang="ko-KR" altLang="ko-KR" sz="1200" dirty="0"/>
              <a:t>” 직전의 선행 문자가</a:t>
            </a:r>
            <a:r>
              <a:rPr lang="en-US" altLang="ko-KR" sz="1200" dirty="0"/>
              <a:t> 1</a:t>
            </a:r>
            <a:r>
              <a:rPr lang="ko-KR" altLang="ko-KR" sz="1200" dirty="0"/>
              <a:t>번 이상 나타나는 </a:t>
            </a:r>
            <a:r>
              <a:rPr lang="ko-KR" altLang="ko-KR" sz="1200" dirty="0" smtClean="0"/>
              <a:t>문자열</a:t>
            </a:r>
            <a:endParaRPr lang="en-US" altLang="ko-KR" sz="1200" dirty="0" smtClean="0"/>
          </a:p>
          <a:p>
            <a:pPr marL="457200" lvl="1" indent="0">
              <a:buNone/>
            </a:pPr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ab+c</a:t>
            </a:r>
            <a:r>
              <a:rPr lang="en-US" altLang="ko-KR" sz="1200" dirty="0"/>
              <a:t> (</a:t>
            </a:r>
            <a:r>
              <a:rPr lang="ko-KR" altLang="ko-KR" sz="1200" dirty="0"/>
              <a:t>‘</a:t>
            </a:r>
            <a:r>
              <a:rPr lang="en-US" altLang="ko-KR" sz="1200" dirty="0"/>
              <a:t>b</a:t>
            </a:r>
            <a:r>
              <a:rPr lang="ko-KR" altLang="ko-KR" sz="1200" dirty="0"/>
              <a:t>’를</a:t>
            </a:r>
            <a:r>
              <a:rPr lang="en-US" altLang="ko-KR" sz="1200" dirty="0"/>
              <a:t> 1</a:t>
            </a:r>
            <a:r>
              <a:rPr lang="ko-KR" altLang="ko-KR" sz="1200" dirty="0"/>
              <a:t>번 또는 여러 번 포함하므로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abc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abcd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abbc</a:t>
            </a:r>
            <a:r>
              <a:rPr lang="en-US" altLang="ko-KR" sz="1200" dirty="0"/>
              <a:t> </a:t>
            </a:r>
            <a:r>
              <a:rPr lang="ko-KR" altLang="ko-KR" sz="1200" dirty="0"/>
              <a:t>등</a:t>
            </a:r>
            <a:r>
              <a:rPr lang="en-US" altLang="ko-KR" sz="1200" dirty="0" smtClean="0"/>
              <a:t>)</a:t>
            </a:r>
          </a:p>
          <a:p>
            <a:pPr marL="457200" lvl="1" indent="0">
              <a:buNone/>
            </a:pPr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ab</a:t>
            </a:r>
            <a:r>
              <a:rPr lang="en-US" altLang="ko-KR" sz="1200" dirty="0"/>
              <a:t>+ (</a:t>
            </a:r>
            <a:r>
              <a:rPr lang="ko-KR" altLang="ko-KR" sz="1200" dirty="0"/>
              <a:t>‘</a:t>
            </a:r>
            <a:r>
              <a:rPr lang="en-US" altLang="ko-KR" sz="1200" dirty="0"/>
              <a:t>b</a:t>
            </a:r>
            <a:r>
              <a:rPr lang="ko-KR" altLang="ko-KR" sz="1200" dirty="0"/>
              <a:t>’를</a:t>
            </a:r>
            <a:r>
              <a:rPr lang="en-US" altLang="ko-KR" sz="1200" dirty="0"/>
              <a:t> 1</a:t>
            </a:r>
            <a:r>
              <a:rPr lang="ko-KR" altLang="ko-KR" sz="1200" dirty="0"/>
              <a:t>번 또는 여러 번 포함하므로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ab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abcc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abb</a:t>
            </a:r>
            <a:r>
              <a:rPr lang="en-US" altLang="ko-KR" sz="1200" dirty="0"/>
              <a:t> </a:t>
            </a:r>
            <a:r>
              <a:rPr lang="ko-KR" altLang="ko-KR" sz="1200" dirty="0"/>
              <a:t>등</a:t>
            </a:r>
            <a:r>
              <a:rPr lang="en-US" altLang="ko-KR" sz="1200" dirty="0" smtClean="0"/>
              <a:t>)</a:t>
            </a:r>
          </a:p>
          <a:p>
            <a:pPr marL="457200" lvl="1" indent="0">
              <a:buNone/>
            </a:pPr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[A-Z]+ (</a:t>
            </a:r>
            <a:r>
              <a:rPr lang="ko-KR" altLang="ko-KR" sz="1200" dirty="0"/>
              <a:t>대문자로만 이루어진 문자열</a:t>
            </a:r>
            <a:r>
              <a:rPr lang="en-US" altLang="ko-KR" sz="1200" dirty="0" smtClean="0"/>
              <a:t>)</a:t>
            </a:r>
          </a:p>
          <a:p>
            <a:pPr marL="457200" lvl="1" indent="0">
              <a:buNone/>
            </a:pPr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like.+ (</a:t>
            </a:r>
            <a:r>
              <a:rPr lang="ko-KR" altLang="ko-KR" sz="1200" dirty="0"/>
              <a:t>직전의 선행 문자가 ‘</a:t>
            </a:r>
            <a:r>
              <a:rPr lang="en-US" altLang="ko-KR" sz="1200" dirty="0"/>
              <a:t>.</a:t>
            </a:r>
            <a:r>
              <a:rPr lang="ko-KR" altLang="ko-KR" sz="1200" dirty="0"/>
              <a:t>’이므로</a:t>
            </a:r>
            <a:r>
              <a:rPr lang="en-US" altLang="ko-KR" sz="1200" dirty="0"/>
              <a:t> like</a:t>
            </a:r>
            <a:r>
              <a:rPr lang="ko-KR" altLang="ko-KR" sz="1200" dirty="0"/>
              <a:t>에 하나 이상의 문자가 추가된 문자열이 됨</a:t>
            </a:r>
            <a:r>
              <a:rPr lang="en-US" altLang="ko-KR" sz="1200" dirty="0"/>
              <a:t>, likely, liker, likelihood </a:t>
            </a:r>
            <a:r>
              <a:rPr lang="ko-KR" altLang="ko-KR" sz="1200" dirty="0"/>
              <a:t>등</a:t>
            </a:r>
            <a:r>
              <a:rPr lang="en-US" altLang="ko-KR" sz="1200" dirty="0"/>
              <a:t>, </a:t>
            </a:r>
            <a:r>
              <a:rPr lang="ko-KR" altLang="ko-KR" sz="1200" dirty="0"/>
              <a:t>그러나</a:t>
            </a:r>
            <a:r>
              <a:rPr lang="en-US" altLang="ko-KR" sz="1200" dirty="0"/>
              <a:t> like</a:t>
            </a:r>
            <a:r>
              <a:rPr lang="ko-KR" altLang="ko-KR" sz="1200" dirty="0"/>
              <a:t>는 해당 안됨</a:t>
            </a:r>
            <a:r>
              <a:rPr lang="en-US" altLang="ko-KR" sz="1200" dirty="0" smtClean="0"/>
              <a:t>)</a:t>
            </a:r>
            <a:endParaRPr lang="ko-KR" altLang="ko-KR" sz="1200" dirty="0"/>
          </a:p>
          <a:p>
            <a:r>
              <a:rPr lang="en-US" altLang="ko-KR" sz="1400" dirty="0"/>
              <a:t>? (question mark</a:t>
            </a:r>
            <a:r>
              <a:rPr lang="en-US" altLang="ko-KR" sz="1400" dirty="0" smtClean="0"/>
              <a:t>)</a:t>
            </a:r>
          </a:p>
          <a:p>
            <a:pPr marL="457200" lvl="1" indent="0">
              <a:buNone/>
            </a:pPr>
            <a:r>
              <a:rPr lang="ko-KR" altLang="ko-KR" sz="1200" dirty="0" smtClean="0"/>
              <a:t>“</a:t>
            </a:r>
            <a:r>
              <a:rPr lang="en-US" altLang="ko-KR" sz="1200" dirty="0"/>
              <a:t>?</a:t>
            </a:r>
            <a:r>
              <a:rPr lang="ko-KR" altLang="ko-KR" sz="1200" dirty="0"/>
              <a:t>” 직전의 선행 문자가</a:t>
            </a:r>
            <a:r>
              <a:rPr lang="en-US" altLang="ko-KR" sz="1200" dirty="0"/>
              <a:t> 0</a:t>
            </a:r>
            <a:r>
              <a:rPr lang="ko-KR" altLang="ko-KR" sz="1200" dirty="0"/>
              <a:t>번 또는</a:t>
            </a:r>
            <a:r>
              <a:rPr lang="en-US" altLang="ko-KR" sz="1200" dirty="0"/>
              <a:t> 1</a:t>
            </a:r>
            <a:r>
              <a:rPr lang="ko-KR" altLang="ko-KR" sz="1200" dirty="0"/>
              <a:t>번 나타나는 </a:t>
            </a:r>
            <a:r>
              <a:rPr lang="ko-KR" altLang="ko-KR" sz="1200" dirty="0" smtClean="0"/>
              <a:t>문자열</a:t>
            </a:r>
            <a:endParaRPr lang="en-US" altLang="ko-KR" sz="1200" dirty="0" smtClean="0"/>
          </a:p>
          <a:p>
            <a:pPr marL="457200" lvl="1" indent="0">
              <a:buNone/>
            </a:pPr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ab?c</a:t>
            </a:r>
            <a:r>
              <a:rPr lang="en-US" altLang="ko-KR" sz="1200" dirty="0"/>
              <a:t> (</a:t>
            </a:r>
            <a:r>
              <a:rPr lang="ko-KR" altLang="ko-KR" sz="1200" dirty="0"/>
              <a:t>‘</a:t>
            </a:r>
            <a:r>
              <a:rPr lang="en-US" altLang="ko-KR" sz="1200" dirty="0"/>
              <a:t>b</a:t>
            </a:r>
            <a:r>
              <a:rPr lang="ko-KR" altLang="ko-KR" sz="1200" dirty="0"/>
              <a:t>’를</a:t>
            </a:r>
            <a:r>
              <a:rPr lang="en-US" altLang="ko-KR" sz="1200" dirty="0"/>
              <a:t> 0</a:t>
            </a:r>
            <a:r>
              <a:rPr lang="ko-KR" altLang="ko-KR" sz="1200" dirty="0"/>
              <a:t>번 또는</a:t>
            </a:r>
            <a:r>
              <a:rPr lang="en-US" altLang="ko-KR" sz="1200" dirty="0"/>
              <a:t> 1</a:t>
            </a:r>
            <a:r>
              <a:rPr lang="ko-KR" altLang="ko-KR" sz="1200" dirty="0"/>
              <a:t>번 포함하므로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abc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abcd</a:t>
            </a:r>
            <a:r>
              <a:rPr lang="en-US" altLang="ko-KR" sz="1200" dirty="0"/>
              <a:t> </a:t>
            </a:r>
            <a:r>
              <a:rPr lang="ko-KR" altLang="ko-KR" sz="1200" dirty="0"/>
              <a:t>만 해당됨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44008" y="555526"/>
            <a:ext cx="4392488" cy="4428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644008" y="555526"/>
            <a:ext cx="4392488" cy="4428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600" b="1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sz="1400" dirty="0"/>
              <a:t>() (parenthesis</a:t>
            </a:r>
            <a:r>
              <a:rPr lang="en-US" altLang="ko-KR" sz="1400" dirty="0" smtClean="0"/>
              <a:t>)</a:t>
            </a:r>
          </a:p>
          <a:p>
            <a:pPr marL="457200" lvl="1" indent="0">
              <a:buNone/>
            </a:pPr>
            <a:r>
              <a:rPr lang="en-US" altLang="ko-KR" sz="1200" dirty="0" smtClean="0"/>
              <a:t>()</a:t>
            </a:r>
            <a:r>
              <a:rPr lang="ko-KR" altLang="ko-KR" sz="1200" dirty="0"/>
              <a:t>는</a:t>
            </a:r>
            <a:r>
              <a:rPr lang="en-US" altLang="ko-KR" sz="1200" dirty="0"/>
              <a:t> </a:t>
            </a:r>
            <a:r>
              <a:rPr lang="ko-KR" altLang="ko-KR" sz="1200" dirty="0" err="1"/>
              <a:t>정규식내에서</a:t>
            </a:r>
            <a:r>
              <a:rPr lang="ko-KR" altLang="ko-KR" sz="1200" dirty="0"/>
              <a:t> 패턴을 그룹화 할 때 </a:t>
            </a:r>
            <a:r>
              <a:rPr lang="ko-KR" altLang="ko-KR" sz="1200" dirty="0" smtClean="0"/>
              <a:t>사용</a:t>
            </a:r>
            <a:endParaRPr lang="ko-KR" altLang="ko-KR" sz="1200" dirty="0"/>
          </a:p>
          <a:p>
            <a:pPr lvl="0"/>
            <a:r>
              <a:rPr lang="en-US" altLang="ko-KR" sz="1400" dirty="0"/>
              <a:t>| (</a:t>
            </a:r>
            <a:r>
              <a:rPr lang="en-US" altLang="ko-KR" sz="1400" dirty="0" smtClean="0"/>
              <a:t>bar)</a:t>
            </a:r>
          </a:p>
          <a:p>
            <a:pPr marL="457200" lvl="1" indent="0">
              <a:buNone/>
            </a:pPr>
            <a:r>
              <a:rPr lang="en-US" altLang="ko-KR" sz="1200" dirty="0" smtClean="0"/>
              <a:t>or</a:t>
            </a:r>
            <a:r>
              <a:rPr lang="ko-KR" altLang="ko-KR" sz="1200" dirty="0"/>
              <a:t>를 </a:t>
            </a:r>
            <a:r>
              <a:rPr lang="ko-KR" altLang="ko-KR" sz="1200" dirty="0" smtClean="0"/>
              <a:t>나타냄</a:t>
            </a:r>
            <a:endParaRPr lang="en-US" altLang="ko-KR" sz="1200" dirty="0" smtClean="0"/>
          </a:p>
          <a:p>
            <a:pPr marL="457200" lvl="1" indent="0">
              <a:buNone/>
            </a:pPr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a|b|c</a:t>
            </a:r>
            <a:r>
              <a:rPr lang="en-US" altLang="ko-KR" sz="1200" dirty="0"/>
              <a:t> (a, b, c </a:t>
            </a:r>
            <a:r>
              <a:rPr lang="ko-KR" altLang="ko-KR" sz="1200" dirty="0"/>
              <a:t>중 하나</a:t>
            </a:r>
            <a:r>
              <a:rPr lang="en-US" altLang="ko-KR" sz="1200" dirty="0"/>
              <a:t>, </a:t>
            </a:r>
            <a:r>
              <a:rPr lang="ko-KR" altLang="ko-KR" sz="1200" dirty="0"/>
              <a:t>즉</a:t>
            </a:r>
            <a:r>
              <a:rPr lang="en-US" altLang="ko-KR" sz="1200" dirty="0"/>
              <a:t> [a-c]</a:t>
            </a:r>
            <a:r>
              <a:rPr lang="ko-KR" altLang="ko-KR" sz="1200" dirty="0"/>
              <a:t>와 동일함</a:t>
            </a:r>
            <a:r>
              <a:rPr lang="en-US" altLang="ko-KR" sz="1200" dirty="0" smtClean="0"/>
              <a:t>)</a:t>
            </a:r>
          </a:p>
          <a:p>
            <a:pPr marL="457200" lvl="1" indent="0">
              <a:buNone/>
            </a:pPr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yes|Yes</a:t>
            </a:r>
            <a:r>
              <a:rPr lang="en-US" altLang="ko-KR" sz="1200" dirty="0"/>
              <a:t> (yes</a:t>
            </a:r>
            <a:r>
              <a:rPr lang="ko-KR" altLang="ko-KR" sz="1200" dirty="0"/>
              <a:t>나</a:t>
            </a:r>
            <a:r>
              <a:rPr lang="en-US" altLang="ko-KR" sz="1200" dirty="0"/>
              <a:t> Yes </a:t>
            </a:r>
            <a:r>
              <a:rPr lang="ko-KR" altLang="ko-KR" sz="1200" dirty="0"/>
              <a:t>중 하나</a:t>
            </a:r>
            <a:r>
              <a:rPr lang="en-US" altLang="ko-KR" sz="1200" dirty="0"/>
              <a:t>, [</a:t>
            </a:r>
            <a:r>
              <a:rPr lang="en-US" altLang="ko-KR" sz="1200" dirty="0" err="1"/>
              <a:t>yY</a:t>
            </a:r>
            <a:r>
              <a:rPr lang="en-US" altLang="ko-KR" sz="1200" dirty="0"/>
              <a:t>]</a:t>
            </a:r>
            <a:r>
              <a:rPr lang="en-US" altLang="ko-KR" sz="1200" dirty="0" err="1"/>
              <a:t>es</a:t>
            </a:r>
            <a:r>
              <a:rPr lang="ko-KR" altLang="ko-KR" sz="1200" dirty="0"/>
              <a:t>와 동일함</a:t>
            </a:r>
            <a:r>
              <a:rPr lang="en-US" altLang="ko-KR" sz="1200" dirty="0" smtClean="0"/>
              <a:t>)</a:t>
            </a:r>
          </a:p>
          <a:p>
            <a:pPr marL="457200" lvl="1" indent="0">
              <a:buNone/>
            </a:pPr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korea|japan|chinese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korea</a:t>
            </a:r>
            <a:r>
              <a:rPr lang="en-US" altLang="ko-KR" sz="1200" dirty="0"/>
              <a:t>, japan, </a:t>
            </a:r>
            <a:r>
              <a:rPr lang="en-US" altLang="ko-KR" sz="1200" dirty="0" err="1"/>
              <a:t>chinese</a:t>
            </a:r>
            <a:r>
              <a:rPr lang="en-US" altLang="ko-KR" sz="1200" dirty="0"/>
              <a:t> </a:t>
            </a:r>
            <a:r>
              <a:rPr lang="ko-KR" altLang="ko-KR" sz="1200" dirty="0"/>
              <a:t>중 하나</a:t>
            </a:r>
            <a:r>
              <a:rPr lang="en-US" altLang="ko-KR" sz="1200" dirty="0" smtClean="0"/>
              <a:t>)</a:t>
            </a:r>
            <a:endParaRPr lang="ko-KR" altLang="ko-KR" sz="1200" dirty="0"/>
          </a:p>
          <a:p>
            <a:pPr lvl="0"/>
            <a:r>
              <a:rPr lang="en-US" altLang="ko-KR" sz="1400" dirty="0"/>
              <a:t>\ (backslash</a:t>
            </a:r>
            <a:r>
              <a:rPr lang="en-US" altLang="ko-KR" sz="1400" dirty="0" smtClean="0"/>
              <a:t>)</a:t>
            </a:r>
          </a:p>
          <a:p>
            <a:pPr marL="457200" lvl="1" indent="0">
              <a:buNone/>
            </a:pPr>
            <a:r>
              <a:rPr lang="ko-KR" altLang="ko-KR" sz="1200" dirty="0" smtClean="0"/>
              <a:t>위에서 </a:t>
            </a:r>
            <a:r>
              <a:rPr lang="ko-KR" altLang="ko-KR" sz="1200" dirty="0"/>
              <a:t>사용된 특수 문자들을</a:t>
            </a:r>
            <a:r>
              <a:rPr lang="en-US" altLang="ko-KR" sz="1200" dirty="0"/>
              <a:t> </a:t>
            </a:r>
            <a:r>
              <a:rPr lang="ko-KR" altLang="ko-KR" sz="1200" dirty="0" smtClean="0"/>
              <a:t>정규식</a:t>
            </a:r>
            <a:r>
              <a:rPr lang="en-US" altLang="ko-KR" sz="1200" dirty="0" smtClean="0"/>
              <a:t> </a:t>
            </a:r>
            <a:r>
              <a:rPr lang="ko-KR" altLang="ko-KR" sz="1200" dirty="0" smtClean="0"/>
              <a:t>내에서 </a:t>
            </a:r>
            <a:r>
              <a:rPr lang="ko-KR" altLang="ko-KR" sz="1200" dirty="0"/>
              <a:t>문자로 취급하고 싶을 때 ‘</a:t>
            </a:r>
            <a:r>
              <a:rPr lang="en-US" altLang="ko-KR" sz="1200" dirty="0"/>
              <a:t>\</a:t>
            </a:r>
            <a:r>
              <a:rPr lang="ko-KR" altLang="ko-KR" sz="1200" dirty="0"/>
              <a:t>’를 선행시켜서 사용하면 </a:t>
            </a:r>
            <a:r>
              <a:rPr lang="ko-KR" altLang="ko-KR" sz="1200" dirty="0" smtClean="0"/>
              <a:t>됨</a:t>
            </a:r>
            <a:endParaRPr lang="en-US" altLang="ko-KR" sz="1200" dirty="0" smtClean="0"/>
          </a:p>
          <a:p>
            <a:pPr marL="457200" lvl="1" indent="0">
              <a:buNone/>
            </a:pPr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filename\.</a:t>
            </a:r>
            <a:r>
              <a:rPr lang="en-US" altLang="ko-KR" sz="1200" dirty="0" err="1"/>
              <a:t>ext</a:t>
            </a:r>
            <a:r>
              <a:rPr lang="en-US" altLang="ko-KR" sz="1200" dirty="0"/>
              <a:t> (</a:t>
            </a:r>
            <a:r>
              <a:rPr lang="ko-KR" altLang="ko-KR" sz="1200" dirty="0"/>
              <a:t>“</a:t>
            </a:r>
            <a:r>
              <a:rPr lang="en-US" altLang="ko-KR" sz="1200" dirty="0" err="1"/>
              <a:t>filename.ext</a:t>
            </a:r>
            <a:r>
              <a:rPr lang="ko-KR" altLang="ko-KR" sz="1200" dirty="0"/>
              <a:t>”를 나타냄</a:t>
            </a:r>
            <a:r>
              <a:rPr lang="en-US" altLang="ko-KR" sz="1200" dirty="0"/>
              <a:t>)  </a:t>
            </a:r>
            <a:endParaRPr lang="en-US" altLang="ko-KR" sz="1200" dirty="0" smtClean="0"/>
          </a:p>
          <a:p>
            <a:pPr marL="457200" lvl="1" indent="0">
              <a:buNone/>
            </a:pPr>
            <a:r>
              <a:rPr lang="ko-KR" altLang="ko-KR" sz="1200" dirty="0" smtClean="0"/>
              <a:t>예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: [\?\[\\\]] (</a:t>
            </a:r>
            <a:r>
              <a:rPr lang="ko-KR" altLang="ko-KR" sz="1200" dirty="0"/>
              <a:t>‘</a:t>
            </a:r>
            <a:r>
              <a:rPr lang="en-US" altLang="ko-KR" sz="1200" dirty="0"/>
              <a:t>?</a:t>
            </a:r>
            <a:r>
              <a:rPr lang="ko-KR" altLang="ko-KR" sz="1200" dirty="0"/>
              <a:t>’</a:t>
            </a:r>
            <a:r>
              <a:rPr lang="en-US" altLang="ko-KR" sz="1200" dirty="0"/>
              <a:t>, </a:t>
            </a:r>
            <a:r>
              <a:rPr lang="ko-KR" altLang="ko-KR" sz="1200" dirty="0"/>
              <a:t>‘</a:t>
            </a:r>
            <a:r>
              <a:rPr lang="en-US" altLang="ko-KR" sz="1200" dirty="0"/>
              <a:t>[</a:t>
            </a:r>
            <a:r>
              <a:rPr lang="ko-KR" altLang="ko-KR" sz="1200" dirty="0"/>
              <a:t>‘</a:t>
            </a:r>
            <a:r>
              <a:rPr lang="en-US" altLang="ko-KR" sz="1200" dirty="0"/>
              <a:t>, </a:t>
            </a:r>
            <a:r>
              <a:rPr lang="ko-KR" altLang="ko-KR" sz="1200" dirty="0"/>
              <a:t>‘</a:t>
            </a:r>
            <a:r>
              <a:rPr lang="en-US" altLang="ko-KR" sz="1200" dirty="0"/>
              <a:t>\</a:t>
            </a:r>
            <a:r>
              <a:rPr lang="ko-KR" altLang="ko-KR" sz="1200" dirty="0"/>
              <a:t>’</a:t>
            </a:r>
            <a:r>
              <a:rPr lang="en-US" altLang="ko-KR" sz="1200" dirty="0"/>
              <a:t>, </a:t>
            </a:r>
            <a:r>
              <a:rPr lang="ko-KR" altLang="ko-KR" sz="1200" dirty="0"/>
              <a:t>‘</a:t>
            </a:r>
            <a:r>
              <a:rPr lang="en-US" altLang="ko-KR" sz="1200" dirty="0"/>
              <a:t>]</a:t>
            </a:r>
            <a:r>
              <a:rPr lang="ko-KR" altLang="ko-KR" sz="1200" dirty="0"/>
              <a:t>’ 중 하나</a:t>
            </a:r>
            <a:r>
              <a:rPr lang="en-US" altLang="ko-KR" sz="1200" dirty="0"/>
              <a:t>)</a:t>
            </a: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07004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332216"/>
              </p:ext>
            </p:extLst>
          </p:nvPr>
        </p:nvGraphicFramePr>
        <p:xfrm>
          <a:off x="107950" y="555628"/>
          <a:ext cx="9000554" cy="42483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65655"/>
                <a:gridCol w="3478515"/>
                <a:gridCol w="3456384"/>
              </a:tblGrid>
              <a:tr h="360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표현식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24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한글만 입력가능	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/^[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힣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]+$/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/>
                    </a:p>
                  </a:txBody>
                  <a:tcPr anchor="ctr"/>
                </a:tc>
              </a:tr>
              <a:tr h="324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숫자만 입력가능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/^[0-9]*$/	</a:t>
                      </a:r>
                      <a:endParaRPr lang="ko-KR" altLang="en-US" sz="12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/>
                    </a:p>
                  </a:txBody>
                  <a:tcPr anchor="ctr"/>
                </a:tc>
              </a:tr>
              <a:tr h="324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영문만 입력가능	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/^[a-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zA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-Z]+$/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/>
                    </a:p>
                  </a:txBody>
                  <a:tcPr anchor="ctr"/>
                </a:tc>
              </a:tr>
              <a:tr h="324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한글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영문만 입력가능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/^[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가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힣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a-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zA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-Z]+$/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/>
                    </a:p>
                  </a:txBody>
                  <a:tcPr anchor="ctr"/>
                </a:tc>
              </a:tr>
              <a:tr h="5400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영문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/^[a-zA-Z0-9]{4,12}$/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글자 이상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12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 미만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영어 대소문자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-, _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 가능</a:t>
                      </a:r>
                      <a:endParaRPr lang="ko-KR" alt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400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비밀번호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영문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특문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/^(?=.*[a-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zA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-Z])((?=.*\d)|(?=.*\W)).{6,20}$/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글자 이상 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자 미만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최소 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개의 숫자 혹은 특수 문자 포함</a:t>
                      </a:r>
                    </a:p>
                  </a:txBody>
                  <a:tcPr anchor="ctr"/>
                </a:tc>
              </a:tr>
              <a:tr h="324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주소	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/^[a-z0-9_+.-]+@([a-z0-9-]+\.)+[a-z0-9]{2,4}$/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</a:tr>
              <a:tr h="324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전화번호	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/^\d{2,3}-\d{3,4}-\d{4}$/	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</a:tr>
              <a:tr h="324028">
                <a:tc>
                  <a:txBody>
                    <a:bodyPr/>
                    <a:lstStyle/>
                    <a:p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핸드폰입력	</a:t>
                      </a:r>
                      <a:endParaRPr lang="ko-KR" altLang="en-US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/^01([0|1|6|7|8|9]?)-?([0-9]{3,4})-?([0-9]{4})$/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</a:tr>
              <a:tr h="5400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입력	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/^(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file|gopher|news|nntp|telnet|https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?|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ftps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?|</a:t>
                      </a:r>
                      <a:r>
                        <a:rPr lang="en-US" altLang="ko-KR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sftp</a:t>
                      </a:r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):\/\/([a-z0-9-]+\.)+[a-z0-9]{2,4}.*$/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542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r>
              <a:rPr lang="ko-KR" altLang="en-US" dirty="0"/>
              <a:t> </a:t>
            </a:r>
            <a:r>
              <a:rPr lang="ko-KR" altLang="en-US" dirty="0" smtClean="0"/>
              <a:t>문법 연습</a:t>
            </a:r>
            <a:endParaRPr lang="en-US" altLang="ko-KR" dirty="0" smtClean="0"/>
          </a:p>
          <a:p>
            <a:pPr lvl="1"/>
            <a:r>
              <a:rPr lang="ko-KR" altLang="en-US" dirty="0"/>
              <a:t>정규 </a:t>
            </a:r>
            <a:r>
              <a:rPr lang="ko-KR" altLang="en-US" dirty="0" err="1"/>
              <a:t>표현식</a:t>
            </a:r>
            <a:r>
              <a:rPr lang="ko-KR" altLang="en-US" dirty="0"/>
              <a:t> 연습장 웹 사이트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http://www.regexr.com</a:t>
            </a:r>
            <a:r>
              <a:rPr lang="en-US" altLang="ko-KR" dirty="0" smtClean="0"/>
              <a:t>) </a:t>
            </a:r>
            <a:r>
              <a:rPr lang="ko-KR" altLang="en-US" dirty="0" smtClean="0"/>
              <a:t>활</a:t>
            </a:r>
            <a:r>
              <a:rPr lang="ko-KR" altLang="en-US" dirty="0"/>
              <a:t>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00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객체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정규 표현식 객체</a:t>
            </a:r>
            <a:endParaRPr lang="en-US" altLang="ko-KR" smtClean="0"/>
          </a:p>
          <a:p>
            <a:pPr lvl="1"/>
            <a:r>
              <a:rPr lang="ko-KR" altLang="en-US" smtClean="0"/>
              <a:t>정규 표현식을 사용한 예제</a:t>
            </a:r>
            <a:endParaRPr lang="en-US" altLang="ko-KR" smtClean="0"/>
          </a:p>
        </p:txBody>
      </p:sp>
      <p:pic>
        <p:nvPicPr>
          <p:cNvPr id="10244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1"/>
          <a:stretch/>
        </p:blipFill>
        <p:spPr bwMode="auto">
          <a:xfrm>
            <a:off x="971600" y="1491630"/>
            <a:ext cx="6048375" cy="85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3"/>
          <a:stretch/>
        </p:blipFill>
        <p:spPr bwMode="auto">
          <a:xfrm>
            <a:off x="971600" y="2427734"/>
            <a:ext cx="6000750" cy="2523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8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객체</a:t>
            </a:r>
          </a:p>
        </p:txBody>
      </p:sp>
      <p:sp>
        <p:nvSpPr>
          <p:cNvPr id="11266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정규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정규 </a:t>
            </a:r>
            <a:r>
              <a:rPr lang="ko-KR" altLang="en-US" dirty="0" err="1" smtClean="0"/>
              <a:t>표현식의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곧바로 사용하는 것보다는 </a:t>
            </a:r>
            <a:r>
              <a:rPr lang="ko-KR" altLang="en-US" dirty="0" smtClean="0"/>
              <a:t>문자열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메서드와</a:t>
            </a:r>
            <a:r>
              <a:rPr lang="ko-KR" altLang="en-US" dirty="0" smtClean="0"/>
              <a:t> 함께 사용하는 것이 일반적</a:t>
            </a:r>
            <a:endParaRPr lang="en-US" altLang="ko-KR" dirty="0" smtClean="0"/>
          </a:p>
        </p:txBody>
      </p:sp>
      <p:pic>
        <p:nvPicPr>
          <p:cNvPr id="11268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5"/>
          <a:stretch/>
        </p:blipFill>
        <p:spPr bwMode="auto">
          <a:xfrm>
            <a:off x="899592" y="1491630"/>
            <a:ext cx="5981700" cy="130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0" b="5216"/>
          <a:stretch/>
        </p:blipFill>
        <p:spPr bwMode="auto">
          <a:xfrm>
            <a:off x="883003" y="2759968"/>
            <a:ext cx="5962650" cy="233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5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대체 문자</a:t>
            </a:r>
          </a:p>
        </p:txBody>
      </p:sp>
      <p:sp>
        <p:nvSpPr>
          <p:cNvPr id="12290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대체 문자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정규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사용하면 문자열 객체의 </a:t>
            </a:r>
            <a:r>
              <a:rPr lang="en-US" altLang="ko-KR" dirty="0" smtClean="0"/>
              <a:t>replace ( 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사용할 때 </a:t>
            </a:r>
            <a:r>
              <a:rPr lang="ko-KR" altLang="en-US" dirty="0" smtClean="0"/>
              <a:t>대체 </a:t>
            </a:r>
            <a:r>
              <a:rPr lang="ko-KR" altLang="en-US" dirty="0" smtClean="0"/>
              <a:t>문자를 사용할 수 있음</a:t>
            </a:r>
            <a:endParaRPr lang="en-US" altLang="ko-KR" dirty="0" smtClean="0"/>
          </a:p>
        </p:txBody>
      </p:sp>
      <p:pic>
        <p:nvPicPr>
          <p:cNvPr id="12292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03"/>
          <a:stretch/>
        </p:blipFill>
        <p:spPr bwMode="auto">
          <a:xfrm>
            <a:off x="899592" y="1563638"/>
            <a:ext cx="6067425" cy="134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51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대체 문자</a:t>
            </a:r>
          </a:p>
        </p:txBody>
      </p:sp>
      <p:sp>
        <p:nvSpPr>
          <p:cNvPr id="13314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대체 문자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 객체의 </a:t>
            </a:r>
            <a:r>
              <a:rPr lang="en-US" altLang="ko-KR" dirty="0" smtClean="0"/>
              <a:t>replace ( )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정규 </a:t>
            </a:r>
            <a:r>
              <a:rPr lang="ko-KR" altLang="en-US" dirty="0" err="1" smtClean="0"/>
              <a:t>표현식에</a:t>
            </a:r>
            <a:r>
              <a:rPr lang="ko-KR" altLang="en-US" dirty="0" smtClean="0"/>
              <a:t> 일치하는 </a:t>
            </a:r>
            <a:r>
              <a:rPr lang="ko-KR" altLang="en-US" dirty="0" smtClean="0"/>
              <a:t> 문자열을 </a:t>
            </a:r>
            <a:r>
              <a:rPr lang="ko-KR" altLang="en-US" dirty="0" smtClean="0"/>
              <a:t>‘</a:t>
            </a:r>
            <a:r>
              <a:rPr lang="en-US" altLang="ko-KR" dirty="0" smtClean="0"/>
              <a:t>+$&amp;+’</a:t>
            </a:r>
            <a:r>
              <a:rPr lang="ko-KR" altLang="en-US" dirty="0" smtClean="0"/>
              <a:t>로 변경</a:t>
            </a:r>
            <a:endParaRPr lang="en-US" altLang="ko-KR" dirty="0" smtClean="0"/>
          </a:p>
        </p:txBody>
      </p:sp>
      <p:pic>
        <p:nvPicPr>
          <p:cNvPr id="13316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9"/>
          <a:stretch/>
        </p:blipFill>
        <p:spPr bwMode="auto">
          <a:xfrm>
            <a:off x="1219200" y="1912620"/>
            <a:ext cx="5943600" cy="230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6"/>
          <a:stretch/>
        </p:blipFill>
        <p:spPr bwMode="auto">
          <a:xfrm>
            <a:off x="6300192" y="1651164"/>
            <a:ext cx="2644130" cy="193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8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대체 문자</a:t>
            </a:r>
          </a:p>
        </p:txBody>
      </p:sp>
      <p:sp>
        <p:nvSpPr>
          <p:cNvPr id="14338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대체 문자</a:t>
            </a:r>
            <a:endParaRPr lang="en-US" altLang="ko-KR" smtClean="0"/>
          </a:p>
          <a:p>
            <a:pPr lvl="1"/>
            <a:r>
              <a:rPr lang="ko-KR" altLang="en-US" smtClean="0"/>
              <a:t>문자열 객체의 </a:t>
            </a:r>
            <a:r>
              <a:rPr lang="en-US" altLang="ko-KR" smtClean="0"/>
              <a:t>replace ( ) </a:t>
            </a:r>
            <a:r>
              <a:rPr lang="ko-KR" altLang="en-US" smtClean="0"/>
              <a:t>메서드의 매개변수에는 이렇게 함수를 넣을 수 있음</a:t>
            </a:r>
            <a:endParaRPr lang="en-US" altLang="ko-KR" smtClean="0"/>
          </a:p>
          <a:p>
            <a:pPr lvl="1"/>
            <a:r>
              <a:rPr lang="ko-KR" altLang="en-US" smtClean="0"/>
              <a:t>매개변수로 넣은 함수의 매개변수에는 정규 표현식에 대응하는 문자열이 입력되며 리턴하는 문자열로 대체</a:t>
            </a:r>
            <a:endParaRPr lang="en-US" altLang="ko-KR" smtClean="0"/>
          </a:p>
        </p:txBody>
      </p:sp>
      <p:pic>
        <p:nvPicPr>
          <p:cNvPr id="14340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8"/>
          <a:stretch/>
        </p:blipFill>
        <p:spPr bwMode="auto">
          <a:xfrm>
            <a:off x="899592" y="1995686"/>
            <a:ext cx="6057900" cy="1058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0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플래그 문자</a:t>
            </a:r>
          </a:p>
        </p:txBody>
      </p:sp>
      <p:sp>
        <p:nvSpPr>
          <p:cNvPr id="16386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플래그 문자</a:t>
            </a:r>
            <a:endParaRPr lang="en-US" altLang="ko-KR" smtClean="0"/>
          </a:p>
          <a:p>
            <a:pPr lvl="1"/>
            <a:r>
              <a:rPr lang="ko-KR" altLang="en-US" smtClean="0"/>
              <a:t>플래그 문자 위치에 들어가는 플래그 문자의 순서는 어떻게 구성되어도 상관없음</a:t>
            </a:r>
            <a:endParaRPr lang="en-US" altLang="ko-KR" smtClean="0"/>
          </a:p>
        </p:txBody>
      </p:sp>
      <p:pic>
        <p:nvPicPr>
          <p:cNvPr id="16388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2"/>
          <a:stretch/>
        </p:blipFill>
        <p:spPr bwMode="auto">
          <a:xfrm>
            <a:off x="971600" y="1574481"/>
            <a:ext cx="6038850" cy="114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8276" y="2720338"/>
            <a:ext cx="59721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6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플래그 문자</a:t>
            </a:r>
          </a:p>
        </p:txBody>
      </p:sp>
      <p:sp>
        <p:nvSpPr>
          <p:cNvPr id="17410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플래그 문자</a:t>
            </a:r>
            <a:endParaRPr lang="en-US" altLang="ko-KR" smtClean="0"/>
          </a:p>
        </p:txBody>
      </p:sp>
      <p:pic>
        <p:nvPicPr>
          <p:cNvPr id="1741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2"/>
          <a:stretch/>
        </p:blipFill>
        <p:spPr bwMode="auto">
          <a:xfrm>
            <a:off x="1244601" y="1569720"/>
            <a:ext cx="5762625" cy="247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9"/>
          <a:stretch/>
        </p:blipFill>
        <p:spPr bwMode="auto">
          <a:xfrm>
            <a:off x="6084168" y="1340386"/>
            <a:ext cx="2620796" cy="151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18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6027</TotalTime>
  <Words>1041</Words>
  <Application>Microsoft Office PowerPoint</Application>
  <PresentationFormat>화면 슬라이드 쇼(16:9)</PresentationFormat>
  <Paragraphs>165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Javascript</vt:lpstr>
      <vt:lpstr>1 정규 표현식 객체</vt:lpstr>
      <vt:lpstr>1 정규 표현식 객체</vt:lpstr>
      <vt:lpstr>1 정규 표현식 객체</vt:lpstr>
      <vt:lpstr>2 대체 문자</vt:lpstr>
      <vt:lpstr>2 대체 문자</vt:lpstr>
      <vt:lpstr>2 대체 문자</vt:lpstr>
      <vt:lpstr>3 플래그 문자</vt:lpstr>
      <vt:lpstr>3 플래그 문자</vt:lpstr>
      <vt:lpstr>4 앵커 문자</vt:lpstr>
      <vt:lpstr>4 앵커 문자</vt:lpstr>
      <vt:lpstr>5 메타 문자</vt:lpstr>
      <vt:lpstr>5 메타 문자</vt:lpstr>
      <vt:lpstr>6 수량 문자</vt:lpstr>
      <vt:lpstr>7 선택 문자</vt:lpstr>
      <vt:lpstr>6 정규 표현식 사용 예제</vt:lpstr>
      <vt:lpstr>6 정규 표현식 사용 예제</vt:lpstr>
      <vt:lpstr>정규식 패턴</vt:lpstr>
      <vt:lpstr>정규식 패턴</vt:lpstr>
      <vt:lpstr>정규식 패턴</vt:lpstr>
      <vt:lpstr>정규식 패턴</vt:lpstr>
      <vt:lpstr>정규식 패턴</vt:lpstr>
      <vt:lpstr>정규 표현식 예제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</dc:creator>
  <cp:lastModifiedBy>jin</cp:lastModifiedBy>
  <cp:revision>272</cp:revision>
  <dcterms:created xsi:type="dcterms:W3CDTF">2020-10-24T05:16:40Z</dcterms:created>
  <dcterms:modified xsi:type="dcterms:W3CDTF">2021-07-11T16:00:44Z</dcterms:modified>
</cp:coreProperties>
</file>