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6" r:id="rId9"/>
    <p:sldId id="268" r:id="rId10"/>
    <p:sldId id="271" r:id="rId11"/>
    <p:sldId id="270" r:id="rId12"/>
    <p:sldId id="272" r:id="rId13"/>
  </p:sldIdLst>
  <p:sldSz cx="18288000" cy="10287000"/>
  <p:notesSz cx="10287000" cy="18288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나눔고딕" panose="020B0600000101010101" charset="-127"/>
      <p:regular r:id="rId19"/>
      <p:bold r:id="rId20"/>
    </p:embeddedFont>
    <p:embeddedFont>
      <p:font typeface="나눔스퀘어라운드 Light" panose="020B0600000101010101" charset="-127"/>
      <p:regular r:id="rId21"/>
    </p:embeddedFont>
    <p:embeddedFont>
      <p:font typeface="Nanum Gothic" panose="020B0600000101010101" charset="-127"/>
      <p:regular r:id="rId22"/>
      <p:bold r:id="rId23"/>
    </p:embeddedFont>
    <p:embeddedFont>
      <p:font typeface="나눔고딕 Light" panose="020B0600000101010101" charset="-127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gZp7jah4GYAEoXivDp+yB56/sN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D685A4E1-CC76-4CE7-B850-90F0F56EF480}">
  <a:tblStyle styleId="{D685A4E1-CC76-4CE7-B850-90F0F56EF48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80B654-76AD-409B-90B7-CB57552926A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914" y="-10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74103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4340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" name="Google Shape;2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pp.moqups.com/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645428" y="8561246"/>
            <a:ext cx="12268418" cy="565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 err="1" smtClean="0">
                <a:solidFill>
                  <a:srgbClr val="7F7F7F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sym typeface="Arial"/>
              </a:rPr>
              <a:t>에이아이아카데미</a:t>
            </a:r>
            <a:endParaRPr sz="2000" b="0" i="0" u="none" strike="noStrike" cap="none" dirty="0">
              <a:solidFill>
                <a:srgbClr val="7F7F7F"/>
              </a:solidFill>
              <a:latin typeface="나눔고딕 Light" panose="020D0904000000000000" pitchFamily="50" charset="-127"/>
              <a:ea typeface="나눔고딕 Light" panose="020D0904000000000000" pitchFamily="50" charset="-127"/>
              <a:sym typeface="Arial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980000">
            <a:off x="12573000" y="-1905974"/>
            <a:ext cx="5933333" cy="597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980000">
            <a:off x="16104762" y="2885714"/>
            <a:ext cx="5933333" cy="800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 descr="그리기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400" y="876300"/>
            <a:ext cx="9941367" cy="559201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2775373" y="5961904"/>
            <a:ext cx="6749627" cy="185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 dirty="0" err="1">
                <a:solidFill>
                  <a:srgbClr val="999597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FastFood</a:t>
            </a:r>
            <a:r>
              <a:rPr lang="en-US" sz="3800" b="0" i="0" u="none" strike="noStrike" cap="none" dirty="0">
                <a:solidFill>
                  <a:srgbClr val="999597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 Restaurant KIOSK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"/>
          <p:cNvSpPr txBox="1"/>
          <p:nvPr/>
        </p:nvSpPr>
        <p:spPr>
          <a:xfrm>
            <a:off x="854700" y="637029"/>
            <a:ext cx="5000000" cy="944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dirty="0">
                <a:solidFill>
                  <a:srgbClr val="5B554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Review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1" name="Google Shape;271;p15"/>
          <p:cNvSpPr txBox="1"/>
          <p:nvPr/>
        </p:nvSpPr>
        <p:spPr>
          <a:xfrm>
            <a:off x="2059445" y="2114540"/>
            <a:ext cx="6075888" cy="1965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just">
              <a:defRPr sz="2000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>
                <a:sym typeface="Calibri"/>
              </a:rPr>
              <a:t>HTML5</a:t>
            </a:r>
            <a:r>
              <a:rPr lang="ko-KR" altLang="en-US" dirty="0">
                <a:sym typeface="Calibri"/>
              </a:rPr>
              <a:t>와 </a:t>
            </a:r>
            <a:r>
              <a:rPr lang="en-US" altLang="ko-KR" dirty="0">
                <a:sym typeface="Calibri"/>
              </a:rPr>
              <a:t>JS</a:t>
            </a:r>
            <a:r>
              <a:rPr lang="ko-KR" altLang="en-US" dirty="0">
                <a:sym typeface="Calibri"/>
              </a:rPr>
              <a:t>의 이해도가 많이 부족하다고 느끼게 된 프로젝트였습니다</a:t>
            </a:r>
            <a:r>
              <a:rPr lang="en-US" altLang="ko-KR" dirty="0">
                <a:sym typeface="Calibri"/>
              </a:rPr>
              <a:t>. </a:t>
            </a:r>
            <a:r>
              <a:rPr lang="ko-KR" altLang="en-US" dirty="0">
                <a:sym typeface="Calibri"/>
              </a:rPr>
              <a:t>기능 구현은 커녕 생성자와 함수 호출 개념부터 막혀서 정말 힘들었지만 호되게 당한 만큼 원하는 기능이 구현 되었을 때의 성취감도 높았습니다</a:t>
            </a:r>
            <a:r>
              <a:rPr lang="en-US" altLang="ko-KR" dirty="0">
                <a:sym typeface="Calibri"/>
              </a:rPr>
              <a:t>. </a:t>
            </a:r>
            <a:r>
              <a:rPr lang="ko-KR" altLang="en-US" dirty="0">
                <a:sym typeface="Calibri"/>
              </a:rPr>
              <a:t>또한 </a:t>
            </a:r>
            <a:r>
              <a:rPr lang="en-US" altLang="ko-KR" dirty="0">
                <a:sym typeface="Calibri"/>
              </a:rPr>
              <a:t>HTML5</a:t>
            </a:r>
            <a:r>
              <a:rPr lang="ko-KR" altLang="en-US" dirty="0">
                <a:sym typeface="Calibri"/>
              </a:rPr>
              <a:t>와 </a:t>
            </a:r>
            <a:r>
              <a:rPr lang="en-US" altLang="ko-KR" dirty="0">
                <a:sym typeface="Calibri"/>
              </a:rPr>
              <a:t>JS</a:t>
            </a:r>
            <a:r>
              <a:rPr lang="ko-KR" altLang="en-US" dirty="0">
                <a:sym typeface="Calibri"/>
              </a:rPr>
              <a:t>에 대해 더 열심히 복습하게 된 계기가 된 것 같습니다</a:t>
            </a:r>
            <a:r>
              <a:rPr lang="en-US" altLang="ko-KR" dirty="0">
                <a:sym typeface="Calibri"/>
              </a:rPr>
              <a:t>.</a:t>
            </a:r>
            <a:endParaRPr dirty="0">
              <a:sym typeface="Calibri"/>
            </a:endParaRPr>
          </a:p>
        </p:txBody>
      </p:sp>
      <p:sp>
        <p:nvSpPr>
          <p:cNvPr id="275" name="Google Shape;275;p15"/>
          <p:cNvSpPr txBox="1"/>
          <p:nvPr/>
        </p:nvSpPr>
        <p:spPr>
          <a:xfrm>
            <a:off x="2012446" y="4579207"/>
            <a:ext cx="6075887" cy="1536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ko-KR" altLang="en-US" sz="2000" dirty="0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 하기전에 </a:t>
            </a:r>
            <a:r>
              <a:rPr lang="en-US" altLang="ko-KR" sz="2000" dirty="0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lang="ko-KR" altLang="en-US" sz="2000" dirty="0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배우면서 이해 가지 않는 부분들을 이번 프로젝트를 진행하면서 정리할 수 있었습니다</a:t>
            </a:r>
            <a:r>
              <a:rPr lang="en-US" altLang="ko-KR" sz="2000" dirty="0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sz="2000" dirty="0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 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5"/>
          <p:cNvSpPr txBox="1"/>
          <p:nvPr/>
        </p:nvSpPr>
        <p:spPr>
          <a:xfrm>
            <a:off x="2012446" y="6328606"/>
            <a:ext cx="6075888" cy="286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just">
              <a:defRPr sz="2000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>
                <a:sym typeface="Calibri"/>
              </a:rPr>
              <a:t>프론트는 직관적이라 쉬울 것이라 생각했는데 막상 프로젝트로 진행해보니 자바처럼 무엇이든 초반설계가 중요하다는 것을 다시 </a:t>
            </a:r>
            <a:r>
              <a:rPr lang="ko-KR" altLang="en-US" dirty="0" err="1">
                <a:sym typeface="Calibri"/>
              </a:rPr>
              <a:t>깨달았습니다</a:t>
            </a:r>
            <a:r>
              <a:rPr lang="en-US" altLang="ko-KR" dirty="0">
                <a:sym typeface="Calibri"/>
              </a:rPr>
              <a:t>. </a:t>
            </a:r>
          </a:p>
          <a:p>
            <a:r>
              <a:rPr lang="ko-KR" altLang="en-US" dirty="0">
                <a:sym typeface="Calibri"/>
              </a:rPr>
              <a:t> 어떤 기능들을 적재적소에 사용해야하는 지 판단이 어려웠고</a:t>
            </a:r>
            <a:r>
              <a:rPr lang="en-US" altLang="ko-KR" dirty="0">
                <a:sym typeface="Calibri"/>
              </a:rPr>
              <a:t>,</a:t>
            </a:r>
            <a:r>
              <a:rPr lang="ko-KR" altLang="en-US" dirty="0">
                <a:sym typeface="Calibri"/>
              </a:rPr>
              <a:t> 너무나 많은 기능들이 있어 쉬운 건 없다고 생각했습니다</a:t>
            </a:r>
            <a:r>
              <a:rPr lang="en-US" altLang="ko-KR" dirty="0">
                <a:sym typeface="Calibri"/>
              </a:rPr>
              <a:t>. </a:t>
            </a:r>
            <a:r>
              <a:rPr lang="ko-KR" altLang="en-US" dirty="0">
                <a:sym typeface="Calibri"/>
              </a:rPr>
              <a:t>자바와 달리 고치는 대로 적용되는 모습을 보니 계속 욕심이 생겼는데 적절한 시간분배와 우선순위를 정하는게 중요한 것 같습니다</a:t>
            </a:r>
            <a:r>
              <a:rPr lang="en-US" altLang="ko-KR" dirty="0">
                <a:sym typeface="Calibri"/>
              </a:rPr>
              <a:t>. </a:t>
            </a:r>
            <a:endParaRPr dirty="0">
              <a:sym typeface="Calibri"/>
            </a:endParaRPr>
          </a:p>
        </p:txBody>
      </p:sp>
      <p:pic>
        <p:nvPicPr>
          <p:cNvPr id="282" name="Google Shape;28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0476" y="-114286"/>
            <a:ext cx="17552381" cy="3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277;p15">
            <a:extLst>
              <a:ext uri="{FF2B5EF4-FFF2-40B4-BE49-F238E27FC236}">
                <a16:creationId xmlns:a16="http://schemas.microsoft.com/office/drawing/2014/main" xmlns="" id="{3352AAB8-52E7-498F-B9D5-3E513305CB07}"/>
              </a:ext>
            </a:extLst>
          </p:cNvPr>
          <p:cNvSpPr txBox="1"/>
          <p:nvPr/>
        </p:nvSpPr>
        <p:spPr>
          <a:xfrm>
            <a:off x="10250625" y="2070218"/>
            <a:ext cx="6075888" cy="2009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just">
              <a:defRPr sz="2000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en-US" altLang="ko-KR" dirty="0">
              <a:sym typeface="Calibri"/>
            </a:endParaRPr>
          </a:p>
        </p:txBody>
      </p:sp>
      <p:sp>
        <p:nvSpPr>
          <p:cNvPr id="24" name="Google Shape;277;p15">
            <a:extLst>
              <a:ext uri="{FF2B5EF4-FFF2-40B4-BE49-F238E27FC236}">
                <a16:creationId xmlns:a16="http://schemas.microsoft.com/office/drawing/2014/main" xmlns="" id="{1DE82139-C6A6-452D-87AB-05355D4E685A}"/>
              </a:ext>
            </a:extLst>
          </p:cNvPr>
          <p:cNvSpPr txBox="1"/>
          <p:nvPr/>
        </p:nvSpPr>
        <p:spPr>
          <a:xfrm>
            <a:off x="10322048" y="6228653"/>
            <a:ext cx="6269482" cy="286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just">
              <a:defRPr sz="2000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>
                <a:sym typeface="Calibri"/>
              </a:rPr>
              <a:t>자바스크립트에 </a:t>
            </a:r>
            <a:r>
              <a:rPr lang="ko-KR" altLang="en-US" dirty="0">
                <a:sym typeface="Calibri"/>
              </a:rPr>
              <a:t>아직 적응을 하지못한 점이 걱정됐습니다</a:t>
            </a:r>
            <a:r>
              <a:rPr lang="en-US" altLang="ko-KR" dirty="0">
                <a:sym typeface="Calibri"/>
              </a:rPr>
              <a:t>. </a:t>
            </a:r>
            <a:r>
              <a:rPr lang="ko-KR" altLang="en-US" dirty="0">
                <a:sym typeface="Calibri"/>
              </a:rPr>
              <a:t>하지만 프로젝트 특성상 진행하면서 숙달이 된 것을 느꼈습니다</a:t>
            </a:r>
            <a:r>
              <a:rPr lang="en-US" altLang="ko-KR" dirty="0">
                <a:sym typeface="Calibri"/>
              </a:rPr>
              <a:t>.</a:t>
            </a:r>
          </a:p>
          <a:p>
            <a:r>
              <a:rPr lang="en-US" altLang="ko-KR" dirty="0">
                <a:sym typeface="Calibri"/>
              </a:rPr>
              <a:t> </a:t>
            </a:r>
            <a:r>
              <a:rPr lang="ko-KR" altLang="en-US" dirty="0">
                <a:sym typeface="Calibri"/>
              </a:rPr>
              <a:t>팀 프로젝트인만큼 </a:t>
            </a:r>
            <a:r>
              <a:rPr lang="ko-KR" altLang="en-US" dirty="0" err="1">
                <a:sym typeface="Calibri"/>
              </a:rPr>
              <a:t>팀원들과의</a:t>
            </a:r>
            <a:r>
              <a:rPr lang="ko-KR" altLang="en-US" dirty="0">
                <a:sym typeface="Calibri"/>
              </a:rPr>
              <a:t> 협력에도 중점을 두었고 </a:t>
            </a:r>
          </a:p>
          <a:p>
            <a:r>
              <a:rPr lang="ko-KR" altLang="en-US" dirty="0">
                <a:sym typeface="Calibri"/>
              </a:rPr>
              <a:t>각자 맡은 역할에 충실했다고 생각합니다</a:t>
            </a:r>
            <a:r>
              <a:rPr lang="en-US" altLang="ko-KR" dirty="0">
                <a:sym typeface="Calibri"/>
              </a:rPr>
              <a:t>. </a:t>
            </a:r>
            <a:r>
              <a:rPr lang="ko-KR" altLang="en-US" dirty="0">
                <a:sym typeface="Calibri"/>
              </a:rPr>
              <a:t>짧은 기간이지만 공부해야 하는 방향과 보완해야하는 부분을 느낄 수 있는 프로젝트였다고 생각합니다</a:t>
            </a:r>
            <a:r>
              <a:rPr lang="en-US" altLang="ko-KR" dirty="0">
                <a:sym typeface="Calibri"/>
              </a:rPr>
              <a:t>.</a:t>
            </a:r>
            <a:endParaRPr dirty="0">
              <a:sym typeface="Calibri"/>
            </a:endParaRPr>
          </a:p>
        </p:txBody>
      </p:sp>
      <p:sp>
        <p:nvSpPr>
          <p:cNvPr id="26" name="Google Shape;277;p15">
            <a:extLst>
              <a:ext uri="{FF2B5EF4-FFF2-40B4-BE49-F238E27FC236}">
                <a16:creationId xmlns:a16="http://schemas.microsoft.com/office/drawing/2014/main" xmlns="" id="{CD442B03-9586-4E88-8965-10BAAE3669D7}"/>
              </a:ext>
            </a:extLst>
          </p:cNvPr>
          <p:cNvSpPr txBox="1"/>
          <p:nvPr/>
        </p:nvSpPr>
        <p:spPr>
          <a:xfrm>
            <a:off x="10250626" y="4154062"/>
            <a:ext cx="6412326" cy="1536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just">
              <a:defRPr sz="2000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>
                <a:sym typeface="Calibri"/>
              </a:rPr>
              <a:t> </a:t>
            </a:r>
            <a:r>
              <a:rPr lang="ko-KR" altLang="en-US" dirty="0">
                <a:sym typeface="Calibri"/>
              </a:rPr>
              <a:t>프론트</a:t>
            </a:r>
            <a:r>
              <a:rPr lang="en-US" altLang="ko-KR" dirty="0">
                <a:sym typeface="Calibri"/>
              </a:rPr>
              <a:t> </a:t>
            </a:r>
            <a:r>
              <a:rPr lang="ko-KR" altLang="en-US" dirty="0">
                <a:sym typeface="Calibri"/>
              </a:rPr>
              <a:t>수업 중 놓친 부분이 많았는데</a:t>
            </a:r>
            <a:r>
              <a:rPr lang="en-US" altLang="ko-KR" dirty="0">
                <a:sym typeface="Calibri"/>
              </a:rPr>
              <a:t>, </a:t>
            </a:r>
            <a:r>
              <a:rPr lang="ko-KR" altLang="en-US" dirty="0">
                <a:sym typeface="Calibri"/>
              </a:rPr>
              <a:t>프로젝트를 통해서 한번 더 공부할 수 있었습니다</a:t>
            </a:r>
            <a:r>
              <a:rPr lang="en-US" altLang="ko-KR" dirty="0">
                <a:sym typeface="Calibri"/>
              </a:rPr>
              <a:t>. </a:t>
            </a:r>
            <a:r>
              <a:rPr lang="ko-KR" altLang="en-US" dirty="0">
                <a:sym typeface="Calibri"/>
              </a:rPr>
              <a:t>모르는 부분을 검색해서 변경해도 되지 않아 답답했는데</a:t>
            </a:r>
            <a:r>
              <a:rPr lang="en-US" altLang="ko-KR" dirty="0">
                <a:sym typeface="Calibri"/>
              </a:rPr>
              <a:t>, </a:t>
            </a:r>
            <a:r>
              <a:rPr lang="ko-KR" altLang="en-US" dirty="0" smtClean="0">
                <a:sym typeface="Calibri"/>
              </a:rPr>
              <a:t>많은 </a:t>
            </a:r>
            <a:r>
              <a:rPr lang="ko-KR" altLang="en-US" dirty="0">
                <a:sym typeface="Calibri"/>
              </a:rPr>
              <a:t>것을 배울 수 있는 시간이었습니다</a:t>
            </a:r>
            <a:r>
              <a:rPr lang="en-US" altLang="ko-KR" dirty="0">
                <a:sym typeface="Calibri"/>
              </a:rPr>
              <a:t>.</a:t>
            </a:r>
          </a:p>
          <a:p>
            <a:endParaRPr lang="en-US" altLang="ko-KR" dirty="0">
              <a:sym typeface="Calibri"/>
            </a:endParaRPr>
          </a:p>
          <a:p>
            <a:r>
              <a:rPr lang="en-US" altLang="ko-KR" dirty="0">
                <a:sym typeface="Calibri"/>
              </a:rPr>
              <a:t>          </a:t>
            </a:r>
            <a:endParaRPr dirty="0">
              <a:sym typeface="Calibri"/>
            </a:endParaRPr>
          </a:p>
        </p:txBody>
      </p:sp>
      <p:sp>
        <p:nvSpPr>
          <p:cNvPr id="40" name="Google Shape;277;p15">
            <a:extLst>
              <a:ext uri="{FF2B5EF4-FFF2-40B4-BE49-F238E27FC236}">
                <a16:creationId xmlns:a16="http://schemas.microsoft.com/office/drawing/2014/main" xmlns="" id="{3CB1E3DE-DB44-46BA-9DA4-3023082EA988}"/>
              </a:ext>
            </a:extLst>
          </p:cNvPr>
          <p:cNvSpPr txBox="1"/>
          <p:nvPr/>
        </p:nvSpPr>
        <p:spPr>
          <a:xfrm>
            <a:off x="10199876" y="2098840"/>
            <a:ext cx="6075887" cy="1609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just">
              <a:defRPr sz="2000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>
                <a:sym typeface="Calibri"/>
              </a:rPr>
              <a:t> </a:t>
            </a:r>
            <a:r>
              <a:rPr lang="ko-KR" altLang="en-US" dirty="0">
                <a:sym typeface="Calibri"/>
              </a:rPr>
              <a:t>배운 것들을 프로그램에 적용해보면서</a:t>
            </a:r>
            <a:r>
              <a:rPr lang="en-US" altLang="ko-KR" dirty="0">
                <a:sym typeface="Calibri"/>
              </a:rPr>
              <a:t> </a:t>
            </a:r>
            <a:r>
              <a:rPr lang="ko-KR" altLang="en-US" dirty="0">
                <a:sym typeface="Calibri"/>
              </a:rPr>
              <a:t>수업내용을 복습할 수 있었습니다</a:t>
            </a:r>
            <a:r>
              <a:rPr lang="en-US" altLang="ko-KR" dirty="0">
                <a:sym typeface="Calibri"/>
              </a:rPr>
              <a:t>.</a:t>
            </a:r>
          </a:p>
          <a:p>
            <a:r>
              <a:rPr lang="en-US" altLang="ko-KR" dirty="0">
                <a:sym typeface="Calibri"/>
              </a:rPr>
              <a:t>          </a:t>
            </a:r>
            <a:endParaRPr dirty="0"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657577"/>
            <a:ext cx="18287999" cy="4503632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4"/>
          <p:cNvSpPr txBox="1"/>
          <p:nvPr/>
        </p:nvSpPr>
        <p:spPr>
          <a:xfrm>
            <a:off x="1076190" y="9682476"/>
            <a:ext cx="8428571" cy="485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0476" y="-114286"/>
            <a:ext cx="17552381" cy="3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2286000" y="3896733"/>
            <a:ext cx="931532" cy="74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859000" y="3966327"/>
            <a:ext cx="931532" cy="74320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4"/>
          <p:cNvSpPr txBox="1"/>
          <p:nvPr/>
        </p:nvSpPr>
        <p:spPr>
          <a:xfrm>
            <a:off x="4606114" y="3896733"/>
            <a:ext cx="11846461" cy="146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0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프로그램</a:t>
            </a:r>
            <a:r>
              <a:rPr lang="en-US" sz="111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 </a:t>
            </a:r>
            <a:r>
              <a:rPr lang="en-US" sz="11100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시연</a:t>
            </a:r>
            <a:endParaRPr sz="111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657577"/>
            <a:ext cx="18287999" cy="4503632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4"/>
          <p:cNvSpPr txBox="1"/>
          <p:nvPr/>
        </p:nvSpPr>
        <p:spPr>
          <a:xfrm>
            <a:off x="1076190" y="9682476"/>
            <a:ext cx="8428571" cy="485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0476" y="-114286"/>
            <a:ext cx="17552381" cy="3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2286000" y="3896733"/>
            <a:ext cx="931532" cy="74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859000" y="3966327"/>
            <a:ext cx="931532" cy="74320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4"/>
          <p:cNvSpPr txBox="1"/>
          <p:nvPr/>
        </p:nvSpPr>
        <p:spPr>
          <a:xfrm>
            <a:off x="5547906" y="3679183"/>
            <a:ext cx="7192186" cy="146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1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endParaRPr sz="111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717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809080" y="568065"/>
            <a:ext cx="4257143" cy="944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 dirty="0" err="1">
                <a:solidFill>
                  <a:srgbClr val="5B554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목차</a:t>
            </a:r>
            <a:endParaRPr sz="1600" b="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5778885" y="3068039"/>
            <a:ext cx="8003377" cy="5593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F24F57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●</a:t>
            </a:r>
            <a:r>
              <a:rPr lang="en-US" sz="3000" b="0" i="0" u="none" strike="noStrike" cap="none" dirty="0">
                <a:solidFill>
                  <a:srgbClr val="999597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 　　01. Summary </a:t>
            </a:r>
            <a:endParaRPr sz="3000" b="0" i="0" u="none" strike="noStrike" cap="none" dirty="0">
              <a:solidFill>
                <a:srgbClr val="999597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rgbClr val="999597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F24F57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●</a:t>
            </a:r>
            <a:r>
              <a:rPr lang="en-US" sz="2800" b="0" i="0" u="none" strike="noStrike" cap="none" dirty="0">
                <a:solidFill>
                  <a:srgbClr val="999597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 　　 </a:t>
            </a:r>
            <a:r>
              <a:rPr lang="en-US" sz="3000" b="0" i="0" u="none" strike="noStrike" cap="none" dirty="0">
                <a:solidFill>
                  <a:srgbClr val="999597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02. </a:t>
            </a:r>
            <a:r>
              <a:rPr lang="ko-KR" altLang="en-US" sz="3000" dirty="0">
                <a:solidFill>
                  <a:srgbClr val="99959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정보구조도</a:t>
            </a:r>
            <a:endParaRPr sz="3000" b="0" i="0" u="none" strike="noStrike" cap="none" dirty="0">
              <a:solidFill>
                <a:srgbClr val="999597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rgbClr val="999597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  <a:p>
            <a:pPr algn="just"/>
            <a:r>
              <a:rPr lang="en-US" sz="3200" b="0" i="0" u="none" strike="noStrike" cap="none" dirty="0">
                <a:solidFill>
                  <a:srgbClr val="F24F57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●</a:t>
            </a:r>
            <a:r>
              <a:rPr lang="en-US" sz="3000" b="0" i="0" u="none" strike="noStrike" cap="none" dirty="0">
                <a:solidFill>
                  <a:srgbClr val="999597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 　　03. </a:t>
            </a:r>
            <a:r>
              <a:rPr lang="ko-KR" altLang="en-US" sz="3000" dirty="0">
                <a:solidFill>
                  <a:srgbClr val="99959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흐름도</a:t>
            </a:r>
            <a:r>
              <a:rPr lang="en-US" sz="3000" b="0" i="0" u="none" strike="noStrike" cap="none" dirty="0">
                <a:solidFill>
                  <a:srgbClr val="999597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 </a:t>
            </a:r>
            <a:endParaRPr sz="3000" b="0" i="0" u="none" strike="noStrike" cap="none" dirty="0">
              <a:solidFill>
                <a:srgbClr val="999597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rgbClr val="999597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  <a:p>
            <a:pPr lvl="0" algn="just"/>
            <a:r>
              <a:rPr lang="en-US" sz="3200" b="0" i="0" u="none" strike="noStrike" cap="none" dirty="0">
                <a:solidFill>
                  <a:srgbClr val="F24F57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●</a:t>
            </a:r>
            <a:r>
              <a:rPr lang="en-US" sz="3000" b="0" i="0" u="none" strike="noStrike" cap="none" dirty="0">
                <a:solidFill>
                  <a:srgbClr val="999597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 　　04. </a:t>
            </a:r>
            <a:r>
              <a:rPr lang="ko-KR" altLang="en-US" sz="3000" dirty="0">
                <a:solidFill>
                  <a:srgbClr val="99959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화면설계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rgbClr val="999597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  <a:p>
            <a:pPr lvl="0" algn="just"/>
            <a:r>
              <a:rPr lang="en-US" sz="3200" b="0" i="0" u="none" strike="noStrike" cap="none" dirty="0">
                <a:solidFill>
                  <a:srgbClr val="F24F57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●</a:t>
            </a:r>
            <a:r>
              <a:rPr lang="en-US" sz="3000" b="0" i="0" u="none" strike="noStrike" cap="none" dirty="0">
                <a:solidFill>
                  <a:srgbClr val="999597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 　　05. </a:t>
            </a:r>
            <a:r>
              <a:rPr lang="ko-KR" altLang="en-US" sz="3000" dirty="0">
                <a:solidFill>
                  <a:srgbClr val="99959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시연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rgbClr val="999597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  <a:p>
            <a:pPr lvl="0" algn="just"/>
            <a:r>
              <a:rPr lang="en-US" sz="3200" b="0" i="0" u="none" strike="noStrike" cap="none" dirty="0">
                <a:solidFill>
                  <a:srgbClr val="F24F57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●</a:t>
            </a:r>
            <a:r>
              <a:rPr lang="en-US" sz="3000" b="0" i="0" u="none" strike="noStrike" cap="none" dirty="0">
                <a:solidFill>
                  <a:srgbClr val="999597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 　　06. Review</a:t>
            </a:r>
            <a:endParaRPr lang="ko-KR" altLang="en-US" sz="3000" dirty="0">
              <a:solidFill>
                <a:srgbClr val="99959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rgbClr val="999597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rgbClr val="999597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2666667" y="5542857"/>
            <a:ext cx="6828571" cy="9523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1076190" y="9682476"/>
            <a:ext cx="8428571" cy="485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0476" y="-114286"/>
            <a:ext cx="17552381" cy="314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4F5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/>
        </p:nvSpPr>
        <p:spPr>
          <a:xfrm>
            <a:off x="5029200" y="523566"/>
            <a:ext cx="7678571" cy="1279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Summary</a:t>
            </a:r>
            <a:endParaRPr sz="1600" b="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1813108"/>
            <a:ext cx="16002001" cy="370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32811" y="7278634"/>
            <a:ext cx="1187182" cy="2390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335000" y="7876568"/>
            <a:ext cx="1740791" cy="179258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표 10">
            <a:extLst>
              <a:ext uri="{FF2B5EF4-FFF2-40B4-BE49-F238E27FC236}">
                <a16:creationId xmlns:a16="http://schemas.microsoft.com/office/drawing/2014/main" xmlns="" id="{2210FE1A-95EE-4445-867B-9E6389129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432152"/>
              </p:ext>
            </p:extLst>
          </p:nvPr>
        </p:nvGraphicFramePr>
        <p:xfrm>
          <a:off x="1648502" y="2628900"/>
          <a:ext cx="15020249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938">
                  <a:extLst>
                    <a:ext uri="{9D8B030D-6E8A-4147-A177-3AD203B41FA5}">
                      <a16:colId xmlns:a16="http://schemas.microsoft.com/office/drawing/2014/main" xmlns="" val="2972944073"/>
                    </a:ext>
                  </a:extLst>
                </a:gridCol>
                <a:gridCol w="11492311">
                  <a:extLst>
                    <a:ext uri="{9D8B030D-6E8A-4147-A177-3AD203B41FA5}">
                      <a16:colId xmlns:a16="http://schemas.microsoft.com/office/drawing/2014/main" xmlns="" val="1070981761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3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기간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dirty="0"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2020.06.22 ~ 2020.06.26</a:t>
                      </a:r>
                      <a:endParaRPr lang="ko-KR" altLang="en-US" sz="3200" b="1" dirty="0"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8209668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3200" b="1" kern="1200" dirty="0">
                          <a:solidFill>
                            <a:schemeClr val="lt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사용프로그램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3200" b="1" kern="1200" dirty="0">
                          <a:solidFill>
                            <a:schemeClr val="lt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Html, CSS , JavaScript, jQuery</a:t>
                      </a:r>
                      <a:endParaRPr lang="ko-KR" altLang="en-US" sz="3200" b="1" kern="1200" dirty="0">
                        <a:solidFill>
                          <a:schemeClr val="lt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72468253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3200" b="1" kern="1200" dirty="0">
                          <a:solidFill>
                            <a:schemeClr val="lt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프로젝트 주제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3200" b="1" kern="1200" dirty="0" err="1">
                          <a:solidFill>
                            <a:schemeClr val="lt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패스트</a:t>
                      </a:r>
                      <a:r>
                        <a:rPr lang="ko-KR" altLang="en-US" sz="3200" b="1" kern="1200" dirty="0">
                          <a:solidFill>
                            <a:schemeClr val="lt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3200" b="1" kern="1200" dirty="0" err="1">
                          <a:solidFill>
                            <a:schemeClr val="lt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푸드</a:t>
                      </a:r>
                      <a:r>
                        <a:rPr lang="ko-KR" altLang="en-US" sz="3200" b="1" kern="1200" dirty="0">
                          <a:solidFill>
                            <a:schemeClr val="lt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 레스토랑 </a:t>
                      </a:r>
                      <a:r>
                        <a:rPr lang="ko-KR" altLang="en-US" sz="3200" b="1" kern="1200" dirty="0" err="1">
                          <a:solidFill>
                            <a:schemeClr val="lt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비대면</a:t>
                      </a:r>
                      <a:r>
                        <a:rPr lang="ko-KR" altLang="en-US" sz="3200" b="1" kern="1200" dirty="0">
                          <a:solidFill>
                            <a:schemeClr val="lt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 주문 서비스를 위한 </a:t>
                      </a:r>
                      <a:r>
                        <a:rPr lang="en-US" altLang="ko-KR" sz="3200" b="1" kern="1200" dirty="0">
                          <a:solidFill>
                            <a:schemeClr val="lt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KIOSK UI</a:t>
                      </a:r>
                      <a:r>
                        <a:rPr lang="ko-KR" altLang="en-US" sz="3200" b="1" kern="1200" dirty="0">
                          <a:solidFill>
                            <a:schemeClr val="lt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 구현</a:t>
                      </a:r>
                      <a:endParaRPr lang="en-US" altLang="ko-KR" sz="3200" b="1" kern="1200" dirty="0">
                        <a:solidFill>
                          <a:schemeClr val="lt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3200" b="1" kern="1200" dirty="0">
                        <a:solidFill>
                          <a:schemeClr val="lt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07257361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ko-KR" altLang="en-US" sz="3200" b="1" i="0" u="none" strike="noStrike" kern="1200" cap="none" dirty="0">
                          <a:solidFill>
                            <a:schemeClr val="lt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Arial"/>
                        </a:rPr>
                        <a:t>프로젝트 목표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3200" b="1" i="0" u="none" strike="noStrike" kern="1200" cap="none" dirty="0">
                          <a:solidFill>
                            <a:schemeClr val="lt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  <a:sym typeface="Arial"/>
                        </a:rPr>
                        <a:t>HTML/ CSS/ JS / </a:t>
                      </a:r>
                      <a:r>
                        <a:rPr lang="en-US" altLang="ko-KR" sz="3200" b="1" i="0" u="none" strike="noStrike" kern="1200" cap="none" dirty="0" err="1">
                          <a:solidFill>
                            <a:schemeClr val="lt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  <a:sym typeface="Arial"/>
                        </a:rPr>
                        <a:t>JQuery</a:t>
                      </a:r>
                      <a:r>
                        <a:rPr lang="en-US" altLang="ko-KR" sz="3200" b="1" i="0" u="none" strike="noStrike" kern="1200" cap="none" dirty="0">
                          <a:solidFill>
                            <a:schemeClr val="lt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3200" b="1" i="0" u="none" strike="noStrike" kern="1200" cap="none" dirty="0">
                          <a:solidFill>
                            <a:schemeClr val="lt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  <a:sym typeface="Arial"/>
                        </a:rPr>
                        <a:t>전체 수업 내용 복습 </a:t>
                      </a:r>
                      <a:endParaRPr lang="en-US" altLang="ko-KR" sz="3200" b="1" i="0" u="none" strike="noStrike" kern="1200" cap="none" dirty="0">
                        <a:solidFill>
                          <a:schemeClr val="lt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4571447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/>
        </p:nvSpPr>
        <p:spPr>
          <a:xfrm>
            <a:off x="685800" y="601187"/>
            <a:ext cx="5000000" cy="944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b="0" i="0" u="none" strike="noStrike" cap="none" dirty="0" err="1">
                <a:solidFill>
                  <a:srgbClr val="5B554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정보구조도</a:t>
            </a:r>
            <a:endParaRPr sz="1800" b="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685800" y="1557086"/>
            <a:ext cx="5057143" cy="55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 dirty="0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Information Architecture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0476" y="-114286"/>
            <a:ext cx="17552381" cy="3142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E53BD384-9884-4787-87C0-B49AE3EF678E}"/>
              </a:ext>
            </a:extLst>
          </p:cNvPr>
          <p:cNvGrpSpPr/>
          <p:nvPr/>
        </p:nvGrpSpPr>
        <p:grpSpPr>
          <a:xfrm>
            <a:off x="1656425" y="1213501"/>
            <a:ext cx="14804700" cy="8550798"/>
            <a:chOff x="1656425" y="1213501"/>
            <a:chExt cx="14804700" cy="8550798"/>
          </a:xfrm>
        </p:grpSpPr>
        <p:sp>
          <p:nvSpPr>
            <p:cNvPr id="124" name="Google Shape;124;p5"/>
            <p:cNvSpPr txBox="1"/>
            <p:nvPr/>
          </p:nvSpPr>
          <p:spPr>
            <a:xfrm>
              <a:off x="3245444" y="8810299"/>
              <a:ext cx="11655300" cy="9540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5" name="Google Shape;125;p5"/>
            <p:cNvSpPr txBox="1"/>
            <p:nvPr/>
          </p:nvSpPr>
          <p:spPr>
            <a:xfrm>
              <a:off x="1656425" y="3201179"/>
              <a:ext cx="14804700" cy="38664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7759933" y="1213501"/>
              <a:ext cx="2662500" cy="719700"/>
            </a:xfrm>
            <a:prstGeom prst="roundRect">
              <a:avLst>
                <a:gd name="adj" fmla="val 16667"/>
              </a:avLst>
            </a:prstGeom>
            <a:solidFill>
              <a:srgbClr val="FF4250">
                <a:alpha val="84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3F3F3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시작화면</a:t>
              </a:r>
              <a:endParaRPr sz="2400" b="1">
                <a:solidFill>
                  <a:srgbClr val="F3F3F3"/>
                </a:solidFill>
                <a:latin typeface="Nanum Gothic"/>
                <a:ea typeface="Nanum Gothic"/>
                <a:cs typeface="Nanum Gothic"/>
                <a:sym typeface="Nanum Gothic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7759933" y="2187511"/>
              <a:ext cx="2662500" cy="719700"/>
            </a:xfrm>
            <a:prstGeom prst="roundRect">
              <a:avLst>
                <a:gd name="adj" fmla="val 16667"/>
              </a:avLst>
            </a:prstGeom>
            <a:solidFill>
              <a:srgbClr val="F5DC6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latin typeface="Nanum Gothic"/>
                  <a:ea typeface="Nanum Gothic"/>
                  <a:cs typeface="Nanum Gothic"/>
                  <a:sym typeface="Nanum Gothic"/>
                </a:rPr>
                <a:t>매장/포장</a:t>
              </a:r>
              <a:endParaRPr sz="1800">
                <a:latin typeface="Nanum Gothic"/>
                <a:ea typeface="Nanum Gothic"/>
                <a:cs typeface="Nanum Gothic"/>
                <a:sym typeface="Nanum Gothic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1843957" y="3357821"/>
              <a:ext cx="2662500" cy="719700"/>
            </a:xfrm>
            <a:prstGeom prst="roundRect">
              <a:avLst>
                <a:gd name="adj" fmla="val 16667"/>
              </a:avLst>
            </a:prstGeom>
            <a:solidFill>
              <a:srgbClr val="FF4250">
                <a:alpha val="84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3F3F3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종류선택</a:t>
              </a:r>
              <a:endParaRPr sz="2400" b="1">
                <a:solidFill>
                  <a:srgbClr val="F3F3F3"/>
                </a:solidFill>
                <a:latin typeface="Nanum Gothic"/>
                <a:ea typeface="Nanum Gothic"/>
                <a:cs typeface="Nanum Gothic"/>
                <a:sym typeface="Nanum Gothic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4807032" y="3357821"/>
              <a:ext cx="2662500" cy="719700"/>
            </a:xfrm>
            <a:prstGeom prst="roundRect">
              <a:avLst>
                <a:gd name="adj" fmla="val 16667"/>
              </a:avLst>
            </a:prstGeom>
            <a:solidFill>
              <a:srgbClr val="F5DC6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err="1">
                  <a:latin typeface="Nanum Gothic"/>
                  <a:ea typeface="Nanum Gothic"/>
                  <a:cs typeface="Nanum Gothic"/>
                  <a:sym typeface="Nanum Gothic"/>
                </a:rPr>
                <a:t>버거</a:t>
              </a:r>
              <a:r>
                <a:rPr lang="en-US" sz="2400" dirty="0">
                  <a:latin typeface="Nanum Gothic"/>
                  <a:ea typeface="Nanum Gothic"/>
                  <a:cs typeface="Nanum Gothic"/>
                  <a:sym typeface="Nanum Gothic"/>
                </a:rPr>
                <a:t>(</a:t>
              </a:r>
              <a:r>
                <a:rPr lang="en-US" sz="2400" dirty="0" err="1">
                  <a:latin typeface="Nanum Gothic"/>
                  <a:ea typeface="Nanum Gothic"/>
                  <a:cs typeface="Nanum Gothic"/>
                  <a:sym typeface="Nanum Gothic"/>
                </a:rPr>
                <a:t>단품</a:t>
              </a:r>
              <a:r>
                <a:rPr lang="en-US" sz="2400" dirty="0">
                  <a:latin typeface="Nanum Gothic"/>
                  <a:ea typeface="Nanum Gothic"/>
                  <a:cs typeface="Nanum Gothic"/>
                  <a:sym typeface="Nanum Gothic"/>
                </a:rPr>
                <a:t>)</a:t>
              </a:r>
              <a:endParaRPr sz="2400" dirty="0">
                <a:latin typeface="Nanum Gothic"/>
                <a:ea typeface="Nanum Gothic"/>
                <a:cs typeface="Nanum Gothic"/>
                <a:sym typeface="Nanum Gothic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7741751" y="3357821"/>
              <a:ext cx="2662500" cy="7197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595959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latin typeface="Nanum Gothic"/>
                  <a:ea typeface="Nanum Gothic"/>
                  <a:cs typeface="Nanum Gothic"/>
                  <a:sym typeface="Nanum Gothic"/>
                </a:rPr>
                <a:t>버거1</a:t>
              </a:r>
              <a:endParaRPr sz="2400">
                <a:latin typeface="Nanum Gothic"/>
                <a:ea typeface="Nanum Gothic"/>
                <a:cs typeface="Nanum Gothic"/>
                <a:sym typeface="Nanum Gothic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10662317" y="3357821"/>
              <a:ext cx="2662500" cy="7197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595959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latin typeface="Nanum Gothic"/>
                  <a:ea typeface="Nanum Gothic"/>
                  <a:cs typeface="Nanum Gothic"/>
                  <a:sym typeface="Nanum Gothic"/>
                </a:rPr>
                <a:t>버거2</a:t>
              </a:r>
              <a:endParaRPr sz="2400">
                <a:latin typeface="Nanum Gothic"/>
                <a:ea typeface="Nanum Gothic"/>
                <a:cs typeface="Nanum Gothic"/>
                <a:sym typeface="Nanum Gothic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13582852" y="3357821"/>
              <a:ext cx="2662500" cy="7197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595959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latin typeface="Nanum Gothic"/>
                  <a:ea typeface="Nanum Gothic"/>
                  <a:cs typeface="Nanum Gothic"/>
                  <a:sym typeface="Nanum Gothic"/>
                </a:rPr>
                <a:t>버거3 </a:t>
              </a:r>
              <a:endParaRPr sz="2400">
                <a:latin typeface="Nanum Gothic"/>
                <a:ea typeface="Nanum Gothic"/>
                <a:cs typeface="Nanum Gothic"/>
                <a:sym typeface="Nanum Gothic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4807001" y="4286708"/>
              <a:ext cx="2662500" cy="719700"/>
            </a:xfrm>
            <a:prstGeom prst="roundRect">
              <a:avLst>
                <a:gd name="adj" fmla="val 16667"/>
              </a:avLst>
            </a:prstGeom>
            <a:solidFill>
              <a:srgbClr val="F5DC6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err="1">
                  <a:latin typeface="Nanum Gothic"/>
                  <a:ea typeface="Nanum Gothic"/>
                  <a:cs typeface="Nanum Gothic"/>
                  <a:sym typeface="Nanum Gothic"/>
                </a:rPr>
                <a:t>음료메뉴</a:t>
              </a:r>
              <a:endParaRPr sz="2400" dirty="0">
                <a:latin typeface="Nanum Gothic"/>
                <a:ea typeface="Nanum Gothic"/>
                <a:cs typeface="Nanum Gothic"/>
                <a:sym typeface="Nanum Gothic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7741720" y="4286708"/>
              <a:ext cx="2662500" cy="7197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595959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latin typeface="Nanum Gothic"/>
                  <a:ea typeface="Nanum Gothic"/>
                  <a:cs typeface="Nanum Gothic"/>
                  <a:sym typeface="Nanum Gothic"/>
                </a:rPr>
                <a:t>음료1</a:t>
              </a:r>
              <a:endParaRPr sz="2400">
                <a:latin typeface="Nanum Gothic"/>
                <a:ea typeface="Nanum Gothic"/>
                <a:cs typeface="Nanum Gothic"/>
                <a:sym typeface="Nanum Gothic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10662286" y="4286708"/>
              <a:ext cx="2662500" cy="7197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595959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latin typeface="Nanum Gothic"/>
                  <a:ea typeface="Nanum Gothic"/>
                  <a:cs typeface="Nanum Gothic"/>
                  <a:sym typeface="Nanum Gothic"/>
                </a:rPr>
                <a:t>음료2</a:t>
              </a:r>
              <a:endParaRPr sz="2400">
                <a:latin typeface="Nanum Gothic"/>
                <a:ea typeface="Nanum Gothic"/>
                <a:cs typeface="Nanum Gothic"/>
                <a:sym typeface="Nanum Gothic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13582821" y="4286708"/>
              <a:ext cx="2662500" cy="7197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595959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latin typeface="Nanum Gothic"/>
                  <a:ea typeface="Nanum Gothic"/>
                  <a:cs typeface="Nanum Gothic"/>
                  <a:sym typeface="Nanum Gothic"/>
                </a:rPr>
                <a:t>음료3</a:t>
              </a:r>
              <a:endParaRPr sz="2400">
                <a:latin typeface="Nanum Gothic"/>
                <a:ea typeface="Nanum Gothic"/>
                <a:cs typeface="Nanum Gothic"/>
                <a:sym typeface="Nanum Gothic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807001" y="5215595"/>
              <a:ext cx="2662500" cy="719700"/>
            </a:xfrm>
            <a:prstGeom prst="roundRect">
              <a:avLst>
                <a:gd name="adj" fmla="val 16667"/>
              </a:avLst>
            </a:prstGeom>
            <a:solidFill>
              <a:srgbClr val="F5DC6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err="1">
                  <a:latin typeface="Nanum Gothic"/>
                  <a:ea typeface="Nanum Gothic"/>
                  <a:cs typeface="Nanum Gothic"/>
                  <a:sym typeface="Nanum Gothic"/>
                </a:rPr>
                <a:t>사이드메뉴</a:t>
              </a:r>
              <a:endParaRPr sz="2400" dirty="0">
                <a:latin typeface="Nanum Gothic"/>
                <a:ea typeface="Nanum Gothic"/>
                <a:cs typeface="Nanum Gothic"/>
                <a:sym typeface="Nanum Gothic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7741720" y="5215595"/>
              <a:ext cx="2662500" cy="7197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595959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latin typeface="Nanum Gothic"/>
                  <a:ea typeface="Nanum Gothic"/>
                  <a:cs typeface="Nanum Gothic"/>
                  <a:sym typeface="Nanum Gothic"/>
                </a:rPr>
                <a:t>사이드1</a:t>
              </a:r>
              <a:endParaRPr sz="2400">
                <a:latin typeface="Nanum Gothic"/>
                <a:ea typeface="Nanum Gothic"/>
                <a:cs typeface="Nanum Gothic"/>
                <a:sym typeface="Nanum Gothic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10662286" y="5215595"/>
              <a:ext cx="2662500" cy="7197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595959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latin typeface="Nanum Gothic"/>
                  <a:ea typeface="Nanum Gothic"/>
                  <a:cs typeface="Nanum Gothic"/>
                  <a:sym typeface="Nanum Gothic"/>
                </a:rPr>
                <a:t>사이드2</a:t>
              </a:r>
              <a:endParaRPr sz="2400">
                <a:latin typeface="Nanum Gothic"/>
                <a:ea typeface="Nanum Gothic"/>
                <a:cs typeface="Nanum Gothic"/>
                <a:sym typeface="Nanum Gothic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3582821" y="5215595"/>
              <a:ext cx="2662500" cy="7197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595959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latin typeface="Nanum Gothic"/>
                  <a:ea typeface="Nanum Gothic"/>
                  <a:cs typeface="Nanum Gothic"/>
                  <a:sym typeface="Nanum Gothic"/>
                </a:rPr>
                <a:t>사이드3</a:t>
              </a:r>
              <a:endParaRPr sz="2400">
                <a:latin typeface="Nanum Gothic"/>
                <a:ea typeface="Nanum Gothic"/>
                <a:cs typeface="Nanum Gothic"/>
                <a:sym typeface="Nanum Gothic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4807032" y="6144483"/>
              <a:ext cx="2662500" cy="719700"/>
            </a:xfrm>
            <a:prstGeom prst="roundRect">
              <a:avLst>
                <a:gd name="adj" fmla="val 16667"/>
              </a:avLst>
            </a:prstGeom>
            <a:solidFill>
              <a:srgbClr val="F5DC6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latin typeface="Nanum Gothic"/>
                  <a:ea typeface="Nanum Gothic"/>
                  <a:cs typeface="Nanum Gothic"/>
                  <a:sym typeface="Nanum Gothic"/>
                </a:rPr>
                <a:t>세트메뉴</a:t>
              </a:r>
              <a:endParaRPr sz="2400">
                <a:latin typeface="Nanum Gothic"/>
                <a:ea typeface="Nanum Gothic"/>
                <a:cs typeface="Nanum Gothic"/>
                <a:sym typeface="Nanum Gothic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7741751" y="6144483"/>
              <a:ext cx="2662500" cy="7197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595959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latin typeface="Nanum Gothic"/>
                  <a:ea typeface="Nanum Gothic"/>
                  <a:cs typeface="Nanum Gothic"/>
                  <a:sym typeface="Nanum Gothic"/>
                </a:rPr>
                <a:t>세트1</a:t>
              </a:r>
              <a:endParaRPr sz="2400">
                <a:latin typeface="Nanum Gothic"/>
                <a:ea typeface="Nanum Gothic"/>
                <a:cs typeface="Nanum Gothic"/>
                <a:sym typeface="Nanum Gothic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10662317" y="6144483"/>
              <a:ext cx="2662500" cy="7197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595959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latin typeface="Nanum Gothic"/>
                  <a:ea typeface="Nanum Gothic"/>
                  <a:cs typeface="Nanum Gothic"/>
                  <a:sym typeface="Nanum Gothic"/>
                </a:rPr>
                <a:t>세트2</a:t>
              </a:r>
              <a:endParaRPr sz="2400">
                <a:latin typeface="Nanum Gothic"/>
                <a:ea typeface="Nanum Gothic"/>
                <a:cs typeface="Nanum Gothic"/>
                <a:sym typeface="Nanum Gothic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13582852" y="6144483"/>
              <a:ext cx="2662500" cy="7197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595959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latin typeface="Nanum Gothic"/>
                  <a:ea typeface="Nanum Gothic"/>
                  <a:cs typeface="Nanum Gothic"/>
                  <a:sym typeface="Nanum Gothic"/>
                </a:rPr>
                <a:t>세트3 </a:t>
              </a:r>
              <a:endParaRPr sz="2400">
                <a:latin typeface="Nanum Gothic"/>
                <a:ea typeface="Nanum Gothic"/>
                <a:cs typeface="Nanum Gothic"/>
                <a:sym typeface="Nanum Gothic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7759927" y="7429536"/>
              <a:ext cx="2662500" cy="719700"/>
            </a:xfrm>
            <a:prstGeom prst="roundRect">
              <a:avLst>
                <a:gd name="adj" fmla="val 16667"/>
              </a:avLst>
            </a:prstGeom>
            <a:solidFill>
              <a:srgbClr val="FF4250">
                <a:alpha val="84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3F3F3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장바구니 </a:t>
              </a:r>
              <a:endParaRPr sz="2400" b="1">
                <a:solidFill>
                  <a:srgbClr val="F3F3F3"/>
                </a:solidFill>
                <a:latin typeface="Nanum Gothic"/>
                <a:ea typeface="Nanum Gothic"/>
                <a:cs typeface="Nanum Gothic"/>
                <a:sym typeface="Nanum Gothic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3386662" y="8926853"/>
              <a:ext cx="2662500" cy="719700"/>
            </a:xfrm>
            <a:prstGeom prst="roundRect">
              <a:avLst>
                <a:gd name="adj" fmla="val 16667"/>
              </a:avLst>
            </a:prstGeom>
            <a:solidFill>
              <a:srgbClr val="FF4250">
                <a:alpha val="84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F3F3F3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결제창</a:t>
              </a:r>
              <a:endParaRPr sz="1800" b="1">
                <a:solidFill>
                  <a:srgbClr val="F3F3F3"/>
                </a:solidFill>
                <a:latin typeface="Nanum Gothic"/>
                <a:ea typeface="Nanum Gothic"/>
                <a:cs typeface="Nanum Gothic"/>
                <a:sym typeface="Nanum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F3F3F3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(수단선택)</a:t>
              </a:r>
              <a:r>
                <a:rPr lang="en-US" sz="2400" b="1">
                  <a:solidFill>
                    <a:srgbClr val="F3F3F3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 </a:t>
              </a:r>
              <a:endParaRPr sz="2400" b="1">
                <a:solidFill>
                  <a:srgbClr val="F3F3F3"/>
                </a:solidFill>
                <a:latin typeface="Nanum Gothic"/>
                <a:ea typeface="Nanum Gothic"/>
                <a:cs typeface="Nanum Gothic"/>
                <a:sym typeface="Nanum Gothic"/>
              </a:endParaRPr>
            </a:p>
          </p:txBody>
        </p:sp>
        <p:cxnSp>
          <p:nvCxnSpPr>
            <p:cNvPr id="147" name="Google Shape;147;p5"/>
            <p:cNvCxnSpPr>
              <a:stCxn id="126" idx="2"/>
              <a:endCxn id="127" idx="0"/>
            </p:cNvCxnSpPr>
            <p:nvPr/>
          </p:nvCxnSpPr>
          <p:spPr>
            <a:xfrm>
              <a:off x="9091183" y="1933201"/>
              <a:ext cx="0" cy="254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8" name="Google Shape;148;p5"/>
            <p:cNvSpPr/>
            <p:nvPr/>
          </p:nvSpPr>
          <p:spPr>
            <a:xfrm>
              <a:off x="6255691" y="8926878"/>
              <a:ext cx="2662500" cy="7197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595959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latin typeface="Nanum Gothic"/>
                  <a:ea typeface="Nanum Gothic"/>
                  <a:cs typeface="Nanum Gothic"/>
                  <a:sym typeface="Nanum Gothic"/>
                </a:rPr>
                <a:t>현금결제</a:t>
              </a:r>
              <a:endParaRPr sz="2400">
                <a:latin typeface="Nanum Gothic"/>
                <a:ea typeface="Nanum Gothic"/>
                <a:cs typeface="Nanum Gothic"/>
                <a:sym typeface="Nanum Gothic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9176257" y="8926878"/>
              <a:ext cx="2662500" cy="7197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595959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latin typeface="Nanum Gothic"/>
                  <a:ea typeface="Nanum Gothic"/>
                  <a:cs typeface="Nanum Gothic"/>
                  <a:sym typeface="Nanum Gothic"/>
                </a:rPr>
                <a:t>카드결제</a:t>
              </a:r>
              <a:endParaRPr sz="2400">
                <a:latin typeface="Nanum Gothic"/>
                <a:ea typeface="Nanum Gothic"/>
                <a:cs typeface="Nanum Gothic"/>
                <a:sym typeface="Nanum Gothic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2096792" y="8926878"/>
              <a:ext cx="2662500" cy="7197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595959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latin typeface="Nanum Gothic"/>
                  <a:ea typeface="Nanum Gothic"/>
                  <a:cs typeface="Nanum Gothic"/>
                  <a:sym typeface="Nanum Gothic"/>
                </a:rPr>
                <a:t>QR(상품권) </a:t>
              </a:r>
              <a:endParaRPr sz="2400">
                <a:latin typeface="Nanum Gothic"/>
                <a:ea typeface="Nanum Gothic"/>
                <a:cs typeface="Nanum Gothic"/>
                <a:sym typeface="Nanum Gothic"/>
              </a:endParaRPr>
            </a:p>
          </p:txBody>
        </p:sp>
        <p:cxnSp>
          <p:nvCxnSpPr>
            <p:cNvPr id="151" name="Google Shape;151;p5"/>
            <p:cNvCxnSpPr>
              <a:stCxn id="127" idx="2"/>
              <a:endCxn id="125" idx="0"/>
            </p:cNvCxnSpPr>
            <p:nvPr/>
          </p:nvCxnSpPr>
          <p:spPr>
            <a:xfrm flipH="1">
              <a:off x="9058783" y="2907211"/>
              <a:ext cx="32400" cy="294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5"/>
            <p:cNvCxnSpPr>
              <a:stCxn id="125" idx="2"/>
              <a:endCxn id="145" idx="0"/>
            </p:cNvCxnSpPr>
            <p:nvPr/>
          </p:nvCxnSpPr>
          <p:spPr>
            <a:xfrm>
              <a:off x="9058775" y="7067579"/>
              <a:ext cx="32400" cy="36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5"/>
            <p:cNvCxnSpPr>
              <a:stCxn id="145" idx="2"/>
              <a:endCxn id="124" idx="0"/>
            </p:cNvCxnSpPr>
            <p:nvPr/>
          </p:nvCxnSpPr>
          <p:spPr>
            <a:xfrm flipH="1">
              <a:off x="9073177" y="8149236"/>
              <a:ext cx="18000" cy="661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/>
        </p:nvSpPr>
        <p:spPr>
          <a:xfrm>
            <a:off x="690987" y="583876"/>
            <a:ext cx="6107378" cy="944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 dirty="0" err="1">
                <a:solidFill>
                  <a:srgbClr val="5B554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프로그램</a:t>
            </a:r>
            <a:r>
              <a:rPr lang="en-US" sz="5400" b="0" i="0" u="none" strike="noStrike" cap="none" dirty="0">
                <a:solidFill>
                  <a:srgbClr val="5B554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 </a:t>
            </a:r>
            <a:r>
              <a:rPr lang="en-US" sz="5400" b="0" i="0" u="none" strike="noStrike" cap="none" dirty="0" err="1">
                <a:solidFill>
                  <a:srgbClr val="5B554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흐름도</a:t>
            </a:r>
            <a:endParaRPr sz="5400" b="0" i="0" u="none" strike="noStrike" cap="none" dirty="0">
              <a:solidFill>
                <a:srgbClr val="5B554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159" name="Google Shape;159;p6"/>
          <p:cNvSpPr txBox="1"/>
          <p:nvPr/>
        </p:nvSpPr>
        <p:spPr>
          <a:xfrm>
            <a:off x="690987" y="1372023"/>
            <a:ext cx="5057143" cy="55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 dirty="0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Flow Chart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0476" y="-114286"/>
            <a:ext cx="17552381" cy="3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7801" y="2099733"/>
            <a:ext cx="17112398" cy="757898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6"/>
          <p:cNvSpPr txBox="1"/>
          <p:nvPr/>
        </p:nvSpPr>
        <p:spPr>
          <a:xfrm>
            <a:off x="13162721" y="9652181"/>
            <a:ext cx="4288998" cy="485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sng" strike="noStrike" cap="none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https://app.moqups.com/</a:t>
            </a:r>
            <a:r>
              <a:rPr lang="en-US" sz="22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999597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사용</a:t>
            </a:r>
            <a:endParaRPr sz="2200" b="0" i="0" u="none" strike="noStrike" cap="none" dirty="0">
              <a:solidFill>
                <a:srgbClr val="999597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3600000" y="5314286"/>
            <a:ext cx="2647619" cy="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2066667" y="5314286"/>
            <a:ext cx="2647619" cy="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7771429" y="5314286"/>
            <a:ext cx="2647619" cy="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19048" y="4447619"/>
            <a:ext cx="9952381" cy="12381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7"/>
          <p:cNvSpPr txBox="1"/>
          <p:nvPr/>
        </p:nvSpPr>
        <p:spPr>
          <a:xfrm>
            <a:off x="1076190" y="500595"/>
            <a:ext cx="10742857" cy="944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b="0" i="0" u="none" strike="noStrike" cap="none" dirty="0" err="1">
                <a:solidFill>
                  <a:srgbClr val="5B554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화면설계</a:t>
            </a:r>
            <a:r>
              <a:rPr lang="en-US" sz="5800" b="0" i="0" u="none" strike="noStrike" cap="none" dirty="0">
                <a:solidFill>
                  <a:srgbClr val="5B554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 </a:t>
            </a:r>
            <a:r>
              <a:rPr lang="en-US" sz="4000" b="0" i="0" u="none" strike="noStrike" cap="none" dirty="0" err="1">
                <a:solidFill>
                  <a:srgbClr val="A5A5A5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색상</a:t>
            </a:r>
            <a:endParaRPr sz="5800" b="0" i="0" u="none" strike="noStrike" cap="none" dirty="0">
              <a:solidFill>
                <a:srgbClr val="A5A5A5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172" name="Google Shape;172;p7"/>
          <p:cNvSpPr txBox="1"/>
          <p:nvPr/>
        </p:nvSpPr>
        <p:spPr>
          <a:xfrm>
            <a:off x="1113948" y="1535851"/>
            <a:ext cx="5057143" cy="55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 dirty="0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Color System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1190476" y="6965619"/>
            <a:ext cx="4434524" cy="221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chemeClr val="lt1"/>
                </a:solidFill>
                <a:highlight>
                  <a:srgbClr val="FF4E50"/>
                </a:highlight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#FF4E50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chemeClr val="lt1"/>
                </a:solidFill>
                <a:highlight>
                  <a:srgbClr val="FF4E50"/>
                </a:highlight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RGB(255,78,80) 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827A73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시선을</a:t>
            </a:r>
            <a:r>
              <a:rPr lang="en-US" sz="2000" b="0" i="0" u="none" strike="noStrike" cap="none" dirty="0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끄는</a:t>
            </a:r>
            <a:r>
              <a:rPr lang="en-US" sz="2000" b="0" i="0" u="none" strike="noStrike" cap="none" dirty="0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가장</a:t>
            </a:r>
            <a:r>
              <a:rPr lang="en-US" sz="2000" b="0" i="0" u="none" strike="noStrike" cap="none" dirty="0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자극적인</a:t>
            </a:r>
            <a:r>
              <a:rPr lang="en-US" sz="2000" b="0" i="0" u="none" strike="noStrike" cap="none" dirty="0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색상</a:t>
            </a:r>
            <a:endParaRPr sz="2000" b="0" i="0" u="none" strike="noStrike" cap="none" dirty="0">
              <a:solidFill>
                <a:srgbClr val="827A73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827A73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Logo 및 Point </a:t>
            </a:r>
            <a:r>
              <a:rPr lang="en-US" sz="2000" b="0" i="0" u="none" strike="noStrike" cap="none" dirty="0" err="1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색상으로</a:t>
            </a:r>
            <a:r>
              <a:rPr lang="en-US" sz="2000" b="0" i="0" u="none" strike="noStrike" cap="none" dirty="0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사용</a:t>
            </a:r>
            <a:endParaRPr sz="2000" b="0" i="0" u="none" strike="noStrike" cap="none" dirty="0">
              <a:solidFill>
                <a:srgbClr val="827A73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  <a:p>
            <a:pPr marL="342900" marR="0" lvl="0" indent="-215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827A73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6977976" y="6965619"/>
            <a:ext cx="4434524" cy="221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7F7F7F"/>
                </a:solidFill>
                <a:highlight>
                  <a:srgbClr val="F9D423"/>
                </a:highlight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#F9D423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7F7F7F"/>
                </a:solidFill>
                <a:highlight>
                  <a:srgbClr val="F9D423"/>
                </a:highlight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RGB(249,212,35)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827A73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‘</a:t>
            </a:r>
            <a:r>
              <a:rPr lang="en-US" sz="2000" b="0" i="0" u="none" strike="noStrike" cap="none" dirty="0" err="1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기쁨’과</a:t>
            </a:r>
            <a:r>
              <a:rPr lang="en-US" sz="2000" b="0" i="0" u="none" strike="noStrike" cap="none" dirty="0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 ‘</a:t>
            </a:r>
            <a:r>
              <a:rPr lang="en-US" sz="2000" b="0" i="0" u="none" strike="noStrike" cap="none" dirty="0" err="1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친근함’의</a:t>
            </a:r>
            <a:r>
              <a:rPr lang="en-US" sz="2000" b="0" i="0" u="none" strike="noStrike" cap="none" dirty="0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색상</a:t>
            </a:r>
            <a:r>
              <a:rPr lang="en-US" sz="2000" b="0" i="0" u="none" strike="noStrike" cap="none" dirty="0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 </a:t>
            </a:r>
            <a:endParaRPr sz="2000" b="0" i="0" u="none" strike="noStrike" cap="none" dirty="0">
              <a:solidFill>
                <a:srgbClr val="827A73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827A73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Point </a:t>
            </a:r>
            <a:r>
              <a:rPr lang="en-US" sz="2000" b="0" i="0" u="none" strike="noStrike" cap="none" dirty="0" err="1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색상으로</a:t>
            </a:r>
            <a:r>
              <a:rPr lang="en-US" sz="2000" b="0" i="0" u="none" strike="noStrike" cap="none" dirty="0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사용</a:t>
            </a:r>
            <a:endParaRPr sz="2000" b="0" i="0" u="none" strike="noStrike" cap="none" dirty="0">
              <a:solidFill>
                <a:srgbClr val="827A73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12870237" y="6965619"/>
            <a:ext cx="4434524" cy="221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chemeClr val="lt1"/>
                </a:solidFill>
                <a:highlight>
                  <a:srgbClr val="808080"/>
                </a:highlight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#D3D3D3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chemeClr val="lt1"/>
                </a:solidFill>
                <a:highlight>
                  <a:srgbClr val="808080"/>
                </a:highlight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RGB(211,211,211)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827A73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지적미와</a:t>
            </a:r>
            <a:r>
              <a:rPr lang="en-US" sz="2000" b="0" i="0" u="none" strike="noStrike" cap="none" dirty="0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안정감을</a:t>
            </a:r>
            <a:r>
              <a:rPr lang="en-US" sz="2000" b="0" i="0" u="none" strike="noStrike" cap="none" dirty="0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 줌 </a:t>
            </a:r>
            <a:endParaRPr sz="2000" b="0" i="0" u="none" strike="noStrike" cap="none" dirty="0">
              <a:solidFill>
                <a:srgbClr val="827A73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178" name="Google Shape;178;p7"/>
          <p:cNvSpPr txBox="1"/>
          <p:nvPr/>
        </p:nvSpPr>
        <p:spPr>
          <a:xfrm>
            <a:off x="11650000" y="4323810"/>
            <a:ext cx="818452" cy="603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&gt;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5535" y="2367733"/>
            <a:ext cx="1561905" cy="19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90476" y="-114286"/>
            <a:ext cx="17552381" cy="3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7"/>
          <p:cNvSpPr/>
          <p:nvPr/>
        </p:nvSpPr>
        <p:spPr>
          <a:xfrm>
            <a:off x="2019049" y="3200096"/>
            <a:ext cx="2685714" cy="2676190"/>
          </a:xfrm>
          <a:prstGeom prst="ellipse">
            <a:avLst/>
          </a:prstGeom>
          <a:solidFill>
            <a:srgbClr val="FF4E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7"/>
          <p:cNvSpPr txBox="1"/>
          <p:nvPr/>
        </p:nvSpPr>
        <p:spPr>
          <a:xfrm>
            <a:off x="2207440" y="3900322"/>
            <a:ext cx="2366071" cy="1133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b="0" i="0" u="none" strike="noStrike" cap="non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Red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7"/>
          <p:cNvSpPr/>
          <p:nvPr/>
        </p:nvSpPr>
        <p:spPr>
          <a:xfrm>
            <a:off x="7857515" y="3129012"/>
            <a:ext cx="2685714" cy="2676190"/>
          </a:xfrm>
          <a:prstGeom prst="ellipse">
            <a:avLst/>
          </a:prstGeom>
          <a:solidFill>
            <a:srgbClr val="F9D4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7"/>
          <p:cNvSpPr txBox="1"/>
          <p:nvPr/>
        </p:nvSpPr>
        <p:spPr>
          <a:xfrm>
            <a:off x="7798951" y="3924300"/>
            <a:ext cx="2869049" cy="1133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Yellow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7"/>
          <p:cNvSpPr/>
          <p:nvPr/>
        </p:nvSpPr>
        <p:spPr>
          <a:xfrm>
            <a:off x="13649198" y="3130719"/>
            <a:ext cx="2685714" cy="2676190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7"/>
          <p:cNvSpPr txBox="1"/>
          <p:nvPr/>
        </p:nvSpPr>
        <p:spPr>
          <a:xfrm>
            <a:off x="13773970" y="3913022"/>
            <a:ext cx="2366071" cy="1133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b="0" i="0" u="none" strike="noStrike" cap="non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Grey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7"/>
          <p:cNvSpPr txBox="1"/>
          <p:nvPr/>
        </p:nvSpPr>
        <p:spPr>
          <a:xfrm>
            <a:off x="3953829" y="2212971"/>
            <a:ext cx="4434524" cy="221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24F57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Ketchup and Mustard Theory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827A73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햄버거나</a:t>
            </a:r>
            <a:r>
              <a:rPr lang="en-US" sz="2000" b="0" i="0" u="none" strike="noStrike" cap="none" dirty="0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핫도그를</a:t>
            </a:r>
            <a:r>
              <a:rPr lang="en-US" sz="2000" b="0" i="0" u="none" strike="noStrike" cap="none" dirty="0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자연스럽게</a:t>
            </a:r>
            <a:r>
              <a:rPr lang="en-US" sz="2000" b="0" i="0" u="none" strike="noStrike" cap="none" dirty="0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연상하게</a:t>
            </a:r>
            <a:r>
              <a:rPr lang="en-US" sz="2000" b="0" i="0" u="none" strike="noStrike" cap="none" dirty="0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되어</a:t>
            </a:r>
            <a:r>
              <a:rPr lang="en-US" sz="2000" b="0" i="0" u="none" strike="noStrike" cap="none" dirty="0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, </a:t>
            </a:r>
            <a:r>
              <a:rPr lang="en-US" sz="2000" b="0" i="0" u="none" strike="noStrike" cap="none" dirty="0" err="1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잠재의식속</a:t>
            </a:r>
            <a:r>
              <a:rPr lang="en-US" sz="2000" b="0" i="0" u="none" strike="noStrike" cap="none" dirty="0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식욕을</a:t>
            </a:r>
            <a:r>
              <a:rPr lang="en-US" sz="2000" b="0" i="0" u="none" strike="noStrike" cap="none" dirty="0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증가시킴</a:t>
            </a:r>
            <a:endParaRPr sz="2000" b="0" i="0" u="none" strike="noStrike" cap="none" dirty="0">
              <a:solidFill>
                <a:srgbClr val="827A73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  <a:p>
            <a:pPr marL="342900" marR="0" lvl="0" indent="-215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827A73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188" name="Google Shape;188;p7"/>
          <p:cNvSpPr txBox="1"/>
          <p:nvPr/>
        </p:nvSpPr>
        <p:spPr>
          <a:xfrm>
            <a:off x="10012391" y="2184108"/>
            <a:ext cx="4434524" cy="121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24F57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Achromatic color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827A73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무채색</a:t>
            </a:r>
            <a:r>
              <a:rPr lang="en-US" sz="2000" b="0" i="0" u="none" strike="noStrike" cap="none" dirty="0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계열</a:t>
            </a:r>
            <a:r>
              <a:rPr lang="en-US" sz="2000" b="0" i="0" u="none" strike="noStrike" cap="none" dirty="0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사용</a:t>
            </a:r>
            <a:endParaRPr sz="2000" b="0" i="0" u="none" strike="noStrike" cap="none" dirty="0">
              <a:solidFill>
                <a:srgbClr val="827A73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76" grpId="0"/>
      <p:bldP spid="177" grpId="0"/>
      <p:bldP spid="178" grpId="0"/>
      <p:bldP spid="181" grpId="0" animBg="1"/>
      <p:bldP spid="182" grpId="0"/>
      <p:bldP spid="183" grpId="0" animBg="1"/>
      <p:bldP spid="184" grpId="0"/>
      <p:bldP spid="185" grpId="0" animBg="1"/>
      <p:bldP spid="186" grpId="0"/>
      <p:bldP spid="187" grpId="0"/>
      <p:bldP spid="1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0476" y="-114286"/>
            <a:ext cx="17552381" cy="3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9"/>
          <p:cNvSpPr txBox="1"/>
          <p:nvPr/>
        </p:nvSpPr>
        <p:spPr>
          <a:xfrm>
            <a:off x="440337" y="205844"/>
            <a:ext cx="10742857" cy="944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 dirty="0" err="1">
                <a:solidFill>
                  <a:srgbClr val="5B554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화면설계</a:t>
            </a:r>
            <a:r>
              <a:rPr lang="en-US" sz="5400" b="0" i="0" u="none" strike="noStrike" cap="none" dirty="0">
                <a:solidFill>
                  <a:srgbClr val="5B554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메인</a:t>
            </a:r>
            <a:r>
              <a:rPr lang="en-US" sz="3200" b="0" i="0" u="none" strike="noStrike" cap="none" dirty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(</a:t>
            </a:r>
            <a:r>
              <a:rPr lang="en-US" sz="3200" b="0" i="0" u="none" strike="noStrike" cap="none" dirty="0" err="1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시작</a:t>
            </a:r>
            <a:r>
              <a:rPr lang="en-US" sz="3200" b="0" i="0" u="none" strike="noStrike" cap="none" dirty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)</a:t>
            </a:r>
            <a:r>
              <a:rPr lang="en-US" sz="3200" b="0" i="0" u="none" strike="noStrike" cap="none" dirty="0" err="1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화면</a:t>
            </a:r>
            <a:endParaRPr sz="5400" b="0" i="0" u="none" strike="noStrike" cap="none" dirty="0">
              <a:solidFill>
                <a:srgbClr val="7F7F7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203" name="Google Shape;203;p9"/>
          <p:cNvSpPr txBox="1"/>
          <p:nvPr/>
        </p:nvSpPr>
        <p:spPr>
          <a:xfrm>
            <a:off x="440337" y="1088578"/>
            <a:ext cx="5057143" cy="55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Start Screen</a:t>
            </a:r>
            <a:endParaRPr sz="1600" b="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8071185B-C617-4743-BEDB-7BB79FA004C0}"/>
              </a:ext>
            </a:extLst>
          </p:cNvPr>
          <p:cNvGrpSpPr/>
          <p:nvPr/>
        </p:nvGrpSpPr>
        <p:grpSpPr>
          <a:xfrm>
            <a:off x="423084" y="1773400"/>
            <a:ext cx="12312255" cy="7874183"/>
            <a:chOff x="423084" y="1773400"/>
            <a:chExt cx="12312255" cy="7874183"/>
          </a:xfrm>
        </p:grpSpPr>
        <p:pic>
          <p:nvPicPr>
            <p:cNvPr id="205" name="Google Shape;205;p9" descr="스크린샷, 음식이(가) 표시된 사진&#10;&#10;자동 생성된 설명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23084" y="1773400"/>
              <a:ext cx="12312255" cy="7874183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tl" rotWithShape="0">
                <a:srgbClr val="333333">
                  <a:alpha val="64705"/>
                </a:srgbClr>
              </a:outerShdw>
            </a:effectLst>
          </p:spPr>
        </p:pic>
        <p:sp>
          <p:nvSpPr>
            <p:cNvPr id="206" name="Google Shape;206;p9"/>
            <p:cNvSpPr/>
            <p:nvPr/>
          </p:nvSpPr>
          <p:spPr>
            <a:xfrm>
              <a:off x="1323400" y="3020225"/>
              <a:ext cx="663000" cy="640800"/>
            </a:xfrm>
            <a:prstGeom prst="ellipse">
              <a:avLst/>
            </a:prstGeom>
            <a:solidFill>
              <a:srgbClr val="F5D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600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sz="2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4101717" y="7232000"/>
              <a:ext cx="663000" cy="640800"/>
            </a:xfrm>
            <a:prstGeom prst="ellipse">
              <a:avLst/>
            </a:prstGeom>
            <a:solidFill>
              <a:srgbClr val="F5D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600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sz="2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8198244" y="6367475"/>
              <a:ext cx="663000" cy="640800"/>
            </a:xfrm>
            <a:prstGeom prst="ellipse">
              <a:avLst/>
            </a:prstGeom>
            <a:solidFill>
              <a:srgbClr val="F5D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600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sz="2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9769350" y="7872800"/>
              <a:ext cx="663000" cy="640800"/>
            </a:xfrm>
            <a:prstGeom prst="ellipse">
              <a:avLst/>
            </a:prstGeom>
            <a:solidFill>
              <a:srgbClr val="F5D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600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sz="2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12" name="Google Shape;242;p11">
            <a:extLst>
              <a:ext uri="{FF2B5EF4-FFF2-40B4-BE49-F238E27FC236}">
                <a16:creationId xmlns:a16="http://schemas.microsoft.com/office/drawing/2014/main" xmlns="" id="{A48BA4CF-CDFF-46BB-B614-00BA63A11D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8654170"/>
              </p:ext>
            </p:extLst>
          </p:nvPr>
        </p:nvGraphicFramePr>
        <p:xfrm>
          <a:off x="12996534" y="3097634"/>
          <a:ext cx="5113274" cy="3507198"/>
        </p:xfrm>
        <a:graphic>
          <a:graphicData uri="http://schemas.openxmlformats.org/drawingml/2006/table">
            <a:tbl>
              <a:tblPr firstRow="1" firstCol="1">
                <a:noFill/>
                <a:tableStyleId>{3580B654-76AD-409B-90B7-CB57552926A4}</a:tableStyleId>
              </a:tblPr>
              <a:tblGrid>
                <a:gridCol w="5503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629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4533">
                <a:tc gridSpan="2"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화면</a:t>
                      </a:r>
                      <a:r>
                        <a:rPr lang="en-US" sz="2400" u="none" strike="noStrike" cap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400" u="none" strike="noStrike" cap="none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설명</a:t>
                      </a:r>
                      <a:endParaRPr sz="1600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4E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45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1</a:t>
                      </a:r>
                      <a:endParaRPr sz="2000" u="none" strike="noStrike" cap="none" dirty="0">
                        <a:solidFill>
                          <a:srgbClr val="7F7F7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F3F3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1800" b="0" i="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로고 아이콘 클릭 시 </a:t>
                      </a:r>
                      <a:r>
                        <a:rPr lang="ko-KR" altLang="en-US" sz="1800" b="0" i="0" u="none" strike="noStrike" cap="none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메인화면으로</a:t>
                      </a:r>
                      <a:r>
                        <a:rPr lang="ko-KR" altLang="en-US" sz="1800" b="0" i="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sz="1800" b="0" i="0" u="none" strike="noStrike" cap="none" dirty="0">
                        <a:solidFill>
                          <a:srgbClr val="7F7F7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3F3F3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45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2</a:t>
                      </a:r>
                      <a:endParaRPr sz="2000" u="none" strike="noStrike" cap="none" dirty="0">
                        <a:solidFill>
                          <a:srgbClr val="7F7F7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F3F3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메인화면</a:t>
                      </a:r>
                      <a:r>
                        <a:rPr lang="en-US" sz="18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strike="noStrike" cap="none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광고</a:t>
                      </a:r>
                      <a:r>
                        <a:rPr lang="en-US" sz="18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strike="noStrike" cap="none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노출</a:t>
                      </a:r>
                      <a:r>
                        <a:rPr lang="en-US" sz="18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strike="noStrike" cap="none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sz="18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(Auto-Sliding </a:t>
                      </a:r>
                      <a:r>
                        <a:rPr lang="en-US" sz="1800" u="none" strike="noStrike" cap="none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적용</a:t>
                      </a:r>
                      <a:r>
                        <a:rPr lang="en-US" sz="18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) 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3F3F3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45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3</a:t>
                      </a:r>
                      <a:endParaRPr sz="2000" u="none" strike="noStrike" cap="none" dirty="0">
                        <a:solidFill>
                          <a:srgbClr val="7F7F7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F3F3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매장</a:t>
                      </a:r>
                      <a:r>
                        <a:rPr lang="en-US" sz="18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800" u="none" strike="noStrike" cap="none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포장</a:t>
                      </a:r>
                      <a:r>
                        <a:rPr lang="en-US" sz="18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strike="noStrike" cap="none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아이콘</a:t>
                      </a:r>
                      <a:r>
                        <a:rPr lang="en-US" sz="18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strike="noStrike" cap="none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선택</a:t>
                      </a:r>
                      <a:r>
                        <a:rPr lang="en-US" sz="18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시 </a:t>
                      </a:r>
                      <a:r>
                        <a:rPr lang="en-US" sz="1800" u="none" strike="noStrike" cap="none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메뉴</a:t>
                      </a:r>
                      <a:r>
                        <a:rPr lang="en-US" sz="18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strike="noStrike" cap="none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주문화면</a:t>
                      </a:r>
                      <a:r>
                        <a:rPr lang="en-US" sz="18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strike="noStrike" cap="none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이동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3F3F3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45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4</a:t>
                      </a:r>
                      <a:endParaRPr sz="2000" u="none" strike="noStrike" cap="none" dirty="0">
                        <a:solidFill>
                          <a:srgbClr val="7F7F7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F3F3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베스트 메뉴 마우스 </a:t>
                      </a:r>
                      <a:r>
                        <a:rPr lang="ko-KR" altLang="en-US" sz="1800" u="none" strike="noStrike" cap="none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오버시</a:t>
                      </a:r>
                      <a:r>
                        <a:rPr lang="ko-KR" altLang="en-US" sz="18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설명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3F3F3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45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0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5</a:t>
                      </a:r>
                      <a:endParaRPr sz="2000" u="none" strike="noStrike" cap="none" dirty="0">
                        <a:solidFill>
                          <a:srgbClr val="7F7F7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F3F3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0" i="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800" b="0" i="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Footer  : </a:t>
                      </a:r>
                      <a:r>
                        <a:rPr lang="ko-KR" altLang="en-US" sz="1800" b="0" i="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사업자 정보 </a:t>
                      </a:r>
                      <a:r>
                        <a:rPr lang="en-US" altLang="ko-KR" sz="1800" b="0" i="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SNS </a:t>
                      </a:r>
                      <a:r>
                        <a:rPr lang="ko-KR" altLang="en-US" sz="1800" b="0" i="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아이콘 연결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3F3F3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3861197"/>
                  </a:ext>
                </a:extLst>
              </a:tr>
            </a:tbl>
          </a:graphicData>
        </a:graphic>
      </p:graphicFrame>
      <p:sp>
        <p:nvSpPr>
          <p:cNvPr id="13" name="Google Shape;206;p9">
            <a:extLst>
              <a:ext uri="{FF2B5EF4-FFF2-40B4-BE49-F238E27FC236}">
                <a16:creationId xmlns:a16="http://schemas.microsoft.com/office/drawing/2014/main" xmlns="" id="{ED5E9FB3-C6A0-441A-A219-4432342C0301}"/>
              </a:ext>
            </a:extLst>
          </p:cNvPr>
          <p:cNvSpPr/>
          <p:nvPr/>
        </p:nvSpPr>
        <p:spPr>
          <a:xfrm>
            <a:off x="660400" y="1913125"/>
            <a:ext cx="663000" cy="640800"/>
          </a:xfrm>
          <a:prstGeom prst="ellipse">
            <a:avLst/>
          </a:prstGeom>
          <a:solidFill>
            <a:srgbClr val="F5DC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sz="26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0476" y="-114286"/>
            <a:ext cx="17552381" cy="3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0"/>
          <p:cNvSpPr txBox="1"/>
          <p:nvPr/>
        </p:nvSpPr>
        <p:spPr>
          <a:xfrm>
            <a:off x="428698" y="200000"/>
            <a:ext cx="10742857" cy="944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 dirty="0" err="1">
                <a:solidFill>
                  <a:srgbClr val="5B554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화면설계</a:t>
            </a:r>
            <a:r>
              <a:rPr lang="en-US" sz="5400" b="0" i="0" u="none" strike="noStrike" cap="none" dirty="0">
                <a:solidFill>
                  <a:srgbClr val="5B554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메뉴선택화면</a:t>
            </a:r>
            <a:r>
              <a:rPr lang="en-US" sz="5400" b="0" i="0" u="none" strike="noStrike" cap="none" dirty="0">
                <a:solidFill>
                  <a:srgbClr val="5B554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 </a:t>
            </a:r>
            <a:endParaRPr sz="5400" b="0" i="0" u="none" strike="noStrike" cap="none" dirty="0">
              <a:solidFill>
                <a:srgbClr val="5B554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223" name="Google Shape;223;p10"/>
          <p:cNvSpPr txBox="1"/>
          <p:nvPr/>
        </p:nvSpPr>
        <p:spPr>
          <a:xfrm>
            <a:off x="428698" y="1040100"/>
            <a:ext cx="5057143" cy="55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Select Menu</a:t>
            </a:r>
            <a:endParaRPr sz="1600" b="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graphicFrame>
        <p:nvGraphicFramePr>
          <p:cNvPr id="8" name="Google Shape;242;p11">
            <a:extLst>
              <a:ext uri="{FF2B5EF4-FFF2-40B4-BE49-F238E27FC236}">
                <a16:creationId xmlns:a16="http://schemas.microsoft.com/office/drawing/2014/main" xmlns="" id="{8DCFD165-029D-45A4-BE1F-C18D23040B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4671524"/>
              </p:ext>
            </p:extLst>
          </p:nvPr>
        </p:nvGraphicFramePr>
        <p:xfrm>
          <a:off x="12809400" y="2931325"/>
          <a:ext cx="5210101" cy="4672121"/>
        </p:xfrm>
        <a:graphic>
          <a:graphicData uri="http://schemas.openxmlformats.org/drawingml/2006/table">
            <a:tbl>
              <a:tblPr firstRow="1" firstCol="1">
                <a:noFill/>
                <a:tableStyleId>{3580B654-76AD-409B-90B7-CB57552926A4}</a:tableStyleId>
              </a:tblPr>
              <a:tblGrid>
                <a:gridCol w="5607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493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66955">
                <a:tc gridSpan="2"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화면</a:t>
                      </a:r>
                      <a:r>
                        <a:rPr lang="en-US" sz="2400" u="none" strike="noStrike" cap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400" u="none" strike="noStrike" cap="none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설명</a:t>
                      </a:r>
                      <a:endParaRPr sz="1600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4E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867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1</a:t>
                      </a:r>
                      <a:endParaRPr sz="2000" u="none" strike="noStrike" cap="none" dirty="0">
                        <a:solidFill>
                          <a:srgbClr val="7F7F7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F3F3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메뉴</a:t>
                      </a:r>
                      <a:r>
                        <a:rPr lang="en-US" sz="18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strike="noStrike" cap="none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카테고리</a:t>
                      </a:r>
                      <a:r>
                        <a:rPr lang="en-US" sz="18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별  </a:t>
                      </a:r>
                      <a:r>
                        <a:rPr lang="en-US" sz="1800" u="none" strike="noStrike" cap="none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마우스</a:t>
                      </a:r>
                      <a:r>
                        <a:rPr lang="en-US" sz="18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strike="noStrike" cap="none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오버</a:t>
                      </a:r>
                      <a:r>
                        <a:rPr lang="en-US" sz="18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 시  </a:t>
                      </a:r>
                      <a:r>
                        <a:rPr lang="en-US" sz="1800" u="none" strike="noStrike" cap="none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색상</a:t>
                      </a:r>
                      <a:r>
                        <a:rPr lang="en-US" sz="18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strike="noStrike" cap="none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변경</a:t>
                      </a:r>
                      <a:endParaRPr sz="1800" u="none" strike="noStrike" cap="none" dirty="0">
                        <a:solidFill>
                          <a:srgbClr val="7F7F7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3F3F3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69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2</a:t>
                      </a:r>
                      <a:endParaRPr sz="2000" u="none" strike="noStrike" cap="none" dirty="0">
                        <a:solidFill>
                          <a:srgbClr val="7F7F7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F3F3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메뉴</a:t>
                      </a:r>
                      <a:r>
                        <a:rPr lang="en-US" sz="18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strike="noStrike" cap="none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클릭</a:t>
                      </a:r>
                      <a:r>
                        <a:rPr lang="en-US" sz="18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8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시 </a:t>
                      </a:r>
                      <a:r>
                        <a:rPr lang="en-US" sz="1800" u="none" strike="noStrike" cap="none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오더</a:t>
                      </a:r>
                      <a:r>
                        <a:rPr lang="en-US" sz="18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strike="noStrike" cap="none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리스트</a:t>
                      </a:r>
                      <a:r>
                        <a:rPr lang="en-US" sz="18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strike="noStrike" cap="none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추가</a:t>
                      </a:r>
                      <a:endParaRPr sz="12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3F3F3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69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3</a:t>
                      </a:r>
                      <a:endParaRPr sz="2000" u="none" strike="noStrike" cap="none" dirty="0">
                        <a:solidFill>
                          <a:srgbClr val="7F7F7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F3F3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주문</a:t>
                      </a:r>
                      <a:r>
                        <a:rPr lang="en-US" sz="18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en-US" sz="1800" u="none" strike="noStrike" cap="none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주문금액</a:t>
                      </a:r>
                      <a:r>
                        <a:rPr lang="en-US" sz="18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strike="noStrike" cap="none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업데이트</a:t>
                      </a:r>
                      <a:endParaRPr sz="12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3F3F3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6867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4</a:t>
                      </a:r>
                      <a:endParaRPr sz="2000" u="none" strike="noStrike" cap="none" dirty="0">
                        <a:solidFill>
                          <a:srgbClr val="7F7F7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F3F3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sz="18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800" u="none" strike="noStrike" cap="none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전체</a:t>
                      </a:r>
                      <a:r>
                        <a:rPr lang="en-US" sz="18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strike="noStrike" cap="none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취소</a:t>
                      </a:r>
                      <a:r>
                        <a:rPr lang="en-US" sz="18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strike="noStrike" cap="none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클릭</a:t>
                      </a:r>
                      <a:r>
                        <a:rPr lang="en-US" sz="18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시 </a:t>
                      </a:r>
                      <a:r>
                        <a:rPr lang="en-US" sz="1800" u="none" strike="noStrike" cap="none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처음</a:t>
                      </a:r>
                      <a:r>
                        <a:rPr lang="en-US" sz="18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strike="noStrike" cap="none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화면으로</a:t>
                      </a:r>
                      <a:r>
                        <a:rPr lang="en-US" sz="18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strike="noStrike" cap="none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돌아감</a:t>
                      </a:r>
                      <a:r>
                        <a:rPr lang="en-US" sz="18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</a:t>
                      </a:r>
                      <a:endParaRPr sz="12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3F3F3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669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5</a:t>
                      </a:r>
                      <a:endParaRPr sz="2000" u="none" strike="noStrike" cap="none" dirty="0">
                        <a:solidFill>
                          <a:srgbClr val="7F7F7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F3F3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Footer </a:t>
                      </a:r>
                      <a:r>
                        <a:rPr lang="ko-KR" altLang="en-US" sz="1800" b="0" i="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사업자 정보</a:t>
                      </a:r>
                      <a:r>
                        <a:rPr lang="en-US" altLang="ko-KR" sz="1800" b="0" i="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SNS </a:t>
                      </a:r>
                      <a:r>
                        <a:rPr lang="ko-KR" altLang="en-US" sz="1800" b="0" i="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아이콘 연결</a:t>
                      </a:r>
                      <a:endParaRPr sz="1800" b="0" i="0" u="none" strike="noStrike" cap="none" dirty="0">
                        <a:solidFill>
                          <a:srgbClr val="7F7F7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3F3F3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669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 dirty="0">
                        <a:solidFill>
                          <a:srgbClr val="7F7F7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F3F3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20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3F3F3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3" name="그림 2" descr="스크린샷, 실내, 검은색, 모니터이(가) 표시된 사진&#10;&#10;자동 생성된 설명">
            <a:extLst>
              <a:ext uri="{FF2B5EF4-FFF2-40B4-BE49-F238E27FC236}">
                <a16:creationId xmlns:a16="http://schemas.microsoft.com/office/drawing/2014/main" xmlns="" id="{78324375-6F5E-43F4-ACE5-696EF3EA1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99" y="1898861"/>
            <a:ext cx="12372048" cy="7348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Google Shape;206;p9">
            <a:extLst>
              <a:ext uri="{FF2B5EF4-FFF2-40B4-BE49-F238E27FC236}">
                <a16:creationId xmlns:a16="http://schemas.microsoft.com/office/drawing/2014/main" xmlns="" id="{5DA5E73A-82D8-47AC-8047-80F9691F98A1}"/>
              </a:ext>
            </a:extLst>
          </p:cNvPr>
          <p:cNvSpPr/>
          <p:nvPr/>
        </p:nvSpPr>
        <p:spPr>
          <a:xfrm>
            <a:off x="726500" y="3071025"/>
            <a:ext cx="663000" cy="640800"/>
          </a:xfrm>
          <a:prstGeom prst="ellipse">
            <a:avLst/>
          </a:prstGeom>
          <a:solidFill>
            <a:srgbClr val="F5DC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sz="26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Google Shape;206;p9">
            <a:extLst>
              <a:ext uri="{FF2B5EF4-FFF2-40B4-BE49-F238E27FC236}">
                <a16:creationId xmlns:a16="http://schemas.microsoft.com/office/drawing/2014/main" xmlns="" id="{E97BE34F-0A83-44D4-8B95-A77FE39D235B}"/>
              </a:ext>
            </a:extLst>
          </p:cNvPr>
          <p:cNvSpPr/>
          <p:nvPr/>
        </p:nvSpPr>
        <p:spPr>
          <a:xfrm>
            <a:off x="8219500" y="3216525"/>
            <a:ext cx="663000" cy="640800"/>
          </a:xfrm>
          <a:prstGeom prst="ellipse">
            <a:avLst/>
          </a:prstGeom>
          <a:solidFill>
            <a:srgbClr val="F5DC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sz="26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Google Shape;206;p9">
            <a:extLst>
              <a:ext uri="{FF2B5EF4-FFF2-40B4-BE49-F238E27FC236}">
                <a16:creationId xmlns:a16="http://schemas.microsoft.com/office/drawing/2014/main" xmlns="" id="{2AD79357-4EA5-4E94-A348-DE8F9B74FFD9}"/>
              </a:ext>
            </a:extLst>
          </p:cNvPr>
          <p:cNvSpPr/>
          <p:nvPr/>
        </p:nvSpPr>
        <p:spPr>
          <a:xfrm>
            <a:off x="9413300" y="5527925"/>
            <a:ext cx="663000" cy="640800"/>
          </a:xfrm>
          <a:prstGeom prst="ellipse">
            <a:avLst/>
          </a:prstGeom>
          <a:solidFill>
            <a:srgbClr val="F5DC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sz="26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Google Shape;206;p9">
            <a:extLst>
              <a:ext uri="{FF2B5EF4-FFF2-40B4-BE49-F238E27FC236}">
                <a16:creationId xmlns:a16="http://schemas.microsoft.com/office/drawing/2014/main" xmlns="" id="{E9F71E56-9132-4FAB-9EFA-8CBDBB4B6C3E}"/>
              </a:ext>
            </a:extLst>
          </p:cNvPr>
          <p:cNvSpPr/>
          <p:nvPr/>
        </p:nvSpPr>
        <p:spPr>
          <a:xfrm>
            <a:off x="2752769" y="2116943"/>
            <a:ext cx="663000" cy="640800"/>
          </a:xfrm>
          <a:prstGeom prst="ellipse">
            <a:avLst/>
          </a:prstGeom>
          <a:solidFill>
            <a:srgbClr val="F5DC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sz="26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Google Shape;206;p9">
            <a:extLst>
              <a:ext uri="{FF2B5EF4-FFF2-40B4-BE49-F238E27FC236}">
                <a16:creationId xmlns:a16="http://schemas.microsoft.com/office/drawing/2014/main" xmlns="" id="{9186FE4C-518E-4BAA-B432-9F20F4122BAB}"/>
              </a:ext>
            </a:extLst>
          </p:cNvPr>
          <p:cNvSpPr/>
          <p:nvPr/>
        </p:nvSpPr>
        <p:spPr>
          <a:xfrm>
            <a:off x="10282100" y="7946343"/>
            <a:ext cx="663000" cy="640800"/>
          </a:xfrm>
          <a:prstGeom prst="ellipse">
            <a:avLst/>
          </a:prstGeom>
          <a:solidFill>
            <a:srgbClr val="F5DC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sz="26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0476" y="-114286"/>
            <a:ext cx="17552381" cy="3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1"/>
          <p:cNvSpPr txBox="1"/>
          <p:nvPr/>
        </p:nvSpPr>
        <p:spPr>
          <a:xfrm>
            <a:off x="595349" y="285120"/>
            <a:ext cx="10301251" cy="944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>
                <a:solidFill>
                  <a:srgbClr val="5B554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화면설계</a:t>
            </a:r>
            <a:r>
              <a:rPr lang="en-US" sz="5400" dirty="0">
                <a:solidFill>
                  <a:srgbClr val="5B554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 </a:t>
            </a:r>
            <a:r>
              <a:rPr lang="en-US" sz="3600" dirty="0" err="1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주문확인</a:t>
            </a:r>
            <a:r>
              <a:rPr lang="en-US" sz="3600" dirty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/</a:t>
            </a:r>
            <a:r>
              <a:rPr lang="en-US" sz="3600" dirty="0" err="1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결제수단</a:t>
            </a:r>
            <a:r>
              <a:rPr lang="en-US" sz="3600" dirty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 </a:t>
            </a:r>
            <a:r>
              <a:rPr lang="en-US" sz="3600" dirty="0" err="1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선택</a:t>
            </a:r>
            <a:r>
              <a:rPr lang="en-US" sz="3600" dirty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 </a:t>
            </a:r>
            <a:r>
              <a:rPr lang="en-US" sz="3600" dirty="0" err="1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페이지</a:t>
            </a:r>
            <a:endParaRPr sz="5400" dirty="0">
              <a:solidFill>
                <a:srgbClr val="7F7F7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239" name="Google Shape;239;p11"/>
          <p:cNvSpPr txBox="1"/>
          <p:nvPr/>
        </p:nvSpPr>
        <p:spPr>
          <a:xfrm>
            <a:off x="595349" y="1259503"/>
            <a:ext cx="3411650" cy="55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827A7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Select Payment</a:t>
            </a:r>
            <a:endParaRPr sz="16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graphicFrame>
        <p:nvGraphicFramePr>
          <p:cNvPr id="242" name="Google Shape;242;p11"/>
          <p:cNvGraphicFramePr/>
          <p:nvPr>
            <p:extLst>
              <p:ext uri="{D42A27DB-BD31-4B8C-83A1-F6EECF244321}">
                <p14:modId xmlns:p14="http://schemas.microsoft.com/office/powerpoint/2010/main" val="3348412341"/>
              </p:ext>
            </p:extLst>
          </p:nvPr>
        </p:nvGraphicFramePr>
        <p:xfrm>
          <a:off x="10625552" y="3308024"/>
          <a:ext cx="5452648" cy="3056280"/>
        </p:xfrm>
        <a:graphic>
          <a:graphicData uri="http://schemas.openxmlformats.org/drawingml/2006/table">
            <a:tbl>
              <a:tblPr firstRow="1" firstCol="1">
                <a:noFill/>
                <a:tableStyleId>{3580B654-76AD-409B-90B7-CB57552926A4}</a:tableStyleId>
              </a:tblPr>
              <a:tblGrid>
                <a:gridCol w="5868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658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11256">
                <a:tc gridSpan="2"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화면</a:t>
                      </a:r>
                      <a:r>
                        <a:rPr lang="en-US" sz="2400" u="none" strike="noStrike" cap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400" u="none" strike="noStrike" cap="none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설명</a:t>
                      </a:r>
                      <a:endParaRPr sz="1600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4E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12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1</a:t>
                      </a:r>
                      <a:endParaRPr sz="2000" u="none" strike="noStrike" cap="none" dirty="0">
                        <a:solidFill>
                          <a:srgbClr val="7F7F7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F3F3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i="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주문내역 리스트 노출</a:t>
                      </a:r>
                      <a:endParaRPr sz="1800" b="0" i="0" u="none" strike="noStrike" cap="none" dirty="0">
                        <a:solidFill>
                          <a:srgbClr val="7F7F7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3F3F3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12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2</a:t>
                      </a:r>
                      <a:endParaRPr sz="2000" u="none" strike="noStrike" cap="none" dirty="0">
                        <a:solidFill>
                          <a:srgbClr val="7F7F7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F3F3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sz="1800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클릭시</a:t>
                      </a:r>
                      <a:r>
                        <a:rPr lang="en-US" sz="1800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이전화면으로</a:t>
                      </a:r>
                      <a:r>
                        <a:rPr lang="en-US" sz="1800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이동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3F3F3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12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3</a:t>
                      </a:r>
                      <a:endParaRPr sz="2000" u="none" strike="noStrike" cap="none" dirty="0">
                        <a:solidFill>
                          <a:srgbClr val="7F7F7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F3F3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전체취소시</a:t>
                      </a:r>
                      <a:r>
                        <a:rPr lang="en-US" sz="1800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메인화면</a:t>
                      </a:r>
                      <a:r>
                        <a:rPr lang="en-US" sz="1800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(Start)</a:t>
                      </a:r>
                      <a:r>
                        <a:rPr lang="en-US" sz="1800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으로</a:t>
                      </a:r>
                      <a:r>
                        <a:rPr lang="en-US" sz="1800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이동</a:t>
                      </a:r>
                      <a:endParaRPr sz="1800" u="none" strike="noStrike" cap="none" dirty="0">
                        <a:solidFill>
                          <a:srgbClr val="7F7F7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3F3F3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12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4</a:t>
                      </a:r>
                      <a:endParaRPr sz="2000" u="none" strike="noStrike" cap="none" dirty="0">
                        <a:solidFill>
                          <a:srgbClr val="7F7F7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F3F3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결제수단</a:t>
                      </a:r>
                      <a:r>
                        <a:rPr lang="en-US" sz="1800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선택</a:t>
                      </a:r>
                      <a:r>
                        <a:rPr lang="en-US" sz="1800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아이콘</a:t>
                      </a:r>
                      <a:r>
                        <a:rPr lang="en-US" sz="1800" dirty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적용</a:t>
                      </a:r>
                      <a:endParaRPr sz="1800" u="none" strike="noStrike" cap="none" dirty="0">
                        <a:solidFill>
                          <a:srgbClr val="7F7F7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3F3F3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D512F76-29B1-4F80-B4A6-8A1068C4CB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81" r="7404" b="9172"/>
          <a:stretch/>
        </p:blipFill>
        <p:spPr>
          <a:xfrm>
            <a:off x="3849022" y="1816646"/>
            <a:ext cx="5152880" cy="7639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Google Shape;243;p11">
            <a:extLst>
              <a:ext uri="{FF2B5EF4-FFF2-40B4-BE49-F238E27FC236}">
                <a16:creationId xmlns:a16="http://schemas.microsoft.com/office/drawing/2014/main" xmlns="" id="{DD5A9C95-484A-4A8C-A051-69F4B9644578}"/>
              </a:ext>
            </a:extLst>
          </p:cNvPr>
          <p:cNvSpPr/>
          <p:nvPr/>
        </p:nvSpPr>
        <p:spPr>
          <a:xfrm>
            <a:off x="7777657" y="3922696"/>
            <a:ext cx="663000" cy="640800"/>
          </a:xfrm>
          <a:prstGeom prst="ellipse">
            <a:avLst/>
          </a:prstGeom>
          <a:solidFill>
            <a:srgbClr val="F5DC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sz="26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Google Shape;243;p11">
            <a:extLst>
              <a:ext uri="{FF2B5EF4-FFF2-40B4-BE49-F238E27FC236}">
                <a16:creationId xmlns:a16="http://schemas.microsoft.com/office/drawing/2014/main" xmlns="" id="{C5D9CD17-FD69-47F4-9930-993C07BFC028}"/>
              </a:ext>
            </a:extLst>
          </p:cNvPr>
          <p:cNvSpPr/>
          <p:nvPr/>
        </p:nvSpPr>
        <p:spPr>
          <a:xfrm>
            <a:off x="4332184" y="5723504"/>
            <a:ext cx="663000" cy="640800"/>
          </a:xfrm>
          <a:prstGeom prst="ellipse">
            <a:avLst/>
          </a:prstGeom>
          <a:solidFill>
            <a:srgbClr val="F5DC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sz="26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Google Shape;245;p11">
            <a:extLst>
              <a:ext uri="{FF2B5EF4-FFF2-40B4-BE49-F238E27FC236}">
                <a16:creationId xmlns:a16="http://schemas.microsoft.com/office/drawing/2014/main" xmlns="" id="{F389B72F-196C-4DBA-AB90-1551E37D49B9}"/>
              </a:ext>
            </a:extLst>
          </p:cNvPr>
          <p:cNvSpPr/>
          <p:nvPr/>
        </p:nvSpPr>
        <p:spPr>
          <a:xfrm>
            <a:off x="7549057" y="5723504"/>
            <a:ext cx="663000" cy="640800"/>
          </a:xfrm>
          <a:prstGeom prst="ellipse">
            <a:avLst/>
          </a:prstGeom>
          <a:solidFill>
            <a:srgbClr val="F5DC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sz="26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Google Shape;246;p11">
            <a:extLst>
              <a:ext uri="{FF2B5EF4-FFF2-40B4-BE49-F238E27FC236}">
                <a16:creationId xmlns:a16="http://schemas.microsoft.com/office/drawing/2014/main" xmlns="" id="{91E7929E-D91F-44CB-AAFE-5C67A7340FEB}"/>
              </a:ext>
            </a:extLst>
          </p:cNvPr>
          <p:cNvSpPr/>
          <p:nvPr/>
        </p:nvSpPr>
        <p:spPr>
          <a:xfrm>
            <a:off x="4179784" y="7399404"/>
            <a:ext cx="663000" cy="640800"/>
          </a:xfrm>
          <a:prstGeom prst="ellipse">
            <a:avLst/>
          </a:prstGeom>
          <a:solidFill>
            <a:srgbClr val="F5DC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sz="26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514</Words>
  <Application>Microsoft Office PowerPoint</Application>
  <PresentationFormat>사용자 지정</PresentationFormat>
  <Paragraphs>141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굴림</vt:lpstr>
      <vt:lpstr>Arial</vt:lpstr>
      <vt:lpstr>Calibri</vt:lpstr>
      <vt:lpstr>나눔고딕</vt:lpstr>
      <vt:lpstr>나눔스퀘어라운드 Light</vt:lpstr>
      <vt:lpstr>Nanum Gothic</vt:lpstr>
      <vt:lpstr>나눔고딕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jin</cp:lastModifiedBy>
  <cp:revision>35</cp:revision>
  <dcterms:created xsi:type="dcterms:W3CDTF">2020-06-24T16:18:37Z</dcterms:created>
  <dcterms:modified xsi:type="dcterms:W3CDTF">2020-12-03T07:10:05Z</dcterms:modified>
</cp:coreProperties>
</file>