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420" r:id="rId3"/>
    <p:sldId id="421" r:id="rId4"/>
    <p:sldId id="422" r:id="rId5"/>
    <p:sldId id="423" r:id="rId6"/>
    <p:sldId id="424" r:id="rId7"/>
    <p:sldId id="479" r:id="rId8"/>
    <p:sldId id="427" r:id="rId9"/>
    <p:sldId id="429" r:id="rId10"/>
    <p:sldId id="480" r:id="rId11"/>
    <p:sldId id="432" r:id="rId12"/>
    <p:sldId id="481" r:id="rId13"/>
    <p:sldId id="483" r:id="rId14"/>
    <p:sldId id="482" r:id="rId15"/>
    <p:sldId id="436" r:id="rId16"/>
    <p:sldId id="437" r:id="rId17"/>
    <p:sldId id="484" r:id="rId18"/>
    <p:sldId id="440" r:id="rId19"/>
    <p:sldId id="441" r:id="rId20"/>
    <p:sldId id="442" r:id="rId21"/>
    <p:sldId id="445" r:id="rId22"/>
    <p:sldId id="446" r:id="rId23"/>
    <p:sldId id="449" r:id="rId24"/>
    <p:sldId id="450" r:id="rId25"/>
    <p:sldId id="455" r:id="rId26"/>
    <p:sldId id="485" r:id="rId27"/>
    <p:sldId id="457" r:id="rId28"/>
    <p:sldId id="458" r:id="rId29"/>
    <p:sldId id="460" r:id="rId30"/>
    <p:sldId id="461" r:id="rId31"/>
    <p:sldId id="486" r:id="rId32"/>
    <p:sldId id="465" r:id="rId33"/>
    <p:sldId id="466" r:id="rId34"/>
    <p:sldId id="487" r:id="rId35"/>
    <p:sldId id="471" r:id="rId36"/>
    <p:sldId id="488" r:id="rId37"/>
    <p:sldId id="473" r:id="rId38"/>
    <p:sldId id="489" r:id="rId39"/>
    <p:sldId id="475" r:id="rId40"/>
    <p:sldId id="490" r:id="rId41"/>
    <p:sldId id="477" r:id="rId42"/>
    <p:sldId id="491" r:id="rId4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F2D7"/>
    <a:srgbClr val="245E53"/>
    <a:srgbClr val="44AE9B"/>
    <a:srgbClr val="CC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>
      <p:cViewPr>
        <p:scale>
          <a:sx n="125" d="100"/>
          <a:sy n="125" d="100"/>
        </p:scale>
        <p:origin x="-1626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itchFamily="50" charset="-127"/>
                <a:ea typeface="나눔스퀘어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itchFamily="50" charset="-127"/>
                <a:ea typeface="나눔스퀘어" pitchFamily="50" charset="-127"/>
              </a:defRPr>
            </a:lvl1pPr>
          </a:lstStyle>
          <a:p>
            <a:fld id="{4D88FF7A-7045-4CDE-81F8-DF125EF21349}" type="datetimeFigureOut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itchFamily="50" charset="-127"/>
                <a:ea typeface="나눔스퀘어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itchFamily="50" charset="-127"/>
                <a:ea typeface="나눔스퀘어" pitchFamily="50" charset="-127"/>
              </a:defRPr>
            </a:lvl1pPr>
          </a:lstStyle>
          <a:p>
            <a:fld id="{9C53A8B8-B503-4D28-898F-9C22E9A718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95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itchFamily="50" charset="-127"/>
        <a:ea typeface="나눔스퀘어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itchFamily="50" charset="-127"/>
        <a:ea typeface="나눔스퀘어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itchFamily="50" charset="-127"/>
        <a:ea typeface="나눔스퀘어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itchFamily="50" charset="-127"/>
        <a:ea typeface="나눔스퀘어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itchFamily="50" charset="-127"/>
        <a:ea typeface="나눔스퀘어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93990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6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7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7454" y="-14908"/>
            <a:ext cx="1051972" cy="503512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itchFamily="50" charset="-127"/>
            </a:endParaRPr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7916518" y="4241524"/>
            <a:ext cx="1236331" cy="90726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itchFamily="50" charset="-127"/>
            </a:endParaRPr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61" y="80968"/>
            <a:ext cx="8460789" cy="503512"/>
          </a:xfrm>
        </p:spPr>
        <p:txBody>
          <a:bodyPr>
            <a:normAutofit/>
          </a:bodyPr>
          <a:lstStyle>
            <a:lvl1pPr>
              <a:defRPr sz="23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8798" y="4854231"/>
            <a:ext cx="300659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261" y="611256"/>
            <a:ext cx="8460789" cy="1639957"/>
          </a:xfrm>
        </p:spPr>
        <p:txBody>
          <a:bodyPr/>
          <a:lstStyle>
            <a:lvl1pPr marL="171450" indent="-17145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500"/>
            </a:lvl1pPr>
            <a:lvl2pPr marL="514350" indent="-171450">
              <a:lnSpc>
                <a:spcPct val="120000"/>
              </a:lnSpc>
              <a:buFont typeface="시스템 서체"/>
              <a:buChar char="⁃"/>
              <a:defRPr sz="1400"/>
            </a:lvl2pPr>
            <a:lvl3pPr>
              <a:lnSpc>
                <a:spcPct val="120000"/>
              </a:lnSpc>
              <a:defRPr sz="1200"/>
            </a:lvl3pPr>
            <a:lvl4pPr>
              <a:lnSpc>
                <a:spcPct val="120000"/>
              </a:lnSpc>
              <a:defRPr sz="1100"/>
            </a:lvl4pPr>
            <a:lvl5pPr>
              <a:lnSpc>
                <a:spcPct val="12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61616" y="4931228"/>
            <a:ext cx="3086100" cy="162039"/>
          </a:xfrm>
        </p:spPr>
        <p:txBody>
          <a:bodyPr/>
          <a:lstStyle>
            <a:lvl1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09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간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>
            <a:spLocks noGrp="1"/>
          </p:cNvSpPr>
          <p:nvPr>
            <p:ph type="title"/>
          </p:nvPr>
        </p:nvSpPr>
        <p:spPr>
          <a:xfrm>
            <a:off x="0" y="1869672"/>
            <a:ext cx="9144000" cy="918102"/>
          </a:xfrm>
          <a:solidFill>
            <a:schemeClr val="tx1"/>
          </a:solidFill>
        </p:spPr>
        <p:txBody>
          <a:bodyPr>
            <a:normAutofit/>
          </a:bodyPr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754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코드없이 제목 있는 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504" y="194997"/>
            <a:ext cx="8856984" cy="3872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1680" y="209773"/>
            <a:ext cx="6779096" cy="304670"/>
          </a:xfrm>
        </p:spPr>
        <p:txBody>
          <a:bodyPr>
            <a:noAutofit/>
          </a:bodyPr>
          <a:lstStyle>
            <a:lvl1pPr algn="just">
              <a:defRPr sz="1600" b="1" baseline="0"/>
            </a:lvl1pPr>
          </a:lstStyle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6" y="735546"/>
            <a:ext cx="8728075" cy="4212692"/>
          </a:xfrm>
        </p:spPr>
        <p:txBody>
          <a:bodyPr/>
          <a:lstStyle>
            <a:lvl1pPr marL="457200" indent="-457200">
              <a:buClr>
                <a:srgbClr val="006600"/>
              </a:buClr>
              <a:buFont typeface="+mj-lt"/>
              <a:buAutoNum type="arabicPeriod"/>
              <a:defRPr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chemeClr val="accent6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예제 제목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151540" y="241940"/>
            <a:ext cx="1540141" cy="222405"/>
          </a:xfrm>
        </p:spPr>
        <p:txBody>
          <a:bodyPr>
            <a:noAutofit/>
          </a:bodyPr>
          <a:lstStyle>
            <a:lvl1pPr marL="0" indent="0" algn="r" defTabSz="914400" rtl="0" eaLnBrk="1" latinLnBrk="1" hangingPunct="1">
              <a:spcBef>
                <a:spcPct val="0"/>
              </a:spcBef>
              <a:buNone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dirty="0" smtClean="0"/>
              <a:t>예제번호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992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98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예제의 포인트+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504" y="194997"/>
            <a:ext cx="8856984" cy="3872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172" y="209773"/>
            <a:ext cx="8298605" cy="304670"/>
          </a:xfrm>
        </p:spPr>
        <p:txBody>
          <a:bodyPr>
            <a:noAutofit/>
          </a:bodyPr>
          <a:lstStyle>
            <a:lvl1pPr algn="just">
              <a:defRPr sz="1600" b="1" baseline="0"/>
            </a:lvl1pPr>
          </a:lstStyle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6" y="1059582"/>
            <a:ext cx="8728075" cy="3888656"/>
          </a:xfrm>
        </p:spPr>
        <p:txBody>
          <a:bodyPr/>
          <a:lstStyle>
            <a:lvl1pPr marL="342900" indent="-342900">
              <a:buClr>
                <a:srgbClr val="006600"/>
              </a:buClr>
              <a:buFont typeface="Wingdings" pitchFamily="2" charset="2"/>
              <a:buChar char="ü"/>
              <a:defRPr>
                <a:solidFill>
                  <a:srgbClr val="00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chemeClr val="accent6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제목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72171" y="681540"/>
            <a:ext cx="2486578" cy="523987"/>
            <a:chOff x="107504" y="908720"/>
            <a:chExt cx="2486578" cy="698649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47664" y="908720"/>
              <a:ext cx="542751" cy="72008"/>
              <a:chOff x="1724993" y="908720"/>
              <a:chExt cx="542751" cy="72008"/>
            </a:xfrm>
          </p:grpSpPr>
          <p:sp>
            <p:nvSpPr>
              <p:cNvPr id="6" name="타원 5"/>
              <p:cNvSpPr/>
              <p:nvPr userDrawn="1"/>
            </p:nvSpPr>
            <p:spPr>
              <a:xfrm>
                <a:off x="1724993" y="908720"/>
                <a:ext cx="72008" cy="720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 userDrawn="1"/>
            </p:nvSpPr>
            <p:spPr>
              <a:xfrm>
                <a:off x="1960365" y="908720"/>
                <a:ext cx="72008" cy="720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 userDrawn="1"/>
            </p:nvSpPr>
            <p:spPr>
              <a:xfrm>
                <a:off x="2195736" y="908720"/>
                <a:ext cx="72008" cy="720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 userDrawn="1"/>
          </p:nvSpPr>
          <p:spPr>
            <a:xfrm>
              <a:off x="107504" y="991816"/>
              <a:ext cx="248657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80"/>
                </a:buClr>
                <a:buSzTx/>
                <a:buFont typeface="Wingdings" pitchFamily="2" charset="2"/>
                <a:buChar char="u"/>
                <a:tabLst/>
                <a:defRPr/>
              </a:pPr>
              <a:r>
                <a:rPr lang="ko-KR" altLang="en-US" sz="2400" dirty="0" smtClean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예제의 포인트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54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spect="1"/>
          </p:cNvSpPr>
          <p:nvPr>
            <p:ph type="title"/>
          </p:nvPr>
        </p:nvSpPr>
        <p:spPr>
          <a:xfrm>
            <a:off x="467544" y="28405"/>
            <a:ext cx="8640960" cy="383105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lIns="180000"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 noChangeAspect="1"/>
          </p:cNvSpPr>
          <p:nvPr>
            <p:ph idx="1"/>
          </p:nvPr>
        </p:nvSpPr>
        <p:spPr>
          <a:xfrm>
            <a:off x="107504" y="555526"/>
            <a:ext cx="9001000" cy="4428492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600" b="1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100"/>
            </a:lvl4pPr>
            <a:lvl5pPr>
              <a:lnSpc>
                <a:spcPct val="150000"/>
              </a:lnSpc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496" y="27753"/>
            <a:ext cx="432048" cy="383400"/>
          </a:xfrm>
          <a:prstGeom prst="rect">
            <a:avLst/>
          </a:prstGeom>
          <a:solidFill>
            <a:srgbClr val="5EF2D7"/>
          </a:solidFill>
          <a:ln w="3810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07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2182"/>
            <a:ext cx="8712968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9512" y="416069"/>
            <a:ext cx="7772400" cy="10261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5" y="195486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7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1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2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4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0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9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itchFamily="50" charset="-127"/>
                <a:ea typeface="나눔스퀘어" pitchFamily="50" charset="-127"/>
              </a:defRPr>
            </a:lvl1pPr>
          </a:lstStyle>
          <a:p>
            <a:fld id="{6FF4EE67-C742-45C7-96D8-8D9360659871}" type="datetimeFigureOut">
              <a:rPr lang="ko-KR" altLang="en-US" smtClean="0"/>
              <a:pPr/>
              <a:t>2021-06-27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itchFamily="50" charset="-127"/>
                <a:ea typeface="나눔스퀘어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itchFamily="50" charset="-127"/>
                <a:ea typeface="나눔스퀘어" pitchFamily="50" charset="-127"/>
              </a:defRPr>
            </a:lvl1pPr>
          </a:lstStyle>
          <a:p>
            <a:fld id="{AD95CE2F-FC6E-43E6-AFF0-8268B7CA3E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9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" pitchFamily="50" charset="-127"/>
          <a:ea typeface="나눔스퀘어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" pitchFamily="50" charset="-127"/>
          <a:ea typeface="나눔스퀘어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" pitchFamily="50" charset="-127"/>
          <a:ea typeface="나눔스퀘어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" pitchFamily="50" charset="-127"/>
          <a:ea typeface="나눔스퀘어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" pitchFamily="50" charset="-127"/>
          <a:ea typeface="나눔스퀘어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" pitchFamily="50" charset="-127"/>
          <a:ea typeface="나눔스퀘어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HTML5+CSS3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665212"/>
          </a:xfr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Consolas" pitchFamily="49" charset="0"/>
              </a:rPr>
              <a:t>CSS3 - </a:t>
            </a:r>
            <a:r>
              <a:rPr lang="ko-KR" altLang="en-US" dirty="0" err="1" smtClean="0">
                <a:solidFill>
                  <a:schemeClr val="tx1"/>
                </a:solidFill>
                <a:latin typeface="Consolas" pitchFamily="49" charset="0"/>
              </a:rPr>
              <a:t>선택자</a:t>
            </a:r>
            <a:endParaRPr lang="ko-KR" altLang="en-US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71600" y="519522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371600" y="538490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371600" y="465516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371600" y="510363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웹표준</a:t>
            </a:r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2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아이디 선택자 익히기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627534"/>
            <a:ext cx="4104456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"header"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Header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"wrap"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"aside"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Aside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"content"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Content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60032" y="627534"/>
            <a:ext cx="4104456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id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속성값으로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header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를 가지는 태그의 스타일을 지정합니다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#header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800px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dirty="0" smtClean="0">
                <a:solidFill>
                  <a:srgbClr val="FF0000"/>
                </a:solidFill>
                <a:latin typeface="Consolas"/>
              </a:rPr>
              <a:t>margin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background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id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속성값으로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wrap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을 가지는 태그의 스타일을 지정합니다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#wrap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800px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dirty="0" smtClean="0">
                <a:solidFill>
                  <a:srgbClr val="FF0000"/>
                </a:solidFill>
                <a:latin typeface="Consolas"/>
              </a:rPr>
              <a:t>margin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auto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id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속성값으로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aside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를 가지는 태그의 스타일을 지정합니다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#aside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200px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dirty="0" smtClean="0">
                <a:solidFill>
                  <a:srgbClr val="FF0000"/>
                </a:solidFill>
                <a:latin typeface="Consolas"/>
              </a:rPr>
              <a:t>background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blue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id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속성값으로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content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를 가지는 태그의 스타일을 지정합니다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#content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600px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altLang="ko-KR" sz="1200" dirty="0" smtClean="0">
                <a:solidFill>
                  <a:srgbClr val="FF0000"/>
                </a:solidFill>
                <a:latin typeface="Consolas"/>
              </a:rPr>
              <a:t>background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green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ko-KR" altLang="en-US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642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선택자 익히기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선택자로</a:t>
            </a:r>
            <a:r>
              <a:rPr lang="ko-KR" altLang="en-US" dirty="0" smtClean="0"/>
              <a:t> 특정한 클래스를 가지고 있는 태그를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여러 </a:t>
            </a:r>
            <a:r>
              <a:rPr lang="ko-KR" altLang="en-US" dirty="0"/>
              <a:t>개의 클래스 </a:t>
            </a:r>
            <a:r>
              <a:rPr lang="ko-KR" altLang="en-US" dirty="0" err="1"/>
              <a:t>선택자</a:t>
            </a:r>
            <a:r>
              <a:rPr lang="ko-KR" altLang="en-US" dirty="0"/>
              <a:t> 사용</a:t>
            </a:r>
          </a:p>
          <a:p>
            <a:pPr lvl="1"/>
            <a:r>
              <a:rPr lang="en-US" altLang="ko-KR" dirty="0"/>
              <a:t>class </a:t>
            </a:r>
            <a:r>
              <a:rPr lang="ko-KR" altLang="en-US" dirty="0"/>
              <a:t>속성은 </a:t>
            </a:r>
            <a:r>
              <a:rPr lang="ko-KR" altLang="en-US" dirty="0" smtClean="0"/>
              <a:t>공백으로 </a:t>
            </a:r>
            <a:r>
              <a:rPr lang="ko-KR" altLang="en-US" dirty="0"/>
              <a:t>구분하여 클래스를 여러 개 사용 가능</a:t>
            </a:r>
          </a:p>
          <a:p>
            <a:r>
              <a:rPr lang="ko-KR" altLang="en-US" dirty="0" smtClean="0"/>
              <a:t>태그 </a:t>
            </a:r>
            <a:r>
              <a:rPr lang="ko-KR" altLang="en-US" dirty="0" err="1"/>
              <a:t>선택자와</a:t>
            </a:r>
            <a:r>
              <a:rPr lang="ko-KR" altLang="en-US" dirty="0"/>
              <a:t> 클래스 </a:t>
            </a:r>
            <a:r>
              <a:rPr lang="ko-KR" altLang="en-US" dirty="0" err="1"/>
              <a:t>선택자</a:t>
            </a:r>
            <a:endParaRPr lang="ko-KR" altLang="en-US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속성은 중복되지 않아야 하지만 </a:t>
            </a:r>
            <a:r>
              <a:rPr lang="en-US" altLang="ko-KR" dirty="0"/>
              <a:t>class </a:t>
            </a:r>
            <a:r>
              <a:rPr lang="ko-KR" altLang="en-US" dirty="0"/>
              <a:t>속성은 중복될 수 있음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/>
              <a:t>속성이 서로 다른 태그에 적용되는 경우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선택자와</a:t>
            </a:r>
            <a:r>
              <a:rPr lang="ko-KR" altLang="en-US" dirty="0" smtClean="0"/>
              <a:t> </a:t>
            </a:r>
            <a:r>
              <a:rPr lang="ko-KR" altLang="en-US" dirty="0"/>
              <a:t>클래스 </a:t>
            </a:r>
            <a:r>
              <a:rPr lang="ko-KR" altLang="en-US" dirty="0" err="1"/>
              <a:t>선택자를</a:t>
            </a:r>
            <a:r>
              <a:rPr lang="ko-KR" altLang="en-US" dirty="0"/>
              <a:t> 함께 사용해서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더 </a:t>
            </a:r>
            <a:r>
              <a:rPr lang="ko-KR" altLang="en-US" dirty="0"/>
              <a:t>정확하게 태그 선택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ch05-ex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194829"/>
            <a:ext cx="657225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87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선택자 익히기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2420808"/>
            <a:ext cx="4104456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ul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&lt;li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"select"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&lt;li&gt;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&lt;li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"select"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&lt;li&gt;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ul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2420808"/>
            <a:ext cx="410445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class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속성값으로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select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를 가지는 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red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.select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ko-KR" altLang="en-US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19894"/>
            <a:ext cx="3672408" cy="150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8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19894"/>
            <a:ext cx="3672407" cy="150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선택자 익히기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2420808"/>
            <a:ext cx="410445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"item header"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2420808"/>
            <a:ext cx="4104456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class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속성값으로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item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을 가지는 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속성을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red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키워드로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.item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class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속성값으로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header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를 가지는 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background-color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blue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.header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background-color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blue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72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19894"/>
            <a:ext cx="3672408" cy="19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선택자 익히기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2787774"/>
            <a:ext cx="4104456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"select"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ul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&lt;li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"select"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&lt;li&gt;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&lt;li&gt;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&lt;li&gt;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ul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2787774"/>
            <a:ext cx="4104456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li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 중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class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속성값으로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select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를 가지는 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red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li.select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ko-KR" altLang="en-US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59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속성과 값을 가지는 태그를 선택할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속성과 같은 </a:t>
            </a:r>
            <a:r>
              <a:rPr lang="en-US" altLang="ko-KR" dirty="0" smtClean="0"/>
              <a:t>[ ] </a:t>
            </a:r>
            <a:r>
              <a:rPr lang="ko-KR" altLang="en-US" dirty="0" smtClean="0"/>
              <a:t>괄호를 이용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763893"/>
              </p:ext>
            </p:extLst>
          </p:nvPr>
        </p:nvGraphicFramePr>
        <p:xfrm>
          <a:off x="1259632" y="2031690"/>
          <a:ext cx="6336704" cy="754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5102"/>
                <a:gridCol w="455160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형태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속성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특정한 속성이 있는 태그를 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선택자</a:t>
                      </a:r>
                      <a:r>
                        <a:rPr lang="en-US" altLang="ko-KR" sz="1200" smtClean="0"/>
                        <a:t>[</a:t>
                      </a:r>
                      <a:r>
                        <a:rPr lang="ko-KR" altLang="en-US" sz="1200" smtClean="0"/>
                        <a:t>속성 </a:t>
                      </a:r>
                      <a:r>
                        <a:rPr lang="en-US" altLang="ko-KR" sz="1200" smtClean="0"/>
                        <a:t>= </a:t>
                      </a:r>
                      <a:r>
                        <a:rPr lang="ko-KR" altLang="en-US" sz="1200" smtClean="0"/>
                        <a:t>값</a:t>
                      </a:r>
                      <a:r>
                        <a:rPr lang="en-US" altLang="ko-KR" sz="1200" smtClean="0"/>
                        <a:t>]</a:t>
                      </a:r>
                      <a:endParaRPr lang="ko-KR" altLang="en-US" sz="12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특정한 속성 안의 값이 특정 값과 같은 태그를 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2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속성 선택자 익히기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ko-KR" altLang="en-US" dirty="0" smtClean="0"/>
              <a:t>속성 </a:t>
            </a:r>
            <a:r>
              <a:rPr lang="ko-KR" altLang="en-US" dirty="0" err="1" smtClean="0"/>
              <a:t>선택자를</a:t>
            </a:r>
            <a:r>
              <a:rPr lang="ko-KR" altLang="en-US" dirty="0" smtClean="0"/>
              <a:t> 사용해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태그 선택</a:t>
            </a:r>
            <a:endParaRPr lang="en-US" altLang="ko-KR" dirty="0" smtClean="0"/>
          </a:p>
        </p:txBody>
      </p:sp>
      <p:pic>
        <p:nvPicPr>
          <p:cNvPr id="5" name="그림 4" descr="ch05-ex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491630"/>
            <a:ext cx="2962275" cy="2476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60032" y="483518"/>
            <a:ext cx="410445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&lt;head&gt;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&lt;title&gt;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CSS3 Selector Basic Page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&lt;/title&gt;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input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 중에서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type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속성값을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text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로 가지는 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background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red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적용*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A31515"/>
                </a:solidFill>
                <a:latin typeface="Consolas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]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background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input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 중에서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type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속성값을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password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로 가지는 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background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blue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적용*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A31515"/>
                </a:solidFill>
                <a:latin typeface="Consolas"/>
              </a:rPr>
              <a:t>password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]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background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blue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&lt;/head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&lt;form&gt;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"text"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/&gt;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"password"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/&gt;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&lt;/form&gt;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83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속성 선택자 익히기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ko-KR" altLang="en-US" dirty="0" smtClean="0"/>
              <a:t>속성 </a:t>
            </a:r>
            <a:r>
              <a:rPr lang="ko-KR" altLang="en-US" dirty="0" err="1" smtClean="0"/>
              <a:t>선택자를</a:t>
            </a:r>
            <a:r>
              <a:rPr lang="ko-KR" altLang="en-US" dirty="0" smtClean="0"/>
              <a:t> 사용해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태그 선택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427984" y="483518"/>
            <a:ext cx="4536504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&lt;head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</a:t>
            </a:r>
            <a:r>
              <a:rPr lang="en-US" altLang="ko-KR" sz="1200" dirty="0" err="1">
                <a:solidFill>
                  <a:srgbClr val="008000"/>
                </a:solidFill>
                <a:latin typeface="Consolas"/>
              </a:rPr>
              <a:t>img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 중에서 </a:t>
            </a:r>
            <a:r>
              <a:rPr lang="en-US" altLang="ko-KR" sz="1200" dirty="0" err="1">
                <a:solidFill>
                  <a:srgbClr val="008000"/>
                </a:solidFill>
                <a:latin typeface="Consolas"/>
              </a:rPr>
              <a:t>src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속성값이 </a:t>
            </a:r>
            <a:r>
              <a:rPr lang="en-US" altLang="ko-KR" sz="1200" dirty="0" err="1">
                <a:solidFill>
                  <a:srgbClr val="008000"/>
                </a:solidFill>
                <a:latin typeface="Consolas"/>
              </a:rPr>
              <a:t>png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로 끝나는 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border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3px solid red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를 적용*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$=</a:t>
            </a:r>
            <a:r>
              <a:rPr lang="en-US" altLang="ko-KR" sz="1200" dirty="0" err="1">
                <a:solidFill>
                  <a:srgbClr val="A31515"/>
                </a:solidFill>
                <a:latin typeface="Consolas"/>
              </a:rPr>
              <a:t>png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]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border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3px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solid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</a:t>
            </a:r>
            <a:r>
              <a:rPr lang="en-US" altLang="ko-KR" sz="1200" dirty="0" err="1">
                <a:solidFill>
                  <a:srgbClr val="008000"/>
                </a:solidFill>
                <a:latin typeface="Consolas"/>
              </a:rPr>
              <a:t>img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 중에서 </a:t>
            </a:r>
            <a:r>
              <a:rPr lang="en-US" altLang="ko-KR" sz="1200" dirty="0" err="1">
                <a:solidFill>
                  <a:srgbClr val="008000"/>
                </a:solidFill>
                <a:latin typeface="Consolas"/>
              </a:rPr>
              <a:t>src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속성값이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jpg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로 끝나는 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border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3px solid green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를 적용*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$=</a:t>
            </a:r>
            <a:r>
              <a:rPr lang="en-US" altLang="ko-KR" sz="1200" dirty="0">
                <a:solidFill>
                  <a:srgbClr val="A31515"/>
                </a:solidFill>
                <a:latin typeface="Consolas"/>
              </a:rPr>
              <a:t>jpg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]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border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3px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solid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green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</a:t>
            </a:r>
            <a:r>
              <a:rPr lang="en-US" altLang="ko-KR" sz="1200" dirty="0" err="1">
                <a:solidFill>
                  <a:srgbClr val="008000"/>
                </a:solidFill>
                <a:latin typeface="Consolas"/>
              </a:rPr>
              <a:t>img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 중에서 </a:t>
            </a:r>
            <a:r>
              <a:rPr lang="en-US" altLang="ko-KR" sz="1200" dirty="0" err="1">
                <a:solidFill>
                  <a:srgbClr val="008000"/>
                </a:solidFill>
                <a:latin typeface="Consolas"/>
              </a:rPr>
              <a:t>src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속성값이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gif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로 끝나는 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border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3px solid blue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를 적용*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$=</a:t>
            </a:r>
            <a:r>
              <a:rPr lang="en-US" altLang="ko-KR" sz="1200" dirty="0">
                <a:solidFill>
                  <a:srgbClr val="A31515"/>
                </a:solidFill>
                <a:latin typeface="Consolas"/>
              </a:rPr>
              <a:t>gif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]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border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3px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solid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blue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&lt;/head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"a.png"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"200"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height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"250"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/&gt;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"b.jpg"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"200"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height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"250"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/&gt;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"c.gif"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"200"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height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"250"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/&gt;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5" y="1203598"/>
            <a:ext cx="3360651" cy="189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3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 </a:t>
            </a:r>
            <a:r>
              <a:rPr lang="ko-KR" altLang="en-US" smtClean="0"/>
              <a:t>후손 선택자와 자손 선택자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div </a:t>
            </a:r>
            <a:r>
              <a:rPr lang="ko-KR" altLang="en-US" dirty="0" smtClean="0"/>
              <a:t>태그를 기준으로 </a:t>
            </a:r>
            <a:r>
              <a:rPr lang="en-US" altLang="ko-KR" dirty="0" smtClean="0"/>
              <a:t>h1, h2,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ko-KR" altLang="en-US" dirty="0" smtClean="0"/>
              <a:t>후손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div </a:t>
            </a:r>
            <a:r>
              <a:rPr lang="ko-KR" altLang="en-US" dirty="0" smtClean="0"/>
              <a:t>태그 아래 모든 태그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121" t="7107" r="26863" b="8059"/>
          <a:stretch/>
        </p:blipFill>
        <p:spPr bwMode="auto">
          <a:xfrm>
            <a:off x="609701" y="606230"/>
            <a:ext cx="3530252" cy="224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21449" y="627534"/>
            <a:ext cx="4010992" cy="22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98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4.1 </a:t>
            </a:r>
            <a:r>
              <a:rPr lang="ko-KR" altLang="en-US" smtClean="0"/>
              <a:t>후손 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후손 선택자</a:t>
            </a:r>
            <a:endParaRPr lang="en-US" altLang="ko-KR" smtClean="0"/>
          </a:p>
          <a:p>
            <a:pPr lvl="1"/>
            <a:r>
              <a:rPr lang="ko-KR" altLang="en-US" smtClean="0"/>
              <a:t>특정한 태그의 후손을 선택할 때 사용</a:t>
            </a:r>
            <a:endParaRPr lang="ko-KR" altLang="en-US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825137"/>
              </p:ext>
            </p:extLst>
          </p:nvPr>
        </p:nvGraphicFramePr>
        <p:xfrm>
          <a:off x="1331640" y="1699074"/>
          <a:ext cx="5832648" cy="50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3908"/>
                <a:gridCol w="36987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형태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선택자</a:t>
                      </a:r>
                      <a:r>
                        <a:rPr lang="en-US" altLang="ko-KR" sz="1200" smtClean="0"/>
                        <a:t>A</a:t>
                      </a:r>
                      <a:r>
                        <a:rPr lang="en-US" altLang="ko-KR" sz="1200" baseline="0" smtClean="0"/>
                        <a:t> </a:t>
                      </a:r>
                      <a:r>
                        <a:rPr lang="ko-KR" altLang="en-US" sz="1200" baseline="0" smtClean="0"/>
                        <a:t>선택자</a:t>
                      </a:r>
                      <a:r>
                        <a:rPr lang="en-US" altLang="ko-KR" sz="1200" baseline="0" smtClean="0"/>
                        <a:t>B</a:t>
                      </a:r>
                      <a:endParaRPr lang="ko-KR" altLang="en-US" sz="12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ko-KR" altLang="en-US" sz="1200" dirty="0" smtClean="0"/>
                        <a:t>의 후손인 </a:t>
                      </a: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7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CSS3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태그를 선택할 때 사용하는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선택한 태그에 원하는 스타일이나 스크립트 적용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CSS </a:t>
            </a:r>
            <a:r>
              <a:rPr lang="ko-KR" altLang="en-US" dirty="0" smtClean="0"/>
              <a:t>블록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style </a:t>
            </a:r>
            <a:r>
              <a:rPr lang="ko-KR" altLang="en-US" dirty="0" smtClean="0"/>
              <a:t>태그 내부에 입력</a:t>
            </a:r>
            <a:endParaRPr lang="en-US" altLang="ko-KR" dirty="0" smtClean="0"/>
          </a:p>
          <a:p>
            <a:r>
              <a:rPr lang="ko-KR" altLang="en-US" dirty="0" smtClean="0"/>
              <a:t>스타일시트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style </a:t>
            </a:r>
            <a:r>
              <a:rPr lang="ko-KR" altLang="en-US" dirty="0" smtClean="0"/>
              <a:t>태그 내부에 입력하는 코드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7" name="그림 6" descr="ch05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906684"/>
            <a:ext cx="2902694" cy="6139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33281" y="2705893"/>
            <a:ext cx="91563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dirty="0"/>
              <a:t>CSS </a:t>
            </a:r>
            <a:r>
              <a:rPr lang="ko-KR" altLang="en-US" sz="1400" b="1" dirty="0"/>
              <a:t>블록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841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후손 선택자 익히기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ko-KR" altLang="en-US" dirty="0" smtClean="0"/>
              <a:t>후손 </a:t>
            </a:r>
            <a:r>
              <a:rPr lang="ko-KR" altLang="en-US" dirty="0" err="1" smtClean="0"/>
              <a:t>선택자를</a:t>
            </a:r>
            <a:r>
              <a:rPr lang="ko-KR" altLang="en-US" dirty="0" smtClean="0"/>
              <a:t> 사용해 특정한 대상의 후손이라는 것을 구별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ch05-ex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184858"/>
            <a:ext cx="2880320" cy="11427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99992" y="2130410"/>
            <a:ext cx="4464496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id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속성값으로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header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를 가지는 태그의 후손 위치에 있는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h1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red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#header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h1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id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속성값으로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section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을 가지는 태그의 후손 위치에 있는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h1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orange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#section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h1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orange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ko-KR" altLang="en-US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2499742"/>
            <a:ext cx="3960440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"header"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"title"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altLang="ko-KR" sz="1200" dirty="0" err="1">
                <a:solidFill>
                  <a:srgbClr val="0000FF"/>
                </a:solidFill>
                <a:latin typeface="Consolas"/>
              </a:rPr>
              <a:t>nav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Navigation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"section"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"title"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&lt;p&gt;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dolor sit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amet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consectetur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adipiscing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elit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&lt;/p&gt;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97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4.1 </a:t>
            </a:r>
            <a:r>
              <a:rPr lang="ko-KR" altLang="en-US" smtClean="0"/>
              <a:t>후손 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여러 개의 </a:t>
            </a:r>
            <a:r>
              <a:rPr lang="ko-KR" altLang="en-US" dirty="0" err="1" smtClean="0"/>
              <a:t>선택자를</a:t>
            </a:r>
            <a:r>
              <a:rPr lang="ko-KR" altLang="en-US" dirty="0" smtClean="0"/>
              <a:t> 함께 사용할 때 주의 사항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2"/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header </a:t>
            </a:r>
            <a:r>
              <a:rPr lang="ko-KR" altLang="en-US" dirty="0" smtClean="0"/>
              <a:t>태그의 후손인 </a:t>
            </a:r>
            <a:r>
              <a:rPr lang="en-US" altLang="ko-KR" dirty="0" smtClean="0"/>
              <a:t>h1 </a:t>
            </a:r>
            <a:r>
              <a:rPr lang="ko-KR" altLang="en-US" dirty="0" smtClean="0"/>
              <a:t>태그를 선택하고 일반적인 </a:t>
            </a:r>
            <a:r>
              <a:rPr lang="en-US" altLang="ko-KR" dirty="0" smtClean="0"/>
              <a:t>h2 </a:t>
            </a:r>
            <a:r>
              <a:rPr lang="ko-KR" altLang="en-US" dirty="0" smtClean="0"/>
              <a:t>태그를 선택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header </a:t>
            </a:r>
            <a:r>
              <a:rPr lang="ko-KR" altLang="en-US" dirty="0" smtClean="0"/>
              <a:t>태그의 후손인 </a:t>
            </a:r>
            <a:r>
              <a:rPr lang="en-US" altLang="ko-KR" dirty="0" smtClean="0"/>
              <a:t>h1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header </a:t>
            </a:r>
            <a:r>
              <a:rPr lang="ko-KR" altLang="en-US" dirty="0" smtClean="0"/>
              <a:t>태그의 후손인 </a:t>
            </a:r>
            <a:r>
              <a:rPr lang="en-US" altLang="ko-KR" dirty="0" smtClean="0"/>
              <a:t>h2 </a:t>
            </a:r>
            <a:r>
              <a:rPr lang="ko-KR" altLang="en-US" dirty="0" smtClean="0"/>
              <a:t>태그 선택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3880" b="18337"/>
          <a:stretch/>
        </p:blipFill>
        <p:spPr bwMode="auto">
          <a:xfrm>
            <a:off x="864096" y="1638300"/>
            <a:ext cx="3707904" cy="7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17283" b="17464"/>
          <a:stretch/>
        </p:blipFill>
        <p:spPr bwMode="auto">
          <a:xfrm>
            <a:off x="864097" y="3619500"/>
            <a:ext cx="3707904" cy="69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92219"/>
              </p:ext>
            </p:extLst>
          </p:nvPr>
        </p:nvGraphicFramePr>
        <p:xfrm>
          <a:off x="827584" y="3111810"/>
          <a:ext cx="7488832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/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후손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선택자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주의 사항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792"/>
              </p:ext>
            </p:extLst>
          </p:nvPr>
        </p:nvGraphicFramePr>
        <p:xfrm>
          <a:off x="827584" y="1167594"/>
          <a:ext cx="792088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/>
              </a:tblGrid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후손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선택자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주의 사항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34290" marB="3429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1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99992" y="627534"/>
            <a:ext cx="4464496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       /*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속성값이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header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인 태그의 후손 위치에 있는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h1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태그와 </a:t>
            </a:r>
            <a:br>
              <a:rPr lang="ko-KR" altLang="en-US" sz="1200" dirty="0">
                <a:solidFill>
                  <a:srgbClr val="008000"/>
                </a:solidFill>
                <a:latin typeface="Consolas"/>
              </a:rPr>
            </a:br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h2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red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      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#header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h2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ko-KR" altLang="en-US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627534"/>
            <a:ext cx="3960440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"header"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"title"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altLang="ko-KR" sz="1200" dirty="0" err="1">
                <a:solidFill>
                  <a:srgbClr val="0000FF"/>
                </a:solidFill>
                <a:latin typeface="Consolas"/>
              </a:rPr>
              <a:t>nav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Navigation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&lt;/h2&gt;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"section"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"title"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&lt;/h2&gt;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&lt;p&gt;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dolor sit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amet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consectetur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adipiscing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elit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&lt;/p&gt;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2571750"/>
            <a:ext cx="4464496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속성값이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header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인 태그의 후손 위치에 있는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h1 </a:t>
            </a:r>
            <a:r>
              <a:rPr lang="ko-KR" altLang="en-US" sz="1200" dirty="0" smtClean="0">
                <a:solidFill>
                  <a:srgbClr val="008000"/>
                </a:solidFill>
                <a:latin typeface="Consolas"/>
              </a:rPr>
              <a:t>태그와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속성값이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header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인 태그의 후손 위치에 있는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h2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태그의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red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#header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#header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h2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{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ko-KR" altLang="en-US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6278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4.2 </a:t>
            </a:r>
            <a:r>
              <a:rPr lang="ko-KR" altLang="en-US" smtClean="0"/>
              <a:t>자손 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자손 선택자</a:t>
            </a:r>
            <a:endParaRPr lang="en-US" altLang="ko-KR" smtClean="0"/>
          </a:p>
          <a:p>
            <a:pPr lvl="1"/>
            <a:r>
              <a:rPr lang="ko-KR" altLang="en-US" smtClean="0"/>
              <a:t>특정한 태그의 자손을 선택할 때 사용</a:t>
            </a:r>
            <a:endParaRPr lang="en-US" altLang="ko-KR" smtClean="0"/>
          </a:p>
          <a:p>
            <a:pPr lvl="1"/>
            <a:endParaRPr lang="ko-KR" altLang="en-US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678417"/>
              </p:ext>
            </p:extLst>
          </p:nvPr>
        </p:nvGraphicFramePr>
        <p:xfrm>
          <a:off x="1331640" y="1707654"/>
          <a:ext cx="6192688" cy="50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24194"/>
                <a:gridCol w="376849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형태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1200" baseline="0" dirty="0" smtClean="0"/>
                        <a:t> &gt; </a:t>
                      </a:r>
                      <a:r>
                        <a:rPr lang="ko-KR" altLang="en-US" sz="1200" baseline="0" dirty="0" err="1" smtClean="0"/>
                        <a:t>선택자</a:t>
                      </a:r>
                      <a:r>
                        <a:rPr lang="en-US" altLang="ko-KR" sz="1200" baseline="0" dirty="0" smtClean="0"/>
                        <a:t>B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ko-KR" altLang="en-US" sz="1200" dirty="0" smtClean="0"/>
                        <a:t>의 자손인 </a:t>
                      </a: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B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자손 선택자 익히기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아래에 있는 </a:t>
            </a:r>
            <a:r>
              <a:rPr lang="en-US" altLang="ko-KR" dirty="0" smtClean="0"/>
              <a:t>h1 </a:t>
            </a:r>
            <a:r>
              <a:rPr lang="ko-KR" altLang="en-US" dirty="0" smtClean="0"/>
              <a:t>태그는 후손이지 자손은 아니기 때문에 스타일이 적용되지 않음</a:t>
            </a:r>
            <a:endParaRPr lang="en-US" altLang="ko-KR" dirty="0" smtClean="0"/>
          </a:p>
        </p:txBody>
      </p:sp>
      <p:pic>
        <p:nvPicPr>
          <p:cNvPr id="5" name="그림 4" descr="ch05-ex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7614"/>
            <a:ext cx="3168352" cy="10685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99992" y="1347614"/>
            <a:ext cx="4464496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속성값으로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header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를 가지는 태그의 자손 위치에 있는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h1 </a:t>
            </a:r>
            <a:r>
              <a:rPr lang="ko-KR" altLang="en-US" sz="1200" dirty="0" smtClean="0">
                <a:solidFill>
                  <a:srgbClr val="008000"/>
                </a:solidFill>
                <a:latin typeface="Consolas"/>
              </a:rPr>
              <a:t>태그의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red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#header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h1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속성값으로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section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을 가지는 태그의 자손 위치에 있는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h1 </a:t>
            </a:r>
            <a:r>
              <a:rPr lang="ko-KR" altLang="en-US" sz="1200" dirty="0" smtClean="0">
                <a:solidFill>
                  <a:srgbClr val="008000"/>
                </a:solidFill>
                <a:latin typeface="Consolas"/>
              </a:rPr>
              <a:t>태그의</a:t>
            </a:r>
            <a:r>
              <a:rPr lang="ko-KR" alt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orange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#section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h1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orange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ko-KR" altLang="en-US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2571750"/>
            <a:ext cx="3960440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"header"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"title"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altLang="ko-KR" sz="1200" dirty="0" err="1">
                <a:solidFill>
                  <a:srgbClr val="0000FF"/>
                </a:solidFill>
                <a:latin typeface="Consolas"/>
              </a:rPr>
              <a:t>nav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Navigation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"section"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"title"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&lt;p&gt;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dolor sit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amet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consectetur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adipiscing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elit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&lt;/p&gt;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9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동위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sp>
        <p:nvSpPr>
          <p:cNvPr id="22530" name="내용 개체 틀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동위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동위 </a:t>
            </a:r>
            <a:r>
              <a:rPr lang="ko-KR" altLang="en-US" dirty="0" err="1" smtClean="0"/>
              <a:t>선택자는</a:t>
            </a:r>
            <a:r>
              <a:rPr lang="ko-KR" altLang="en-US" dirty="0" smtClean="0"/>
              <a:t> 동위 관계에서 뒤에 위치한 태그를 선택할 때 사용하는 </a:t>
            </a:r>
            <a:r>
              <a:rPr lang="ko-KR" altLang="en-US" dirty="0" err="1" smtClean="0"/>
              <a:t>선택자이다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86952"/>
              </p:ext>
            </p:extLst>
          </p:nvPr>
        </p:nvGraphicFramePr>
        <p:xfrm>
          <a:off x="1115616" y="1707655"/>
          <a:ext cx="6408712" cy="754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5892"/>
                <a:gridCol w="430282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형태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A + </a:t>
                      </a:r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바로 뒤에 위치하는 </a:t>
                      </a:r>
                      <a:r>
                        <a:rPr lang="ko-KR" altLang="en-US" sz="1200" baseline="0" dirty="0" err="1" smtClean="0"/>
                        <a:t>선택자</a:t>
                      </a:r>
                      <a:r>
                        <a:rPr lang="en-US" altLang="ko-KR" sz="1200" baseline="0" dirty="0" smtClean="0"/>
                        <a:t>B</a:t>
                      </a:r>
                      <a:r>
                        <a:rPr lang="ko-KR" altLang="en-US" sz="1200" baseline="0" dirty="0" smtClean="0"/>
                        <a:t>를 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A ~ </a:t>
                      </a:r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뒤에 위치하는 </a:t>
                      </a:r>
                      <a:r>
                        <a:rPr lang="ko-KR" altLang="en-US" sz="1200" baseline="0" dirty="0" err="1" smtClean="0"/>
                        <a:t>선택자</a:t>
                      </a:r>
                      <a:r>
                        <a:rPr lang="en-US" altLang="ko-KR" sz="1200" baseline="0" dirty="0" smtClean="0"/>
                        <a:t>B</a:t>
                      </a:r>
                      <a:r>
                        <a:rPr lang="ko-KR" altLang="en-US" sz="1200" baseline="0" dirty="0" smtClean="0"/>
                        <a:t>를 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237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동위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sp>
        <p:nvSpPr>
          <p:cNvPr id="22530" name="내용 개체 틀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동위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75606"/>
            <a:ext cx="2481145" cy="197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499992" y="627534"/>
            <a:ext cx="4464496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h1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태그의 바로 뒤에 위치하는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h2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red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h1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태그의 뒤에 위치하는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h2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background-color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orange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~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background-color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orange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&gt;</a:t>
            </a:r>
          </a:p>
          <a:p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Header - 1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Header - 2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&lt;/h2&gt;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Header - 2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&lt;/h2&gt;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Header - 2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&lt;/h2&gt;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Header - 2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&lt;/h2&gt;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352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5.1 </a:t>
            </a:r>
            <a:r>
              <a:rPr lang="ko-KR" altLang="en-US" smtClean="0"/>
              <a:t>반응 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반응 선택자</a:t>
            </a:r>
            <a:endParaRPr lang="en-US" altLang="ko-KR" smtClean="0"/>
          </a:p>
          <a:p>
            <a:pPr lvl="1"/>
            <a:r>
              <a:rPr lang="ko-KR" altLang="en-US" smtClean="0"/>
              <a:t>사용자의 반응으로 생성되는 특정한 상태를 선택</a:t>
            </a:r>
            <a:endParaRPr lang="en-US" altLang="ko-KR" smtClean="0"/>
          </a:p>
          <a:p>
            <a:pPr lvl="1"/>
            <a:endParaRPr lang="ko-KR" altLang="en-US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133693"/>
              </p:ext>
            </p:extLst>
          </p:nvPr>
        </p:nvGraphicFramePr>
        <p:xfrm>
          <a:off x="1115616" y="1707655"/>
          <a:ext cx="6264696" cy="754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0241"/>
                <a:gridCol w="463445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형태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:active</a:t>
                      </a:r>
                      <a:endParaRPr lang="ko-KR" altLang="en-US" sz="12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사용자가 마우스로 클릭한 태그 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:hover</a:t>
                      </a:r>
                      <a:endParaRPr lang="ko-KR" altLang="en-US" sz="12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사용자가 마우스 커서를 올린 태그 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7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반응 선택자 익히기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마우스 커서의 움직임에 따라 다른 스타일 적용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 descr="ch05-ex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419622"/>
            <a:ext cx="1180131" cy="10801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99992" y="1203598"/>
            <a:ext cx="4464496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h1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태그에 마우스를 올릴 경우에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red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h1:hover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h1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태그를 마우스로 클릭할 때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blue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h1:active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blue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User Action Selector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608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5.2 </a:t>
            </a:r>
            <a:r>
              <a:rPr lang="ko-KR" altLang="en-US" smtClean="0"/>
              <a:t>상태 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상태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양식의 상태를 선택할 때 사용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873184"/>
              </p:ext>
            </p:extLst>
          </p:nvPr>
        </p:nvGraphicFramePr>
        <p:xfrm>
          <a:off x="1403648" y="1707654"/>
          <a:ext cx="6264696" cy="12573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1946"/>
                <a:gridCol w="44027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형태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:checked</a:t>
                      </a:r>
                      <a:endParaRPr lang="ko-KR" altLang="en-US" sz="12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체크 상태의 </a:t>
                      </a:r>
                      <a:r>
                        <a:rPr lang="en-US" altLang="ko-KR" sz="1200" dirty="0" smtClean="0"/>
                        <a:t>input </a:t>
                      </a:r>
                      <a:r>
                        <a:rPr lang="ko-KR" altLang="en-US" sz="1200" dirty="0" smtClean="0"/>
                        <a:t>태그 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:focus</a:t>
                      </a:r>
                      <a:endParaRPr lang="ko-KR" altLang="en-US" sz="12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초점이 맞추어진 </a:t>
                      </a:r>
                      <a:r>
                        <a:rPr lang="en-US" altLang="ko-KR" sz="1200" dirty="0" smtClean="0"/>
                        <a:t>input </a:t>
                      </a:r>
                      <a:r>
                        <a:rPr lang="ko-KR" altLang="en-US" sz="1200" dirty="0" smtClean="0"/>
                        <a:t>태그 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:enabled</a:t>
                      </a:r>
                      <a:endParaRPr lang="ko-KR" altLang="en-US" sz="12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 가능한 </a:t>
                      </a:r>
                      <a:r>
                        <a:rPr lang="en-US" altLang="ko-KR" sz="1200" dirty="0" smtClean="0"/>
                        <a:t>input </a:t>
                      </a:r>
                      <a:r>
                        <a:rPr lang="ko-KR" altLang="en-US" sz="1200" dirty="0" smtClean="0"/>
                        <a:t>태그 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:disabled</a:t>
                      </a:r>
                      <a:endParaRPr lang="ko-KR" altLang="en-US" sz="12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 불가능한 </a:t>
                      </a:r>
                      <a:r>
                        <a:rPr lang="en-US" altLang="ko-KR" sz="1200" dirty="0" smtClean="0"/>
                        <a:t>input </a:t>
                      </a:r>
                      <a:r>
                        <a:rPr lang="ko-KR" altLang="en-US" sz="1200" dirty="0" smtClean="0"/>
                        <a:t>태그 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  <p:pic>
        <p:nvPicPr>
          <p:cNvPr id="6" name="그림 5" descr="ch05-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3925695"/>
            <a:ext cx="990600" cy="180975"/>
          </a:xfrm>
          <a:prstGeom prst="rect">
            <a:avLst/>
          </a:prstGeom>
        </p:spPr>
      </p:pic>
      <p:pic>
        <p:nvPicPr>
          <p:cNvPr id="7" name="그림 6" descr="ch05-0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3763769"/>
            <a:ext cx="1571625" cy="5048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57491" y="4371950"/>
            <a:ext cx="129913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dirty="0"/>
              <a:t>checked </a:t>
            </a:r>
            <a:r>
              <a:rPr lang="ko-KR" altLang="en-US" sz="1400" b="1" dirty="0"/>
              <a:t>상태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5617542" y="4371950"/>
            <a:ext cx="106471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dirty="0"/>
              <a:t>focus </a:t>
            </a:r>
            <a:r>
              <a:rPr lang="ko-KR" altLang="en-US" sz="1400" b="1" dirty="0"/>
              <a:t>상태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002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352513"/>
              </p:ext>
            </p:extLst>
          </p:nvPr>
        </p:nvGraphicFramePr>
        <p:xfrm>
          <a:off x="827584" y="1131590"/>
          <a:ext cx="7560840" cy="36724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24336"/>
                <a:gridCol w="2123789"/>
                <a:gridCol w="2412715"/>
              </a:tblGrid>
              <a:tr h="278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종류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형태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사용 예</a:t>
                      </a:r>
                      <a:endParaRPr lang="ko-KR" altLang="en-US" sz="1200"/>
                    </a:p>
                  </a:txBody>
                  <a:tcPr marT="34290" marB="34290" anchor="ctr"/>
                </a:tc>
              </a:tr>
              <a:tr h="278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전체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</a:t>
                      </a:r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27859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태그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태그</a:t>
                      </a:r>
                      <a:endParaRPr lang="ko-KR" alt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h1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278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#</a:t>
                      </a:r>
                      <a:r>
                        <a:rPr lang="ko-KR" altLang="en-US" sz="1200" dirty="0" smtClean="0"/>
                        <a:t>아이디</a:t>
                      </a:r>
                      <a:endParaRPr lang="ko-KR" alt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#header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278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클래스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클래스</a:t>
                      </a:r>
                      <a:endParaRPr lang="ko-KR" alt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.item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2785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속성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속성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input[type]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278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속성값과 동일한 속성을 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속성 </a:t>
                      </a:r>
                      <a:r>
                        <a:rPr lang="en-US" altLang="ko-KR" sz="1200" dirty="0" smtClean="0"/>
                        <a:t>= </a:t>
                      </a:r>
                      <a:r>
                        <a:rPr lang="ko-KR" altLang="en-US" sz="1200" dirty="0" smtClean="0"/>
                        <a:t>값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input[type = text]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481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물결표</a:t>
                      </a:r>
                      <a:r>
                        <a:rPr lang="en-US" altLang="ko-KR" sz="1200" dirty="0" smtClean="0"/>
                        <a:t>(~)</a:t>
                      </a:r>
                      <a:r>
                        <a:rPr lang="ko-KR" altLang="en-US" sz="1200" dirty="0" smtClean="0"/>
                        <a:t>를 이용하면 띄어쓰기로 구분되는 값이 있는 속성을 대상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속성 </a:t>
                      </a:r>
                      <a:r>
                        <a:rPr lang="en-US" altLang="ko-KR" sz="1200" dirty="0" smtClean="0"/>
                        <a:t>~=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값</a:t>
                      </a:r>
                      <a:r>
                        <a:rPr lang="en-US" altLang="ko-KR" sz="1200" baseline="0" dirty="0" smtClean="0"/>
                        <a:t>]</a:t>
                      </a:r>
                      <a:endParaRPr lang="ko-KR" alt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div[data-role ~= row]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4812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문자열의 시작을 표기하는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  </a:t>
                      </a:r>
                      <a:r>
                        <a:rPr lang="ko-KR" altLang="en-US" sz="1200" dirty="0" smtClean="0"/>
                        <a:t>정규 </a:t>
                      </a:r>
                      <a:r>
                        <a:rPr lang="ko-KR" altLang="en-US" sz="1200" dirty="0" err="1" smtClean="0"/>
                        <a:t>표현식에서</a:t>
                      </a:r>
                      <a:r>
                        <a:rPr lang="ko-KR" altLang="en-US" sz="1200" dirty="0" smtClean="0"/>
                        <a:t> 흔히 사용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속성</a:t>
                      </a:r>
                      <a:r>
                        <a:rPr lang="en-US" altLang="ko-KR" sz="1200" baseline="0" dirty="0" smtClean="0"/>
                        <a:t> ^= </a:t>
                      </a:r>
                      <a:r>
                        <a:rPr lang="ko-KR" altLang="en-US" sz="1200" baseline="0" dirty="0" smtClean="0"/>
                        <a:t>값</a:t>
                      </a:r>
                      <a:r>
                        <a:rPr lang="en-US" altLang="ko-KR" sz="1200" baseline="0" dirty="0" smtClean="0"/>
                        <a:t>]</a:t>
                      </a:r>
                      <a:endParaRPr lang="ko-KR" alt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div[data-role ^= row]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481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문자열의 끝을 표기하는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  </a:t>
                      </a:r>
                      <a:r>
                        <a:rPr lang="ko-KR" altLang="en-US" sz="1200" dirty="0" smtClean="0"/>
                        <a:t>정규 </a:t>
                      </a:r>
                      <a:r>
                        <a:rPr lang="ko-KR" altLang="en-US" sz="1200" dirty="0" err="1" smtClean="0"/>
                        <a:t>표현식에서</a:t>
                      </a:r>
                      <a:r>
                        <a:rPr lang="ko-KR" altLang="en-US" sz="1200" dirty="0" smtClean="0"/>
                        <a:t> 흔히 사용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속성 </a:t>
                      </a:r>
                      <a:r>
                        <a:rPr lang="en-US" altLang="ko-KR" sz="1200" dirty="0" smtClean="0"/>
                        <a:t>$= </a:t>
                      </a:r>
                      <a:r>
                        <a:rPr lang="ko-KR" altLang="en-US" sz="1200" dirty="0" smtClean="0"/>
                        <a:t>값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div[data-role $=</a:t>
                      </a:r>
                      <a:r>
                        <a:rPr lang="en-US" altLang="ko-KR" sz="1200" baseline="0" dirty="0" smtClean="0"/>
                        <a:t> 9]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278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해당 속성값을 포함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속성 </a:t>
                      </a:r>
                      <a:r>
                        <a:rPr lang="en-US" altLang="ko-KR" sz="1200" dirty="0" smtClean="0"/>
                        <a:t>*= </a:t>
                      </a:r>
                      <a:r>
                        <a:rPr lang="ko-KR" altLang="en-US" sz="1200" dirty="0" smtClean="0"/>
                        <a:t>값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div[data-role *=</a:t>
                      </a:r>
                      <a:r>
                        <a:rPr lang="en-US" altLang="ko-KR" sz="1200" baseline="0" dirty="0" smtClean="0"/>
                        <a:t> row]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상태 선택자 익히기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ch05-ex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275606"/>
            <a:ext cx="936104" cy="10547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99992" y="843558"/>
            <a:ext cx="4464496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input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태그가 사용 가능할 경우에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   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background-color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white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input:enabled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background-color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white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</a:t>
            </a:r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input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태그가 사용 불가능할 경우에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   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background-color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white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input:disabled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background-color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gray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input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태그에 초점이 맞추어진 경우에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   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background-color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white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input:focus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background-color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orange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2787774"/>
            <a:ext cx="367240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Enabled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&lt;/h2&gt;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/&gt;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Disabled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&lt;/h2&gt;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disabled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"disabled"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/&gt;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13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상태 선택자 익히기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99992" y="2043887"/>
            <a:ext cx="4464496" cy="2954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input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type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속성값이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checkbox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인 태그가 체크되었을 때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,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           바로 뒤에 위치하는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div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height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0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픽셀을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input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A31515"/>
                </a:solidFill>
                <a:latin typeface="Consolas"/>
              </a:rPr>
              <a:t>checkbox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]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: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checked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+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height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0px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div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overflow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hidden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650px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height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300px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3428882"/>
            <a:ext cx="3672408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"checkbox"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/&gt;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&lt;p&gt;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dolor sit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amet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consectetur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adipiscing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elit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&lt;/p&gt;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&lt;/div&gt;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4" y="1094706"/>
            <a:ext cx="2448272" cy="170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4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5.3 </a:t>
            </a:r>
            <a:r>
              <a:rPr lang="ko-KR" altLang="en-US" smtClean="0"/>
              <a:t>구조 선택자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구조 선택자</a:t>
            </a:r>
            <a:endParaRPr lang="en-US" altLang="ko-KR" smtClean="0"/>
          </a:p>
          <a:p>
            <a:pPr lvl="1"/>
            <a:r>
              <a:rPr lang="ko-KR" altLang="en-US" smtClean="0"/>
              <a:t>특정한 위치에 있는 태그를 선택할 때 사용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508104" y="566962"/>
            <a:ext cx="3444676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002391"/>
              </p:ext>
            </p:extLst>
          </p:nvPr>
        </p:nvGraphicFramePr>
        <p:xfrm>
          <a:off x="899593" y="1794216"/>
          <a:ext cx="7056783" cy="12573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8993"/>
                <a:gridCol w="505779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형태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:first-child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형제 관계에서 첫 번째로 등장하는 태그 선택</a:t>
                      </a:r>
                      <a:endParaRPr lang="ko-KR" altLang="en-US" sz="120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:last-child</a:t>
                      </a:r>
                      <a:endParaRPr lang="ko-KR" altLang="en-US" sz="12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형제 관계에서 마지막으로 등장하는 태그 선택</a:t>
                      </a:r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:nth-child(</a:t>
                      </a:r>
                      <a:r>
                        <a:rPr lang="ko-KR" altLang="en-US" sz="1200" smtClean="0"/>
                        <a:t>수열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형제 관계에서 앞에서 수열 번째로 등장하는 태그 선택</a:t>
                      </a:r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:nht-last-child(</a:t>
                      </a:r>
                      <a:r>
                        <a:rPr lang="ko-KR" altLang="en-US" sz="1200" smtClean="0"/>
                        <a:t>수열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형제 관계에서 뒤에서 수열 번째로 등장하는 태그 선택</a:t>
                      </a: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6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 선택자 익히기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ko-KR" altLang="en-US" dirty="0" smtClean="0"/>
              <a:t>첫 번째 태그와 마지막 태그는 둥근 테두리가 적용</a:t>
            </a:r>
            <a:endParaRPr lang="en-US" altLang="ko-KR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dirty="0" smtClean="0"/>
              <a:t>홀수와 짝수 번째에 각각 다른 색상의 스타일이 적용</a:t>
            </a:r>
            <a:endParaRPr lang="en-US" altLang="ko-KR" dirty="0" smtClean="0"/>
          </a:p>
        </p:txBody>
      </p:sp>
      <p:pic>
        <p:nvPicPr>
          <p:cNvPr id="5" name="그림 4" descr="ch05-ex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139702"/>
            <a:ext cx="7541204" cy="4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구조 선택자 익히기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99992" y="658892"/>
            <a:ext cx="4464496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ul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overflow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hidden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li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list-style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none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left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padding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15px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white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li:first-child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border-radius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10px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10px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li:last-child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border-radius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10px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98658"/>
                </a:solidFill>
                <a:latin typeface="Consolas"/>
              </a:rPr>
              <a:t>10px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li:nth-child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2n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background-color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#FF0003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li:nth-child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2n+1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background-color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#800000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2874884"/>
            <a:ext cx="3672408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it-IT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&lt;ul&gt;</a:t>
            </a:r>
            <a:endParaRPr lang="it-IT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&lt;li&gt;</a:t>
            </a:r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First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it-IT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&lt;li&gt;</a:t>
            </a:r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Second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it-IT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&lt;li&gt;</a:t>
            </a:r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Third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it-IT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&lt;li&gt;</a:t>
            </a:r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Fourth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it-IT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&lt;li&gt;</a:t>
            </a:r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Fifth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it-IT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&lt;li&gt;</a:t>
            </a:r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Sixth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it-IT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&lt;li&gt;</a:t>
            </a:r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Seventh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&lt;/li&gt;</a:t>
            </a:r>
            <a:endParaRPr lang="it-IT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it-IT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&lt;/ul&gt;</a:t>
            </a:r>
            <a:endParaRPr lang="it-IT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it-IT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it-IT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699543"/>
            <a:ext cx="3312368" cy="10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sp>
        <p:nvSpPr>
          <p:cNvPr id="32770" name="내용 개체 틀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</a:t>
            </a:r>
            <a:r>
              <a:rPr lang="ko-KR" altLang="en-US" dirty="0" err="1" smtClean="0"/>
              <a:t>선택자는</a:t>
            </a:r>
            <a:r>
              <a:rPr lang="ko-KR" altLang="en-US" dirty="0" smtClean="0"/>
              <a:t> 태그 내부의 특정한 조건의 문자를 선택하는 </a:t>
            </a:r>
            <a:r>
              <a:rPr lang="ko-KR" altLang="en-US" dirty="0" err="1" smtClean="0"/>
              <a:t>선택자이다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시작 문자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 문자 </a:t>
            </a:r>
            <a:r>
              <a:rPr lang="ko-KR" altLang="en-US" dirty="0" err="1" smtClean="0"/>
              <a:t>선택자는</a:t>
            </a:r>
            <a:r>
              <a:rPr lang="ko-KR" altLang="en-US" dirty="0" smtClean="0"/>
              <a:t> 태그 내부의 첫 번째 글자나 첫 번째 줄을 선택할 때 사용하는 </a:t>
            </a:r>
            <a:r>
              <a:rPr lang="ko-KR" altLang="en-US" dirty="0" err="1" smtClean="0"/>
              <a:t>선택자이다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563180"/>
              </p:ext>
            </p:extLst>
          </p:nvPr>
        </p:nvGraphicFramePr>
        <p:xfrm>
          <a:off x="1043608" y="2571750"/>
          <a:ext cx="6408712" cy="754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4306"/>
                <a:gridCol w="427440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형태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::first-letter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첫 번째 글자를 선택합니다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::first-line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첫 번째 줄을 선택합니다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457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499992" y="892666"/>
            <a:ext cx="4464496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p::first-letter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font-size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3em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p::first-line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dolor sit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amet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&lt;p&gt;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dolor sit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amet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consectetur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adipiscing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elit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&lt;/p&gt;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&lt;p&gt;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Aenean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ac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erat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et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massa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vehicula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laoreet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consequat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et sem.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&lt;/p&gt;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5566"/>
            <a:ext cx="3194400" cy="186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92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5.5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sp>
        <p:nvSpPr>
          <p:cNvPr id="34818" name="내용 개체 틀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반응 문자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반응 문자 </a:t>
            </a:r>
            <a:r>
              <a:rPr lang="ko-KR" altLang="en-US" dirty="0" err="1" smtClean="0"/>
              <a:t>선택자는</a:t>
            </a:r>
            <a:r>
              <a:rPr lang="ko-KR" altLang="en-US" dirty="0" smtClean="0"/>
              <a:t> 사용자가 문자와 반응해서 생기는 영역을 선택하는 </a:t>
            </a:r>
            <a:r>
              <a:rPr lang="ko-KR" altLang="en-US" dirty="0" err="1" smtClean="0"/>
              <a:t>선택자이다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939781"/>
              </p:ext>
            </p:extLst>
          </p:nvPr>
        </p:nvGraphicFramePr>
        <p:xfrm>
          <a:off x="1187624" y="1815666"/>
          <a:ext cx="6192688" cy="50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61807"/>
                <a:gridCol w="453088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형태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::selection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사용자가 드래그한 글자를 선택합니다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402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5.5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499992" y="892666"/>
            <a:ext cx="4464496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p::selection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background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black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dolor sit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amet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&lt;p&gt;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dolor sit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amet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consectetur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adipiscing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elit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&lt;/p&gt;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&lt;p&gt;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Nunc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nisl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turpis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aliquet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et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gravida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non,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facilisis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a sem.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&lt;/p&gt;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92666"/>
            <a:ext cx="3494799" cy="203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92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5.6 </a:t>
            </a:r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sp>
        <p:nvSpPr>
          <p:cNvPr id="36866" name="내용 개체 틀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 </a:t>
            </a:r>
            <a:r>
              <a:rPr lang="ko-KR" altLang="en-US" dirty="0" err="1" smtClean="0"/>
              <a:t>선택자는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가지고 있는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태그와 한 번 이상 다녀온 링크를 선택할 수 있는 </a:t>
            </a:r>
            <a:r>
              <a:rPr lang="ko-KR" altLang="en-US" dirty="0" err="1" smtClean="0"/>
              <a:t>선택자이다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936723"/>
              </p:ext>
            </p:extLst>
          </p:nvPr>
        </p:nvGraphicFramePr>
        <p:xfrm>
          <a:off x="899592" y="1761660"/>
          <a:ext cx="6336703" cy="7543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387"/>
                <a:gridCol w="4939316"/>
              </a:tblGrid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형태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:link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href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속성을 가지고 있는 </a:t>
                      </a:r>
                      <a:r>
                        <a:rPr lang="en-US" altLang="ko-KR" sz="1200" dirty="0" smtClean="0"/>
                        <a:t>a </a:t>
                      </a:r>
                      <a:r>
                        <a:rPr lang="ko-KR" altLang="en-US" sz="1200" dirty="0" smtClean="0"/>
                        <a:t>태그를 선택합니다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12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:visited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방문했던 링크를 가지고 있는 </a:t>
                      </a:r>
                      <a:r>
                        <a:rPr lang="en-US" altLang="ko-KR" sz="1200" dirty="0" smtClean="0"/>
                        <a:t>a </a:t>
                      </a:r>
                      <a:r>
                        <a:rPr lang="ko-KR" altLang="en-US" sz="1200" dirty="0" smtClean="0"/>
                        <a:t>태그를 선택합니다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19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CSS3 </a:t>
            </a:r>
            <a:r>
              <a:rPr lang="ko-KR" altLang="en-US" b="0" dirty="0" err="1"/>
              <a:t>선택자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777116"/>
              </p:ext>
            </p:extLst>
          </p:nvPr>
        </p:nvGraphicFramePr>
        <p:xfrm>
          <a:off x="899592" y="1131590"/>
          <a:ext cx="7704856" cy="38633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89914"/>
                <a:gridCol w="3034879"/>
                <a:gridCol w="2180063"/>
              </a:tblGrid>
              <a:tr h="121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종류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형태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 예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121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후손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header h1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121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자손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&gt;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header &gt;</a:t>
                      </a:r>
                      <a:r>
                        <a:rPr lang="en-US" altLang="ko-KR" sz="1200" baseline="0" dirty="0" smtClean="0"/>
                        <a:t> h1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203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반응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:active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사용자 동작</a:t>
                      </a:r>
                      <a:r>
                        <a:rPr lang="en-US" altLang="ko-KR" sz="1200" dirty="0" smtClean="0"/>
                        <a:t>(user action) </a:t>
                      </a:r>
                      <a:r>
                        <a:rPr lang="ko-KR" altLang="en-US" sz="1200" dirty="0" smtClean="0"/>
                        <a:t>가상 클래스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div:active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203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:hover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 동작</a:t>
                      </a:r>
                      <a:r>
                        <a:rPr lang="en-US" altLang="ko-KR" sz="1200" dirty="0" smtClean="0"/>
                        <a:t>(user action) </a:t>
                      </a:r>
                      <a:r>
                        <a:rPr lang="ko-KR" altLang="en-US" sz="1200" dirty="0" smtClean="0"/>
                        <a:t>가상 클래스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div:hover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203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:checked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라디오 버튼이나 체크박스에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사용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input[type=radio].checked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20301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:not(</a:t>
                      </a: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)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특정 요소만 빼고 선택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div:not</a:t>
                      </a:r>
                      <a:r>
                        <a:rPr lang="en-US" altLang="ko-KR" sz="1200" dirty="0" smtClean="0"/>
                        <a:t>(#title)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203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동위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+</a:t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앞의 요소 바로 뒤에 있는 요소만 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ul</a:t>
                      </a:r>
                      <a:r>
                        <a:rPr lang="en-US" altLang="ko-KR" sz="1200" dirty="0" smtClean="0"/>
                        <a:t> + p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203014"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~</a:t>
                      </a:r>
                      <a:endParaRPr lang="ko-KR" altLang="en-US" sz="12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ul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아래 있는 모든 </a:t>
                      </a:r>
                      <a:r>
                        <a:rPr lang="en-US" altLang="ko-KR" sz="1200" dirty="0" smtClean="0"/>
                        <a:t>p </a:t>
                      </a:r>
                      <a:r>
                        <a:rPr lang="ko-KR" altLang="en-US" sz="1200" dirty="0" smtClean="0"/>
                        <a:t>요소를 선택</a:t>
                      </a:r>
                      <a:endParaRPr lang="ko-KR" alt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ul</a:t>
                      </a:r>
                      <a:r>
                        <a:rPr lang="en-US" altLang="ko-KR" sz="1200" dirty="0" smtClean="0"/>
                        <a:t> ~ p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121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가상 클래스</a:t>
                      </a:r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:after</a:t>
                      </a:r>
                      <a:endParaRPr lang="ko-KR" altLang="en-US" sz="1200" b="1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div:after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20301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요소 앞 또는 뒤에 </a:t>
                      </a:r>
                      <a:r>
                        <a:rPr lang="ko-KR" altLang="en-US" sz="1200" dirty="0" err="1" smtClean="0"/>
                        <a:t>컨텐츠</a:t>
                      </a:r>
                      <a:r>
                        <a:rPr lang="ko-KR" altLang="en-US" sz="1200" dirty="0" smtClean="0"/>
                        <a:t> 생성</a:t>
                      </a:r>
                      <a:endParaRPr lang="ko-KR" altLang="en-US" sz="1200" b="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:before</a:t>
                      </a:r>
                      <a:endParaRPr lang="ko-KR" altLang="en-US" sz="1200" b="1" dirty="0" smtClean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div:before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5.6 </a:t>
            </a:r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sp>
        <p:nvSpPr>
          <p:cNvPr id="36866" name="내용 개체 틀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링크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314468" y="843558"/>
            <a:ext cx="465002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text-decoration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none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a:visited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</a:t>
            </a:r>
            <a:r>
              <a:rPr lang="en-US" altLang="ko-KR" sz="1200" dirty="0" err="1">
                <a:solidFill>
                  <a:srgbClr val="008000"/>
                </a:solidFill>
                <a:latin typeface="Consolas"/>
              </a:rPr>
              <a:t>href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속성을 가지고 있는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a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 뒤의 공간에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"- (</a:t>
            </a:r>
            <a:r>
              <a:rPr lang="en-US" altLang="ko-KR" sz="1200" dirty="0" err="1">
                <a:solidFill>
                  <a:srgbClr val="008000"/>
                </a:solidFill>
                <a:latin typeface="Consolas"/>
              </a:rPr>
              <a:t>href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)"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을 추가합니다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a:link::after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content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A31515"/>
                </a:solidFill>
                <a:latin typeface="Consolas"/>
              </a:rPr>
              <a:t>' - '</a:t>
            </a:r>
            <a:r>
              <a:rPr lang="en-US" altLang="ko-KR" sz="1200" dirty="0" err="1">
                <a:solidFill>
                  <a:srgbClr val="795E26"/>
                </a:solidFill>
                <a:latin typeface="Consolas"/>
              </a:rPr>
              <a:t>attr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dirty="0" err="1">
                <a:solidFill>
                  <a:srgbClr val="001080"/>
                </a:solidFill>
                <a:latin typeface="Consolas"/>
              </a:rPr>
              <a:t>href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&lt;h1&gt;&lt;a&gt;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Nothing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&lt;/a&gt;&lt;/h1&gt;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&lt;h1&gt;&lt;a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"http://www.naver.com"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Naver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&lt;/a&gt;&lt;/h1&gt;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&lt;h1&gt;&lt;a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"http://www.w3.org/"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W3C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&lt;/a&gt;&lt;/h1&gt;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&lt;h1&gt;&lt;a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"https://github.com/"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Github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&lt;/a&gt;&lt;/h1&gt;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275606"/>
            <a:ext cx="325782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294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5.7 </a:t>
            </a:r>
            <a:r>
              <a:rPr lang="ko-KR" altLang="en-US" dirty="0" smtClean="0"/>
              <a:t>부정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sp>
        <p:nvSpPr>
          <p:cNvPr id="38914" name="내용 개체 틀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부정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부정 </a:t>
            </a:r>
            <a:r>
              <a:rPr lang="ko-KR" altLang="en-US" dirty="0" err="1" smtClean="0"/>
              <a:t>선택자는</a:t>
            </a:r>
            <a:r>
              <a:rPr lang="ko-KR" altLang="en-US" dirty="0" smtClean="0"/>
              <a:t> 지금까지 배운 </a:t>
            </a:r>
            <a:r>
              <a:rPr lang="ko-KR" altLang="en-US" dirty="0" err="1" smtClean="0"/>
              <a:t>선택자를</a:t>
            </a:r>
            <a:r>
              <a:rPr lang="ko-KR" altLang="en-US" dirty="0" smtClean="0"/>
              <a:t> 모두 반대로 적용할 수 있게 만드는 </a:t>
            </a:r>
            <a:r>
              <a:rPr lang="ko-KR" altLang="en-US" dirty="0" err="1" smtClean="0"/>
              <a:t>선택자이다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17478"/>
              </p:ext>
            </p:extLst>
          </p:nvPr>
        </p:nvGraphicFramePr>
        <p:xfrm>
          <a:off x="1115616" y="1761660"/>
          <a:ext cx="6552727" cy="502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6377"/>
                <a:gridCol w="44363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형태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:not(</a:t>
                      </a:r>
                      <a:r>
                        <a:rPr lang="ko-KR" altLang="en-US" sz="1200" dirty="0" err="1" smtClean="0"/>
                        <a:t>선택자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선택자를</a:t>
                      </a:r>
                      <a:r>
                        <a:rPr lang="ko-KR" altLang="en-US" sz="1200" dirty="0" smtClean="0"/>
                        <a:t> 반대로 적용합니다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192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5.7 </a:t>
            </a:r>
            <a:r>
              <a:rPr lang="ko-KR" altLang="en-US" dirty="0" smtClean="0"/>
              <a:t>부정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314468" y="843558"/>
            <a:ext cx="4650020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input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 중에서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type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속성값이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password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가 아닌 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background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red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 err="1">
                <a:solidFill>
                  <a:srgbClr val="800000"/>
                </a:solidFill>
                <a:latin typeface="Consolas"/>
              </a:rPr>
              <a:t>input:not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([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A31515"/>
                </a:solidFill>
                <a:latin typeface="Consolas"/>
              </a:rPr>
              <a:t>password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])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background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"password"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/&gt;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"text"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/&gt;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"password"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/&gt;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&lt;input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dirty="0">
                <a:solidFill>
                  <a:srgbClr val="0000FF"/>
                </a:solidFill>
                <a:latin typeface="Consolas"/>
              </a:rPr>
              <a:t>"text"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/&gt;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7574"/>
            <a:ext cx="3312368" cy="102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49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기본 </a:t>
            </a:r>
            <a:r>
              <a:rPr lang="ko-KR" altLang="en-US" b="0" dirty="0" err="1"/>
              <a:t>선택자</a:t>
            </a:r>
            <a:endParaRPr lang="ko-KR" altLang="en-US" dirty="0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715838"/>
              </p:ext>
            </p:extLst>
          </p:nvPr>
        </p:nvGraphicFramePr>
        <p:xfrm>
          <a:off x="899592" y="1275607"/>
          <a:ext cx="7776864" cy="12573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7203"/>
                <a:gridCol w="1159380"/>
                <a:gridCol w="529028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선택자</a:t>
                      </a:r>
                      <a:r>
                        <a:rPr lang="ko-KR" altLang="en-US" sz="1200" dirty="0" smtClean="0"/>
                        <a:t> 종류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선택자 형태</a:t>
                      </a:r>
                      <a:endParaRPr lang="ko-KR" altLang="en-US" sz="12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전체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*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HTML </a:t>
                      </a:r>
                      <a:r>
                        <a:rPr lang="ko-KR" altLang="en-US" sz="1200" dirty="0" smtClean="0"/>
                        <a:t>문서 안에 있는 태그를 모두 선택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/>
                        <a:t>태그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태그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HTML </a:t>
                      </a:r>
                      <a:r>
                        <a:rPr lang="ko-KR" altLang="en-US" sz="1200" dirty="0" smtClean="0"/>
                        <a:t>페이지 내부의 특정 태그를 모두 선택</a:t>
                      </a:r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 </a:t>
                      </a:r>
                      <a:r>
                        <a:rPr lang="ko-KR" altLang="en-US" sz="1200" dirty="0" err="1" smtClean="0"/>
                        <a:t>선택자</a:t>
                      </a:r>
                      <a:endParaRPr lang="ko-KR" altLang="en-US" sz="12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#</a:t>
                      </a:r>
                      <a:r>
                        <a:rPr lang="ko-KR" altLang="en-US" sz="1200" dirty="0" smtClean="0"/>
                        <a:t>아이디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특정 </a:t>
                      </a:r>
                      <a:r>
                        <a:rPr lang="en-US" altLang="ko-KR" sz="1200" dirty="0" smtClean="0"/>
                        <a:t>id </a:t>
                      </a:r>
                      <a:r>
                        <a:rPr lang="ko-KR" altLang="en-US" sz="1200" dirty="0" smtClean="0"/>
                        <a:t>속성이 있는 태그를 선택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특정 태그 하나를 선택할 때 사용</a:t>
                      </a:r>
                      <a:endParaRPr lang="ko-KR" altLang="en-US" sz="1200" dirty="0" smtClean="0"/>
                    </a:p>
                  </a:txBody>
                  <a:tcPr marT="34290" marB="34290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클래스 선택자</a:t>
                      </a:r>
                      <a:endParaRPr lang="ko-KR" altLang="en-US" sz="120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클래스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특정 클래스가 있는 태그를 선택</a:t>
                      </a: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6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전체 선택자와 태그 선택자 익히기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적용하기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태그의 </a:t>
            </a:r>
            <a:r>
              <a:rPr lang="en-US" altLang="ko-KR" dirty="0" smtClean="0"/>
              <a:t>color </a:t>
            </a:r>
            <a:r>
              <a:rPr lang="ko-KR" altLang="en-US" dirty="0" smtClean="0"/>
              <a:t>스타일 속성을 </a:t>
            </a:r>
            <a:r>
              <a:rPr lang="en-US" altLang="ko-KR" dirty="0" smtClean="0"/>
              <a:t>red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ch05-ex01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3" y="1563638"/>
            <a:ext cx="3591510" cy="5556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32040" y="771550"/>
            <a:ext cx="4104456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&lt;!DOCTYPE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&lt;html&gt;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&lt;head&gt;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&lt;title&gt;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CSS3 Selector Basic Page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&lt;/title&gt;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</a:t>
            </a:r>
            <a:r>
              <a:rPr lang="ko-KR" altLang="en-US" sz="1200" dirty="0" smtClean="0">
                <a:solidFill>
                  <a:srgbClr val="008000"/>
                </a:solidFill>
                <a:latin typeface="Consolas"/>
              </a:rPr>
              <a:t>스타일</a:t>
            </a:r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ko-KR" altLang="en-US" sz="1200" dirty="0" smtClean="0">
                <a:solidFill>
                  <a:srgbClr val="008000"/>
                </a:solidFill>
                <a:latin typeface="Consolas"/>
              </a:rPr>
              <a:t>시트에서의 주석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ko-KR" altLang="en-US" sz="1200" dirty="0" smtClean="0">
                <a:solidFill>
                  <a:srgbClr val="008000"/>
                </a:solidFill>
                <a:latin typeface="Consolas"/>
              </a:rPr>
              <a:t>모든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 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red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        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ko-KR" altLang="en-US" sz="1200" dirty="0">
                <a:solidFill>
                  <a:srgbClr val="800000"/>
                </a:solidFill>
                <a:latin typeface="Consolas"/>
              </a:rPr>
              <a:t>*</a:t>
            </a:r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&lt;/head&gt;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&lt;p&gt;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dolor sit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amet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consectetur</a:t>
            </a:r>
            <a:endParaRPr lang="en-US" altLang="ko-KR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adipiscing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elit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&lt;/p&gt;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&lt;/html&gt;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25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전체 선택자와 태그 선택자 익히기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태그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적용하기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h1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, p </a:t>
            </a:r>
            <a:r>
              <a:rPr lang="ko-KR" altLang="en-US" dirty="0" smtClean="0"/>
              <a:t>태그에 스타일 적용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" name="그림 5" descr="ch05-ex01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635646"/>
            <a:ext cx="3600400" cy="9201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32040" y="555526"/>
            <a:ext cx="4104456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&lt;head&gt;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h1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red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.</a:t>
            </a: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        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h1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red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p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color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blue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키워드를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</a:t>
            </a:r>
            <a:endParaRPr lang="en-US" altLang="ko-KR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rgbClr val="008000"/>
                </a:solidFill>
                <a:latin typeface="Consolas"/>
              </a:rPr>
              <a:t>       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p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color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451A5"/>
                </a:solidFill>
                <a:latin typeface="Consolas"/>
              </a:rPr>
              <a:t>blue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&lt;/head&gt;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&lt;h1&gt;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dolor sit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amet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&lt;/h1&gt;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&lt;p&gt;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Lorem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ipsum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dolor sit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amet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consectetur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adipiscing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elit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. In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vulputate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arcu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vel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nulla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feugiat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nsolas"/>
              </a:rPr>
              <a:t>fermentum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. 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p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&gt;</a:t>
            </a:r>
          </a:p>
          <a:p>
            <a:r>
              <a:rPr lang="en-US" altLang="ko-KR" sz="1200" b="0" dirty="0" smtClean="0">
                <a:solidFill>
                  <a:srgbClr val="800000"/>
                </a:solidFill>
                <a:effectLst/>
                <a:latin typeface="Consolas"/>
              </a:rPr>
              <a:t>&lt;/body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84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한꺼번에 여러 개의 </a:t>
            </a:r>
            <a:r>
              <a:rPr lang="ko-KR" altLang="en-US" dirty="0" err="1" smtClean="0"/>
              <a:t>선택자를</a:t>
            </a:r>
            <a:r>
              <a:rPr lang="ko-KR" altLang="en-US" dirty="0" smtClean="0"/>
              <a:t> 입력하여 스타일 속성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쉼표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6380" b="19506"/>
          <a:stretch/>
        </p:blipFill>
        <p:spPr bwMode="auto">
          <a:xfrm>
            <a:off x="251520" y="1563638"/>
            <a:ext cx="4680520" cy="63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932040" y="987574"/>
            <a:ext cx="4104456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&lt;!DOCTYPE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&lt;html&gt;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&lt;head&gt;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&lt;title&gt;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CSS3 Selector Basic Page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&lt;/title&gt;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/* body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, p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, h1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, h2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, h3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, h4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, h5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, h6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태그의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margin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속성과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padding 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속성에 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0</a:t>
            </a:r>
            <a:r>
              <a:rPr lang="ko-KR" altLang="en-US" sz="1200" dirty="0">
                <a:solidFill>
                  <a:srgbClr val="008000"/>
                </a:solidFill>
                <a:latin typeface="Consolas"/>
              </a:rPr>
              <a:t>을 적용합니다</a:t>
            </a:r>
            <a:r>
              <a:rPr lang="en-US" altLang="ko-KR" sz="1200" dirty="0">
                <a:solidFill>
                  <a:srgbClr val="008000"/>
                </a:solidFill>
                <a:latin typeface="Consolas"/>
              </a:rPr>
              <a:t>. */</a:t>
            </a:r>
            <a:endParaRPr lang="ko-KR" alt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p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h1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h2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h3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h4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h5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h6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margin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ko-KR" sz="1200" dirty="0">
                <a:solidFill>
                  <a:srgbClr val="FF0000"/>
                </a:solidFill>
                <a:latin typeface="Consolas"/>
              </a:rPr>
              <a:t>padding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en-US" altLang="ko-KR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    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&lt;/style&gt;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&lt;/head&gt;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&lt;/body</a:t>
            </a:r>
            <a:r>
              <a:rPr lang="en-US" altLang="ko-KR" sz="1200" dirty="0" smtClean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nsolas"/>
              </a:rPr>
            </a:br>
            <a:r>
              <a:rPr lang="en-US" altLang="ko-KR" sz="1200" dirty="0">
                <a:solidFill>
                  <a:srgbClr val="800000"/>
                </a:solidFill>
                <a:latin typeface="Consolas"/>
              </a:rPr>
              <a:t>&lt;/html&gt;</a:t>
            </a:r>
            <a:endParaRPr lang="en-US" altLang="ko-K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97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아이디 선택자 익히기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공간 분할 태그에 아이디 </a:t>
            </a:r>
            <a:r>
              <a:rPr lang="ko-KR" altLang="en-US" dirty="0" err="1" smtClean="0"/>
              <a:t>선택자를</a:t>
            </a:r>
            <a:r>
              <a:rPr lang="ko-KR" altLang="en-US" dirty="0" smtClean="0"/>
              <a:t> 사용하여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속성을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/>
              <a:t>NOTE_id</a:t>
            </a:r>
            <a:r>
              <a:rPr lang="en-US" altLang="ko-KR" dirty="0"/>
              <a:t> </a:t>
            </a:r>
            <a:r>
              <a:rPr lang="ko-KR" altLang="en-US" dirty="0"/>
              <a:t>속성 중복</a:t>
            </a:r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속성이 중복되면 해당 </a:t>
            </a:r>
            <a:r>
              <a:rPr lang="en-US" altLang="ko-KR" dirty="0"/>
              <a:t>id </a:t>
            </a:r>
            <a:r>
              <a:rPr lang="ko-KR" altLang="en-US" dirty="0"/>
              <a:t>속성을 표시한 모든 태그에 스타일이 적용됨</a:t>
            </a:r>
            <a:r>
              <a:rPr lang="en-US" altLang="ko-KR" dirty="0"/>
              <a:t>. </a:t>
            </a:r>
            <a:r>
              <a:rPr lang="ko-KR" altLang="en-US" dirty="0"/>
              <a:t>스타일시트에서는 문제가 없지만 자바스크립트에서는 </a:t>
            </a:r>
            <a:r>
              <a:rPr lang="en-US" altLang="ko-KR" dirty="0"/>
              <a:t>id </a:t>
            </a:r>
            <a:r>
              <a:rPr lang="ko-KR" altLang="en-US" dirty="0"/>
              <a:t>속성이 중복되면 문제가 발생하므로 주의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03598"/>
            <a:ext cx="452796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0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5509</TotalTime>
  <Words>1059</Words>
  <Application>Microsoft Office PowerPoint</Application>
  <PresentationFormat>화면 슬라이드 쇼(16:9)</PresentationFormat>
  <Paragraphs>690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HTML5+CSS3</vt:lpstr>
      <vt:lpstr>1 선택자 개요</vt:lpstr>
      <vt:lpstr>1 선택자 개요</vt:lpstr>
      <vt:lpstr>1 선택자 개요</vt:lpstr>
      <vt:lpstr>2 기본 선택자</vt:lpstr>
      <vt:lpstr>전체 선택자와 태그 선택자 익히기</vt:lpstr>
      <vt:lpstr>전체 선택자와 태그 선택자 익히기</vt:lpstr>
      <vt:lpstr>2 기본 선택자</vt:lpstr>
      <vt:lpstr>아이디 선택자 익히기</vt:lpstr>
      <vt:lpstr>아이디 선택자 익히기</vt:lpstr>
      <vt:lpstr>클래스 선택자 익히기</vt:lpstr>
      <vt:lpstr>클래스 선택자 익히기</vt:lpstr>
      <vt:lpstr>클래스 선택자 익히기</vt:lpstr>
      <vt:lpstr>클래스 선택자 익히기</vt:lpstr>
      <vt:lpstr>3 속성 선택자</vt:lpstr>
      <vt:lpstr>속성 선택자 익히기</vt:lpstr>
      <vt:lpstr>속성 선택자 익히기</vt:lpstr>
      <vt:lpstr>4 후손 선택자와 자손 선택자</vt:lpstr>
      <vt:lpstr>4.1 후손 선택자</vt:lpstr>
      <vt:lpstr>후손 선택자 익히기</vt:lpstr>
      <vt:lpstr>4.1 후손 선택자</vt:lpstr>
      <vt:lpstr>PowerPoint 프레젠테이션</vt:lpstr>
      <vt:lpstr>4.2 자손 선택자</vt:lpstr>
      <vt:lpstr>자손 선택자 익히기</vt:lpstr>
      <vt:lpstr>4.3 동위 선택자</vt:lpstr>
      <vt:lpstr>4.3 동위 선택자</vt:lpstr>
      <vt:lpstr>5.1 반응 선택자</vt:lpstr>
      <vt:lpstr>반응 선택자 익히기</vt:lpstr>
      <vt:lpstr>5.2 상태 선택자</vt:lpstr>
      <vt:lpstr>상태 선택자 익히기</vt:lpstr>
      <vt:lpstr>상태 선택자 익히기</vt:lpstr>
      <vt:lpstr>5.3 구조 선택자</vt:lpstr>
      <vt:lpstr>구조 선택자 익히기</vt:lpstr>
      <vt:lpstr>구조 선택자 익히기</vt:lpstr>
      <vt:lpstr>5.4 문자 선택자</vt:lpstr>
      <vt:lpstr>5.4 문자 선택자</vt:lpstr>
      <vt:lpstr>5.5 문자 선택자</vt:lpstr>
      <vt:lpstr>5.5 문자 선택자</vt:lpstr>
      <vt:lpstr>5.6 링크 선택자</vt:lpstr>
      <vt:lpstr>5.6 링크 선택자</vt:lpstr>
      <vt:lpstr>5.7 부정 선택자</vt:lpstr>
      <vt:lpstr>5.7 부정 선택자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</dc:creator>
  <cp:lastModifiedBy>jin</cp:lastModifiedBy>
  <cp:revision>216</cp:revision>
  <dcterms:created xsi:type="dcterms:W3CDTF">2020-10-24T05:16:40Z</dcterms:created>
  <dcterms:modified xsi:type="dcterms:W3CDTF">2021-06-27T12:58:31Z</dcterms:modified>
</cp:coreProperties>
</file>