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56" r:id="rId2"/>
    <p:sldId id="277" r:id="rId3"/>
    <p:sldId id="257" r:id="rId4"/>
    <p:sldId id="271" r:id="rId5"/>
    <p:sldId id="258" r:id="rId6"/>
    <p:sldId id="259" r:id="rId7"/>
    <p:sldId id="260" r:id="rId8"/>
    <p:sldId id="261" r:id="rId9"/>
    <p:sldId id="262" r:id="rId10"/>
    <p:sldId id="265" r:id="rId11"/>
    <p:sldId id="266" r:id="rId12"/>
    <p:sldId id="267" r:id="rId13"/>
    <p:sldId id="264" r:id="rId14"/>
    <p:sldId id="263" r:id="rId15"/>
    <p:sldId id="268" r:id="rId16"/>
    <p:sldId id="269" r:id="rId17"/>
    <p:sldId id="270" r:id="rId18"/>
    <p:sldId id="272" r:id="rId19"/>
    <p:sldId id="273" r:id="rId20"/>
    <p:sldId id="274" r:id="rId21"/>
    <p:sldId id="275" r:id="rId22"/>
    <p:sldId id="276" r:id="rId23"/>
  </p:sldIdLst>
  <p:sldSz cx="9144000" cy="6858000" type="screen4x3"/>
  <p:notesSz cx="6858000" cy="9144000"/>
  <p:defaultTextStyle>
    <a:defPPr>
      <a:defRPr lang="en-US"/>
    </a:defPPr>
    <a:lvl1pPr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1pPr>
    <a:lvl2pPr marL="4572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2pPr>
    <a:lvl3pPr marL="9144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3pPr>
    <a:lvl4pPr marL="13716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4pPr>
    <a:lvl5pPr marL="18288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5pPr>
    <a:lvl6pPr marL="2286000" algn="l" defTabSz="914400" rtl="0" eaLnBrk="1" latinLnBrk="0" hangingPunct="1">
      <a:defRPr sz="2600" kern="1200">
        <a:solidFill>
          <a:schemeClr val="tx1"/>
        </a:solidFill>
        <a:latin typeface="Arial" charset="0"/>
        <a:ea typeface="+mn-ea"/>
        <a:cs typeface="+mn-cs"/>
      </a:defRPr>
    </a:lvl6pPr>
    <a:lvl7pPr marL="2743200" algn="l" defTabSz="914400" rtl="0" eaLnBrk="1" latinLnBrk="0" hangingPunct="1">
      <a:defRPr sz="2600" kern="1200">
        <a:solidFill>
          <a:schemeClr val="tx1"/>
        </a:solidFill>
        <a:latin typeface="Arial" charset="0"/>
        <a:ea typeface="+mn-ea"/>
        <a:cs typeface="+mn-cs"/>
      </a:defRPr>
    </a:lvl7pPr>
    <a:lvl8pPr marL="3200400" algn="l" defTabSz="914400" rtl="0" eaLnBrk="1" latinLnBrk="0" hangingPunct="1">
      <a:defRPr sz="2600" kern="1200">
        <a:solidFill>
          <a:schemeClr val="tx1"/>
        </a:solidFill>
        <a:latin typeface="Arial" charset="0"/>
        <a:ea typeface="+mn-ea"/>
        <a:cs typeface="+mn-cs"/>
      </a:defRPr>
    </a:lvl8pPr>
    <a:lvl9pPr marL="3657600" algn="l" defTabSz="914400" rtl="0" eaLnBrk="1" latinLnBrk="0" hangingPunct="1">
      <a:defRPr sz="2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1538" autoAdjust="0"/>
  </p:normalViewPr>
  <p:slideViewPr>
    <p:cSldViewPr snapToGrid="0" snapToObjects="1">
      <p:cViewPr varScale="1">
        <p:scale>
          <a:sx n="39" d="100"/>
          <a:sy n="39" d="100"/>
        </p:scale>
        <p:origin x="2060" y="24"/>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4194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Good morning/afternoon. Today I'll be presenting my capstone project analyzing CRM sales opportunities data. This project demonstrates my understanding of the complete data analysis process, from data cleaning to advanced DAX calculations and interactive dashboard design. We'll explore B2B sales pipeline performance for a computer hardware company and uncover actionable business insights.</a:t>
            </a:r>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The executive dashboard provides immediate answers to senior management's key questions. High-level KPIs are prominently displayed, with supporting visualizations providing context. The layout follows the 'inverted pyramid' journalism principle—most important information first. This demonstrates my ability to communicate with C-level stakeholders.</a:t>
            </a:r>
          </a:p>
        </p:txBody>
      </p:sp>
      <p:sp>
        <p:nvSpPr>
          <p:cNvPr id="4" name="Slide Number Placeholder 3"/>
          <p:cNvSpPr>
            <a:spLocks noGrp="1"/>
          </p:cNvSpPr>
          <p:nvPr>
            <p:ph type="sldNum" sz="quarter" idx="5"/>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Sales team analysis reveals both individual and systemic performance patterns. I've created visualizations that identify top performers while also highlighting development opportunities. This balanced approach shows how analytics can support both recognition and improvement initiatives. The insights here could drive coaching and training decisions.</a:t>
            </a:r>
          </a:p>
        </p:txBody>
      </p:sp>
      <p:sp>
        <p:nvSpPr>
          <p:cNvPr id="4" name="Slide Number Placeholder 3"/>
          <p:cNvSpPr>
            <a:spLocks noGrp="1"/>
          </p:cNvSpPr>
          <p:nvPr>
            <p:ph type="sldNum" sz="quarter" idx="5"/>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Product analysis reveals important strategic insights about market positioning and portfolio performance. The data shows clear patterns in customer preferences and price sensitivity. These insights could inform product development, pricing strategies, and sales focus areas. This demonstrates how data analysis directly supports strategic business decisions.</a:t>
            </a:r>
          </a:p>
        </p:txBody>
      </p:sp>
      <p:sp>
        <p:nvSpPr>
          <p:cNvPr id="4" name="Slide Number Placeholder 3"/>
          <p:cNvSpPr>
            <a:spLocks noGrp="1"/>
          </p:cNvSpPr>
          <p:nvPr>
            <p:ph type="sldNum" sz="quarter" idx="5"/>
          </p:nvPr>
        </p:nvSpPr>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We found that </a:t>
            </a:r>
            <a:r>
              <a:rPr lang="en-US" b="1" dirty="0"/>
              <a:t>Fortune 500 and medium-sized companies</a:t>
            </a:r>
            <a:r>
              <a:rPr lang="en-US" dirty="0"/>
              <a:t> bring in the most revenue—over </a:t>
            </a:r>
            <a:r>
              <a:rPr lang="en-US" b="1" dirty="0"/>
              <a:t>$10 million</a:t>
            </a:r>
            <a:r>
              <a:rPr lang="en-US" dirty="0"/>
              <a:t> total. This tells us where to focus.</a:t>
            </a:r>
          </a:p>
          <a:p>
            <a:r>
              <a:rPr lang="en-US" b="1" dirty="0"/>
              <a:t>Retail and technology industries</a:t>
            </a:r>
            <a:r>
              <a:rPr lang="en-US" dirty="0"/>
              <a:t> are the strongest, while </a:t>
            </a:r>
            <a:r>
              <a:rPr lang="en-US" b="1" dirty="0"/>
              <a:t>telecom and services</a:t>
            </a:r>
            <a:r>
              <a:rPr lang="en-US" dirty="0"/>
              <a:t> show room to grow.</a:t>
            </a:r>
          </a:p>
          <a:p>
            <a:r>
              <a:rPr lang="en-US" b="1" dirty="0"/>
              <a:t>Longer deal durations</a:t>
            </a:r>
            <a:r>
              <a:rPr lang="en-US" dirty="0"/>
              <a:t>, especially with </a:t>
            </a:r>
            <a:r>
              <a:rPr lang="en-US" b="1" dirty="0"/>
              <a:t>established clients</a:t>
            </a:r>
            <a:r>
              <a:rPr lang="en-US" dirty="0"/>
              <a:t>, lead to higher revenue—so we should build long-term relationships.</a:t>
            </a:r>
          </a:p>
          <a:p>
            <a:r>
              <a:rPr lang="en-US" dirty="0"/>
              <a:t>The </a:t>
            </a:r>
            <a:r>
              <a:rPr lang="en-US" b="1" dirty="0"/>
              <a:t>overall win rate is 57%</a:t>
            </a:r>
            <a:r>
              <a:rPr lang="en-US" dirty="0"/>
              <a:t>, with some accounts performing much better than others. We should improve our targeting strategy.</a:t>
            </a:r>
          </a:p>
          <a:p>
            <a:r>
              <a:rPr lang="en-US" dirty="0"/>
              <a:t>Top clients like </a:t>
            </a:r>
            <a:r>
              <a:rPr lang="en-US" b="1" dirty="0"/>
              <a:t>Kan-code and </a:t>
            </a:r>
            <a:r>
              <a:rPr lang="en-US" b="1" dirty="0" err="1"/>
              <a:t>Konex</a:t>
            </a:r>
            <a:r>
              <a:rPr lang="en-US" dirty="0"/>
              <a:t> are high earners and should be prioritized.</a:t>
            </a:r>
          </a:p>
          <a:p>
            <a:r>
              <a:rPr lang="en-US" dirty="0"/>
              <a:t>Overall, this dashboard helps us target the </a:t>
            </a:r>
            <a:r>
              <a:rPr lang="en-US" b="1" dirty="0"/>
              <a:t>right customers and industries</a:t>
            </a:r>
            <a:r>
              <a:rPr lang="en-US" dirty="0"/>
              <a:t> to grow our business."</a:t>
            </a:r>
          </a:p>
        </p:txBody>
      </p:sp>
      <p:sp>
        <p:nvSpPr>
          <p:cNvPr id="4" name="Slide Number Placeholder 3"/>
          <p:cNvSpPr>
            <a:spLocks noGrp="1"/>
          </p:cNvSpPr>
          <p:nvPr>
            <p:ph type="sldNum" sz="quarter" idx="5"/>
          </p:nvPr>
        </p:nvSpPr>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Advanced analytics separate basic reporting from true business intelligence. These calculations combine multiple factors to provide </a:t>
            </a:r>
            <a:r>
              <a:rPr lang="en-US" dirty="0"/>
              <a:t>(</a:t>
            </a:r>
            <a:r>
              <a:rPr dirty="0"/>
              <a:t>nuanced insights</a:t>
            </a:r>
            <a:r>
              <a:rPr lang="en-US" dirty="0"/>
              <a:t> = detail understanding)</a:t>
            </a:r>
            <a:r>
              <a:rPr dirty="0"/>
              <a:t>. The performance scoring methodology I've developed could be implemented in real sales organizations to objectively evaluate team members.</a:t>
            </a:r>
          </a:p>
        </p:txBody>
      </p:sp>
      <p:sp>
        <p:nvSpPr>
          <p:cNvPr id="4" name="Slide Number Placeholder 3"/>
          <p:cNvSpPr>
            <a:spLocks noGrp="1"/>
          </p:cNvSpPr>
          <p:nvPr>
            <p:ph type="sldNum" sz="quarter" idx="5"/>
          </p:nvPr>
        </p:nvSpPr>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Analytics value is realized through actionable insights, not just pretty charts. Each recommendation is data-driven and addresses specific business challenges identified in my analysis. These suggestions demonstrate my ability to translate technical analysis into business strategy. This business acumen combined with technical skills makes me valuable as a data professional.</a:t>
            </a:r>
          </a:p>
        </p:txBody>
      </p:sp>
      <p:sp>
        <p:nvSpPr>
          <p:cNvPr id="4" name="Slide Number Placeholder 3"/>
          <p:cNvSpPr>
            <a:spLocks noGrp="1"/>
          </p:cNvSpPr>
          <p:nvPr>
            <p:ph type="sldNum" sz="quarter" idx="5"/>
          </p:nvPr>
        </p:nvSpPr>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This project demonstrates the full spectrum of skills required for modern data analysis roles. From technical DAX programming to business strategy, I've shown competency across the entire analytics value chain. My systematic approach and attention to both technical accuracy and business relevance reflect the professional standards expected in data roles.</a:t>
            </a:r>
          </a:p>
        </p:txBody>
      </p:sp>
      <p:sp>
        <p:nvSpPr>
          <p:cNvPr id="4" name="Slide Number Placeholder 3"/>
          <p:cNvSpPr>
            <a:spLocks noGrp="1"/>
          </p:cNvSpPr>
          <p:nvPr>
            <p:ph type="sldNum" sz="quarter" idx="5"/>
          </p:nvPr>
        </p:nvSpPr>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This capstone project represents the culmination of my data analytics learning journey. I've demonstrated not just technical proficiency, but also the business thinking and communication skills essential for success as a data professional. The comprehensive approach I've taken—from data quality assessment through strategic recommendations—mirrors real-world project requirements. </a:t>
            </a:r>
            <a:r>
              <a:t>I'm confident in my ability to bring immediate value to a data analyst role, combining technical expertise with business acumen to drive organizational success through data-driven insights.</a:t>
            </a:r>
          </a:p>
        </p:txBody>
      </p:sp>
      <p:sp>
        <p:nvSpPr>
          <p:cNvPr id="4" name="Slide Number Placeholder 3"/>
          <p:cNvSpPr>
            <a:spLocks noGrp="1"/>
          </p:cNvSpPr>
          <p:nvPr>
            <p:ph type="sldNum" sz="quarter" idx="5"/>
          </p:nvPr>
        </p:nvSpPr>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The executive dashboard provides immediate answers to senior management's key questions. High-level KPIs are prominently displayed, with supporting visualizations providing context. The layout follows the 'inverted pyramid' journalism principle—most important information first. This demonstrates my ability to communicate with C-level stakeholders.</a:t>
            </a:r>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36229571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Sales team analysis reveals both individual and systemic performance patterns. I've created visualizations that identify top performers while also highlighting development opportunities. This balanced approach shows how analytics can support both recognition and improvement initiatives. The insights here could drive coaching and training decisions.</a:t>
            </a:r>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40546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3599114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Product analysis reveals important strategic insights about market positioning and portfolio performance. The data shows clear patterns in customer preferences and price sensitivity. These insights could inform product development, pricing strategies, and sales focus areas. This demonstrates how data analysis directly supports strategic business decisions.</a:t>
            </a:r>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40028075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We found that </a:t>
            </a:r>
            <a:r>
              <a:rPr lang="en-US" b="1" dirty="0"/>
              <a:t>Fortune 500 and medium-sized companies</a:t>
            </a:r>
            <a:r>
              <a:rPr lang="en-US" dirty="0"/>
              <a:t> bring in the most revenue—over </a:t>
            </a:r>
            <a:r>
              <a:rPr lang="en-US" b="1" dirty="0"/>
              <a:t>$10 million</a:t>
            </a:r>
            <a:r>
              <a:rPr lang="en-US" dirty="0"/>
              <a:t> total. This tells us where to focus.</a:t>
            </a:r>
          </a:p>
          <a:p>
            <a:r>
              <a:rPr lang="en-US" b="1" dirty="0"/>
              <a:t>Retail and technology industries</a:t>
            </a:r>
            <a:r>
              <a:rPr lang="en-US" dirty="0"/>
              <a:t> are the strongest, while </a:t>
            </a:r>
            <a:r>
              <a:rPr lang="en-US" b="1" dirty="0"/>
              <a:t>telecom and services</a:t>
            </a:r>
            <a:r>
              <a:rPr lang="en-US" dirty="0"/>
              <a:t> show room to grow.</a:t>
            </a:r>
          </a:p>
          <a:p>
            <a:r>
              <a:rPr lang="en-US" b="1" dirty="0"/>
              <a:t>Longer deal durations</a:t>
            </a:r>
            <a:r>
              <a:rPr lang="en-US" dirty="0"/>
              <a:t>, especially with </a:t>
            </a:r>
            <a:r>
              <a:rPr lang="en-US" b="1" dirty="0"/>
              <a:t>established clients</a:t>
            </a:r>
            <a:r>
              <a:rPr lang="en-US" dirty="0"/>
              <a:t>, lead to higher revenue—so we should build long-term relationships.</a:t>
            </a:r>
          </a:p>
          <a:p>
            <a:r>
              <a:rPr lang="en-US" dirty="0"/>
              <a:t>The </a:t>
            </a:r>
            <a:r>
              <a:rPr lang="en-US" b="1" dirty="0"/>
              <a:t>overall win rate is 57%</a:t>
            </a:r>
            <a:r>
              <a:rPr lang="en-US" dirty="0"/>
              <a:t>, with some accounts performing much better than others. We should improve our targeting strategy.</a:t>
            </a:r>
          </a:p>
          <a:p>
            <a:r>
              <a:rPr lang="en-US" dirty="0"/>
              <a:t>Top clients like </a:t>
            </a:r>
            <a:r>
              <a:rPr lang="en-US" b="1" dirty="0"/>
              <a:t>Kan-code and </a:t>
            </a:r>
            <a:r>
              <a:rPr lang="en-US" b="1" dirty="0" err="1"/>
              <a:t>Konex</a:t>
            </a:r>
            <a:r>
              <a:rPr lang="en-US" dirty="0"/>
              <a:t> are high earners and should be prioritized.</a:t>
            </a:r>
          </a:p>
          <a:p>
            <a:r>
              <a:rPr lang="en-US" dirty="0"/>
              <a:t>Overall, this dashboard helps us target the </a:t>
            </a:r>
            <a:r>
              <a:rPr lang="en-US" b="1" dirty="0"/>
              <a:t>right customers and industries</a:t>
            </a:r>
            <a:r>
              <a:rPr lang="en-US" dirty="0"/>
              <a:t> to grow our business."</a:t>
            </a:r>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3563276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Advanced analytics separate basic reporting from true business intelligence. These calculations combine multiple factors to provide </a:t>
            </a:r>
            <a:r>
              <a:rPr lang="en-US" dirty="0"/>
              <a:t>(</a:t>
            </a:r>
            <a:r>
              <a:rPr dirty="0"/>
              <a:t>nuanced insights</a:t>
            </a:r>
            <a:r>
              <a:rPr lang="en-US" dirty="0"/>
              <a:t> = detail understanding)</a:t>
            </a:r>
            <a:r>
              <a:rPr dirty="0"/>
              <a:t>. The performance scoring methodology I've developed could be implemented in real sales organizations to objectively evaluate team members.</a:t>
            </a:r>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3767049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This project focuses on a comprehensive analysis of sales pipeline data. The dataset contains four interconnected tables representing real-world CRM data structure. My analysis addresses four critical business questions that any sales organization would want answered. This demonstrates my ability to translate business requirements into analytical solutions.</a:t>
            </a:r>
            <a:endParaRPr lang="en-US" dirty="0"/>
          </a:p>
          <a:p>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Our analysis began by thoroughly understanding the available data. We were provided with four distinct but related datasets: the </a:t>
            </a:r>
            <a:r>
              <a:rPr dirty="0" err="1"/>
              <a:t>sales_pipeline</a:t>
            </a:r>
            <a:r>
              <a:rPr dirty="0"/>
              <a:t>, which details every sales opportunity; accounts, giving us context about our customers; products, outlining what we sell; and </a:t>
            </a:r>
            <a:r>
              <a:rPr dirty="0" err="1"/>
              <a:t>sales_teams</a:t>
            </a:r>
            <a:r>
              <a:rPr dirty="0"/>
              <a:t>, defining our sales organizational structure. This comprehensive set of tables allowed us to link various aspects of the sales process, from the initial lead to the final deal outcome. Examining the CRM Data Dictionary was crucial in clarifying the meaning and purpose of each field.</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dirty="0"/>
              <a:t>Understanding data structure is crucial for effective analysis. I've identified the relationships between tables and how they connect through foreign keys. This foundational work enables proper data modeling in Power BI and ensures accurate calculations across related tables.</a:t>
            </a:r>
            <a:r>
              <a:rPr lang="en-US" dirty="0"/>
              <a:t> With our data clean, we moved to building the data model. This involved establishing clear relationships between our tables, forming what's often referred to as a star schema, with our </a:t>
            </a:r>
            <a:r>
              <a:rPr lang="en-US" dirty="0" err="1"/>
              <a:t>sales_pipeline</a:t>
            </a:r>
            <a:r>
              <a:rPr lang="en-US" dirty="0"/>
              <a:t> as the central fact table. We linked </a:t>
            </a:r>
            <a:r>
              <a:rPr lang="en-US" dirty="0" err="1"/>
              <a:t>sales_pipeline</a:t>
            </a:r>
            <a:r>
              <a:rPr lang="en-US" dirty="0"/>
              <a:t> to our dimension tables: </a:t>
            </a:r>
            <a:r>
              <a:rPr lang="en-US" dirty="0" err="1"/>
              <a:t>sales_teams</a:t>
            </a:r>
            <a:r>
              <a:rPr lang="en-US" dirty="0"/>
              <a:t>, products, and accounts, always ensuring a One-to-Many relationship. A crucial addition was the creation of a dedicated Date Dimension table. This is vital for enabling advanced time intelligence calculations, like Quarter-over-Quarter growth. Through this process, we solidified our understanding of how proper data modeling impacts the accuracy and performance of our DAX measures.</a:t>
            </a:r>
          </a:p>
          <a:p>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Data quality assessment is my first priority in any analytics project. I've identified several issues that could impact analysis accuracy. Missing values, outliers, and data consistency issues must be addressed before building dashboards. This demonstrates my understanding that good analysis starts with clean data.</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My data cleaning approach is systematic and thorough. Each step addresses specific quality issues while preserving data integrity. I use both automated validation rules and manual inspection to ensure comprehensive cleaning. This methodical approach reflects industry best practices I've learned.</a:t>
            </a: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Calculated columns enhance our data model with business-relevant categorizations and time intelligence. These columns enable sophisticated analysis and filtering capabilities. I've chosen calculations that align with typical sales analysis requirements, demonstrating my understanding of business context in technical implementation.</a:t>
            </a:r>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DAX measures provide dynamic calculations that respond to user interactions and filters. These core metrics form the foundation of our analytics. I've implemented error handling with DIVIDE functions and created measures that work across different visualization contexts, showing my understanding of DAX evaluation context.</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7106"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7112" name="Group 8"/>
          <p:cNvGrpSpPr>
            <a:grpSpLocks/>
          </p:cNvGrpSpPr>
          <p:nvPr/>
        </p:nvGrpSpPr>
        <p:grpSpPr bwMode="auto">
          <a:xfrm>
            <a:off x="7493000" y="2992438"/>
            <a:ext cx="1338263" cy="2189162"/>
            <a:chOff x="4704" y="1885"/>
            <a:chExt cx="843" cy="1379"/>
          </a:xfrm>
        </p:grpSpPr>
        <p:sp>
          <p:nvSpPr>
            <p:cNvPr id="47113"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4"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5"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6"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7"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8"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9"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0"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1"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2"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3"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4"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5"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6"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7"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8"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9"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0"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1"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2"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3"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4"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5"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6"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7"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8"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9"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0"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1"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2"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3"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47144"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7107" name="Title Placeholder 1"/>
          <p:cNvSpPr>
            <a:spLocks noGrp="1" noChangeArrowheads="1"/>
          </p:cNvSpPr>
          <p:nvPr>
            <p:ph type="ctrTitle"/>
          </p:nvPr>
        </p:nvSpPr>
        <p:spPr>
          <a:xfrm>
            <a:off x="315913" y="466725"/>
            <a:ext cx="6781800" cy="2133600"/>
          </a:xfrm>
        </p:spPr>
        <p:txBody>
          <a:bodyPr/>
          <a:lstStyle>
            <a:lvl1pPr algn="r">
              <a:defRPr sz="4400"/>
            </a:lvl1pPr>
          </a:lstStyle>
          <a:p>
            <a:pPr lvl="0"/>
            <a:r>
              <a:rPr lang="en-US" altLang="en-US" noProof="0"/>
              <a:t>Click to edit Master title style</a:t>
            </a:r>
          </a:p>
        </p:txBody>
      </p:sp>
      <p:sp>
        <p:nvSpPr>
          <p:cNvPr id="47108" name="Text Placeholder 2"/>
          <p:cNvSpPr>
            <a:spLocks noGrp="1" noChangeArrowheads="1"/>
          </p:cNvSpPr>
          <p:nvPr>
            <p:ph type="subTitle" idx="1"/>
          </p:nvPr>
        </p:nvSpPr>
        <p:spPr>
          <a:xfrm>
            <a:off x="849313" y="3049588"/>
            <a:ext cx="6248400" cy="2362200"/>
          </a:xfrm>
        </p:spPr>
        <p:txBody>
          <a:bodyPr/>
          <a:lstStyle>
            <a:lvl1pPr marL="0" indent="0" algn="r">
              <a:buFontTx/>
              <a:buNone/>
              <a:defRPr sz="2900"/>
            </a:lvl1pPr>
          </a:lstStyle>
          <a:p>
            <a:pPr lvl="0"/>
            <a:r>
              <a:rPr lang="en-US" altLang="en-US" noProof="0"/>
              <a:t>Click to edit Master subtitle style</a:t>
            </a:r>
            <a:endParaRPr lang="en-US" altLang="en-US" noProof="0" dirty="0"/>
          </a:p>
        </p:txBody>
      </p:sp>
      <p:sp>
        <p:nvSpPr>
          <p:cNvPr id="47109" name="Date Placeholder 3"/>
          <p:cNvSpPr>
            <a:spLocks noGrp="1" noChangeArrowheads="1"/>
          </p:cNvSpPr>
          <p:nvPr>
            <p:ph type="dt" sz="half" idx="2"/>
          </p:nvPr>
        </p:nvSpPr>
        <p:spPr/>
        <p:txBody>
          <a:bodyPr/>
          <a:lstStyle>
            <a:lvl1pPr>
              <a:defRPr/>
            </a:lvl1pPr>
          </a:lstStyle>
          <a:p>
            <a:fld id="{5BCAD085-E8A6-8845-BD4E-CB4CCA059FC4}" type="datetimeFigureOut">
              <a:rPr lang="en-US" smtClean="0"/>
              <a:t>6/27/2025</a:t>
            </a:fld>
            <a:endParaRPr lang="en-US"/>
          </a:p>
        </p:txBody>
      </p:sp>
      <p:sp>
        <p:nvSpPr>
          <p:cNvPr id="47110" name="Footer Placeholder 4"/>
          <p:cNvSpPr>
            <a:spLocks noGrp="1" noChangeArrowheads="1"/>
          </p:cNvSpPr>
          <p:nvPr>
            <p:ph type="ftr" sz="quarter" idx="3"/>
          </p:nvPr>
        </p:nvSpPr>
        <p:spPr/>
        <p:txBody>
          <a:bodyPr/>
          <a:lstStyle>
            <a:lvl1pPr>
              <a:defRPr/>
            </a:lvl1pPr>
          </a:lstStyle>
          <a:p>
            <a:endParaRPr lang="en-US"/>
          </a:p>
        </p:txBody>
      </p:sp>
      <p:sp>
        <p:nvSpPr>
          <p:cNvPr id="47111" name="Slide Number Placeholder 5"/>
          <p:cNvSpPr>
            <a:spLocks noGrp="1" noChangeArrowheads="1"/>
          </p:cNvSpPr>
          <p:nvPr>
            <p:ph type="sldNum" sz="quarter" idx="4"/>
          </p:nvPr>
        </p:nvSpPr>
        <p:spPr/>
        <p:txBody>
          <a:bodyPr/>
          <a:lstStyle>
            <a:lvl1pPr>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517065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5BCAD085-E8A6-8845-BD4E-CB4CCA059FC4}" type="datetimeFigureOut">
              <a:rPr lang="en-US" smtClean="0"/>
              <a:t>6/27/2025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107505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228600"/>
            <a:ext cx="2076450" cy="57070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228600"/>
            <a:ext cx="6076950" cy="5707063"/>
          </a:xfrm>
        </p:spPr>
        <p:txBody>
          <a:bodyPr vert="eaVert"/>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5BCAD085-E8A6-8845-BD4E-CB4CCA059FC4}" type="datetimeFigureOut">
              <a:rPr lang="en-US" smtClean="0"/>
              <a:t>6/27/2025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787235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5BCAD085-E8A6-8845-BD4E-CB4CCA059FC4}" type="datetimeFigureOut">
              <a:rPr lang="en-US" smtClean="0"/>
              <a:t>6/27/2025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59930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5BCAD085-E8A6-8845-BD4E-CB4CCA059FC4}" type="datetimeFigureOut">
              <a:rPr lang="en-US" smtClean="0"/>
              <a:t>6/27/2025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03398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1524000"/>
            <a:ext cx="36195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14900" y="1524000"/>
            <a:ext cx="36195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fld id="{5BCAD085-E8A6-8845-BD4E-CB4CCA059FC4}" type="datetimeFigureOut">
              <a:rPr lang="en-US" smtClean="0"/>
              <a:t>6/27/2025</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368482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vl1pPr>
          </a:lstStyle>
          <a:p>
            <a:fld id="{5BCAD085-E8A6-8845-BD4E-CB4CCA059FC4}" type="datetimeFigureOut">
              <a:rPr lang="en-US" smtClean="0"/>
              <a:t>6/27/2025</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540947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5BCAD085-E8A6-8845-BD4E-CB4CCA059FC4}" type="datetimeFigureOut">
              <a:rPr lang="en-US" smtClean="0"/>
              <a:t>6/27/2025</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237467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5BCAD085-E8A6-8845-BD4E-CB4CCA059FC4}" type="datetimeFigureOut">
              <a:rPr lang="en-US" smtClean="0"/>
              <a:t>6/27/2025</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584854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marL="45720" indent="0">
              <a:buFontTx/>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5BCAD085-E8A6-8845-BD4E-CB4CCA059FC4}" type="datetimeFigureOut">
              <a:rPr lang="en-US" smtClean="0"/>
              <a:t>6/27/2025</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167939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5BCAD085-E8A6-8845-BD4E-CB4CCA059FC4}" type="datetimeFigureOut">
              <a:rPr lang="en-US" smtClean="0"/>
              <a:t>6/27/2025</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093251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6088" name="Group 8"/>
          <p:cNvGrpSpPr>
            <a:grpSpLocks/>
          </p:cNvGrpSpPr>
          <p:nvPr/>
        </p:nvGrpSpPr>
        <p:grpSpPr bwMode="auto">
          <a:xfrm>
            <a:off x="8153400" y="152400"/>
            <a:ext cx="792163" cy="1295400"/>
            <a:chOff x="5136" y="960"/>
            <a:chExt cx="528" cy="864"/>
          </a:xfrm>
        </p:grpSpPr>
        <p:sp>
          <p:nvSpPr>
            <p:cNvPr id="46089"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0"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1"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2"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3"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4"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5"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6"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7"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8"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9"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0"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1"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2"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3"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4"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5"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6"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7"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8"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9"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0"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1"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2"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3"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4"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5"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6"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7"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8"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9"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46083" name="Title Placeholder 1"/>
          <p:cNvSpPr>
            <a:spLocks noGrp="1" noChangeArrowheads="1"/>
          </p:cNvSpPr>
          <p:nvPr>
            <p:ph type="title"/>
          </p:nvPr>
        </p:nvSpPr>
        <p:spPr bwMode="auto">
          <a:xfrm>
            <a:off x="228600" y="228600"/>
            <a:ext cx="7696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6084" name="Text Placeholder 2"/>
          <p:cNvSpPr>
            <a:spLocks noGrp="1" noChangeArrowheads="1"/>
          </p:cNvSpPr>
          <p:nvPr>
            <p:ph type="body" idx="1"/>
          </p:nvPr>
        </p:nvSpPr>
        <p:spPr bwMode="auto">
          <a:xfrm>
            <a:off x="1143000" y="1524000"/>
            <a:ext cx="7391400"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46085" name="Date Placeholder 3"/>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SzTx/>
              <a:buFontTx/>
              <a:buNone/>
              <a:defRPr sz="1000"/>
            </a:lvl1pPr>
          </a:lstStyle>
          <a:p>
            <a:fld id="{5BCAD085-E8A6-8845-BD4E-CB4CCA059FC4}" type="datetimeFigureOut">
              <a:rPr lang="en-US" smtClean="0"/>
              <a:t>6/27/2025</a:t>
            </a:fld>
            <a:endParaRPr lang="en-US"/>
          </a:p>
        </p:txBody>
      </p:sp>
      <p:sp>
        <p:nvSpPr>
          <p:cNvPr id="46086" name="Footer Placeholder 4"/>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buClrTx/>
              <a:buSzTx/>
              <a:buFontTx/>
              <a:buNone/>
              <a:defRPr sz="1000"/>
            </a:lvl1pPr>
          </a:lstStyle>
          <a:p>
            <a:endParaRPr lang="en-US"/>
          </a:p>
        </p:txBody>
      </p:sp>
      <p:sp>
        <p:nvSpPr>
          <p:cNvPr id="46087" name="Slide Number Placeholder 5"/>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000"/>
            </a:lvl1pPr>
          </a:lstStyle>
          <a:p>
            <a:fld id="{C1FF6DA9-008F-8B48-92A6-B652298478BF}" type="slidenum">
              <a:rPr lang="en-US" smtClean="0"/>
              <a:t>‹#›</a:t>
            </a:fld>
            <a:endParaRPr lang="en-US"/>
          </a:p>
        </p:txBody>
      </p:sp>
    </p:spTree>
    <p:extLst>
      <p:ext uri="{BB962C8B-B14F-4D97-AF65-F5344CB8AC3E}">
        <p14:creationId xmlns:p14="http://schemas.microsoft.com/office/powerpoint/2010/main" val="30561426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CRM Sales Opportunities Analysis</a:t>
            </a:r>
          </a:p>
        </p:txBody>
      </p:sp>
      <p:sp>
        <p:nvSpPr>
          <p:cNvPr id="3" name="Content Placeholder 2"/>
          <p:cNvSpPr>
            <a:spLocks noGrp="1"/>
          </p:cNvSpPr>
          <p:nvPr>
            <p:ph type="subTitle" idx="1"/>
          </p:nvPr>
        </p:nvSpPr>
        <p:spPr/>
        <p:txBody>
          <a:bodyPr/>
          <a:lstStyle/>
          <a:p>
            <a:r>
              <a:rPr lang="en-US" dirty="0"/>
              <a:t>Presented by: Tang Seong Fatt</a:t>
            </a:r>
          </a:p>
          <a:p>
            <a:r>
              <a:rPr lang="en-US" dirty="0"/>
              <a:t>Date: 27Jun2025</a:t>
            </a:r>
          </a:p>
          <a:p>
            <a:r>
              <a:rPr lang="en-US" dirty="0"/>
              <a:t>Course/Project: Capstone Project – CRM Sales Opportunities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Executive Dashboard Walkthrough</a:t>
            </a:r>
          </a:p>
        </p:txBody>
      </p:sp>
      <p:sp>
        <p:nvSpPr>
          <p:cNvPr id="3" name="Content Placeholder 2"/>
          <p:cNvSpPr>
            <a:spLocks noGrp="1"/>
          </p:cNvSpPr>
          <p:nvPr>
            <p:ph idx="1"/>
          </p:nvPr>
        </p:nvSpPr>
        <p:spPr/>
        <p:txBody>
          <a:bodyPr/>
          <a:lstStyle/>
          <a:p>
            <a:r>
              <a:t>Dashboard 1 Features:</a:t>
            </a:r>
          </a:p>
          <a:p>
            <a:r>
              <a:t>- KPI cards for immediate impact</a:t>
            </a:r>
          </a:p>
          <a:p>
            <a:r>
              <a:t>- Revenue trend analysis</a:t>
            </a:r>
          </a:p>
          <a:p>
            <a:r>
              <a:t>- Sales pipeline funnel</a:t>
            </a:r>
          </a:p>
          <a:p>
            <a:r>
              <a:t>- Top performing products</a:t>
            </a:r>
          </a:p>
          <a:p>
            <a:r>
              <a:t>- Geographic distribution</a:t>
            </a:r>
          </a:p>
          <a:p>
            <a:endParaRPr/>
          </a:p>
          <a:p>
            <a:r>
              <a:t>[Dashboard Screenshot]</a:t>
            </a:r>
          </a:p>
        </p:txBody>
      </p:sp>
      <p:pic>
        <p:nvPicPr>
          <p:cNvPr id="5" name="Picture 4">
            <a:extLst>
              <a:ext uri="{FF2B5EF4-FFF2-40B4-BE49-F238E27FC236}">
                <a16:creationId xmlns:a16="http://schemas.microsoft.com/office/drawing/2014/main" id="{3DACBC4F-2C93-F8DB-64C2-AE998B71CD7D}"/>
              </a:ext>
            </a:extLst>
          </p:cNvPr>
          <p:cNvPicPr>
            <a:picLocks noChangeAspect="1"/>
          </p:cNvPicPr>
          <p:nvPr/>
        </p:nvPicPr>
        <p:blipFill>
          <a:blip r:embed="rId3"/>
          <a:stretch>
            <a:fillRect/>
          </a:stretch>
        </p:blipFill>
        <p:spPr>
          <a:xfrm>
            <a:off x="1047213" y="1524000"/>
            <a:ext cx="6877587" cy="514248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Sales Team Performance Analysis</a:t>
            </a:r>
          </a:p>
        </p:txBody>
      </p:sp>
      <p:sp>
        <p:nvSpPr>
          <p:cNvPr id="3" name="Content Placeholder 2"/>
          <p:cNvSpPr>
            <a:spLocks noGrp="1"/>
          </p:cNvSpPr>
          <p:nvPr>
            <p:ph idx="1"/>
          </p:nvPr>
        </p:nvSpPr>
        <p:spPr/>
        <p:txBody>
          <a:bodyPr/>
          <a:lstStyle/>
          <a:p>
            <a:r>
              <a:t>Key Insights Discovered:</a:t>
            </a:r>
          </a:p>
          <a:p>
            <a:r>
              <a:t>- Performance variation between agents</a:t>
            </a:r>
          </a:p>
          <a:p>
            <a:r>
              <a:t>- Team vs individual contributions</a:t>
            </a:r>
          </a:p>
          <a:p>
            <a:r>
              <a:t>- Sales cycle efficiency differences</a:t>
            </a:r>
          </a:p>
          <a:p>
            <a:r>
              <a:t>- Manager effectiveness comparison</a:t>
            </a:r>
          </a:p>
          <a:p>
            <a:endParaRPr/>
          </a:p>
          <a:p>
            <a:r>
              <a:t>[Performance Matrix Chart]</a:t>
            </a:r>
          </a:p>
        </p:txBody>
      </p:sp>
      <p:pic>
        <p:nvPicPr>
          <p:cNvPr id="5" name="Picture 4">
            <a:extLst>
              <a:ext uri="{FF2B5EF4-FFF2-40B4-BE49-F238E27FC236}">
                <a16:creationId xmlns:a16="http://schemas.microsoft.com/office/drawing/2014/main" id="{8B9B0B41-59B0-AC95-4367-FA0656FE5848}"/>
              </a:ext>
            </a:extLst>
          </p:cNvPr>
          <p:cNvPicPr>
            <a:picLocks noChangeAspect="1"/>
          </p:cNvPicPr>
          <p:nvPr/>
        </p:nvPicPr>
        <p:blipFill>
          <a:blip r:embed="rId3"/>
          <a:stretch>
            <a:fillRect/>
          </a:stretch>
        </p:blipFill>
        <p:spPr>
          <a:xfrm>
            <a:off x="1066800" y="1524000"/>
            <a:ext cx="6858000" cy="51748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Product &amp; Market </a:t>
            </a:r>
            <a:r>
              <a:rPr lang="en-US" dirty="0"/>
              <a:t>Analysis</a:t>
            </a:r>
            <a:endParaRPr dirty="0"/>
          </a:p>
        </p:txBody>
      </p:sp>
      <p:sp>
        <p:nvSpPr>
          <p:cNvPr id="3" name="Content Placeholder 2"/>
          <p:cNvSpPr>
            <a:spLocks noGrp="1"/>
          </p:cNvSpPr>
          <p:nvPr>
            <p:ph idx="1"/>
          </p:nvPr>
        </p:nvSpPr>
        <p:spPr/>
        <p:txBody>
          <a:bodyPr/>
          <a:lstStyle/>
          <a:p>
            <a:r>
              <a:t>Product Analysis Results:</a:t>
            </a:r>
          </a:p>
          <a:p>
            <a:r>
              <a:t>- GTX series dominates revenue</a:t>
            </a:r>
          </a:p>
          <a:p>
            <a:r>
              <a:t>- Significant price-performance variations</a:t>
            </a:r>
          </a:p>
          <a:p>
            <a:r>
              <a:t>- Market segment preferences</a:t>
            </a:r>
          </a:p>
          <a:p>
            <a:r>
              <a:t>- Product adoption trends</a:t>
            </a:r>
          </a:p>
          <a:p>
            <a:endParaRPr/>
          </a:p>
          <a:p>
            <a:r>
              <a:t>[Product Performance Matrix]</a:t>
            </a:r>
          </a:p>
        </p:txBody>
      </p:sp>
      <p:pic>
        <p:nvPicPr>
          <p:cNvPr id="6" name="Picture 5">
            <a:extLst>
              <a:ext uri="{FF2B5EF4-FFF2-40B4-BE49-F238E27FC236}">
                <a16:creationId xmlns:a16="http://schemas.microsoft.com/office/drawing/2014/main" id="{1597DB53-16CE-8FB7-902A-DA7641D77C3B}"/>
              </a:ext>
            </a:extLst>
          </p:cNvPr>
          <p:cNvPicPr>
            <a:picLocks noChangeAspect="1"/>
          </p:cNvPicPr>
          <p:nvPr/>
        </p:nvPicPr>
        <p:blipFill>
          <a:blip r:embed="rId3"/>
          <a:stretch>
            <a:fillRect/>
          </a:stretch>
        </p:blipFill>
        <p:spPr>
          <a:xfrm>
            <a:off x="1032675" y="1524000"/>
            <a:ext cx="6892126" cy="519814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&amp; Account Intelligence</a:t>
            </a:r>
            <a:endParaRPr dirty="0"/>
          </a:p>
        </p:txBody>
      </p:sp>
      <p:pic>
        <p:nvPicPr>
          <p:cNvPr id="9" name="Content Placeholder 8">
            <a:extLst>
              <a:ext uri="{FF2B5EF4-FFF2-40B4-BE49-F238E27FC236}">
                <a16:creationId xmlns:a16="http://schemas.microsoft.com/office/drawing/2014/main" id="{18B707B8-B1B1-750B-2271-E03FC2D3F258}"/>
              </a:ext>
            </a:extLst>
          </p:cNvPr>
          <p:cNvPicPr>
            <a:picLocks noGrp="1" noChangeAspect="1"/>
          </p:cNvPicPr>
          <p:nvPr>
            <p:ph idx="1"/>
          </p:nvPr>
        </p:nvPicPr>
        <p:blipFill>
          <a:blip r:embed="rId3"/>
          <a:stretch>
            <a:fillRect/>
          </a:stretch>
        </p:blipFill>
        <p:spPr>
          <a:xfrm>
            <a:off x="1030224" y="1524000"/>
            <a:ext cx="6894576" cy="5190653"/>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Advanced Analytics Implementation</a:t>
            </a:r>
          </a:p>
        </p:txBody>
      </p:sp>
      <p:sp>
        <p:nvSpPr>
          <p:cNvPr id="3" name="Content Placeholder 2"/>
          <p:cNvSpPr>
            <a:spLocks noGrp="1"/>
          </p:cNvSpPr>
          <p:nvPr>
            <p:ph idx="1"/>
          </p:nvPr>
        </p:nvSpPr>
        <p:spPr/>
        <p:txBody>
          <a:bodyPr/>
          <a:lstStyle/>
          <a:p>
            <a:r>
              <a:rPr dirty="0"/>
              <a:t>Sophisticated Calculations:</a:t>
            </a:r>
          </a:p>
          <a:p>
            <a:r>
              <a:rPr dirty="0"/>
              <a:t>- Agent Performance Score: Weighted performance metrics</a:t>
            </a:r>
          </a:p>
          <a:p>
            <a:r>
              <a:rPr dirty="0"/>
              <a:t>- Pipeline Health Score: Multi-factor assessment</a:t>
            </a:r>
          </a:p>
          <a:p>
            <a:r>
              <a:rPr dirty="0"/>
              <a:t>- Conversion Funnel: Stage progression analysis</a:t>
            </a:r>
          </a:p>
          <a:p>
            <a:r>
              <a:rPr dirty="0"/>
              <a:t>- Time Intelligence: Period comparisons and trends</a:t>
            </a:r>
          </a:p>
        </p:txBody>
      </p:sp>
      <p:pic>
        <p:nvPicPr>
          <p:cNvPr id="5" name="Picture 4">
            <a:extLst>
              <a:ext uri="{FF2B5EF4-FFF2-40B4-BE49-F238E27FC236}">
                <a16:creationId xmlns:a16="http://schemas.microsoft.com/office/drawing/2014/main" id="{873DEC1B-3481-2C0B-36DE-7BD26548E042}"/>
              </a:ext>
            </a:extLst>
          </p:cNvPr>
          <p:cNvPicPr>
            <a:picLocks noChangeAspect="1"/>
          </p:cNvPicPr>
          <p:nvPr/>
        </p:nvPicPr>
        <p:blipFill>
          <a:blip r:embed="rId3"/>
          <a:stretch>
            <a:fillRect/>
          </a:stretch>
        </p:blipFill>
        <p:spPr>
          <a:xfrm>
            <a:off x="996911" y="1524000"/>
            <a:ext cx="6927889" cy="516817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Business Insights &amp; Recommendations</a:t>
            </a:r>
          </a:p>
        </p:txBody>
      </p:sp>
      <p:sp>
        <p:nvSpPr>
          <p:cNvPr id="3" name="Content Placeholder 2"/>
          <p:cNvSpPr>
            <a:spLocks noGrp="1"/>
          </p:cNvSpPr>
          <p:nvPr>
            <p:ph idx="1"/>
          </p:nvPr>
        </p:nvSpPr>
        <p:spPr>
          <a:xfrm>
            <a:off x="1143000" y="1700409"/>
            <a:ext cx="6781800" cy="4124446"/>
          </a:xfrm>
        </p:spPr>
        <p:txBody>
          <a:bodyPr>
            <a:normAutofit fontScale="55000" lnSpcReduction="20000"/>
          </a:bodyPr>
          <a:lstStyle/>
          <a:p>
            <a:r>
              <a:rPr b="1" dirty="0"/>
              <a:t>Key Findings:</a:t>
            </a:r>
          </a:p>
          <a:p>
            <a:r>
              <a:rPr dirty="0"/>
              <a:t>1. </a:t>
            </a:r>
            <a:r>
              <a:rPr b="1" dirty="0"/>
              <a:t>Team Performance: </a:t>
            </a:r>
            <a:endParaRPr lang="en-US" b="1" dirty="0"/>
          </a:p>
          <a:p>
            <a:r>
              <a:rPr dirty="0"/>
              <a:t>Variation suggests training opportunities</a:t>
            </a:r>
            <a:endParaRPr lang="en-US" dirty="0"/>
          </a:p>
          <a:p>
            <a:endParaRPr dirty="0"/>
          </a:p>
          <a:p>
            <a:r>
              <a:rPr dirty="0"/>
              <a:t>2. </a:t>
            </a:r>
            <a:r>
              <a:rPr b="1" dirty="0"/>
              <a:t>Product Focus: </a:t>
            </a:r>
            <a:endParaRPr lang="en-US" b="1" dirty="0"/>
          </a:p>
          <a:p>
            <a:r>
              <a:rPr dirty="0"/>
              <a:t>GTX series drives majority of revenue</a:t>
            </a:r>
            <a:endParaRPr lang="en-US" dirty="0"/>
          </a:p>
          <a:p>
            <a:endParaRPr dirty="0"/>
          </a:p>
          <a:p>
            <a:r>
              <a:rPr dirty="0"/>
              <a:t>3. </a:t>
            </a:r>
            <a:r>
              <a:rPr b="1" dirty="0"/>
              <a:t>Sales Cycle:</a:t>
            </a:r>
            <a:r>
              <a:rPr dirty="0"/>
              <a:t> </a:t>
            </a:r>
            <a:endParaRPr lang="en-US" dirty="0"/>
          </a:p>
          <a:p>
            <a:r>
              <a:rPr dirty="0"/>
              <a:t>Efficiency improvements possible</a:t>
            </a:r>
            <a:endParaRPr lang="en-US" dirty="0"/>
          </a:p>
          <a:p>
            <a:endParaRPr dirty="0"/>
          </a:p>
          <a:p>
            <a:r>
              <a:rPr dirty="0"/>
              <a:t>4. </a:t>
            </a:r>
            <a:r>
              <a:rPr b="1" dirty="0"/>
              <a:t>Market Segments: </a:t>
            </a:r>
            <a:endParaRPr lang="en-US" b="1" dirty="0"/>
          </a:p>
          <a:p>
            <a:r>
              <a:rPr dirty="0"/>
              <a:t>Technology sector shows highest potential</a:t>
            </a:r>
          </a:p>
          <a:p>
            <a:endParaRPr dirty="0"/>
          </a:p>
          <a:p>
            <a:r>
              <a:rPr b="1" dirty="0"/>
              <a:t>Actionable Recommendations:</a:t>
            </a:r>
          </a:p>
          <a:p>
            <a:r>
              <a:rPr dirty="0"/>
              <a:t>- Implement performance coaching for underperforming agents</a:t>
            </a:r>
          </a:p>
          <a:p>
            <a:r>
              <a:rPr dirty="0"/>
              <a:t>- Focus sales efforts on high-value product lines</a:t>
            </a:r>
          </a:p>
          <a:p>
            <a:r>
              <a:rPr dirty="0"/>
              <a:t>- Streamline sales process to reduce cycle time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Technical Skills Demonstrated</a:t>
            </a:r>
          </a:p>
        </p:txBody>
      </p:sp>
      <p:sp>
        <p:nvSpPr>
          <p:cNvPr id="3" name="Content Placeholder 2"/>
          <p:cNvSpPr>
            <a:spLocks noGrp="1"/>
          </p:cNvSpPr>
          <p:nvPr>
            <p:ph idx="1"/>
          </p:nvPr>
        </p:nvSpPr>
        <p:spPr>
          <a:xfrm>
            <a:off x="1143000" y="1709352"/>
            <a:ext cx="6781800" cy="4124446"/>
          </a:xfrm>
        </p:spPr>
        <p:txBody>
          <a:bodyPr>
            <a:normAutofit fontScale="62500" lnSpcReduction="20000"/>
          </a:bodyPr>
          <a:lstStyle/>
          <a:p>
            <a:r>
              <a:rPr b="1" dirty="0"/>
              <a:t>Competencies Showcased:</a:t>
            </a:r>
          </a:p>
          <a:p>
            <a:r>
              <a:rPr dirty="0"/>
              <a:t>- </a:t>
            </a:r>
            <a:r>
              <a:rPr b="1" dirty="0"/>
              <a:t>Data Modeling: </a:t>
            </a:r>
            <a:endParaRPr lang="en-US" b="1" dirty="0"/>
          </a:p>
          <a:p>
            <a:r>
              <a:rPr dirty="0"/>
              <a:t>Proper table relationships and star schema</a:t>
            </a:r>
            <a:endParaRPr lang="en-US" dirty="0"/>
          </a:p>
          <a:p>
            <a:endParaRPr dirty="0"/>
          </a:p>
          <a:p>
            <a:r>
              <a:rPr dirty="0"/>
              <a:t>- </a:t>
            </a:r>
            <a:r>
              <a:rPr b="1" dirty="0"/>
              <a:t>DAX Mastery: </a:t>
            </a:r>
            <a:endParaRPr lang="en-US" b="1" dirty="0"/>
          </a:p>
          <a:p>
            <a:r>
              <a:rPr dirty="0"/>
              <a:t>Complex calculations and time intelligence</a:t>
            </a:r>
            <a:endParaRPr lang="en-US" dirty="0"/>
          </a:p>
          <a:p>
            <a:endParaRPr dirty="0"/>
          </a:p>
          <a:p>
            <a:r>
              <a:rPr dirty="0"/>
              <a:t>- </a:t>
            </a:r>
            <a:r>
              <a:rPr b="1" dirty="0"/>
              <a:t>Visualization Design: </a:t>
            </a:r>
            <a:endParaRPr lang="en-US" b="1" dirty="0"/>
          </a:p>
          <a:p>
            <a:r>
              <a:rPr dirty="0"/>
              <a:t>User-focused dashboard creation</a:t>
            </a:r>
            <a:endParaRPr lang="en-US" dirty="0"/>
          </a:p>
          <a:p>
            <a:endParaRPr dirty="0"/>
          </a:p>
          <a:p>
            <a:r>
              <a:rPr dirty="0"/>
              <a:t>- </a:t>
            </a:r>
            <a:r>
              <a:rPr b="1" dirty="0"/>
              <a:t>Business Analysis: </a:t>
            </a:r>
            <a:endParaRPr lang="en-US" b="1" dirty="0"/>
          </a:p>
          <a:p>
            <a:r>
              <a:rPr dirty="0"/>
              <a:t>Requirements translation to technical solutions</a:t>
            </a:r>
            <a:endParaRPr lang="en-US" dirty="0"/>
          </a:p>
          <a:p>
            <a:endParaRPr dirty="0"/>
          </a:p>
          <a:p>
            <a:r>
              <a:rPr dirty="0"/>
              <a:t>- </a:t>
            </a:r>
            <a:r>
              <a:rPr b="1" dirty="0"/>
              <a:t>Project Management: </a:t>
            </a:r>
            <a:endParaRPr lang="en-US" b="1" dirty="0"/>
          </a:p>
          <a:p>
            <a:r>
              <a:rPr dirty="0"/>
              <a:t>Systematic approach to complex analysis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Conclusion &amp; Next Steps</a:t>
            </a:r>
          </a:p>
        </p:txBody>
      </p:sp>
      <p:sp>
        <p:nvSpPr>
          <p:cNvPr id="3" name="Content Placeholder 2"/>
          <p:cNvSpPr>
            <a:spLocks noGrp="1"/>
          </p:cNvSpPr>
          <p:nvPr>
            <p:ph idx="1"/>
          </p:nvPr>
        </p:nvSpPr>
        <p:spPr>
          <a:xfrm>
            <a:off x="1143000" y="1684638"/>
            <a:ext cx="6781800" cy="4124446"/>
          </a:xfrm>
        </p:spPr>
        <p:txBody>
          <a:bodyPr>
            <a:normAutofit fontScale="62500" lnSpcReduction="20000"/>
          </a:bodyPr>
          <a:lstStyle/>
          <a:p>
            <a:r>
              <a:rPr b="1" dirty="0"/>
              <a:t>Project Achievements:</a:t>
            </a:r>
          </a:p>
          <a:p>
            <a:r>
              <a:rPr dirty="0"/>
              <a:t>- Comprehensive data analysis pipeline</a:t>
            </a:r>
          </a:p>
          <a:p>
            <a:r>
              <a:rPr dirty="0"/>
              <a:t>- Production-ready dashboard suite</a:t>
            </a:r>
          </a:p>
          <a:p>
            <a:r>
              <a:rPr dirty="0"/>
              <a:t>- Actionable business recommendations</a:t>
            </a:r>
          </a:p>
          <a:p>
            <a:r>
              <a:rPr dirty="0"/>
              <a:t>- Scalable analytical framework</a:t>
            </a:r>
          </a:p>
          <a:p>
            <a:endParaRPr dirty="0"/>
          </a:p>
          <a:p>
            <a:r>
              <a:rPr b="1" dirty="0"/>
              <a:t>Learning Outcomes:</a:t>
            </a:r>
          </a:p>
          <a:p>
            <a:r>
              <a:rPr dirty="0"/>
              <a:t>- Enhanced DAX proficiency</a:t>
            </a:r>
          </a:p>
          <a:p>
            <a:r>
              <a:rPr dirty="0"/>
              <a:t>- Dashboard design best practices</a:t>
            </a:r>
          </a:p>
          <a:p>
            <a:r>
              <a:rPr dirty="0"/>
              <a:t>- Business intelligence methodology</a:t>
            </a:r>
          </a:p>
          <a:p>
            <a:r>
              <a:rPr dirty="0"/>
              <a:t>- Stakeholder communication skills</a:t>
            </a:r>
          </a:p>
          <a:p>
            <a:endParaRPr dirty="0"/>
          </a:p>
          <a:p>
            <a:r>
              <a:rPr b="1" dirty="0"/>
              <a:t>Future Applications: </a:t>
            </a:r>
            <a:endParaRPr lang="en-US" b="1" dirty="0"/>
          </a:p>
          <a:p>
            <a:r>
              <a:rPr dirty="0"/>
              <a:t>Ready to apply these skills in professional data analyst role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Executive Summary Dashboard</a:t>
            </a:r>
          </a:p>
        </p:txBody>
      </p:sp>
      <p:sp>
        <p:nvSpPr>
          <p:cNvPr id="3" name="Content Placeholder 2"/>
          <p:cNvSpPr>
            <a:spLocks noGrp="1"/>
          </p:cNvSpPr>
          <p:nvPr>
            <p:ph idx="1"/>
          </p:nvPr>
        </p:nvSpPr>
        <p:spPr>
          <a:xfrm>
            <a:off x="228600" y="1524000"/>
            <a:ext cx="7696200" cy="5334000"/>
          </a:xfrm>
        </p:spPr>
        <p:txBody>
          <a:bodyPr>
            <a:normAutofit fontScale="47500" lnSpcReduction="20000"/>
          </a:bodyPr>
          <a:lstStyle/>
          <a:p>
            <a:r>
              <a:rPr lang="en-US" b="1" dirty="0"/>
              <a:t>Purpose:</a:t>
            </a:r>
            <a:r>
              <a:rPr lang="en-US" dirty="0"/>
              <a:t> This is the "big picture" dashboard, giving a quick overview of the overall sales performance. It's like the cover page of a report, highlighting key results.</a:t>
            </a:r>
          </a:p>
          <a:p>
            <a:endParaRPr lang="en-US" dirty="0"/>
          </a:p>
          <a:p>
            <a:r>
              <a:rPr lang="en-US" b="1" dirty="0"/>
              <a:t>Why these charts?</a:t>
            </a:r>
            <a:endParaRPr lang="en-US" dirty="0"/>
          </a:p>
          <a:p>
            <a:pPr>
              <a:buFont typeface="Arial" panose="020B0604020202020204" pitchFamily="34" charset="0"/>
              <a:buChar char="•"/>
            </a:pPr>
            <a:r>
              <a:rPr lang="en-US" b="1" dirty="0"/>
              <a:t>Top Metric Cards (Total Revenue, Total Deals, Win Rate, Avg. Deal Size):</a:t>
            </a:r>
            <a:r>
              <a:rPr lang="en-US" dirty="0"/>
              <a:t> These are like key performance indicators (KPIs). They instantly show the most important numbers at a glance. We use them for immediate understanding of the current state.</a:t>
            </a:r>
          </a:p>
          <a:p>
            <a:pPr>
              <a:buFont typeface="Arial" panose="020B0604020202020204" pitchFamily="34" charset="0"/>
              <a:buChar char="•"/>
            </a:pPr>
            <a:r>
              <a:rPr lang="en-US" b="1" dirty="0"/>
              <a:t>Revenue Trend (Line/Bar Chart):</a:t>
            </a:r>
            <a:r>
              <a:rPr lang="en-US" dirty="0"/>
              <a:t> This chart shows how revenue has changed over time (month by month). A line helps visualize the trend easily, and bars can show the exact amount for each period.</a:t>
            </a:r>
          </a:p>
          <a:p>
            <a:pPr>
              <a:buFont typeface="Arial" panose="020B0604020202020204" pitchFamily="34" charset="0"/>
              <a:buChar char="•"/>
            </a:pPr>
            <a:r>
              <a:rPr lang="en-US" b="1" dirty="0"/>
              <a:t>Geographic Revenue Map (Heatmap/Table):</a:t>
            </a:r>
            <a:r>
              <a:rPr lang="en-US" dirty="0"/>
              <a:t> This visualizes where revenue is coming from geographically. The colors or varying shades quickly show which regions are performing better or worse, helping to identify strong markets or areas needing attention.</a:t>
            </a:r>
          </a:p>
          <a:p>
            <a:pPr>
              <a:buFont typeface="Arial" panose="020B0604020202020204" pitchFamily="34" charset="0"/>
              <a:buChar char="•"/>
            </a:pPr>
            <a:r>
              <a:rPr lang="en-US" b="1" dirty="0"/>
              <a:t>Sales Pipeline (Bar Chart):</a:t>
            </a:r>
            <a:r>
              <a:rPr lang="en-US" dirty="0"/>
              <a:t> This shows where deals are in the sales process (e.g., Prospecting, Engaging, Won). It helps understand the health of the pipeline and how many deals are in each stage.</a:t>
            </a:r>
          </a:p>
          <a:p>
            <a:pPr>
              <a:buFont typeface="Arial" panose="020B0604020202020204" pitchFamily="34" charset="0"/>
              <a:buChar char="•"/>
            </a:pPr>
            <a:r>
              <a:rPr lang="en-US" b="1" dirty="0"/>
              <a:t>Top Performing Products (Bar/Line Chart):</a:t>
            </a:r>
            <a:r>
              <a:rPr lang="en-US" dirty="0"/>
              <a:t> This identifies which products are generating the most revenue and their associated win rates. It helps in understanding product effectiveness.</a:t>
            </a:r>
          </a:p>
          <a:p>
            <a:pPr>
              <a:buFont typeface="Arial" panose="020B0604020202020204" pitchFamily="34" charset="0"/>
              <a:buChar char="•"/>
            </a:pPr>
            <a:endParaRPr lang="en-US" dirty="0"/>
          </a:p>
          <a:p>
            <a:r>
              <a:rPr lang="en-US" b="1" dirty="0"/>
              <a:t>How to Interpret:</a:t>
            </a:r>
            <a:endParaRPr lang="en-US" dirty="0"/>
          </a:p>
          <a:p>
            <a:pPr>
              <a:buFont typeface="Arial" panose="020B0604020202020204" pitchFamily="34" charset="0"/>
              <a:buChar char="•"/>
            </a:pPr>
            <a:r>
              <a:rPr lang="en-US" b="1" dirty="0"/>
              <a:t>Overall:</a:t>
            </a:r>
            <a:r>
              <a:rPr lang="en-US" dirty="0"/>
              <a:t> Look at the top metric cards first to get a general idea of performance (e.g., "Are we hitting our revenue targets?").</a:t>
            </a:r>
          </a:p>
          <a:p>
            <a:pPr>
              <a:buFont typeface="Arial" panose="020B0604020202020204" pitchFamily="34" charset="0"/>
              <a:buChar char="•"/>
            </a:pPr>
            <a:r>
              <a:rPr lang="en-US" b="1" dirty="0"/>
              <a:t>Trends:</a:t>
            </a:r>
            <a:r>
              <a:rPr lang="en-US" dirty="0"/>
              <a:t> Check the "Revenue Trend" to see if revenue is growing, declining, or stable. A dip might indicate an issue, while a steady upward trend is positive.</a:t>
            </a:r>
          </a:p>
          <a:p>
            <a:pPr>
              <a:buFont typeface="Arial" panose="020B0604020202020204" pitchFamily="34" charset="0"/>
              <a:buChar char="•"/>
            </a:pPr>
            <a:r>
              <a:rPr lang="en-US" b="1" dirty="0"/>
              <a:t>Where to focus:</a:t>
            </a:r>
            <a:r>
              <a:rPr lang="en-US" dirty="0"/>
              <a:t> The "Geographic Revenue Map" and "Top Performing Products" tell you </a:t>
            </a:r>
            <a:r>
              <a:rPr lang="en-US" i="1" dirty="0"/>
              <a:t>where</a:t>
            </a:r>
            <a:r>
              <a:rPr lang="en-US" dirty="0"/>
              <a:t> sales are happening and </a:t>
            </a:r>
            <a:r>
              <a:rPr lang="en-US" i="1" dirty="0"/>
              <a:t>what</a:t>
            </a:r>
            <a:r>
              <a:rPr lang="en-US" dirty="0"/>
              <a:t> is selling well, guiding strategic decisions on market focus or product promotion.</a:t>
            </a:r>
          </a:p>
          <a:p>
            <a:pPr>
              <a:buFont typeface="Arial" panose="020B0604020202020204" pitchFamily="34" charset="0"/>
              <a:buChar char="•"/>
            </a:pPr>
            <a:r>
              <a:rPr lang="en-US" b="1" dirty="0"/>
              <a:t>Pipeline Health:</a:t>
            </a:r>
            <a:r>
              <a:rPr lang="en-US" dirty="0"/>
              <a:t> The "Sales Pipeline" shows if there are enough deals in the early stages to sustain future sales. A thin pipeline in "Prospecting" could be a future problem.</a:t>
            </a:r>
          </a:p>
        </p:txBody>
      </p:sp>
    </p:spTree>
    <p:extLst>
      <p:ext uri="{BB962C8B-B14F-4D97-AF65-F5344CB8AC3E}">
        <p14:creationId xmlns:p14="http://schemas.microsoft.com/office/powerpoint/2010/main" val="4063518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Sales Team Performance Dashboard</a:t>
            </a:r>
          </a:p>
        </p:txBody>
      </p:sp>
      <p:sp>
        <p:nvSpPr>
          <p:cNvPr id="3" name="Content Placeholder 2"/>
          <p:cNvSpPr>
            <a:spLocks noGrp="1"/>
          </p:cNvSpPr>
          <p:nvPr>
            <p:ph idx="1"/>
          </p:nvPr>
        </p:nvSpPr>
        <p:spPr>
          <a:xfrm>
            <a:off x="228600" y="1524000"/>
            <a:ext cx="7696200" cy="5334000"/>
          </a:xfrm>
        </p:spPr>
        <p:txBody>
          <a:bodyPr>
            <a:normAutofit fontScale="47500" lnSpcReduction="20000"/>
          </a:bodyPr>
          <a:lstStyle/>
          <a:p>
            <a:r>
              <a:rPr lang="en-US" b="1" dirty="0"/>
              <a:t>Purpose:</a:t>
            </a:r>
            <a:r>
              <a:rPr lang="en-US" dirty="0"/>
              <a:t> This dashboard zooms in on the sales team's performance, allowing managers to understand individual and team effectiveness.</a:t>
            </a:r>
          </a:p>
          <a:p>
            <a:endParaRPr lang="en-US" dirty="0"/>
          </a:p>
          <a:p>
            <a:r>
              <a:rPr lang="en-US" b="1" dirty="0"/>
              <a:t>Why these charts?</a:t>
            </a:r>
            <a:endParaRPr lang="en-US" dirty="0"/>
          </a:p>
          <a:p>
            <a:pPr>
              <a:buFont typeface="Arial" panose="020B0604020202020204" pitchFamily="34" charset="0"/>
              <a:buChar char="•"/>
            </a:pPr>
            <a:r>
              <a:rPr lang="en-US" b="1" dirty="0"/>
              <a:t>Team Performance Matrix (Scatter Plot/Bubble Chart):</a:t>
            </a:r>
            <a:r>
              <a:rPr lang="en-US" dirty="0"/>
              <a:t> This helps to compare sales agents based on their performance (e.g., win rate vs. deals won). It allows quick identification of high performers and those who might need coaching.</a:t>
            </a:r>
          </a:p>
          <a:p>
            <a:pPr>
              <a:buFont typeface="Arial" panose="020B0604020202020204" pitchFamily="34" charset="0"/>
              <a:buChar char="•"/>
            </a:pPr>
            <a:r>
              <a:rPr lang="en-US" b="1" dirty="0"/>
              <a:t>Agent Performance Ranking (Bar Chart):</a:t>
            </a:r>
            <a:r>
              <a:rPr lang="en-US" dirty="0"/>
              <a:t> This ranks individual sales agents based on a specific metric (e.g., win rate or total revenue). It provides a clear leaderboard.</a:t>
            </a:r>
          </a:p>
          <a:p>
            <a:pPr>
              <a:buFont typeface="Arial" panose="020B0604020202020204" pitchFamily="34" charset="0"/>
              <a:buChar char="•"/>
            </a:pPr>
            <a:r>
              <a:rPr lang="en-US" b="1" dirty="0"/>
              <a:t>Agent Activity (Stacked Bar/Tree Map):</a:t>
            </a:r>
            <a:r>
              <a:rPr lang="en-US" dirty="0"/>
              <a:t> This shows how active agents are across different months or stages. It helps to understand workload distribution and identify busy periods for agents.</a:t>
            </a:r>
          </a:p>
          <a:p>
            <a:pPr>
              <a:buFont typeface="Arial" panose="020B0604020202020204" pitchFamily="34" charset="0"/>
              <a:buChar char="•"/>
            </a:pPr>
            <a:r>
              <a:rPr lang="en-US" b="1" dirty="0"/>
              <a:t>Manager Comparison (Table):</a:t>
            </a:r>
            <a:r>
              <a:rPr lang="en-US" dirty="0"/>
              <a:t> This table directly compares the performance of different sales managers on key metrics like win rate, total deals, and revenue. It's excellent for peer comparison and identifying best practices.</a:t>
            </a:r>
          </a:p>
          <a:p>
            <a:pPr>
              <a:buFont typeface="Arial" panose="020B0604020202020204" pitchFamily="34" charset="0"/>
              <a:buChar char="•"/>
            </a:pPr>
            <a:r>
              <a:rPr lang="en-US" b="1" dirty="0"/>
              <a:t>Sales Cycle Analysis (Box Plot/Whisker Plot):</a:t>
            </a:r>
            <a:r>
              <a:rPr lang="en-US" dirty="0"/>
              <a:t> This chart shows the distribution of time it takes to close deals. It helps identify if deals are taking too long or if there's a wide variance, which can indicate inefficiencies.</a:t>
            </a:r>
          </a:p>
          <a:p>
            <a:pPr>
              <a:buFont typeface="Arial" panose="020B0604020202020204" pitchFamily="34" charset="0"/>
              <a:buChar char="•"/>
            </a:pPr>
            <a:endParaRPr lang="en-US" dirty="0"/>
          </a:p>
          <a:p>
            <a:r>
              <a:rPr lang="en-US" b="1" dirty="0"/>
              <a:t>How to Interpret:</a:t>
            </a:r>
            <a:endParaRPr lang="en-US" dirty="0"/>
          </a:p>
          <a:p>
            <a:pPr>
              <a:buFont typeface="Arial" panose="020B0604020202020204" pitchFamily="34" charset="0"/>
              <a:buChar char="•"/>
            </a:pPr>
            <a:r>
              <a:rPr lang="en-US" b="1" dirty="0"/>
              <a:t>Identify Stars and Strugglers:</a:t>
            </a:r>
            <a:r>
              <a:rPr lang="en-US" dirty="0"/>
              <a:t> The "Team Performance Matrix" and "Agent Performance Ranking" immediately highlight who is performing well and who might need support or training.</a:t>
            </a:r>
          </a:p>
          <a:p>
            <a:pPr>
              <a:buFont typeface="Arial" panose="020B0604020202020204" pitchFamily="34" charset="0"/>
              <a:buChar char="•"/>
            </a:pPr>
            <a:r>
              <a:rPr lang="en-US" b="1" dirty="0"/>
              <a:t>Manager Effectiveness:</a:t>
            </a:r>
            <a:r>
              <a:rPr lang="en-US" dirty="0"/>
              <a:t> The "Manager Comparison" table shows which managers are leading their teams to better results.</a:t>
            </a:r>
          </a:p>
          <a:p>
            <a:pPr>
              <a:buFont typeface="Arial" panose="020B0604020202020204" pitchFamily="34" charset="0"/>
              <a:buChar char="•"/>
            </a:pPr>
            <a:r>
              <a:rPr lang="en-US" b="1" dirty="0"/>
              <a:t>Process Efficiency:</a:t>
            </a:r>
            <a:r>
              <a:rPr lang="en-US" dirty="0"/>
              <a:t> The "Sales Cycle Analysis" helps understand how long it takes to close deals. A very wide box plot or long whiskers might suggest inconsistent sales processes or bottlenecks.</a:t>
            </a:r>
          </a:p>
        </p:txBody>
      </p:sp>
    </p:spTree>
    <p:extLst>
      <p:ext uri="{BB962C8B-B14F-4D97-AF65-F5344CB8AC3E}">
        <p14:creationId xmlns:p14="http://schemas.microsoft.com/office/powerpoint/2010/main" val="3577462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17DC5-C42B-8970-0CB7-E13A62091365}"/>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B78478F2-C3B8-A21F-74B4-A7D7F24CE467}"/>
              </a:ext>
            </a:extLst>
          </p:cNvPr>
          <p:cNvSpPr>
            <a:spLocks noGrp="1"/>
          </p:cNvSpPr>
          <p:nvPr>
            <p:ph idx="1"/>
          </p:nvPr>
        </p:nvSpPr>
        <p:spPr/>
        <p:txBody>
          <a:bodyPr>
            <a:normAutofit fontScale="62500" lnSpcReduction="20000"/>
          </a:bodyPr>
          <a:lstStyle/>
          <a:p>
            <a:pPr marL="502920" indent="-457200">
              <a:buFont typeface="Arial" panose="020B0604020202020204" pitchFamily="34" charset="0"/>
              <a:buChar char="•"/>
            </a:pPr>
            <a:r>
              <a:rPr lang="en-US" dirty="0"/>
              <a:t>Project Overview &amp; Objectives</a:t>
            </a:r>
          </a:p>
          <a:p>
            <a:pPr marL="502920" indent="-457200">
              <a:buFont typeface="Arial" panose="020B0604020202020204" pitchFamily="34" charset="0"/>
              <a:buChar char="•"/>
            </a:pPr>
            <a:r>
              <a:rPr lang="en-US" dirty="0"/>
              <a:t>Understanding Our Data Sources</a:t>
            </a:r>
          </a:p>
          <a:p>
            <a:pPr marL="502920" indent="-457200">
              <a:buFont typeface="Arial" panose="020B0604020202020204" pitchFamily="34" charset="0"/>
              <a:buChar char="•"/>
            </a:pPr>
            <a:r>
              <a:rPr lang="en-US" dirty="0"/>
              <a:t>Data Architecture &amp; Structure</a:t>
            </a:r>
          </a:p>
          <a:p>
            <a:pPr marL="502920" indent="-457200">
              <a:buFont typeface="Arial" panose="020B0604020202020204" pitchFamily="34" charset="0"/>
              <a:buChar char="•"/>
            </a:pPr>
            <a:r>
              <a:rPr lang="en-US" dirty="0"/>
              <a:t>Data Quality Assessment</a:t>
            </a:r>
          </a:p>
          <a:p>
            <a:pPr marL="502920" indent="-457200">
              <a:buFont typeface="Arial" panose="020B0604020202020204" pitchFamily="34" charset="0"/>
              <a:buChar char="•"/>
            </a:pPr>
            <a:r>
              <a:rPr lang="en-US" dirty="0"/>
              <a:t>Data Cleaning Strategy</a:t>
            </a:r>
          </a:p>
          <a:p>
            <a:pPr marL="502920" indent="-457200">
              <a:buFont typeface="Arial" panose="020B0604020202020204" pitchFamily="34" charset="0"/>
              <a:buChar char="•"/>
            </a:pPr>
            <a:r>
              <a:rPr lang="en-US" dirty="0"/>
              <a:t>DAX Calculations - Calculated Columns</a:t>
            </a:r>
          </a:p>
          <a:p>
            <a:pPr marL="502920" indent="-457200">
              <a:buFont typeface="Arial" panose="020B0604020202020204" pitchFamily="34" charset="0"/>
              <a:buChar char="•"/>
            </a:pPr>
            <a:r>
              <a:rPr lang="en-US" dirty="0"/>
              <a:t>DAX Measures - Core Metrics</a:t>
            </a:r>
          </a:p>
          <a:p>
            <a:pPr marL="502920" indent="-457200">
              <a:buFont typeface="Arial" panose="020B0604020202020204" pitchFamily="34" charset="0"/>
              <a:buChar char="•"/>
            </a:pPr>
            <a:r>
              <a:rPr lang="en-US" dirty="0"/>
              <a:t>Executive Dashboard Walkthrough</a:t>
            </a:r>
          </a:p>
          <a:p>
            <a:pPr marL="502920" indent="-457200">
              <a:buFont typeface="Arial" panose="020B0604020202020204" pitchFamily="34" charset="0"/>
              <a:buChar char="•"/>
            </a:pPr>
            <a:r>
              <a:rPr lang="en-US" dirty="0"/>
              <a:t>Sales Team Performance Analysis</a:t>
            </a:r>
          </a:p>
          <a:p>
            <a:pPr marL="502920" indent="-457200">
              <a:buFont typeface="Arial" panose="020B0604020202020204" pitchFamily="34" charset="0"/>
              <a:buChar char="•"/>
            </a:pPr>
            <a:r>
              <a:rPr lang="en-US" dirty="0"/>
              <a:t>Product &amp; Market Analysis</a:t>
            </a:r>
          </a:p>
          <a:p>
            <a:pPr marL="502920" indent="-457200">
              <a:buFont typeface="Arial" panose="020B0604020202020204" pitchFamily="34" charset="0"/>
              <a:buChar char="•"/>
            </a:pPr>
            <a:r>
              <a:rPr lang="en-US" dirty="0"/>
              <a:t>Customer &amp; Account Intelligence</a:t>
            </a:r>
          </a:p>
          <a:p>
            <a:pPr marL="502920" indent="-457200">
              <a:buFont typeface="Arial" panose="020B0604020202020204" pitchFamily="34" charset="0"/>
              <a:buChar char="•"/>
            </a:pPr>
            <a:r>
              <a:rPr lang="en-US" dirty="0"/>
              <a:t>Advanced Analytics Implementation</a:t>
            </a:r>
          </a:p>
          <a:p>
            <a:pPr marL="502920" indent="-457200">
              <a:buFont typeface="Arial" panose="020B0604020202020204" pitchFamily="34" charset="0"/>
              <a:buChar char="•"/>
            </a:pPr>
            <a:r>
              <a:rPr lang="en-US" dirty="0"/>
              <a:t>Business Insights &amp; Recommendations</a:t>
            </a:r>
          </a:p>
          <a:p>
            <a:pPr marL="502920" indent="-457200">
              <a:buFont typeface="Arial" panose="020B0604020202020204" pitchFamily="34" charset="0"/>
              <a:buChar char="•"/>
            </a:pPr>
            <a:r>
              <a:rPr lang="en-US" dirty="0"/>
              <a:t>Technical Skills Demonstrated</a:t>
            </a:r>
          </a:p>
          <a:p>
            <a:pPr marL="502920" indent="-457200">
              <a:buFont typeface="Arial" panose="020B0604020202020204" pitchFamily="34" charset="0"/>
              <a:buChar char="•"/>
            </a:pPr>
            <a:r>
              <a:rPr lang="en-US" dirty="0"/>
              <a:t>Conclusion &amp; Next Steps</a:t>
            </a:r>
          </a:p>
          <a:p>
            <a:pPr marL="502920" indent="-457200">
              <a:buFont typeface="Arial" panose="020B0604020202020204" pitchFamily="34" charset="0"/>
              <a:buChar char="•"/>
            </a:pPr>
            <a:endParaRPr lang="en-US" dirty="0"/>
          </a:p>
        </p:txBody>
      </p:sp>
    </p:spTree>
    <p:extLst>
      <p:ext uri="{BB962C8B-B14F-4D97-AF65-F5344CB8AC3E}">
        <p14:creationId xmlns:p14="http://schemas.microsoft.com/office/powerpoint/2010/main" val="1779779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Product &amp; Market Analysis Dashboard</a:t>
            </a:r>
          </a:p>
        </p:txBody>
      </p:sp>
      <p:sp>
        <p:nvSpPr>
          <p:cNvPr id="3" name="Content Placeholder 2"/>
          <p:cNvSpPr>
            <a:spLocks noGrp="1"/>
          </p:cNvSpPr>
          <p:nvPr>
            <p:ph idx="1"/>
          </p:nvPr>
        </p:nvSpPr>
        <p:spPr>
          <a:xfrm>
            <a:off x="228600" y="1524000"/>
            <a:ext cx="7696200" cy="5105400"/>
          </a:xfrm>
        </p:spPr>
        <p:txBody>
          <a:bodyPr>
            <a:noAutofit/>
          </a:bodyPr>
          <a:lstStyle/>
          <a:p>
            <a:r>
              <a:rPr lang="en-US" sz="1100" b="1" dirty="0"/>
              <a:t>Purpose:</a:t>
            </a:r>
            <a:r>
              <a:rPr lang="en-US" sz="1100" dirty="0"/>
              <a:t> This dashboard focuses on product performance within different market segments, helping to optimize product strategies and market targeting.</a:t>
            </a:r>
          </a:p>
          <a:p>
            <a:endParaRPr lang="en-US" sz="1100" dirty="0"/>
          </a:p>
          <a:p>
            <a:r>
              <a:rPr lang="en-US" sz="1100" b="1" dirty="0"/>
              <a:t>Why these charts?</a:t>
            </a:r>
            <a:endParaRPr lang="en-US" sz="1100" dirty="0"/>
          </a:p>
          <a:p>
            <a:pPr>
              <a:buFont typeface="Arial" panose="020B0604020202020204" pitchFamily="34" charset="0"/>
              <a:buChar char="•"/>
            </a:pPr>
            <a:r>
              <a:rPr lang="en-US" sz="1100" b="1" dirty="0"/>
              <a:t>Product Series Comparison (Table/Bar Chart):</a:t>
            </a:r>
            <a:r>
              <a:rPr lang="en-US" sz="1100" dirty="0"/>
              <a:t> This compares different product series (e.g., GTX vs. MG) across various metrics like total revenue and win rate. It allows for direct comparison of product line success.</a:t>
            </a:r>
          </a:p>
          <a:p>
            <a:pPr>
              <a:buFont typeface="Arial" panose="020B0604020202020204" pitchFamily="34" charset="0"/>
              <a:buChar char="•"/>
            </a:pPr>
            <a:r>
              <a:rPr lang="en-US" sz="1100" b="1" dirty="0"/>
              <a:t>Price vs. Performance Scatter (Scatter Plot with Bar Charts):</a:t>
            </a:r>
            <a:r>
              <a:rPr lang="en-US" sz="1100" dirty="0"/>
              <a:t> This can show how different price tiers or product configurations perform in terms of win rate and revenue. It helps determine optimal pricing and product offerings.</a:t>
            </a:r>
          </a:p>
          <a:p>
            <a:pPr>
              <a:buFont typeface="Arial" panose="020B0604020202020204" pitchFamily="34" charset="0"/>
              <a:buChar char="•"/>
            </a:pPr>
            <a:r>
              <a:rPr lang="en-US" sz="1100" b="1" dirty="0"/>
              <a:t>Market Segment Analysis (Tree Map/Stacked Bar):</a:t>
            </a:r>
            <a:r>
              <a:rPr lang="en-US" sz="1100" dirty="0"/>
              <a:t> This breaks down performance by market segments (e.g., Fortune 500, Established, Growth, Startup) and company sizes. It reveals which segments are most profitable or have the highest win rates.</a:t>
            </a:r>
          </a:p>
          <a:p>
            <a:pPr>
              <a:buFont typeface="Arial" panose="020B0604020202020204" pitchFamily="34" charset="0"/>
              <a:buChar char="•"/>
            </a:pPr>
            <a:r>
              <a:rPr lang="en-US" sz="1100" b="1" dirty="0"/>
              <a:t>Product Performance Grid (Table):</a:t>
            </a:r>
            <a:r>
              <a:rPr lang="en-US" sz="1100" dirty="0"/>
              <a:t> This provides a detailed breakdown of product performance by quarter, including win rates, won revenue, and quarter-over-quarter growth. It's useful for tracking short-term trends.</a:t>
            </a:r>
          </a:p>
          <a:p>
            <a:pPr>
              <a:buFont typeface="Arial" panose="020B0604020202020204" pitchFamily="34" charset="0"/>
              <a:buChar char="•"/>
            </a:pPr>
            <a:r>
              <a:rPr lang="en-US" sz="1100" b="1" dirty="0"/>
              <a:t>Product Adoption Timeline (Bar Chart):</a:t>
            </a:r>
            <a:r>
              <a:rPr lang="en-US" sz="1100" dirty="0"/>
              <a:t> This shows the adoption or sales of products over time. It helps to understand product lifecycle and market acceptance.</a:t>
            </a:r>
          </a:p>
          <a:p>
            <a:pPr>
              <a:buFont typeface="Arial" panose="020B0604020202020204" pitchFamily="34" charset="0"/>
              <a:buChar char="•"/>
            </a:pPr>
            <a:endParaRPr lang="en-US" sz="1100" dirty="0"/>
          </a:p>
          <a:p>
            <a:r>
              <a:rPr lang="en-US" sz="1100" b="1" dirty="0"/>
              <a:t>How to Interpret:</a:t>
            </a:r>
            <a:endParaRPr lang="en-US" sz="1100" dirty="0"/>
          </a:p>
          <a:p>
            <a:pPr>
              <a:buFont typeface="Arial" panose="020B0604020202020204" pitchFamily="34" charset="0"/>
              <a:buChar char="•"/>
            </a:pPr>
            <a:r>
              <a:rPr lang="en-US" sz="1100" b="1" dirty="0"/>
              <a:t>Product Strengths:</a:t>
            </a:r>
            <a:r>
              <a:rPr lang="en-US" sz="1100" dirty="0"/>
              <a:t> The "Product Series Comparison" and "Product Performance Grid" show which products are driving revenue and have high win rates, indicating success.</a:t>
            </a:r>
          </a:p>
          <a:p>
            <a:pPr>
              <a:buFont typeface="Arial" panose="020B0604020202020204" pitchFamily="34" charset="0"/>
              <a:buChar char="•"/>
            </a:pPr>
            <a:r>
              <a:rPr lang="en-US" sz="1100" b="1" dirty="0"/>
              <a:t>Market Opportunities:</a:t>
            </a:r>
            <a:r>
              <a:rPr lang="en-US" sz="1100" dirty="0"/>
              <a:t> The "Market Segment Analysis" helps identify the most lucrative market segments to target, or segments where more effort is needed.</a:t>
            </a:r>
          </a:p>
          <a:p>
            <a:pPr>
              <a:buFont typeface="Arial" panose="020B0604020202020204" pitchFamily="34" charset="0"/>
              <a:buChar char="•"/>
            </a:pPr>
            <a:r>
              <a:rPr lang="en-US" sz="1100" b="1" dirty="0"/>
              <a:t>Pricing Strategy:</a:t>
            </a:r>
            <a:r>
              <a:rPr lang="en-US" sz="1100" dirty="0"/>
              <a:t> The "Price vs. Performance Scatter" can inform pricing adjustments by showing if higher-priced items have acceptable win rates.</a:t>
            </a:r>
          </a:p>
          <a:p>
            <a:pPr>
              <a:buFont typeface="Arial" panose="020B0604020202020204" pitchFamily="34" charset="0"/>
              <a:buChar char="•"/>
            </a:pPr>
            <a:r>
              <a:rPr lang="en-US" sz="1100" b="1" dirty="0"/>
              <a:t>Growth Potential:</a:t>
            </a:r>
            <a:r>
              <a:rPr lang="en-US" sz="1100" dirty="0"/>
              <a:t> "Product Adoption Timeline" can indicate how quickly new products are gaining traction or if older products are declining.</a:t>
            </a:r>
          </a:p>
        </p:txBody>
      </p:sp>
    </p:spTree>
    <p:extLst>
      <p:ext uri="{BB962C8B-B14F-4D97-AF65-F5344CB8AC3E}">
        <p14:creationId xmlns:p14="http://schemas.microsoft.com/office/powerpoint/2010/main" val="939429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Customer &amp; Account Intelligence Dashboard</a:t>
            </a:r>
          </a:p>
        </p:txBody>
      </p:sp>
      <p:sp>
        <p:nvSpPr>
          <p:cNvPr id="3" name="Content Placeholder 2">
            <a:extLst>
              <a:ext uri="{FF2B5EF4-FFF2-40B4-BE49-F238E27FC236}">
                <a16:creationId xmlns:a16="http://schemas.microsoft.com/office/drawing/2014/main" id="{B570F613-04D2-FE34-A29B-C037A5EB45A2}"/>
              </a:ext>
            </a:extLst>
          </p:cNvPr>
          <p:cNvSpPr>
            <a:spLocks noGrp="1"/>
          </p:cNvSpPr>
          <p:nvPr>
            <p:ph idx="1"/>
          </p:nvPr>
        </p:nvSpPr>
        <p:spPr>
          <a:xfrm>
            <a:off x="228600" y="1524000"/>
            <a:ext cx="7696200" cy="5334000"/>
          </a:xfrm>
        </p:spPr>
        <p:txBody>
          <a:bodyPr>
            <a:normAutofit fontScale="47500" lnSpcReduction="20000"/>
          </a:bodyPr>
          <a:lstStyle/>
          <a:p>
            <a:r>
              <a:rPr lang="en-US" b="1" dirty="0"/>
              <a:t>Purpose:</a:t>
            </a:r>
            <a:r>
              <a:rPr lang="en-US" dirty="0"/>
              <a:t> This dashboard provides insights into customer and account performance, helping to identify valuable customers and assess account risk.</a:t>
            </a:r>
          </a:p>
          <a:p>
            <a:endParaRPr lang="en-US" dirty="0"/>
          </a:p>
          <a:p>
            <a:r>
              <a:rPr lang="en-US" b="1" dirty="0"/>
              <a:t>Why these charts?</a:t>
            </a:r>
            <a:endParaRPr lang="en-US" dirty="0"/>
          </a:p>
          <a:p>
            <a:pPr>
              <a:buFont typeface="Arial" panose="020B0604020202020204" pitchFamily="34" charset="0"/>
              <a:buChar char="•"/>
            </a:pPr>
            <a:r>
              <a:rPr lang="en-US" b="1" dirty="0"/>
              <a:t>Account Segmentation Matrix (Table):</a:t>
            </a:r>
            <a:r>
              <a:rPr lang="en-US" dirty="0"/>
              <a:t> This segments accounts based on criteria like company size, established vs. new, or growth potential. It shows the total revenue generated from each segment.</a:t>
            </a:r>
          </a:p>
          <a:p>
            <a:pPr>
              <a:buFont typeface="Arial" panose="020B0604020202020204" pitchFamily="34" charset="0"/>
              <a:buChar char="•"/>
            </a:pPr>
            <a:r>
              <a:rPr lang="en-US" b="1" dirty="0"/>
              <a:t>Customer Lifetime Value (Scatter Plot/Bubble Chart):</a:t>
            </a:r>
            <a:r>
              <a:rPr lang="en-US" dirty="0"/>
              <a:t> This visualizes the value of customers over time. It helps identify high-value customers who should be prioritized for retention or upsell.</a:t>
            </a:r>
          </a:p>
          <a:p>
            <a:pPr>
              <a:buFont typeface="Arial" panose="020B0604020202020204" pitchFamily="34" charset="0"/>
              <a:buChar char="•"/>
            </a:pPr>
            <a:r>
              <a:rPr lang="en-US" b="1" dirty="0"/>
              <a:t>Industry Performance (Bar Chart):</a:t>
            </a:r>
            <a:r>
              <a:rPr lang="en-US" dirty="0"/>
              <a:t> This breaks down revenue or deals by industry. It helps understand which industries are most receptive to the company's offerings.</a:t>
            </a:r>
          </a:p>
          <a:p>
            <a:pPr>
              <a:buFont typeface="Arial" panose="020B0604020202020204" pitchFamily="34" charset="0"/>
              <a:buChar char="•"/>
            </a:pPr>
            <a:r>
              <a:rPr lang="en-US" b="1" dirty="0"/>
              <a:t>Account Risk Assessment (Table):</a:t>
            </a:r>
            <a:r>
              <a:rPr lang="en-US" dirty="0"/>
              <a:t> This lists accounts and their associated risk factors (e.g., low win rate, long deal duration). It helps identify accounts that might be at risk of churn or require intervention.</a:t>
            </a:r>
          </a:p>
          <a:p>
            <a:pPr>
              <a:buFont typeface="Arial" panose="020B0604020202020204" pitchFamily="34" charset="0"/>
              <a:buChar char="•"/>
            </a:pPr>
            <a:r>
              <a:rPr lang="en-US" b="1" dirty="0"/>
              <a:t>Top Accounts (Table/Bar Chart):</a:t>
            </a:r>
            <a:r>
              <a:rPr lang="en-US" dirty="0"/>
              <a:t> This simply lists the accounts generating the most revenue or deals, highlighting key clients.</a:t>
            </a:r>
          </a:p>
          <a:p>
            <a:pPr>
              <a:buFont typeface="Arial" panose="020B0604020202020204" pitchFamily="34" charset="0"/>
              <a:buChar char="•"/>
            </a:pPr>
            <a:endParaRPr lang="en-US" dirty="0"/>
          </a:p>
          <a:p>
            <a:r>
              <a:rPr lang="en-US" b="1" dirty="0"/>
              <a:t>How to Interpret:</a:t>
            </a:r>
            <a:endParaRPr lang="en-US" dirty="0"/>
          </a:p>
          <a:p>
            <a:pPr>
              <a:buFont typeface="Arial" panose="020B0604020202020204" pitchFamily="34" charset="0"/>
              <a:buChar char="•"/>
            </a:pPr>
            <a:r>
              <a:rPr lang="en-US" b="1" dirty="0"/>
              <a:t>Who are our best customers?</a:t>
            </a:r>
            <a:r>
              <a:rPr lang="en-US" dirty="0"/>
              <a:t> The "Customer Lifetime Value" and "Top Accounts" clearly show which customers are most valuable.</a:t>
            </a:r>
          </a:p>
          <a:p>
            <a:pPr>
              <a:buFont typeface="Arial" panose="020B0604020202020204" pitchFamily="34" charset="0"/>
              <a:buChar char="•"/>
            </a:pPr>
            <a:r>
              <a:rPr lang="en-US" b="1" dirty="0"/>
              <a:t>Where should we focus sales efforts?</a:t>
            </a:r>
            <a:r>
              <a:rPr lang="en-US" dirty="0"/>
              <a:t> "Industry Performance" can guide sales teams to focus on industries where they have a strong track record.</a:t>
            </a:r>
          </a:p>
          <a:p>
            <a:pPr>
              <a:buFont typeface="Arial" panose="020B0604020202020204" pitchFamily="34" charset="0"/>
              <a:buChar char="•"/>
            </a:pPr>
            <a:r>
              <a:rPr lang="en-US" b="1" dirty="0"/>
              <a:t>Identify potential problems:</a:t>
            </a:r>
            <a:r>
              <a:rPr lang="en-US" dirty="0"/>
              <a:t> "Account Risk Assessment" quickly points to accounts that might need attention to prevent loss of business.</a:t>
            </a:r>
          </a:p>
          <a:p>
            <a:pPr>
              <a:buFont typeface="Arial" panose="020B0604020202020204" pitchFamily="34" charset="0"/>
              <a:buChar char="•"/>
            </a:pPr>
            <a:r>
              <a:rPr lang="en-US" b="1" dirty="0"/>
              <a:t>Tailor strategies:</a:t>
            </a:r>
            <a:r>
              <a:rPr lang="en-US" dirty="0"/>
              <a:t> "Account Segmentation Matrix" helps understand the characteristics of different customer groups, allowing for tailored sales and marketing strategies.</a:t>
            </a:r>
          </a:p>
          <a:p>
            <a:endParaRPr lang="en-US" dirty="0"/>
          </a:p>
        </p:txBody>
      </p:sp>
    </p:spTree>
    <p:extLst>
      <p:ext uri="{BB962C8B-B14F-4D97-AF65-F5344CB8AC3E}">
        <p14:creationId xmlns:p14="http://schemas.microsoft.com/office/powerpoint/2010/main" val="2940007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Operational Analytics Dashboard</a:t>
            </a:r>
          </a:p>
        </p:txBody>
      </p:sp>
      <p:sp>
        <p:nvSpPr>
          <p:cNvPr id="3" name="Content Placeholder 2"/>
          <p:cNvSpPr>
            <a:spLocks noGrp="1"/>
          </p:cNvSpPr>
          <p:nvPr>
            <p:ph idx="1"/>
          </p:nvPr>
        </p:nvSpPr>
        <p:spPr>
          <a:xfrm>
            <a:off x="228600" y="1524000"/>
            <a:ext cx="7696200" cy="5334000"/>
          </a:xfrm>
        </p:spPr>
        <p:txBody>
          <a:bodyPr>
            <a:normAutofit fontScale="47500" lnSpcReduction="20000"/>
          </a:bodyPr>
          <a:lstStyle/>
          <a:p>
            <a:r>
              <a:rPr lang="en-US" b="1" dirty="0"/>
              <a:t>Purpose:</a:t>
            </a:r>
            <a:r>
              <a:rPr lang="en-US" dirty="0"/>
              <a:t> This dashboard focuses on the health and efficiency of the sales pipeline and operations, helping to identify bottlenecks and forecast future sales.</a:t>
            </a:r>
          </a:p>
          <a:p>
            <a:endParaRPr lang="en-US" dirty="0"/>
          </a:p>
          <a:p>
            <a:r>
              <a:rPr lang="en-US" b="1" dirty="0"/>
              <a:t>Why these charts?</a:t>
            </a:r>
            <a:endParaRPr lang="en-US" dirty="0"/>
          </a:p>
          <a:p>
            <a:pPr>
              <a:buFont typeface="Arial" panose="020B0604020202020204" pitchFamily="34" charset="0"/>
              <a:buChar char="•"/>
            </a:pPr>
            <a:r>
              <a:rPr lang="en-US" b="1" dirty="0"/>
              <a:t>Pipeline Health Scorecard (Gauge/Donut Chart):</a:t>
            </a:r>
            <a:r>
              <a:rPr lang="en-US" dirty="0"/>
              <a:t> This provides an overall health score for the sales pipeline, often based on a combination of metrics like conversion rates and stage progression. It gives a quick visual indicator of the pipeline's overall strength.</a:t>
            </a:r>
          </a:p>
          <a:p>
            <a:pPr>
              <a:buFont typeface="Arial" panose="020B0604020202020204" pitchFamily="34" charset="0"/>
              <a:buChar char="•"/>
            </a:pPr>
            <a:r>
              <a:rPr lang="en-US" b="1" dirty="0"/>
              <a:t>Conversion Rate and Pipeline Health (Gauge/Donut Chart):</a:t>
            </a:r>
            <a:r>
              <a:rPr lang="en-US" dirty="0"/>
              <a:t> Similar to the scorecard, this shows specific metrics related to how well leads are converting through the pipeline.</a:t>
            </a:r>
          </a:p>
          <a:p>
            <a:pPr>
              <a:buFont typeface="Arial" panose="020B0604020202020204" pitchFamily="34" charset="0"/>
              <a:buChar char="•"/>
            </a:pPr>
            <a:r>
              <a:rPr lang="en-US" b="1" dirty="0"/>
              <a:t>Deal Duration Analysis (Line Chart/Area Chart):</a:t>
            </a:r>
            <a:r>
              <a:rPr lang="en-US" dirty="0"/>
              <a:t> This tracks the average time deals spend in each stage or the overall deal duration. It helps identify stages where deals might be getting stuck.</a:t>
            </a:r>
          </a:p>
          <a:p>
            <a:pPr>
              <a:buFont typeface="Arial" panose="020B0604020202020204" pitchFamily="34" charset="0"/>
              <a:buChar char="•"/>
            </a:pPr>
            <a:r>
              <a:rPr lang="en-US" b="1" dirty="0"/>
              <a:t>Stage Progression Analysis (Bar Chart):</a:t>
            </a:r>
            <a:r>
              <a:rPr lang="en-US" dirty="0"/>
              <a:t> This shows the percentage of deals moving from one stage to the next. It highlights potential bottlenecks where deals are dropping off.</a:t>
            </a:r>
          </a:p>
          <a:p>
            <a:pPr>
              <a:buFont typeface="Arial" panose="020B0604020202020204" pitchFamily="34" charset="0"/>
              <a:buChar char="•"/>
            </a:pPr>
            <a:r>
              <a:rPr lang="en-US" b="1" dirty="0"/>
              <a:t>Sales Forecast (Bar Chart with Indicators):</a:t>
            </a:r>
            <a:r>
              <a:rPr lang="en-US" dirty="0"/>
              <a:t> This is a critical chart that projects future sales based on current pipeline data. It often includes targets and actuals, showing potential gaps or surpluses.</a:t>
            </a:r>
          </a:p>
          <a:p>
            <a:pPr>
              <a:buFont typeface="Arial" panose="020B0604020202020204" pitchFamily="34" charset="0"/>
              <a:buChar char="•"/>
            </a:pPr>
            <a:endParaRPr lang="en-US" dirty="0"/>
          </a:p>
          <a:p>
            <a:r>
              <a:rPr lang="en-US" b="1" dirty="0"/>
              <a:t>How to Interpret:</a:t>
            </a:r>
            <a:endParaRPr lang="en-US" dirty="0"/>
          </a:p>
          <a:p>
            <a:pPr>
              <a:buFont typeface="Arial" panose="020B0604020202020204" pitchFamily="34" charset="0"/>
              <a:buChar char="•"/>
            </a:pPr>
            <a:r>
              <a:rPr lang="en-US" b="1" dirty="0"/>
              <a:t>Is our pipeline healthy?</a:t>
            </a:r>
            <a:r>
              <a:rPr lang="en-US" dirty="0"/>
              <a:t> The "Pipeline Health Scorecard" provides an immediate answer. A low score indicates issues that need addressing.</a:t>
            </a:r>
          </a:p>
          <a:p>
            <a:pPr>
              <a:buFont typeface="Arial" panose="020B0604020202020204" pitchFamily="34" charset="0"/>
              <a:buChar char="•"/>
            </a:pPr>
            <a:r>
              <a:rPr lang="en-US" b="1" dirty="0"/>
              <a:t>Where are the bottlenecks?</a:t>
            </a:r>
            <a:r>
              <a:rPr lang="en-US" dirty="0"/>
              <a:t> "Deal Duration Analysis" and "Stage Progression Analysis" pinpoint the specific stages where deals are taking too long or failing to progress, allowing for targeted process improvements.</a:t>
            </a:r>
          </a:p>
          <a:p>
            <a:pPr>
              <a:buFont typeface="Arial" panose="020B0604020202020204" pitchFamily="34" charset="0"/>
              <a:buChar char="•"/>
            </a:pPr>
            <a:r>
              <a:rPr lang="en-US" b="1" dirty="0"/>
              <a:t>What can we expect in the future?</a:t>
            </a:r>
            <a:r>
              <a:rPr lang="en-US" dirty="0"/>
              <a:t> The "Sales Forecast" is crucial for planning resources, setting expectations, and identifying potential revenue shortfalls or surpluses.</a:t>
            </a:r>
          </a:p>
          <a:p>
            <a:pPr>
              <a:buFont typeface="Arial" panose="020B0604020202020204" pitchFamily="34" charset="0"/>
              <a:buChar char="•"/>
            </a:pPr>
            <a:r>
              <a:rPr lang="en-US" b="1" dirty="0"/>
              <a:t>Improve efficiency:</a:t>
            </a:r>
            <a:r>
              <a:rPr lang="en-US" dirty="0"/>
              <a:t> If conversion rates are low in a particular stage, it suggests a need for training or process refinement in that area.</a:t>
            </a:r>
          </a:p>
        </p:txBody>
      </p:sp>
    </p:spTree>
    <p:extLst>
      <p:ext uri="{BB962C8B-B14F-4D97-AF65-F5344CB8AC3E}">
        <p14:creationId xmlns:p14="http://schemas.microsoft.com/office/powerpoint/2010/main" val="3274094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Project Overview &amp; Objectives</a:t>
            </a:r>
          </a:p>
        </p:txBody>
      </p:sp>
      <p:sp>
        <p:nvSpPr>
          <p:cNvPr id="3" name="Content Placeholder 2"/>
          <p:cNvSpPr>
            <a:spLocks noGrp="1"/>
          </p:cNvSpPr>
          <p:nvPr>
            <p:ph idx="1"/>
          </p:nvPr>
        </p:nvSpPr>
        <p:spPr>
          <a:xfrm>
            <a:off x="533400" y="1794657"/>
            <a:ext cx="7391400" cy="4411663"/>
          </a:xfrm>
        </p:spPr>
        <p:txBody>
          <a:bodyPr>
            <a:normAutofit fontScale="85000" lnSpcReduction="20000"/>
          </a:bodyPr>
          <a:lstStyle/>
          <a:p>
            <a:r>
              <a:rPr dirty="0"/>
              <a:t>- </a:t>
            </a:r>
            <a:r>
              <a:rPr b="1" dirty="0"/>
              <a:t>Dataset: </a:t>
            </a:r>
            <a:endParaRPr lang="en-US" b="1" dirty="0"/>
          </a:p>
          <a:p>
            <a:r>
              <a:rPr dirty="0"/>
              <a:t>B2B Sales Pipeline (Computer Hardware Company)</a:t>
            </a:r>
            <a:endParaRPr lang="en-US" dirty="0"/>
          </a:p>
          <a:p>
            <a:endParaRPr dirty="0"/>
          </a:p>
          <a:p>
            <a:r>
              <a:rPr dirty="0"/>
              <a:t>- </a:t>
            </a:r>
            <a:r>
              <a:rPr b="1" dirty="0"/>
              <a:t>Scope:</a:t>
            </a:r>
            <a:r>
              <a:rPr dirty="0"/>
              <a:t> </a:t>
            </a:r>
            <a:endParaRPr lang="en-US" dirty="0"/>
          </a:p>
          <a:p>
            <a:r>
              <a:rPr dirty="0"/>
              <a:t>4 data tables, sales opportunities, accounts, products, teams</a:t>
            </a:r>
            <a:endParaRPr lang="en-US" dirty="0"/>
          </a:p>
          <a:p>
            <a:endParaRPr dirty="0"/>
          </a:p>
          <a:p>
            <a:r>
              <a:rPr dirty="0"/>
              <a:t>- </a:t>
            </a:r>
            <a:r>
              <a:rPr b="1" dirty="0"/>
              <a:t>Key Questions:</a:t>
            </a:r>
          </a:p>
          <a:p>
            <a:r>
              <a:rPr dirty="0"/>
              <a:t>  - How is each sales team performing?</a:t>
            </a:r>
          </a:p>
          <a:p>
            <a:r>
              <a:rPr dirty="0"/>
              <a:t>  - Are any sales agents lagging behind?</a:t>
            </a:r>
          </a:p>
          <a:p>
            <a:r>
              <a:rPr dirty="0"/>
              <a:t>  - Quarter-over-quarter trends identification</a:t>
            </a:r>
          </a:p>
          <a:p>
            <a:r>
              <a:rPr dirty="0"/>
              <a:t>  - Product win rate analysis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br>
              <a:rPr lang="en-US" dirty="0"/>
            </a:br>
            <a:r>
              <a:rPr lang="en-US" dirty="0"/>
              <a:t>Understanding Our Data Sources </a:t>
            </a:r>
            <a:br>
              <a:rPr lang="en-US" dirty="0"/>
            </a:br>
            <a:endParaRPr lang="en-US" dirty="0"/>
          </a:p>
        </p:txBody>
      </p:sp>
      <p:pic>
        <p:nvPicPr>
          <p:cNvPr id="5" name="Picture 4">
            <a:extLst>
              <a:ext uri="{FF2B5EF4-FFF2-40B4-BE49-F238E27FC236}">
                <a16:creationId xmlns:a16="http://schemas.microsoft.com/office/drawing/2014/main" id="{02BA4A3D-2ECC-36B2-4B8C-615FD11BD633}"/>
              </a:ext>
            </a:extLst>
          </p:cNvPr>
          <p:cNvPicPr>
            <a:picLocks noChangeAspect="1"/>
          </p:cNvPicPr>
          <p:nvPr/>
        </p:nvPicPr>
        <p:blipFill>
          <a:blip r:embed="rId3"/>
          <a:stretch>
            <a:fillRect/>
          </a:stretch>
        </p:blipFill>
        <p:spPr>
          <a:xfrm>
            <a:off x="768095" y="1896436"/>
            <a:ext cx="7156705" cy="4492186"/>
          </a:xfrm>
          <a:prstGeom prst="rect">
            <a:avLst/>
          </a:prstGeom>
        </p:spPr>
      </p:pic>
      <p:sp>
        <p:nvSpPr>
          <p:cNvPr id="7" name="Double Bracket 6">
            <a:extLst>
              <a:ext uri="{FF2B5EF4-FFF2-40B4-BE49-F238E27FC236}">
                <a16:creationId xmlns:a16="http://schemas.microsoft.com/office/drawing/2014/main" id="{0B963273-C054-265B-2D90-93767169248C}"/>
              </a:ext>
            </a:extLst>
          </p:cNvPr>
          <p:cNvSpPr/>
          <p:nvPr/>
        </p:nvSpPr>
        <p:spPr bwMode="auto">
          <a:xfrm>
            <a:off x="768095" y="2161308"/>
            <a:ext cx="873669" cy="1423543"/>
          </a:xfrm>
          <a:prstGeom prst="bracketPair">
            <a:avLst/>
          </a:prstGeom>
          <a:ln w="38100">
            <a:solidFill>
              <a:srgbClr val="FF0000"/>
            </a:solidFill>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8" name="Double Bracket 7">
            <a:extLst>
              <a:ext uri="{FF2B5EF4-FFF2-40B4-BE49-F238E27FC236}">
                <a16:creationId xmlns:a16="http://schemas.microsoft.com/office/drawing/2014/main" id="{779D5602-F0F7-34C2-637E-195FA35DF347}"/>
              </a:ext>
            </a:extLst>
          </p:cNvPr>
          <p:cNvSpPr/>
          <p:nvPr/>
        </p:nvSpPr>
        <p:spPr bwMode="auto">
          <a:xfrm>
            <a:off x="768095" y="3619808"/>
            <a:ext cx="955514" cy="564572"/>
          </a:xfrm>
          <a:prstGeom prst="bracketPair">
            <a:avLst/>
          </a:prstGeom>
          <a:ln w="38100">
            <a:solidFill>
              <a:srgbClr val="FF0000"/>
            </a:solidFill>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9" name="Double Bracket 8">
            <a:extLst>
              <a:ext uri="{FF2B5EF4-FFF2-40B4-BE49-F238E27FC236}">
                <a16:creationId xmlns:a16="http://schemas.microsoft.com/office/drawing/2014/main" id="{93929FE1-D818-EF51-4BF0-13C23B2DEF7A}"/>
              </a:ext>
            </a:extLst>
          </p:cNvPr>
          <p:cNvSpPr/>
          <p:nvPr/>
        </p:nvSpPr>
        <p:spPr bwMode="auto">
          <a:xfrm>
            <a:off x="768095" y="4219336"/>
            <a:ext cx="1091878" cy="564572"/>
          </a:xfrm>
          <a:prstGeom prst="bracketPair">
            <a:avLst/>
          </a:prstGeom>
          <a:ln w="38100">
            <a:solidFill>
              <a:srgbClr val="FF0000"/>
            </a:solidFill>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10" name="Double Bracket 9">
            <a:extLst>
              <a:ext uri="{FF2B5EF4-FFF2-40B4-BE49-F238E27FC236}">
                <a16:creationId xmlns:a16="http://schemas.microsoft.com/office/drawing/2014/main" id="{C5950757-A701-5C3E-5053-69B6645C0F12}"/>
              </a:ext>
            </a:extLst>
          </p:cNvPr>
          <p:cNvSpPr/>
          <p:nvPr/>
        </p:nvSpPr>
        <p:spPr bwMode="auto">
          <a:xfrm>
            <a:off x="768095" y="4818864"/>
            <a:ext cx="1195786" cy="1653460"/>
          </a:xfrm>
          <a:prstGeom prst="bracketPair">
            <a:avLst/>
          </a:prstGeom>
          <a:ln w="38100">
            <a:solidFill>
              <a:srgbClr val="FF0000"/>
            </a:solidFill>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Data Architecture &amp; Structure</a:t>
            </a:r>
          </a:p>
        </p:txBody>
      </p:sp>
      <p:pic>
        <p:nvPicPr>
          <p:cNvPr id="5" name="Picture 4">
            <a:extLst>
              <a:ext uri="{FF2B5EF4-FFF2-40B4-BE49-F238E27FC236}">
                <a16:creationId xmlns:a16="http://schemas.microsoft.com/office/drawing/2014/main" id="{8A67416C-70AC-5BA1-C7E9-CC7EDB4B20B1}"/>
              </a:ext>
            </a:extLst>
          </p:cNvPr>
          <p:cNvPicPr>
            <a:picLocks noChangeAspect="1"/>
          </p:cNvPicPr>
          <p:nvPr/>
        </p:nvPicPr>
        <p:blipFill>
          <a:blip r:embed="rId3"/>
          <a:stretch>
            <a:fillRect/>
          </a:stretch>
        </p:blipFill>
        <p:spPr>
          <a:xfrm>
            <a:off x="732439" y="1524000"/>
            <a:ext cx="7192361" cy="4995890"/>
          </a:xfrm>
          <a:prstGeom prst="rect">
            <a:avLst/>
          </a:prstGeom>
        </p:spPr>
      </p:pic>
      <p:sp>
        <p:nvSpPr>
          <p:cNvPr id="6" name="Rectangle 5">
            <a:extLst>
              <a:ext uri="{FF2B5EF4-FFF2-40B4-BE49-F238E27FC236}">
                <a16:creationId xmlns:a16="http://schemas.microsoft.com/office/drawing/2014/main" id="{B1D1C454-8C22-2077-9EA3-D5C7BDC92A92}"/>
              </a:ext>
            </a:extLst>
          </p:cNvPr>
          <p:cNvSpPr/>
          <p:nvPr/>
        </p:nvSpPr>
        <p:spPr bwMode="auto">
          <a:xfrm>
            <a:off x="3405368" y="1632030"/>
            <a:ext cx="1342663" cy="324091"/>
          </a:xfrm>
          <a:prstGeom prst="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7" name="Rectangle 6">
            <a:extLst>
              <a:ext uri="{FF2B5EF4-FFF2-40B4-BE49-F238E27FC236}">
                <a16:creationId xmlns:a16="http://schemas.microsoft.com/office/drawing/2014/main" id="{85AF273B-1048-76B5-43E8-E0A30788F077}"/>
              </a:ext>
            </a:extLst>
          </p:cNvPr>
          <p:cNvSpPr/>
          <p:nvPr/>
        </p:nvSpPr>
        <p:spPr bwMode="auto">
          <a:xfrm>
            <a:off x="801886" y="1633959"/>
            <a:ext cx="1342663" cy="324091"/>
          </a:xfrm>
          <a:prstGeom prst="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8" name="Rectangle 7">
            <a:extLst>
              <a:ext uri="{FF2B5EF4-FFF2-40B4-BE49-F238E27FC236}">
                <a16:creationId xmlns:a16="http://schemas.microsoft.com/office/drawing/2014/main" id="{C54AEFB4-E77D-087C-DFC3-8D29355C342A}"/>
              </a:ext>
            </a:extLst>
          </p:cNvPr>
          <p:cNvSpPr/>
          <p:nvPr/>
        </p:nvSpPr>
        <p:spPr bwMode="auto">
          <a:xfrm>
            <a:off x="732439" y="3431782"/>
            <a:ext cx="1342663" cy="324091"/>
          </a:xfrm>
          <a:prstGeom prst="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9" name="Rectangle 8">
            <a:extLst>
              <a:ext uri="{FF2B5EF4-FFF2-40B4-BE49-F238E27FC236}">
                <a16:creationId xmlns:a16="http://schemas.microsoft.com/office/drawing/2014/main" id="{3257FA2A-BB12-E590-64CC-B8657C704860}"/>
              </a:ext>
            </a:extLst>
          </p:cNvPr>
          <p:cNvSpPr/>
          <p:nvPr/>
        </p:nvSpPr>
        <p:spPr bwMode="auto">
          <a:xfrm>
            <a:off x="5783809" y="1633959"/>
            <a:ext cx="1342663" cy="324091"/>
          </a:xfrm>
          <a:prstGeom prst="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cxnSp>
        <p:nvCxnSpPr>
          <p:cNvPr id="11" name="Connector: Curved 10">
            <a:extLst>
              <a:ext uri="{FF2B5EF4-FFF2-40B4-BE49-F238E27FC236}">
                <a16:creationId xmlns:a16="http://schemas.microsoft.com/office/drawing/2014/main" id="{8E9A731C-34B4-7C0E-9E4E-FB35E0515AE6}"/>
              </a:ext>
            </a:extLst>
          </p:cNvPr>
          <p:cNvCxnSpPr/>
          <p:nvPr/>
        </p:nvCxnSpPr>
        <p:spPr bwMode="auto">
          <a:xfrm rot="16200000" flipH="1">
            <a:off x="2212383" y="2881620"/>
            <a:ext cx="1551007" cy="613459"/>
          </a:xfrm>
          <a:prstGeom prst="curvedConnector3">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Connector: Curved 11">
            <a:extLst>
              <a:ext uri="{FF2B5EF4-FFF2-40B4-BE49-F238E27FC236}">
                <a16:creationId xmlns:a16="http://schemas.microsoft.com/office/drawing/2014/main" id="{1587EE86-1998-C23B-A943-EF61E076EF65}"/>
              </a:ext>
            </a:extLst>
          </p:cNvPr>
          <p:cNvCxnSpPr/>
          <p:nvPr/>
        </p:nvCxnSpPr>
        <p:spPr bwMode="auto">
          <a:xfrm flipV="1">
            <a:off x="2681157" y="4054995"/>
            <a:ext cx="613460" cy="148543"/>
          </a:xfrm>
          <a:prstGeom prst="curvedConnector3">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Connector: Curved 14">
            <a:extLst>
              <a:ext uri="{FF2B5EF4-FFF2-40B4-BE49-F238E27FC236}">
                <a16:creationId xmlns:a16="http://schemas.microsoft.com/office/drawing/2014/main" id="{E5958F61-67C1-A226-45EB-D43FA941D838}"/>
              </a:ext>
            </a:extLst>
          </p:cNvPr>
          <p:cNvCxnSpPr>
            <a:cxnSpLocks/>
          </p:cNvCxnSpPr>
          <p:nvPr/>
        </p:nvCxnSpPr>
        <p:spPr bwMode="auto">
          <a:xfrm rot="10800000" flipV="1">
            <a:off x="5243334" y="3963854"/>
            <a:ext cx="1469983" cy="135990"/>
          </a:xfrm>
          <a:prstGeom prst="curvedConnector3">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 name="Rectangle 17">
            <a:extLst>
              <a:ext uri="{FF2B5EF4-FFF2-40B4-BE49-F238E27FC236}">
                <a16:creationId xmlns:a16="http://schemas.microsoft.com/office/drawing/2014/main" id="{800A4D54-C0AB-443E-ED6B-76B081CFEB53}"/>
              </a:ext>
            </a:extLst>
          </p:cNvPr>
          <p:cNvSpPr/>
          <p:nvPr/>
        </p:nvSpPr>
        <p:spPr bwMode="auto">
          <a:xfrm>
            <a:off x="5884274" y="4682924"/>
            <a:ext cx="1342663" cy="324091"/>
          </a:xfrm>
          <a:prstGeom prst="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cxnSp>
        <p:nvCxnSpPr>
          <p:cNvPr id="19" name="Connector: Curved 18">
            <a:extLst>
              <a:ext uri="{FF2B5EF4-FFF2-40B4-BE49-F238E27FC236}">
                <a16:creationId xmlns:a16="http://schemas.microsoft.com/office/drawing/2014/main" id="{A0C45F69-9813-D0CB-85EA-B3687534E45A}"/>
              </a:ext>
            </a:extLst>
          </p:cNvPr>
          <p:cNvCxnSpPr>
            <a:cxnSpLocks/>
          </p:cNvCxnSpPr>
          <p:nvPr/>
        </p:nvCxnSpPr>
        <p:spPr bwMode="auto">
          <a:xfrm rot="10800000">
            <a:off x="5243333" y="4248871"/>
            <a:ext cx="1682840" cy="434053"/>
          </a:xfrm>
          <a:prstGeom prst="curvedConnector3">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1000"/>
                                        <p:tgtEl>
                                          <p:spTgt spid="18"/>
                                        </p:tgtEl>
                                      </p:cBhvr>
                                    </p:animEffect>
                                    <p:anim calcmode="lin" valueType="num">
                                      <p:cBhvr>
                                        <p:cTn id="36" dur="1000" fill="hold"/>
                                        <p:tgtEl>
                                          <p:spTgt spid="18"/>
                                        </p:tgtEl>
                                        <p:attrNameLst>
                                          <p:attrName>ppt_x</p:attrName>
                                        </p:attrNameLst>
                                      </p:cBhvr>
                                      <p:tavLst>
                                        <p:tav tm="0">
                                          <p:val>
                                            <p:strVal val="#ppt_x"/>
                                          </p:val>
                                        </p:tav>
                                        <p:tav tm="100000">
                                          <p:val>
                                            <p:strVal val="#ppt_x"/>
                                          </p:val>
                                        </p:tav>
                                      </p:tavLst>
                                    </p:anim>
                                    <p:anim calcmode="lin" valueType="num">
                                      <p:cBhvr>
                                        <p:cTn id="3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fltVal val="0"/>
                                          </p:val>
                                        </p:tav>
                                        <p:tav tm="100000">
                                          <p:val>
                                            <p:strVal val="#ppt_h"/>
                                          </p:val>
                                        </p:tav>
                                      </p:tavLst>
                                    </p:anim>
                                    <p:animEffect transition="in" filter="fade">
                                      <p:cBhvr>
                                        <p:cTn id="44" dur="500"/>
                                        <p:tgtEl>
                                          <p:spTgt spid="15"/>
                                        </p:tgtEl>
                                      </p:cBhvr>
                                    </p:animEffect>
                                  </p:childTnLst>
                                </p:cTn>
                              </p:par>
                              <p:par>
                                <p:cTn id="45" presetID="53" presetClass="entr" presetSubtype="16"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p:cTn id="47" dur="500" fill="hold"/>
                                        <p:tgtEl>
                                          <p:spTgt spid="11"/>
                                        </p:tgtEl>
                                        <p:attrNameLst>
                                          <p:attrName>ppt_w</p:attrName>
                                        </p:attrNameLst>
                                      </p:cBhvr>
                                      <p:tavLst>
                                        <p:tav tm="0">
                                          <p:val>
                                            <p:fltVal val="0"/>
                                          </p:val>
                                        </p:tav>
                                        <p:tav tm="100000">
                                          <p:val>
                                            <p:strVal val="#ppt_w"/>
                                          </p:val>
                                        </p:tav>
                                      </p:tavLst>
                                    </p:anim>
                                    <p:anim calcmode="lin" valueType="num">
                                      <p:cBhvr>
                                        <p:cTn id="48" dur="500" fill="hold"/>
                                        <p:tgtEl>
                                          <p:spTgt spid="11"/>
                                        </p:tgtEl>
                                        <p:attrNameLst>
                                          <p:attrName>ppt_h</p:attrName>
                                        </p:attrNameLst>
                                      </p:cBhvr>
                                      <p:tavLst>
                                        <p:tav tm="0">
                                          <p:val>
                                            <p:fltVal val="0"/>
                                          </p:val>
                                        </p:tav>
                                        <p:tav tm="100000">
                                          <p:val>
                                            <p:strVal val="#ppt_h"/>
                                          </p:val>
                                        </p:tav>
                                      </p:tavLst>
                                    </p:anim>
                                    <p:animEffect transition="in" filter="fade">
                                      <p:cBhvr>
                                        <p:cTn id="49" dur="500"/>
                                        <p:tgtEl>
                                          <p:spTgt spid="11"/>
                                        </p:tgtEl>
                                      </p:cBhvr>
                                    </p:animEffect>
                                  </p:childTnLst>
                                </p:cTn>
                              </p:par>
                              <p:par>
                                <p:cTn id="50" presetID="53" presetClass="entr" presetSubtype="16" fill="hold" nodeType="with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p:cTn id="52" dur="500" fill="hold"/>
                                        <p:tgtEl>
                                          <p:spTgt spid="12"/>
                                        </p:tgtEl>
                                        <p:attrNameLst>
                                          <p:attrName>ppt_w</p:attrName>
                                        </p:attrNameLst>
                                      </p:cBhvr>
                                      <p:tavLst>
                                        <p:tav tm="0">
                                          <p:val>
                                            <p:fltVal val="0"/>
                                          </p:val>
                                        </p:tav>
                                        <p:tav tm="100000">
                                          <p:val>
                                            <p:strVal val="#ppt_w"/>
                                          </p:val>
                                        </p:tav>
                                      </p:tavLst>
                                    </p:anim>
                                    <p:anim calcmode="lin" valueType="num">
                                      <p:cBhvr>
                                        <p:cTn id="53" dur="500" fill="hold"/>
                                        <p:tgtEl>
                                          <p:spTgt spid="12"/>
                                        </p:tgtEl>
                                        <p:attrNameLst>
                                          <p:attrName>ppt_h</p:attrName>
                                        </p:attrNameLst>
                                      </p:cBhvr>
                                      <p:tavLst>
                                        <p:tav tm="0">
                                          <p:val>
                                            <p:fltVal val="0"/>
                                          </p:val>
                                        </p:tav>
                                        <p:tav tm="100000">
                                          <p:val>
                                            <p:strVal val="#ppt_h"/>
                                          </p:val>
                                        </p:tav>
                                      </p:tavLst>
                                    </p:anim>
                                    <p:animEffect transition="in" filter="fade">
                                      <p:cBhvr>
                                        <p:cTn id="54" dur="500"/>
                                        <p:tgtEl>
                                          <p:spTgt spid="12"/>
                                        </p:tgtEl>
                                      </p:cBhvr>
                                    </p:animEffect>
                                  </p:childTnLst>
                                </p:cTn>
                              </p:par>
                              <p:par>
                                <p:cTn id="55" presetID="53" presetClass="entr" presetSubtype="16"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p:cTn id="57" dur="500" fill="hold"/>
                                        <p:tgtEl>
                                          <p:spTgt spid="19"/>
                                        </p:tgtEl>
                                        <p:attrNameLst>
                                          <p:attrName>ppt_w</p:attrName>
                                        </p:attrNameLst>
                                      </p:cBhvr>
                                      <p:tavLst>
                                        <p:tav tm="0">
                                          <p:val>
                                            <p:fltVal val="0"/>
                                          </p:val>
                                        </p:tav>
                                        <p:tav tm="100000">
                                          <p:val>
                                            <p:strVal val="#ppt_w"/>
                                          </p:val>
                                        </p:tav>
                                      </p:tavLst>
                                    </p:anim>
                                    <p:anim calcmode="lin" valueType="num">
                                      <p:cBhvr>
                                        <p:cTn id="58" dur="500" fill="hold"/>
                                        <p:tgtEl>
                                          <p:spTgt spid="19"/>
                                        </p:tgtEl>
                                        <p:attrNameLst>
                                          <p:attrName>ppt_h</p:attrName>
                                        </p:attrNameLst>
                                      </p:cBhvr>
                                      <p:tavLst>
                                        <p:tav tm="0">
                                          <p:val>
                                            <p:fltVal val="0"/>
                                          </p:val>
                                        </p:tav>
                                        <p:tav tm="100000">
                                          <p:val>
                                            <p:strVal val="#ppt_h"/>
                                          </p:val>
                                        </p:tav>
                                      </p:tavLst>
                                    </p:anim>
                                    <p:animEffect transition="in" filter="fade">
                                      <p:cBhvr>
                                        <p:cTn id="5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Data Quality Assessment</a:t>
            </a:r>
          </a:p>
        </p:txBody>
      </p:sp>
      <p:pic>
        <p:nvPicPr>
          <p:cNvPr id="5" name="Picture 4" descr="A screenshot of a computer&#10;&#10;AI-generated content may be incorrect.">
            <a:extLst>
              <a:ext uri="{FF2B5EF4-FFF2-40B4-BE49-F238E27FC236}">
                <a16:creationId xmlns:a16="http://schemas.microsoft.com/office/drawing/2014/main" id="{DDF31322-349A-6BFF-0405-2FE0AD076A32}"/>
              </a:ext>
            </a:extLst>
          </p:cNvPr>
          <p:cNvPicPr>
            <a:picLocks noChangeAspect="1"/>
          </p:cNvPicPr>
          <p:nvPr/>
        </p:nvPicPr>
        <p:blipFill>
          <a:blip r:embed="rId3"/>
          <a:srcRect r="19132"/>
          <a:stretch/>
        </p:blipFill>
        <p:spPr>
          <a:xfrm>
            <a:off x="1289613" y="2013975"/>
            <a:ext cx="6641190" cy="3773367"/>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9E021935-B403-D4A1-E49E-F55679FFFF4D}"/>
              </a:ext>
            </a:extLst>
          </p:cNvPr>
          <p:cNvPicPr>
            <a:picLocks noChangeAspect="1"/>
          </p:cNvPicPr>
          <p:nvPr/>
        </p:nvPicPr>
        <p:blipFill>
          <a:blip r:embed="rId4"/>
          <a:srcRect r="22374"/>
          <a:stretch/>
        </p:blipFill>
        <p:spPr>
          <a:xfrm>
            <a:off x="1289613" y="2004892"/>
            <a:ext cx="6538550" cy="393077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Data Cleaning Strategy</a:t>
            </a:r>
          </a:p>
        </p:txBody>
      </p:sp>
      <p:sp>
        <p:nvSpPr>
          <p:cNvPr id="3" name="Content Placeholder 2"/>
          <p:cNvSpPr>
            <a:spLocks noGrp="1"/>
          </p:cNvSpPr>
          <p:nvPr>
            <p:ph idx="1"/>
          </p:nvPr>
        </p:nvSpPr>
        <p:spPr>
          <a:xfrm>
            <a:off x="1181100" y="1713904"/>
            <a:ext cx="6781800" cy="4078147"/>
          </a:xfrm>
        </p:spPr>
        <p:txBody>
          <a:bodyPr>
            <a:noAutofit/>
          </a:bodyPr>
          <a:lstStyle/>
          <a:p>
            <a:r>
              <a:rPr sz="1600" b="1" dirty="0"/>
              <a:t>Cleaning Steps:</a:t>
            </a:r>
          </a:p>
          <a:p>
            <a:r>
              <a:rPr sz="1600" dirty="0"/>
              <a:t>1. </a:t>
            </a:r>
            <a:r>
              <a:rPr sz="1600" b="1" dirty="0"/>
              <a:t>Missing Value Treatment:</a:t>
            </a:r>
            <a:r>
              <a:rPr sz="1600" dirty="0"/>
              <a:t> </a:t>
            </a:r>
            <a:endParaRPr lang="en-US" sz="1600" dirty="0"/>
          </a:p>
          <a:p>
            <a:r>
              <a:rPr lang="en-US" sz="1600" dirty="0"/>
              <a:t>Flag incomplete records</a:t>
            </a:r>
          </a:p>
          <a:p>
            <a:endParaRPr sz="1600" dirty="0"/>
          </a:p>
          <a:p>
            <a:r>
              <a:rPr sz="1600" dirty="0"/>
              <a:t>2. </a:t>
            </a:r>
            <a:r>
              <a:rPr sz="1600" b="1" dirty="0"/>
              <a:t>Date Validation: </a:t>
            </a:r>
            <a:endParaRPr lang="en-US" sz="1600" b="1" dirty="0"/>
          </a:p>
          <a:p>
            <a:r>
              <a:rPr sz="1600" dirty="0"/>
              <a:t>Ensure </a:t>
            </a:r>
            <a:r>
              <a:rPr sz="1600" dirty="0" err="1"/>
              <a:t>engage_date</a:t>
            </a:r>
            <a:r>
              <a:rPr sz="1600" dirty="0"/>
              <a:t> &lt; </a:t>
            </a:r>
            <a:r>
              <a:rPr sz="1600" dirty="0" err="1"/>
              <a:t>close_date</a:t>
            </a:r>
            <a:endParaRPr lang="en-US" sz="1600" dirty="0"/>
          </a:p>
          <a:p>
            <a:endParaRPr sz="1600" dirty="0"/>
          </a:p>
          <a:p>
            <a:r>
              <a:rPr sz="1600" dirty="0"/>
              <a:t>3. </a:t>
            </a:r>
            <a:r>
              <a:rPr sz="1600" b="1" dirty="0"/>
              <a:t>Outlier Analysis: </a:t>
            </a:r>
            <a:endParaRPr lang="en-US" sz="1600" dirty="0"/>
          </a:p>
          <a:p>
            <a:r>
              <a:rPr lang="en-US" sz="1600" dirty="0"/>
              <a:t>I</a:t>
            </a:r>
            <a:r>
              <a:rPr sz="1600" dirty="0"/>
              <a:t>dentify unusual deal values</a:t>
            </a:r>
            <a:endParaRPr lang="en-US" sz="1600" dirty="0"/>
          </a:p>
          <a:p>
            <a:endParaRPr sz="1600" dirty="0"/>
          </a:p>
          <a:p>
            <a:r>
              <a:rPr sz="1600" dirty="0"/>
              <a:t>4. </a:t>
            </a:r>
            <a:r>
              <a:rPr sz="1600" b="1" dirty="0"/>
              <a:t>Standardization:</a:t>
            </a:r>
            <a:r>
              <a:rPr sz="1600" dirty="0"/>
              <a:t> </a:t>
            </a:r>
            <a:endParaRPr lang="en-US" sz="1600" dirty="0"/>
          </a:p>
          <a:p>
            <a:r>
              <a:rPr sz="1600" dirty="0"/>
              <a:t>Consistent naming conventions</a:t>
            </a:r>
            <a:endParaRPr lang="en-US" sz="1600" dirty="0"/>
          </a:p>
          <a:p>
            <a:endParaRPr sz="1600" dirty="0"/>
          </a:p>
          <a:p>
            <a:r>
              <a:rPr sz="1600" dirty="0"/>
              <a:t>5. </a:t>
            </a:r>
            <a:r>
              <a:rPr sz="1600" b="1" dirty="0"/>
              <a:t>Relationship Validation: </a:t>
            </a:r>
            <a:endParaRPr lang="en-US" sz="1600" b="1" dirty="0"/>
          </a:p>
          <a:p>
            <a:r>
              <a:rPr sz="1600" dirty="0"/>
              <a:t>Verify foreign key integrity</a:t>
            </a:r>
          </a:p>
        </p:txBody>
      </p:sp>
      <p:pic>
        <p:nvPicPr>
          <p:cNvPr id="5" name="Picture 4" descr="A white box with black text&#10;&#10;AI-generated content may be incorrect.">
            <a:extLst>
              <a:ext uri="{FF2B5EF4-FFF2-40B4-BE49-F238E27FC236}">
                <a16:creationId xmlns:a16="http://schemas.microsoft.com/office/drawing/2014/main" id="{32308F72-A9CA-821A-D63F-03BA753790B7}"/>
              </a:ext>
            </a:extLst>
          </p:cNvPr>
          <p:cNvPicPr>
            <a:picLocks noChangeAspect="1"/>
          </p:cNvPicPr>
          <p:nvPr/>
        </p:nvPicPr>
        <p:blipFill>
          <a:blip r:embed="rId3"/>
          <a:stretch>
            <a:fillRect/>
          </a:stretch>
        </p:blipFill>
        <p:spPr>
          <a:xfrm>
            <a:off x="1246643" y="1641364"/>
            <a:ext cx="3325357" cy="498803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DAX Calculations - Calculated Columns</a:t>
            </a:r>
          </a:p>
        </p:txBody>
      </p:sp>
      <p:pic>
        <p:nvPicPr>
          <p:cNvPr id="7" name="Picture 6">
            <a:extLst>
              <a:ext uri="{FF2B5EF4-FFF2-40B4-BE49-F238E27FC236}">
                <a16:creationId xmlns:a16="http://schemas.microsoft.com/office/drawing/2014/main" id="{7A5D9128-CD81-550B-7986-8937919474F8}"/>
              </a:ext>
            </a:extLst>
          </p:cNvPr>
          <p:cNvPicPr>
            <a:picLocks noChangeAspect="1"/>
          </p:cNvPicPr>
          <p:nvPr/>
        </p:nvPicPr>
        <p:blipFill>
          <a:blip r:embed="rId3"/>
          <a:stretch>
            <a:fillRect/>
          </a:stretch>
        </p:blipFill>
        <p:spPr>
          <a:xfrm>
            <a:off x="826213" y="1640284"/>
            <a:ext cx="7098588" cy="1584699"/>
          </a:xfrm>
          <a:prstGeom prst="rect">
            <a:avLst/>
          </a:prstGeom>
        </p:spPr>
      </p:pic>
      <p:pic>
        <p:nvPicPr>
          <p:cNvPr id="9" name="Picture 8">
            <a:extLst>
              <a:ext uri="{FF2B5EF4-FFF2-40B4-BE49-F238E27FC236}">
                <a16:creationId xmlns:a16="http://schemas.microsoft.com/office/drawing/2014/main" id="{697018CD-7A17-3DB2-B388-387B3C14AF44}"/>
              </a:ext>
            </a:extLst>
          </p:cNvPr>
          <p:cNvPicPr>
            <a:picLocks noChangeAspect="1"/>
          </p:cNvPicPr>
          <p:nvPr/>
        </p:nvPicPr>
        <p:blipFill>
          <a:blip r:embed="rId4"/>
          <a:stretch>
            <a:fillRect/>
          </a:stretch>
        </p:blipFill>
        <p:spPr>
          <a:xfrm>
            <a:off x="826214" y="3845687"/>
            <a:ext cx="7098588" cy="153910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DAX Measures - Core Metrics</a:t>
            </a:r>
          </a:p>
        </p:txBody>
      </p:sp>
      <p:pic>
        <p:nvPicPr>
          <p:cNvPr id="6" name="Picture 5">
            <a:extLst>
              <a:ext uri="{FF2B5EF4-FFF2-40B4-BE49-F238E27FC236}">
                <a16:creationId xmlns:a16="http://schemas.microsoft.com/office/drawing/2014/main" id="{ACB4C84F-9A3F-2908-984C-652A1B75109E}"/>
              </a:ext>
            </a:extLst>
          </p:cNvPr>
          <p:cNvPicPr>
            <a:picLocks noChangeAspect="1"/>
          </p:cNvPicPr>
          <p:nvPr/>
        </p:nvPicPr>
        <p:blipFill>
          <a:blip r:embed="rId3"/>
          <a:stretch>
            <a:fillRect/>
          </a:stretch>
        </p:blipFill>
        <p:spPr>
          <a:xfrm>
            <a:off x="960911" y="1524001"/>
            <a:ext cx="6963890" cy="1972856"/>
          </a:xfrm>
          <a:prstGeom prst="rect">
            <a:avLst/>
          </a:prstGeom>
        </p:spPr>
      </p:pic>
      <p:pic>
        <p:nvPicPr>
          <p:cNvPr id="8" name="Picture 7">
            <a:extLst>
              <a:ext uri="{FF2B5EF4-FFF2-40B4-BE49-F238E27FC236}">
                <a16:creationId xmlns:a16="http://schemas.microsoft.com/office/drawing/2014/main" id="{979A7517-5AF3-46D6-5BF2-E405A037AB6A}"/>
              </a:ext>
            </a:extLst>
          </p:cNvPr>
          <p:cNvPicPr>
            <a:picLocks noChangeAspect="1"/>
          </p:cNvPicPr>
          <p:nvPr/>
        </p:nvPicPr>
        <p:blipFill>
          <a:blip r:embed="rId4"/>
          <a:stretch>
            <a:fillRect/>
          </a:stretch>
        </p:blipFill>
        <p:spPr>
          <a:xfrm>
            <a:off x="960910" y="3824024"/>
            <a:ext cx="6965234" cy="1972856"/>
          </a:xfrm>
          <a:prstGeom prst="rect">
            <a:avLst/>
          </a:prstGeom>
        </p:spPr>
      </p:pic>
    </p:spTree>
  </p:cSld>
  <p:clrMapOvr>
    <a:masterClrMapping/>
  </p:clrMapOvr>
</p:sld>
</file>

<file path=ppt/theme/theme1.xml><?xml version="1.0" encoding="utf-8"?>
<a:theme xmlns:a="http://schemas.openxmlformats.org/drawingml/2006/main" name="Sales training presentation">
  <a:themeElements>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Sales Training_final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lnDef>
  </a:objectDefaults>
  <a:extraClrSchemeLst>
    <a:extraClrScheme>
      <a:clrScheme name="Sales Training_final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Sales Training_final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Sales Training_final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Sales Training_final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Sales Training_final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Sales Training_final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Sales Training_final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Sales Training_final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Sales Training_final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40" id="{E606BB02-E39C-4632-89A9-6398E5378591}" vid="{D4811667-F04E-4704-BB43-E0889D6CB8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Sales Training</Template>
  <TotalTime>1010</TotalTime>
  <Words>3577</Words>
  <Application>Microsoft Office PowerPoint</Application>
  <PresentationFormat>On-screen Show (4:3)</PresentationFormat>
  <Paragraphs>239</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Wingdings</vt:lpstr>
      <vt:lpstr>Sales training presentation</vt:lpstr>
      <vt:lpstr>CRM Sales Opportunities Analysis</vt:lpstr>
      <vt:lpstr>Content</vt:lpstr>
      <vt:lpstr>Project Overview &amp; Objectives</vt:lpstr>
      <vt:lpstr> Understanding Our Data Sources  </vt:lpstr>
      <vt:lpstr>Data Architecture &amp; Structure</vt:lpstr>
      <vt:lpstr>Data Quality Assessment</vt:lpstr>
      <vt:lpstr>Data Cleaning Strategy</vt:lpstr>
      <vt:lpstr>DAX Calculations - Calculated Columns</vt:lpstr>
      <vt:lpstr>DAX Measures - Core Metrics</vt:lpstr>
      <vt:lpstr>Executive Dashboard Walkthrough</vt:lpstr>
      <vt:lpstr>Sales Team Performance Analysis</vt:lpstr>
      <vt:lpstr>Product &amp; Market Analysis</vt:lpstr>
      <vt:lpstr>Customer &amp; Account Intelligence</vt:lpstr>
      <vt:lpstr>Advanced Analytics Implementation</vt:lpstr>
      <vt:lpstr>Business Insights &amp; Recommendations</vt:lpstr>
      <vt:lpstr>Technical Skills Demonstrated</vt:lpstr>
      <vt:lpstr>Conclusion &amp; Next Steps</vt:lpstr>
      <vt:lpstr>Executive Summary Dashboard</vt:lpstr>
      <vt:lpstr>Sales Team Performance Dashboard</vt:lpstr>
      <vt:lpstr>Product &amp; Market Analysis Dashboard</vt:lpstr>
      <vt:lpstr>Customer &amp; Account Intelligence Dashboard</vt:lpstr>
      <vt:lpstr>Operational Analytics Dashboard</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Tang Seong Fatt</cp:lastModifiedBy>
  <cp:revision>57</cp:revision>
  <dcterms:created xsi:type="dcterms:W3CDTF">2013-01-27T09:14:16Z</dcterms:created>
  <dcterms:modified xsi:type="dcterms:W3CDTF">2025-06-27T04:01:55Z</dcterms:modified>
  <cp:category/>
</cp:coreProperties>
</file>