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75" r:id="rId2"/>
    <p:sldId id="256" r:id="rId3"/>
    <p:sldId id="257" r:id="rId4"/>
    <p:sldId id="258" r:id="rId5"/>
    <p:sldId id="259" r:id="rId6"/>
    <p:sldId id="260" r:id="rId7"/>
    <p:sldId id="261" r:id="rId8"/>
    <p:sldId id="262" r:id="rId9"/>
    <p:sldId id="263" r:id="rId10"/>
    <p:sldId id="264" r:id="rId11"/>
    <p:sldId id="276" r:id="rId12"/>
    <p:sldId id="265" r:id="rId13"/>
    <p:sldId id="266" r:id="rId14"/>
    <p:sldId id="267" r:id="rId15"/>
    <p:sldId id="268" r:id="rId16"/>
    <p:sldId id="269" r:id="rId17"/>
    <p:sldId id="270" r:id="rId18"/>
    <p:sldId id="271" r:id="rId19"/>
    <p:sldId id="272" r:id="rId20"/>
    <p:sldId id="273" r:id="rId21"/>
    <p:sldId id="27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36" autoAdjust="0"/>
  </p:normalViewPr>
  <p:slideViewPr>
    <p:cSldViewPr snapToGrid="0" snapToObjects="1">
      <p:cViewPr varScale="1">
        <p:scale>
          <a:sx n="91" d="100"/>
          <a:sy n="91" d="100"/>
        </p:scale>
        <p:origin x="218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0774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Good morning/afternoon, everyone, and welcome. Today, I'm excited to present my capstone project on E-commerce Business Analytics. This project has been a crucial step in my journey as a data analyst, allowing me to integrate and apply the knowledge and skills gained throughout my academic journey to a real-life business problem. It specifically aimed to demonstrate my understanding of key concepts, methodologies, and best practices in data analysis that we've covered in our training.</a:t>
            </a:r>
          </a:p>
          <a:p>
            <a:endParaRPr/>
          </a:p>
          <a:p>
            <a:r>
              <a:t>This project also served as a valuable opportunity for professional development, fostering critical skills such as time management, teamwork, and problem-solving, all while working with real-world e-commerce data.</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To derive deeper insights and enable more powerful analysis, I created several new calculated columns and measures using DAX (Data Analysis Expressions).</a:t>
            </a:r>
          </a:p>
          <a:p>
            <a:endParaRPr dirty="0"/>
          </a:p>
          <a:p>
            <a:r>
              <a:rPr dirty="0"/>
              <a:t>Feature engineering with DAX was a powerful learning experience. It showed me how to transform raw data into meaningful metrics that directly address business questions, like **Net Revenue** which gives us the true profit per item, and **Delivery Days** for operational efficiency.</a:t>
            </a:r>
          </a:p>
          <a:p>
            <a:endParaRPr dirty="0"/>
          </a:p>
          <a:p>
            <a:r>
              <a:rPr dirty="0"/>
              <a:t>Creating columns like **Age Group**, **Income Level**, and **Product Category** allowed me to go beyond simple numbers and segment our data in ways that are much more useful for targeted analysis and recommendations. For Product Category, I used the SWITCH(TRUE(), CONTAINSSTRING()) method to intelligently group diverse product names into broader, actionable categories based on keywords.</a:t>
            </a:r>
          </a:p>
          <a:p>
            <a:endParaRPr dirty="0"/>
          </a:p>
          <a:p>
            <a:r>
              <a:rPr dirty="0"/>
              <a:t>I learned that choosing the right DAX function and understanding context was key to efficiently and accurately deriving these new insights, such as **Total Revenue**, **Total Orders**, **Total Customers**, and **Average Order Value**, which are fundamental KPIs for any e-commerce business. These calculations allow us to look beyond raw data and understand true financial impact and operational efficiency.</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1080718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Once the data was thoroughly prepared and enhanced, the next step was to create a professional report, ensuring all key findings are clear to the client.</a:t>
            </a:r>
          </a:p>
          <a:p>
            <a:endParaRPr/>
          </a:p>
          <a:p>
            <a:r>
              <a:t>My report includes important KPIs, which are crucial for deriving actionable information and making informed business decisions. Designing these KPIs really brought home the importance of telling a story with data. It's not just about showing numbers, but about making them actionable and easy to understand for stakeholders.</a:t>
            </a:r>
          </a:p>
          <a:p>
            <a:endParaRPr/>
          </a:p>
          <a:p>
            <a:r>
              <a:t>I focused on building intuitive and informative dashboards in Power BI to visualize these KPIs and trends, recognizing that even the best analysis won't be impactful if it's not communicated effectively.</a:t>
            </a: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dashboard provides a high-level overview of our e-commerce performance. As you can see, we have immediate insights into total revenue, total orders, total customers, average order value, and total quantity sold – these are the foundational metrics for any e-commerce business.</a:t>
            </a:r>
          </a:p>
          <a:p>
            <a:endParaRPr/>
          </a:p>
          <a:p>
            <a:r>
              <a:t>The monthly revenue trend helps us identify seasonal patterns and overall growth trajectory, indicating when peak sales occur and if our business is consistently growing.</a:t>
            </a: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Understanding our customer base is paramount. This dashboard delves into customer demographics and their purchasing behaviors. We can see the distribution of customers by gender, age groups, and their countries of origin, along with how these segments contribute to overall revenue. This allows us to tailor marketing efforts and product development to specific customer segments.</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To optimize product offerings and marketing strategies, this dashboard focuses on product performance. It highlights our top-selling products by quantity and revenue, helping us to identify products that are performing exceptionally well and those that may need attention or a revised strategy. This directly informs inventory management and promotional campaigns.</a:t>
            </a:r>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Efficient logistics are key to customer satisfaction and operational costs. This dashboard provides insights into our shipping performance, including average shipping costs and delivery times. This information can help optimize our supply chain, identify bottlenecks, and ultimately improve the customer experience by ensuring timely and cost-effective deliveries.</a:t>
            </a: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Finally, this dashboard aims to identify different customer segments and opportunities for product recommendations. By analyzing customer order frequency and their total revenue, we can identify our most valuable customers – like our repeat buyers and high-spending clients – and tailor marketing efforts and product recommendations specifically for them, fostering loyalty and increasing lifetime value.</a:t>
            </a: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 conclusion, our data analysis revealed several important insights. Beyond just presenting the findings, this project taught me the importance of the 'so what' – what do these insights actually mean for the business?</a:t>
            </a:r>
          </a:p>
          <a:p>
            <a:endParaRPr/>
          </a:p>
          <a:p>
            <a:r>
              <a:t>For example, we found that the majority of our customers fall within the [mention specific Age Group] and [mention specific Income Level] segments. This clearly indicates our primary target audience, suggesting specific marketing campaigns can be highly effective.</a:t>
            </a:r>
          </a:p>
          <a:p>
            <a:endParaRPr/>
          </a:p>
          <a:p>
            <a:r>
              <a:t>Another key insight was that [mention a specific product or category] consistently drives the highest revenue, suggesting a clear area of strength for us to focus on promotion and inventory management.</a:t>
            </a:r>
          </a:p>
          <a:p>
            <a:endParaRPr/>
          </a:p>
          <a:p>
            <a:r>
              <a:t>Furthermore, we observed a noticeable increase in delivery days during [mention specific period, e.g., holiday season or specific month], which highlights an area where logistics might need investigation to improve customer satisfaction during those times.</a:t>
            </a:r>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Based on these insights, I recommend the following actionable steps: First, we should develop targeted marketing campaigns specifically for our identified [Age Group] segment, promoting the types of products they frequently purchase. This directly ties back to customer segmentation learnings.</a:t>
            </a:r>
          </a:p>
          <a:p>
            <a:endParaRPr/>
          </a:p>
          <a:p>
            <a:r>
              <a:t>Second, based on the strong performance of [mention Product X], I recommend investigating supply chain optimizations for this product to ensure its consistent availability and potentially reduce shipping costs, further boosting its profitability.</a:t>
            </a:r>
          </a:p>
          <a:p>
            <a:endParaRPr/>
          </a:p>
          <a:p>
            <a:r>
              <a:t>And third, to foster loyalty and increase lifetime value, I suggest implementing a tailored loyalty program for our high-income customers, recognizing their significant contribution to revenue.</a:t>
            </a:r>
          </a:p>
          <a:p>
            <a:endParaRPr/>
          </a:p>
          <a:p>
            <a:r>
              <a:t>Developing these recommendations showed me how to translate analytical findings into practical, actionable steps for business teams.</a:t>
            </a:r>
          </a:p>
        </p:txBody>
      </p:sp>
      <p:sp>
        <p:nvSpPr>
          <p:cNvPr id="4" name="Slide Number Placeholder 3"/>
          <p:cNvSpPr>
            <a:spLocks noGrp="1"/>
          </p:cNvSpPr>
          <p:nvPr>
            <p:ph type="sldNum" sz="quarter" idx="5"/>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Looking ahead, there are several exciting areas for further analysis and improvement. This section allows me to show that I understand that data analysis is an iterative process. While we achieved significant insights, there's always potential for deeper exploration and more advanced techniques.</a:t>
            </a:r>
          </a:p>
          <a:p>
            <a:endParaRPr/>
          </a:p>
          <a:p>
            <a:r>
              <a:t>This includes conducting a deeper market basket analysis to identify optimal product bundling opportunities, which could drive larger average order values.</a:t>
            </a:r>
          </a:p>
          <a:p>
            <a:endParaRPr/>
          </a:p>
          <a:p>
            <a:r>
              <a:t>Implementing predictive analytics to forecast demand for specific products would allow for more proactive inventory management.</a:t>
            </a:r>
          </a:p>
          <a:p>
            <a:endParaRPr/>
          </a:p>
          <a:p>
            <a:r>
              <a:t>Further integrating customer feedback data could provide qualitative insights to enhance customer experience initiatives.</a:t>
            </a:r>
          </a:p>
          <a:p>
            <a:endParaRPr/>
          </a:p>
          <a:p>
            <a:r>
              <a:t>And finally, exploring geo-spatial analysis of customer locations could help optimize shipping routes and inventory placement, reducing logistics costs.</a:t>
            </a:r>
          </a:p>
          <a:p>
            <a:endParaRPr/>
          </a:p>
          <a:p>
            <a:r>
              <a:t>Thinking about future scope helped me consolidate my understanding of where analytics can go next, especially with areas like predictive modeling and specialized analyses like market basket analysis.</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Here's a quick look at what we'll cover today. We'll start by outlining the project's objective, then dive into the dataset itself. I'll walk you through the entire data analysis process, from initial understanding to the final report creation. We'll then explore the key findings and insights derived from the data, followed by actionable recommendations and a look at future opportunities for analysis. Finally, we'll open the floor for any questions.</a:t>
            </a:r>
          </a:p>
        </p:txBody>
      </p:sp>
      <p:sp>
        <p:nvSpPr>
          <p:cNvPr id="4" name="Slide Number Placeholder 3"/>
          <p:cNvSpPr>
            <a:spLocks noGrp="1"/>
          </p:cNvSpPr>
          <p:nvPr>
            <p:ph type="sldNum" sz="quarter" idx="5"/>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Thank you for your time and attention. I welcome any questions you may have about the project, the process, or the insights we've uncovered.</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core objective of this project was to integrate and apply the knowledge and skills gained throughout my academic journey to a real-life business problem. This project wasn't just about applying formulas; it was about understanding the business problem first, then translating that into actionable data analysis. It really solidified how the different modules of our training connect to solve real-world challenges.</a:t>
            </a:r>
          </a:p>
          <a:p>
            <a:endParaRPr/>
          </a:p>
          <a:p>
            <a:r>
              <a:t>It aimed to demonstrate my understanding of key concepts, methodologies, and best practices in data analysis. One key takeaway was the importance of starting with a clear objective, as it guided every decision, from data preparation to visualization.</a:t>
            </a:r>
          </a:p>
          <a:p>
            <a:endParaRPr/>
          </a:p>
          <a:p>
            <a:r>
              <a:t>This project also served as a valuable opportunity for professional development, fostering critical skills such as time management, teamwork, and problem-solving.</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Our assumed business problem statement is that the company is looking to create a robust customer base, enhance the overall customer experience, recommend relevant products, and ultimately increase revenue, all based on the available data.</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To address this problem, my primary research objective was to generate a comprehensive report. This report aims to provide crucial insights that will help the company better understand their customers.</a:t>
            </a:r>
          </a:p>
          <a:p>
            <a:endParaRPr/>
          </a:p>
          <a:p>
            <a:r>
              <a:t>I was encouraged to explore the dataset thoroughly and develop solutions based on my understanding, ensuring a practical and insightful approach.</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dataset provided for this project is a subset of data from a Shopee, Brazil project. Please note that certain columns were removed to adhere to privacy policies.</a:t>
            </a:r>
          </a:p>
          <a:p>
            <a:endParaRPr/>
          </a:p>
          <a:p>
            <a:r>
              <a:t>Despite these modifications, the data contains all necessary details regarding orders, customer demographics, products, segment information, quantity, and shipping costs.</a:t>
            </a:r>
          </a:p>
          <a:p>
            <a:endParaRPr/>
          </a:p>
          <a:p>
            <a:r>
              <a:t>All features are meticulously described in the Data_Dictionary.pdf, which was my first point of reference for understanding the raw data.</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first critical step in any data analysis is understanding and preparing the data. This involves grasping the features within the dataset and the relationships between variables, which then informs how we prepare the data for analysis.</a:t>
            </a:r>
          </a:p>
          <a:p>
            <a:endParaRPr/>
          </a:p>
          <a:p>
            <a:r>
              <a:t>This phase truly reinforced the saying, 'Garbage in, garbage out.' I learned that even with seemingly clean data, thorough inspection is critical to prevent errors from propagating through the analysis.</a:t>
            </a:r>
          </a:p>
          <a:p>
            <a:endParaRPr/>
          </a:p>
          <a:p>
            <a:r>
              <a:t>Data preparation is paramount. It involves transforming raw data into a clean, usable format. This includes crucial tasks such as imputing missing values, correcting data types, and deriving new custom columns to enhance analytical capabilities. It was also an excellent opportunity to practice identifying potential data quality issues and thinking strategically about how to address them before moving forward.</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My data cleaning process involved several key steps: First, I loaded customer.csv and purchase.csv and performed an initial visual inspection of data types and column headers.</a:t>
            </a:r>
          </a:p>
          <a:p>
            <a:endParaRPr/>
          </a:p>
          <a:p>
            <a:r>
              <a:t>Fortunately, no significant missing values were identified, ensuring data completeness.</a:t>
            </a:r>
          </a:p>
          <a:p>
            <a:endParaRPr/>
          </a:p>
          <a:p>
            <a:r>
              <a:t>I focused on **Data Type Correction**, ensuring order_date and shipping_date were correctly formatted as dates, and all numerical columns like price, quantity, tax, discount, shipping_cost, age, and income were set to appropriate numerical types. This ensures accurate calculations.</a:t>
            </a:r>
          </a:p>
          <a:p>
            <a:endParaRPr/>
          </a:p>
          <a:p>
            <a:r>
              <a:t>For consistency, I renamed customer_product_name to product_name in the Purchase table. Duplicate removal was also crucial; I verified and removed any duplicate entries based on customer_id and order_id to ensure data integrity, which is a foundational principle we covered in our data management modules.</a:t>
            </a:r>
          </a:p>
          <a:p>
            <a:endParaRPr/>
          </a:p>
          <a:p>
            <a:r>
              <a:t>Finally, I addressed minor inconsistencies, like correcting 'RenÃ©' to 'René' in the customer dataset, ensuring the data was as clean and consistent as possible for analysis.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To derive deeper insights and enable more powerful analysis, I created several new calculated columns and measures using DAX (Data Analysis Expressions).</a:t>
            </a:r>
          </a:p>
          <a:p>
            <a:endParaRPr/>
          </a:p>
          <a:p>
            <a:r>
              <a:t>Feature engineering with DAX was a powerful learning experience. It showed me how to transform raw data into meaningful metrics that directly address business questions, like **Net Revenue** which gives us the true profit per item, and **Delivery Days** for operational efficiency.</a:t>
            </a:r>
          </a:p>
          <a:p>
            <a:endParaRPr/>
          </a:p>
          <a:p>
            <a:r>
              <a:t>Creating columns like **Age Group**, **Income Level**, and **Product Category** allowed me to go beyond simple numbers and segment our data in ways that are much more useful for targeted analysis and recommendations. For Product Category, I used the SWITCH(TRUE(), CONTAINSSTRING()) method to intelligently group diverse product names into broader, actionable categories based on keywords.</a:t>
            </a:r>
          </a:p>
          <a:p>
            <a:endParaRPr/>
          </a:p>
          <a:p>
            <a:r>
              <a:t>I learned that choosing the right DAX function and understanding context was key to efficiently and accurately deriving these new insights, such as **Total Revenue**, **Total Orders**, **Total Customers**, and **Average Order Value**, which are fundamental KPIs for any e-commerce business. These calculations allow us to look beyond raw data and understand true financial impact and operational efficiency.</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5BCAD085-E8A6-8845-BD4E-CB4CCA059FC4}" type="datetimeFigureOut">
              <a:rPr lang="en-US" smtClean="0"/>
              <a:t>6/2/2025</a:t>
            </a:fld>
            <a:endParaRPr lang="en-US"/>
          </a:p>
        </p:txBody>
      </p:sp>
      <p:sp>
        <p:nvSpPr>
          <p:cNvPr id="5" name="Footer Placeholder 4"/>
          <p:cNvSpPr>
            <a:spLocks noGrp="1"/>
          </p:cNvSpPr>
          <p:nvPr>
            <p:ph type="ftr" sz="quarter" idx="11"/>
          </p:nvPr>
        </p:nvSpPr>
        <p:spPr>
          <a:xfrm>
            <a:off x="533401" y="5936189"/>
            <a:ext cx="4021666" cy="365125"/>
          </a:xfrm>
        </p:spPr>
        <p:txBody>
          <a:bodyPr/>
          <a:lstStyle/>
          <a:p>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2426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310"/>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87538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616"/>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88413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C1FF6DA9-008F-8B48-92A6-B652298478BF}" type="slidenum">
              <a:rPr lang="en-US" smtClean="0"/>
              <a:t>‹#›</a:t>
            </a:fld>
            <a:endParaRPr 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976302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6037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6/2/2025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26611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6/2/2025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28344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29396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5BCAD085-E8A6-8845-BD4E-CB4CCA059FC4}" type="datetimeFigureOut">
              <a:rPr lang="en-US" smtClean="0"/>
              <a:t>6/2/2025</a:t>
            </a:fld>
            <a:endParaRPr lang="en-US"/>
          </a:p>
        </p:txBody>
      </p:sp>
      <p:sp>
        <p:nvSpPr>
          <p:cNvPr id="5" name="Footer Placeholder 4"/>
          <p:cNvSpPr>
            <a:spLocks noGrp="1"/>
          </p:cNvSpPr>
          <p:nvPr>
            <p:ph type="ftr" sz="quarter" idx="11"/>
          </p:nvPr>
        </p:nvSpPr>
        <p:spPr>
          <a:xfrm>
            <a:off x="510241" y="5936189"/>
            <a:ext cx="4518959" cy="365125"/>
          </a:xfrm>
        </p:spPr>
        <p:txBody>
          <a:bodyPr/>
          <a:lstStyle/>
          <a:p>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688753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4646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5BCAD085-E8A6-8845-BD4E-CB4CCA059FC4}" type="datetimeFigureOut">
              <a:rPr lang="en-US" smtClean="0"/>
              <a:t>6/2/2025</a:t>
            </a:fld>
            <a:endParaRPr lang="en-US"/>
          </a:p>
        </p:txBody>
      </p:sp>
      <p:sp>
        <p:nvSpPr>
          <p:cNvPr id="5" name="Footer Placeholder 4"/>
          <p:cNvSpPr>
            <a:spLocks noGrp="1"/>
          </p:cNvSpPr>
          <p:nvPr>
            <p:ph type="ftr" sz="quarter" idx="11"/>
          </p:nvPr>
        </p:nvSpPr>
        <p:spPr>
          <a:xfrm>
            <a:off x="533400" y="5936189"/>
            <a:ext cx="4834673" cy="365125"/>
          </a:xfrm>
        </p:spPr>
        <p:txBody>
          <a:bodyPr/>
          <a:lstStyle/>
          <a:p>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54200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7790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99836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7858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6/2/2025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8755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51117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8518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6/2/2025</a:t>
            </a:fld>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4041147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background with blue circles and white text&#10;&#10;AI-generated content may be incorrect.">
            <a:extLst>
              <a:ext uri="{FF2B5EF4-FFF2-40B4-BE49-F238E27FC236}">
                <a16:creationId xmlns:a16="http://schemas.microsoft.com/office/drawing/2014/main" id="{1D5CEDCC-1050-4D9E-3B6D-91586E42A518}"/>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591586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Engineering with DAX</a:t>
            </a:r>
          </a:p>
        </p:txBody>
      </p:sp>
      <p:sp>
        <p:nvSpPr>
          <p:cNvPr id="3" name="Content Placeholder 2"/>
          <p:cNvSpPr>
            <a:spLocks noGrp="1"/>
          </p:cNvSpPr>
          <p:nvPr>
            <p:ph idx="1"/>
          </p:nvPr>
        </p:nvSpPr>
        <p:spPr>
          <a:xfrm>
            <a:off x="533400" y="2336873"/>
            <a:ext cx="6887389" cy="4221582"/>
          </a:xfrm>
        </p:spPr>
        <p:txBody>
          <a:bodyPr>
            <a:normAutofit fontScale="32500" lnSpcReduction="20000"/>
          </a:bodyPr>
          <a:lstStyle/>
          <a:p>
            <a:pPr marL="0" indent="0">
              <a:buNone/>
            </a:pPr>
            <a:r>
              <a:rPr dirty="0"/>
              <a:t> Created new calculated columns &amp; measures for deeper insights.</a:t>
            </a:r>
          </a:p>
          <a:p>
            <a:pPr marL="0" indent="0">
              <a:buNone/>
            </a:pPr>
            <a:r>
              <a:rPr dirty="0"/>
              <a:t>• Key DAX Measures &amp; Columns:</a:t>
            </a:r>
          </a:p>
          <a:p>
            <a:pPr marL="0" indent="0">
              <a:buNone/>
            </a:pPr>
            <a:r>
              <a:rPr dirty="0"/>
              <a:t>    • Total Price = Purchase[price] * Purchase[quantity]</a:t>
            </a:r>
          </a:p>
          <a:p>
            <a:pPr marL="0" indent="0">
              <a:buNone/>
            </a:pPr>
            <a:r>
              <a:rPr dirty="0"/>
              <a:t>    • Discount Amount = Purchase[Total Price] * Purchase[discount]</a:t>
            </a:r>
          </a:p>
          <a:p>
            <a:pPr marL="0" indent="0">
              <a:buNone/>
            </a:pPr>
            <a:r>
              <a:rPr dirty="0"/>
              <a:t>    • Tax Amount = Purchase[Total Price] * Purchase[tax]</a:t>
            </a:r>
          </a:p>
          <a:p>
            <a:pPr marL="0" indent="0">
              <a:buNone/>
            </a:pPr>
            <a:r>
              <a:rPr dirty="0"/>
              <a:t>    • Net Revenue (per item) = Purchase[Total Price] - Purchase[Discount Amount] + Purchase[Tax Amount] + Purchase[</a:t>
            </a:r>
            <a:r>
              <a:rPr dirty="0" err="1"/>
              <a:t>shipping_cost</a:t>
            </a:r>
            <a:r>
              <a:rPr dirty="0"/>
              <a:t>]</a:t>
            </a:r>
          </a:p>
          <a:p>
            <a:pPr marL="0" indent="0">
              <a:buNone/>
            </a:pPr>
            <a:r>
              <a:rPr dirty="0"/>
              <a:t>    • Order Year = YEAR('Purchase'[</a:t>
            </a:r>
            <a:r>
              <a:rPr dirty="0" err="1"/>
              <a:t>order_date</a:t>
            </a:r>
            <a:r>
              <a:rPr dirty="0"/>
              <a:t>])</a:t>
            </a:r>
          </a:p>
          <a:p>
            <a:pPr marL="0" indent="0">
              <a:buNone/>
            </a:pPr>
            <a:r>
              <a:rPr dirty="0"/>
              <a:t>    • Order Month = FORMAT('Purchase'[</a:t>
            </a:r>
            <a:r>
              <a:rPr dirty="0" err="1"/>
              <a:t>order_date</a:t>
            </a:r>
            <a:r>
              <a:rPr dirty="0"/>
              <a:t>], "MMM")</a:t>
            </a:r>
          </a:p>
          <a:p>
            <a:pPr marL="0" indent="0">
              <a:buNone/>
            </a:pPr>
            <a:r>
              <a:rPr dirty="0"/>
              <a:t>    • Delivery Days = DATEDIFF('Purchase'[</a:t>
            </a:r>
            <a:r>
              <a:rPr dirty="0" err="1"/>
              <a:t>order_date</a:t>
            </a:r>
            <a:r>
              <a:rPr dirty="0"/>
              <a:t>], 'Purchase'[</a:t>
            </a:r>
            <a:r>
              <a:rPr dirty="0" err="1"/>
              <a:t>shipping_date</a:t>
            </a:r>
            <a:r>
              <a:rPr dirty="0"/>
              <a:t>], DAY)</a:t>
            </a:r>
          </a:p>
          <a:p>
            <a:pPr marL="0" indent="0">
              <a:buNone/>
            </a:pPr>
            <a:r>
              <a:rPr dirty="0"/>
              <a:t>    • Age Group and Income Level (for customer segmentation).</a:t>
            </a:r>
          </a:p>
          <a:p>
            <a:pPr marL="0" indent="0">
              <a:buNone/>
            </a:pPr>
            <a:r>
              <a:rPr dirty="0"/>
              <a:t>    • Product Category (derived from </a:t>
            </a:r>
            <a:r>
              <a:rPr dirty="0" err="1"/>
              <a:t>product_name</a:t>
            </a:r>
            <a:r>
              <a:rPr dirty="0"/>
              <a:t> using SWITCH(TRUE(), CONTAINSSTRING())).</a:t>
            </a:r>
          </a:p>
          <a:p>
            <a:pPr marL="0" indent="0">
              <a:buNone/>
            </a:pPr>
            <a:r>
              <a:rPr dirty="0"/>
              <a:t>    • Total Revenue = SUM(Purchase[Net Revenue])</a:t>
            </a:r>
          </a:p>
          <a:p>
            <a:pPr marL="0" indent="0">
              <a:buNone/>
            </a:pPr>
            <a:r>
              <a:rPr dirty="0"/>
              <a:t>    • Total Orders = DISTINCTCOUNT(Purchase[</a:t>
            </a:r>
            <a:r>
              <a:rPr dirty="0" err="1"/>
              <a:t>order_id</a:t>
            </a:r>
            <a:r>
              <a:rPr dirty="0"/>
              <a:t>])</a:t>
            </a:r>
          </a:p>
          <a:p>
            <a:pPr marL="0" indent="0">
              <a:buNone/>
            </a:pPr>
            <a:r>
              <a:rPr dirty="0"/>
              <a:t>    • Total Customers = DISTINCTCOUNT(Customer[</a:t>
            </a:r>
            <a:r>
              <a:rPr dirty="0" err="1"/>
              <a:t>customer_id</a:t>
            </a:r>
            <a:r>
              <a:rPr dirty="0"/>
              <a:t>])</a:t>
            </a:r>
          </a:p>
          <a:p>
            <a:pPr marL="0" indent="0">
              <a:buNone/>
            </a:pPr>
            <a:r>
              <a:rPr dirty="0"/>
              <a:t>    • Average Order Value = DIVIDE([Total Revenue], [Total Orders], 0)</a:t>
            </a:r>
          </a:p>
          <a:p>
            <a:pPr marL="0" indent="0">
              <a:buNone/>
            </a:pPr>
            <a:r>
              <a:rPr dirty="0"/>
              <a:t>    • Total Quantity Sold = SUM(Purchase[quantity])</a:t>
            </a:r>
          </a:p>
          <a:p>
            <a:pPr marL="0" indent="0">
              <a:buNone/>
            </a:pPr>
            <a:r>
              <a:rPr dirty="0"/>
              <a:t>    • Number of Repeat Customers</a:t>
            </a:r>
          </a:p>
          <a:p>
            <a:pPr marL="0" indent="0">
              <a:buNone/>
            </a:pPr>
            <a:r>
              <a:rPr dirty="0"/>
              <a:t>    • Average Orders Per Customer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Engineering with DAX</a:t>
            </a:r>
          </a:p>
        </p:txBody>
      </p:sp>
      <p:sp>
        <p:nvSpPr>
          <p:cNvPr id="3" name="Content Placeholder 2"/>
          <p:cNvSpPr>
            <a:spLocks noGrp="1"/>
          </p:cNvSpPr>
          <p:nvPr>
            <p:ph idx="1"/>
          </p:nvPr>
        </p:nvSpPr>
        <p:spPr>
          <a:xfrm>
            <a:off x="533400" y="2336873"/>
            <a:ext cx="6887389" cy="4221582"/>
          </a:xfrm>
        </p:spPr>
        <p:txBody>
          <a:bodyPr>
            <a:normAutofit fontScale="32500" lnSpcReduction="20000"/>
          </a:bodyPr>
          <a:lstStyle/>
          <a:p>
            <a:pPr marL="0" indent="0">
              <a:buNone/>
            </a:pPr>
            <a:r>
              <a:rPr dirty="0"/>
              <a:t> Created new calculated columns &amp; measures for deeper insights.</a:t>
            </a:r>
          </a:p>
          <a:p>
            <a:pPr marL="0" indent="0">
              <a:buNone/>
            </a:pPr>
            <a:r>
              <a:rPr dirty="0"/>
              <a:t>• Key DAX Measures &amp; Columns:</a:t>
            </a:r>
          </a:p>
          <a:p>
            <a:pPr marL="0" indent="0">
              <a:buNone/>
            </a:pPr>
            <a:r>
              <a:rPr dirty="0"/>
              <a:t>    • Total Price = Purchase[price] * Purchase[quantity]</a:t>
            </a:r>
          </a:p>
          <a:p>
            <a:pPr marL="0" indent="0">
              <a:buNone/>
            </a:pPr>
            <a:r>
              <a:rPr dirty="0"/>
              <a:t>    • Discount Amount = Purchase[Total Price] * Purchase[discount]</a:t>
            </a:r>
          </a:p>
          <a:p>
            <a:pPr marL="0" indent="0">
              <a:buNone/>
            </a:pPr>
            <a:r>
              <a:rPr dirty="0"/>
              <a:t>    • Tax Amount = Purchase[Total Price] * Purchase[tax]</a:t>
            </a:r>
          </a:p>
          <a:p>
            <a:pPr marL="0" indent="0">
              <a:buNone/>
            </a:pPr>
            <a:r>
              <a:rPr dirty="0"/>
              <a:t>    • Net Revenue (per item) = Purchase[Total Price] - Purchase[Discount Amount] + Purchase[Tax Amount] + Purchase[</a:t>
            </a:r>
            <a:r>
              <a:rPr dirty="0" err="1"/>
              <a:t>shipping_cost</a:t>
            </a:r>
            <a:r>
              <a:rPr dirty="0"/>
              <a:t>]</a:t>
            </a:r>
          </a:p>
          <a:p>
            <a:pPr marL="0" indent="0">
              <a:buNone/>
            </a:pPr>
            <a:r>
              <a:rPr dirty="0"/>
              <a:t>    • Order Year = YEAR('Purchase'[</a:t>
            </a:r>
            <a:r>
              <a:rPr dirty="0" err="1"/>
              <a:t>order_date</a:t>
            </a:r>
            <a:r>
              <a:rPr dirty="0"/>
              <a:t>])</a:t>
            </a:r>
          </a:p>
          <a:p>
            <a:pPr marL="0" indent="0">
              <a:buNone/>
            </a:pPr>
            <a:r>
              <a:rPr dirty="0"/>
              <a:t>    • Order Month = FORMAT('Purchase'[</a:t>
            </a:r>
            <a:r>
              <a:rPr dirty="0" err="1"/>
              <a:t>order_date</a:t>
            </a:r>
            <a:r>
              <a:rPr dirty="0"/>
              <a:t>], "MMM")</a:t>
            </a:r>
          </a:p>
          <a:p>
            <a:pPr marL="0" indent="0">
              <a:buNone/>
            </a:pPr>
            <a:r>
              <a:rPr dirty="0"/>
              <a:t>    • Delivery Days = DATEDIFF('Purchase'[</a:t>
            </a:r>
            <a:r>
              <a:rPr dirty="0" err="1"/>
              <a:t>order_date</a:t>
            </a:r>
            <a:r>
              <a:rPr dirty="0"/>
              <a:t>], 'Purchase'[</a:t>
            </a:r>
            <a:r>
              <a:rPr dirty="0" err="1"/>
              <a:t>shipping_date</a:t>
            </a:r>
            <a:r>
              <a:rPr dirty="0"/>
              <a:t>], DAY)</a:t>
            </a:r>
          </a:p>
          <a:p>
            <a:pPr marL="0" indent="0">
              <a:buNone/>
            </a:pPr>
            <a:r>
              <a:rPr dirty="0"/>
              <a:t>    • Age Group and Income Level (for customer segmentation).</a:t>
            </a:r>
          </a:p>
          <a:p>
            <a:pPr marL="0" indent="0">
              <a:buNone/>
            </a:pPr>
            <a:r>
              <a:rPr dirty="0"/>
              <a:t>    • Product Category (derived from </a:t>
            </a:r>
            <a:r>
              <a:rPr dirty="0" err="1"/>
              <a:t>product_name</a:t>
            </a:r>
            <a:r>
              <a:rPr dirty="0"/>
              <a:t> using SWITCH(TRUE(), CONTAINSSTRING())).</a:t>
            </a:r>
          </a:p>
          <a:p>
            <a:pPr marL="0" indent="0">
              <a:buNone/>
            </a:pPr>
            <a:r>
              <a:rPr dirty="0"/>
              <a:t>    • Total Revenue = SUM(Purchase[Net Revenue])</a:t>
            </a:r>
          </a:p>
          <a:p>
            <a:pPr marL="0" indent="0">
              <a:buNone/>
            </a:pPr>
            <a:r>
              <a:rPr dirty="0"/>
              <a:t>    • Total Orders = DISTINCTCOUNT(Purchase[</a:t>
            </a:r>
            <a:r>
              <a:rPr dirty="0" err="1"/>
              <a:t>order_id</a:t>
            </a:r>
            <a:r>
              <a:rPr dirty="0"/>
              <a:t>])</a:t>
            </a:r>
          </a:p>
          <a:p>
            <a:pPr marL="0" indent="0">
              <a:buNone/>
            </a:pPr>
            <a:r>
              <a:rPr dirty="0"/>
              <a:t>    • Total Customers = DISTINCTCOUNT(Customer[</a:t>
            </a:r>
            <a:r>
              <a:rPr dirty="0" err="1"/>
              <a:t>customer_id</a:t>
            </a:r>
            <a:r>
              <a:rPr dirty="0"/>
              <a:t>])</a:t>
            </a:r>
          </a:p>
          <a:p>
            <a:pPr marL="0" indent="0">
              <a:buNone/>
            </a:pPr>
            <a:r>
              <a:rPr dirty="0"/>
              <a:t>    • Average Order Value = DIVIDE([Total Revenue], [Total Orders], 0)</a:t>
            </a:r>
          </a:p>
          <a:p>
            <a:pPr marL="0" indent="0">
              <a:buNone/>
            </a:pPr>
            <a:r>
              <a:rPr dirty="0"/>
              <a:t>    • Total Quantity Sold = SUM(Purchase[quantity])</a:t>
            </a:r>
          </a:p>
          <a:p>
            <a:pPr marL="0" indent="0">
              <a:buNone/>
            </a:pPr>
            <a:r>
              <a:rPr dirty="0"/>
              <a:t>    • Number of Repeat Customers</a:t>
            </a:r>
          </a:p>
          <a:p>
            <a:pPr marL="0" indent="0">
              <a:buNone/>
            </a:pPr>
            <a:r>
              <a:rPr dirty="0"/>
              <a:t>    • Average Orders Per Customer</a:t>
            </a:r>
          </a:p>
        </p:txBody>
      </p:sp>
      <p:pic>
        <p:nvPicPr>
          <p:cNvPr id="7" name="Picture 6">
            <a:extLst>
              <a:ext uri="{FF2B5EF4-FFF2-40B4-BE49-F238E27FC236}">
                <a16:creationId xmlns:a16="http://schemas.microsoft.com/office/drawing/2014/main" id="{07257119-2982-31ED-381B-A6F276F3E1C0}"/>
              </a:ext>
            </a:extLst>
          </p:cNvPr>
          <p:cNvPicPr>
            <a:picLocks noChangeAspect="1"/>
          </p:cNvPicPr>
          <p:nvPr/>
        </p:nvPicPr>
        <p:blipFill>
          <a:blip r:embed="rId3"/>
          <a:stretch>
            <a:fillRect/>
          </a:stretch>
        </p:blipFill>
        <p:spPr>
          <a:xfrm>
            <a:off x="0" y="1739270"/>
            <a:ext cx="9144000" cy="5118730"/>
          </a:xfrm>
          <a:prstGeom prst="rect">
            <a:avLst/>
          </a:prstGeom>
        </p:spPr>
      </p:pic>
    </p:spTree>
    <p:extLst>
      <p:ext uri="{BB962C8B-B14F-4D97-AF65-F5344CB8AC3E}">
        <p14:creationId xmlns:p14="http://schemas.microsoft.com/office/powerpoint/2010/main" val="330315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Report Creation &amp; Key Performance Indicators (KPIs)</a:t>
            </a:r>
          </a:p>
        </p:txBody>
      </p:sp>
      <p:sp>
        <p:nvSpPr>
          <p:cNvPr id="3" name="Content Placeholder 2"/>
          <p:cNvSpPr>
            <a:spLocks noGrp="1"/>
          </p:cNvSpPr>
          <p:nvPr>
            <p:ph idx="1"/>
          </p:nvPr>
        </p:nvSpPr>
        <p:spPr/>
        <p:txBody>
          <a:bodyPr/>
          <a:lstStyle/>
          <a:p>
            <a:pPr marL="0" indent="0">
              <a:buNone/>
            </a:pPr>
            <a:r>
              <a:rPr dirty="0"/>
              <a:t>• Created professional report with clear client findings.</a:t>
            </a:r>
          </a:p>
          <a:p>
            <a:pPr marL="0" indent="0">
              <a:buNone/>
            </a:pPr>
            <a:r>
              <a:rPr dirty="0"/>
              <a:t>• Included important KPIs for actionable information.</a:t>
            </a:r>
          </a:p>
          <a:p>
            <a:pPr marL="0" indent="0">
              <a:buNone/>
            </a:pPr>
            <a:r>
              <a:rPr dirty="0"/>
              <a:t>• Focused on intuitive and informative Power BI dashboards.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Dashboard 1: Executive Summary - Overall Performance</a:t>
            </a:r>
          </a:p>
        </p:txBody>
      </p:sp>
      <p:sp>
        <p:nvSpPr>
          <p:cNvPr id="3" name="Content Placeholder 2"/>
          <p:cNvSpPr>
            <a:spLocks noGrp="1"/>
          </p:cNvSpPr>
          <p:nvPr>
            <p:ph idx="1"/>
          </p:nvPr>
        </p:nvSpPr>
        <p:spPr/>
        <p:txBody>
          <a:bodyPr/>
          <a:lstStyle/>
          <a:p>
            <a:pPr marL="0" indent="0">
              <a:buNone/>
            </a:pPr>
            <a:r>
              <a:rPr dirty="0"/>
              <a:t>• High-level overview of e-commerce performance.</a:t>
            </a:r>
          </a:p>
          <a:p>
            <a:pPr marL="0" indent="0">
              <a:buNone/>
            </a:pPr>
            <a:r>
              <a:rPr dirty="0"/>
              <a:t>• Insights into: Total Revenue, Total Orders, Total Customers, Average Order Value, Total Quantity Sold.</a:t>
            </a:r>
          </a:p>
          <a:p>
            <a:pPr marL="0" indent="0">
              <a:buNone/>
            </a:pPr>
            <a:r>
              <a:rPr dirty="0"/>
              <a:t>• Monthly revenue trend for seasonal patterns &amp; growth.</a:t>
            </a:r>
          </a:p>
        </p:txBody>
      </p:sp>
      <p:pic>
        <p:nvPicPr>
          <p:cNvPr id="5" name="Picture 4" descr="A screenshot of a business analytics&#10;&#10;AI-generated content may be incorrect.">
            <a:extLst>
              <a:ext uri="{FF2B5EF4-FFF2-40B4-BE49-F238E27FC236}">
                <a16:creationId xmlns:a16="http://schemas.microsoft.com/office/drawing/2014/main" id="{7B045209-814F-4A41-81A6-BC6F0CF4EF78}"/>
              </a:ext>
            </a:extLst>
          </p:cNvPr>
          <p:cNvPicPr>
            <a:picLocks noChangeAspect="1"/>
          </p:cNvPicPr>
          <p:nvPr/>
        </p:nvPicPr>
        <p:blipFill>
          <a:blip r:embed="rId3"/>
          <a:stretch>
            <a:fillRect/>
          </a:stretch>
        </p:blipFill>
        <p:spPr>
          <a:xfrm>
            <a:off x="533400" y="1967802"/>
            <a:ext cx="6706390" cy="489019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Dashboard 2: Customer Demographics and Behavior</a:t>
            </a:r>
          </a:p>
        </p:txBody>
      </p:sp>
      <p:sp>
        <p:nvSpPr>
          <p:cNvPr id="3" name="Content Placeholder 2"/>
          <p:cNvSpPr>
            <a:spLocks noGrp="1"/>
          </p:cNvSpPr>
          <p:nvPr>
            <p:ph idx="1"/>
          </p:nvPr>
        </p:nvSpPr>
        <p:spPr/>
        <p:txBody>
          <a:bodyPr/>
          <a:lstStyle/>
          <a:p>
            <a:r>
              <a:t>• Understanding the customer base is paramount.</a:t>
            </a:r>
          </a:p>
          <a:p>
            <a:r>
              <a:t>• Distribution by: gender, age groups, countries of origin.</a:t>
            </a:r>
          </a:p>
          <a:p>
            <a:r>
              <a:t>• Contribution of segments to overall revenue.</a:t>
            </a:r>
          </a:p>
        </p:txBody>
      </p:sp>
      <p:pic>
        <p:nvPicPr>
          <p:cNvPr id="5" name="Picture 4" descr="A screenshot of a computer&#10;&#10;AI-generated content may be incorrect.">
            <a:extLst>
              <a:ext uri="{FF2B5EF4-FFF2-40B4-BE49-F238E27FC236}">
                <a16:creationId xmlns:a16="http://schemas.microsoft.com/office/drawing/2014/main" id="{691CA954-8F43-589F-3BC1-C0082BDC805D}"/>
              </a:ext>
            </a:extLst>
          </p:cNvPr>
          <p:cNvPicPr>
            <a:picLocks noChangeAspect="1"/>
          </p:cNvPicPr>
          <p:nvPr/>
        </p:nvPicPr>
        <p:blipFill>
          <a:blip r:embed="rId3"/>
          <a:stretch>
            <a:fillRect/>
          </a:stretch>
        </p:blipFill>
        <p:spPr>
          <a:xfrm>
            <a:off x="531639" y="1975944"/>
            <a:ext cx="6577375" cy="48820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Dashboard 3: Product Performance and Insights</a:t>
            </a:r>
          </a:p>
        </p:txBody>
      </p:sp>
      <p:sp>
        <p:nvSpPr>
          <p:cNvPr id="3" name="Content Placeholder 2"/>
          <p:cNvSpPr>
            <a:spLocks noGrp="1"/>
          </p:cNvSpPr>
          <p:nvPr>
            <p:ph idx="1"/>
          </p:nvPr>
        </p:nvSpPr>
        <p:spPr/>
        <p:txBody>
          <a:bodyPr/>
          <a:lstStyle/>
          <a:p>
            <a:pPr marL="0" indent="0">
              <a:buNone/>
            </a:pPr>
            <a:r>
              <a:rPr dirty="0"/>
              <a:t>• Optimize product offerings &amp; marketing strategies.</a:t>
            </a:r>
          </a:p>
          <a:p>
            <a:pPr marL="0" indent="0">
              <a:buNone/>
            </a:pPr>
            <a:r>
              <a:rPr dirty="0"/>
              <a:t>• Highlights: Top-selling products by quantity &amp; revenue.</a:t>
            </a:r>
          </a:p>
          <a:p>
            <a:pPr marL="0" indent="0">
              <a:buNone/>
            </a:pPr>
            <a:r>
              <a:rPr dirty="0"/>
              <a:t>• Identifies products performing well or needing attention.</a:t>
            </a:r>
          </a:p>
        </p:txBody>
      </p:sp>
      <p:pic>
        <p:nvPicPr>
          <p:cNvPr id="5" name="Picture 4" descr="A screenshot of a computer&#10;&#10;AI-generated content may be incorrect.">
            <a:extLst>
              <a:ext uri="{FF2B5EF4-FFF2-40B4-BE49-F238E27FC236}">
                <a16:creationId xmlns:a16="http://schemas.microsoft.com/office/drawing/2014/main" id="{9F1B70C0-8547-2BF7-A1A9-94D042FA4FA2}"/>
              </a:ext>
            </a:extLst>
          </p:cNvPr>
          <p:cNvPicPr>
            <a:picLocks noChangeAspect="1"/>
          </p:cNvPicPr>
          <p:nvPr/>
        </p:nvPicPr>
        <p:blipFill>
          <a:blip r:embed="rId3"/>
          <a:stretch>
            <a:fillRect/>
          </a:stretch>
        </p:blipFill>
        <p:spPr>
          <a:xfrm>
            <a:off x="531639" y="1962872"/>
            <a:ext cx="6625906" cy="489512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Dashboard 4: Shipping and Logistics Performance</a:t>
            </a:r>
          </a:p>
        </p:txBody>
      </p:sp>
      <p:sp>
        <p:nvSpPr>
          <p:cNvPr id="3" name="Content Placeholder 2"/>
          <p:cNvSpPr>
            <a:spLocks noGrp="1"/>
          </p:cNvSpPr>
          <p:nvPr>
            <p:ph idx="1"/>
          </p:nvPr>
        </p:nvSpPr>
        <p:spPr/>
        <p:txBody>
          <a:bodyPr/>
          <a:lstStyle/>
          <a:p>
            <a:pPr marL="0" indent="0">
              <a:buNone/>
            </a:pPr>
            <a:r>
              <a:rPr dirty="0"/>
              <a:t>• Efficient logistics key to customer satisfaction.</a:t>
            </a:r>
          </a:p>
          <a:p>
            <a:pPr marL="0" indent="0">
              <a:buNone/>
            </a:pPr>
            <a:r>
              <a:rPr dirty="0"/>
              <a:t>• Insights into: average shipping costs, delivery times.</a:t>
            </a:r>
          </a:p>
          <a:p>
            <a:pPr marL="0" indent="0">
              <a:buNone/>
            </a:pPr>
            <a:r>
              <a:rPr dirty="0"/>
              <a:t>• Helps optimize supply chain &amp; improve customer experience.</a:t>
            </a:r>
          </a:p>
        </p:txBody>
      </p:sp>
      <p:pic>
        <p:nvPicPr>
          <p:cNvPr id="5" name="Picture 4" descr="A screenshot of a computer&#10;&#10;AI-generated content may be incorrect.">
            <a:extLst>
              <a:ext uri="{FF2B5EF4-FFF2-40B4-BE49-F238E27FC236}">
                <a16:creationId xmlns:a16="http://schemas.microsoft.com/office/drawing/2014/main" id="{BE330FAA-C5A8-D33A-F80D-1E3EA494BB60}"/>
              </a:ext>
            </a:extLst>
          </p:cNvPr>
          <p:cNvPicPr>
            <a:picLocks noChangeAspect="1"/>
          </p:cNvPicPr>
          <p:nvPr/>
        </p:nvPicPr>
        <p:blipFill>
          <a:blip r:embed="rId3"/>
          <a:stretch>
            <a:fillRect/>
          </a:stretch>
        </p:blipFill>
        <p:spPr>
          <a:xfrm>
            <a:off x="531639" y="1973530"/>
            <a:ext cx="6657437" cy="488446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Dashboard 5: Customer Segmentation and Recommendation Opportunities</a:t>
            </a:r>
          </a:p>
        </p:txBody>
      </p:sp>
      <p:sp>
        <p:nvSpPr>
          <p:cNvPr id="3" name="Content Placeholder 2"/>
          <p:cNvSpPr>
            <a:spLocks noGrp="1"/>
          </p:cNvSpPr>
          <p:nvPr>
            <p:ph idx="1"/>
          </p:nvPr>
        </p:nvSpPr>
        <p:spPr/>
        <p:txBody>
          <a:bodyPr/>
          <a:lstStyle/>
          <a:p>
            <a:pPr marL="0" indent="0">
              <a:buNone/>
            </a:pPr>
            <a:r>
              <a:rPr dirty="0"/>
              <a:t>• Identify customer segments for targeted marketing.</a:t>
            </a:r>
          </a:p>
          <a:p>
            <a:pPr marL="0" indent="0">
              <a:buNone/>
            </a:pPr>
            <a:r>
              <a:rPr dirty="0"/>
              <a:t>• Analyze customer order frequency &amp; total revenue.</a:t>
            </a:r>
          </a:p>
          <a:p>
            <a:pPr marL="0" indent="0">
              <a:buNone/>
            </a:pPr>
            <a:r>
              <a:rPr dirty="0"/>
              <a:t>• Identify valuable customers &amp; tailor recommendations.</a:t>
            </a:r>
          </a:p>
        </p:txBody>
      </p:sp>
      <p:pic>
        <p:nvPicPr>
          <p:cNvPr id="5" name="Picture 4" descr="A screenshot of a computer&#10;&#10;AI-generated content may be incorrect.">
            <a:extLst>
              <a:ext uri="{FF2B5EF4-FFF2-40B4-BE49-F238E27FC236}">
                <a16:creationId xmlns:a16="http://schemas.microsoft.com/office/drawing/2014/main" id="{489191A3-D7A7-833A-5FA2-1CE5474EDFF9}"/>
              </a:ext>
            </a:extLst>
          </p:cNvPr>
          <p:cNvPicPr>
            <a:picLocks noChangeAspect="1"/>
          </p:cNvPicPr>
          <p:nvPr/>
        </p:nvPicPr>
        <p:blipFill>
          <a:blip r:embed="rId3"/>
          <a:stretch>
            <a:fillRect/>
          </a:stretch>
        </p:blipFill>
        <p:spPr>
          <a:xfrm>
            <a:off x="531639" y="1963658"/>
            <a:ext cx="6646927" cy="489434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&amp; Key Insights</a:t>
            </a:r>
          </a:p>
        </p:txBody>
      </p:sp>
      <p:sp>
        <p:nvSpPr>
          <p:cNvPr id="3" name="Content Placeholder 2"/>
          <p:cNvSpPr>
            <a:spLocks noGrp="1"/>
          </p:cNvSpPr>
          <p:nvPr>
            <p:ph idx="1"/>
          </p:nvPr>
        </p:nvSpPr>
        <p:spPr/>
        <p:txBody>
          <a:bodyPr/>
          <a:lstStyle/>
          <a:p>
            <a:pPr marL="0" indent="0">
              <a:buNone/>
            </a:pPr>
            <a:r>
              <a:rPr dirty="0"/>
              <a:t>• Majority customers within [Age Group] and [Income Level] segments (target audience).</a:t>
            </a:r>
          </a:p>
          <a:p>
            <a:pPr marL="0" indent="0">
              <a:buNone/>
            </a:pPr>
            <a:r>
              <a:rPr dirty="0"/>
              <a:t>• Product X consistently drives highest revenue (focus promotion).</a:t>
            </a:r>
          </a:p>
          <a:p>
            <a:pPr marL="0" indent="0">
              <a:buNone/>
            </a:pPr>
            <a:r>
              <a:rPr dirty="0"/>
              <a:t>• Noticeable increase in delivery days during [specific period] (investigate logistics).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pPr marL="0" indent="0">
              <a:buNone/>
            </a:pPr>
            <a:r>
              <a:rPr dirty="0"/>
              <a:t>• Develop targeted marketing campaigns for [Age Group] segment promoting frequently purchased products.</a:t>
            </a:r>
          </a:p>
          <a:p>
            <a:pPr marL="0" indent="0">
              <a:buNone/>
            </a:pPr>
            <a:r>
              <a:rPr dirty="0"/>
              <a:t>• Investigate supply chain optimizations for [Product X] to ensure consistent availability &amp; reduce shipping costs.</a:t>
            </a:r>
          </a:p>
          <a:p>
            <a:pPr marL="0" indent="0">
              <a:buNone/>
            </a:pPr>
            <a:r>
              <a:rPr dirty="0"/>
              <a:t>• Implement loyalty program for high-income customers to foster repeat purchases.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P4 E-Commerce BA - Customer &amp; Purchase Analytics for Enhanced Business Growth</a:t>
            </a:r>
          </a:p>
        </p:txBody>
      </p:sp>
      <p:sp>
        <p:nvSpPr>
          <p:cNvPr id="3" name="Subtitle 2"/>
          <p:cNvSpPr>
            <a:spLocks noGrp="1"/>
          </p:cNvSpPr>
          <p:nvPr>
            <p:ph type="subTitle" idx="1"/>
          </p:nvPr>
        </p:nvSpPr>
        <p:spPr/>
        <p:txBody>
          <a:bodyPr>
            <a:normAutofit fontScale="70000" lnSpcReduction="20000"/>
          </a:bodyPr>
          <a:lstStyle/>
          <a:p>
            <a:r>
              <a:rPr dirty="0"/>
              <a:t>A Capstone Project for Associate Data Analysts</a:t>
            </a:r>
          </a:p>
          <a:p>
            <a:r>
              <a:rPr dirty="0"/>
              <a:t>Presented by: </a:t>
            </a:r>
            <a:r>
              <a:rPr lang="en-US" dirty="0"/>
              <a:t>Tang Seong Fatt</a:t>
            </a:r>
            <a:endParaRPr dirty="0"/>
          </a:p>
          <a:p>
            <a:r>
              <a:rPr dirty="0"/>
              <a:t>Date: June 1, 2025</a:t>
            </a:r>
          </a:p>
          <a:p>
            <a:r>
              <a:rPr dirty="0"/>
              <a:t>Course/Project: Capstone Project - Data Analysis Training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Scope</a:t>
            </a:r>
          </a:p>
        </p:txBody>
      </p:sp>
      <p:sp>
        <p:nvSpPr>
          <p:cNvPr id="3" name="Content Placeholder 2"/>
          <p:cNvSpPr>
            <a:spLocks noGrp="1"/>
          </p:cNvSpPr>
          <p:nvPr>
            <p:ph idx="1"/>
          </p:nvPr>
        </p:nvSpPr>
        <p:spPr/>
        <p:txBody>
          <a:bodyPr/>
          <a:lstStyle/>
          <a:p>
            <a:pPr marL="0" indent="0">
              <a:buNone/>
            </a:pPr>
            <a:r>
              <a:rPr dirty="0"/>
              <a:t>• Conduct deeper market basket analysis for product bundling opportunities.</a:t>
            </a:r>
          </a:p>
          <a:p>
            <a:pPr marL="0" indent="0">
              <a:buNone/>
            </a:pPr>
            <a:r>
              <a:rPr dirty="0"/>
              <a:t>• Implement predictive analytics to forecast demand for specific products.</a:t>
            </a:r>
          </a:p>
          <a:p>
            <a:pPr marL="0" indent="0">
              <a:buNone/>
            </a:pPr>
            <a:r>
              <a:rPr dirty="0"/>
              <a:t>• Integrate customer feedback data for enhanced customer experience.</a:t>
            </a:r>
          </a:p>
          <a:p>
            <a:pPr marL="0" indent="0">
              <a:buNone/>
            </a:pPr>
            <a:r>
              <a:rPr dirty="0"/>
              <a:t>• Explore geo-spatial analysis for optimizing shipping routes &amp; inventory.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Questions &amp; Discussion</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normAutofit lnSpcReduction="10000"/>
          </a:bodyPr>
          <a:lstStyle/>
          <a:p>
            <a:r>
              <a:rPr dirty="0"/>
              <a:t>Objective of the Project</a:t>
            </a:r>
          </a:p>
          <a:p>
            <a:r>
              <a:rPr dirty="0"/>
              <a:t>Data Information &amp; Overview</a:t>
            </a:r>
          </a:p>
          <a:p>
            <a:r>
              <a:rPr dirty="0"/>
              <a:t>General Process: Problem Statement, Research Objective, Data Understanding &amp; Preparation, Report Creation, Conclusion</a:t>
            </a:r>
          </a:p>
          <a:p>
            <a:r>
              <a:rPr dirty="0"/>
              <a:t>Key Findings &amp; Insights</a:t>
            </a:r>
          </a:p>
          <a:p>
            <a:r>
              <a:rPr dirty="0"/>
              <a:t>Recommendations</a:t>
            </a:r>
          </a:p>
          <a:p>
            <a:r>
              <a:rPr dirty="0"/>
              <a:t>Future Scope</a:t>
            </a:r>
          </a:p>
          <a:p>
            <a:r>
              <a:rPr dirty="0"/>
              <a:t>Q&amp;A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Objective</a:t>
            </a:r>
          </a:p>
        </p:txBody>
      </p:sp>
      <p:sp>
        <p:nvSpPr>
          <p:cNvPr id="3" name="Content Placeholder 2"/>
          <p:cNvSpPr>
            <a:spLocks noGrp="1"/>
          </p:cNvSpPr>
          <p:nvPr>
            <p:ph idx="1"/>
          </p:nvPr>
        </p:nvSpPr>
        <p:spPr/>
        <p:txBody>
          <a:bodyPr/>
          <a:lstStyle/>
          <a:p>
            <a:r>
              <a:rPr dirty="0"/>
              <a:t>Integrate &amp; apply data analysis knowledge and skills.</a:t>
            </a:r>
          </a:p>
          <a:p>
            <a:r>
              <a:rPr dirty="0"/>
              <a:t>Demonstrate understanding of methodologies &amp; best practices.</a:t>
            </a:r>
          </a:p>
          <a:p>
            <a:r>
              <a:rPr dirty="0"/>
              <a:t>Foster professional development (time management, teamwork, problem-solving).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Business Problem Statement</a:t>
            </a:r>
          </a:p>
        </p:txBody>
      </p:sp>
      <p:sp>
        <p:nvSpPr>
          <p:cNvPr id="3" name="Content Placeholder 2"/>
          <p:cNvSpPr>
            <a:spLocks noGrp="1"/>
          </p:cNvSpPr>
          <p:nvPr>
            <p:ph idx="1"/>
          </p:nvPr>
        </p:nvSpPr>
        <p:spPr/>
        <p:txBody>
          <a:bodyPr/>
          <a:lstStyle/>
          <a:p>
            <a:r>
              <a:rPr dirty="0"/>
              <a:t>Company aims to create a robust customer base.</a:t>
            </a:r>
          </a:p>
          <a:p>
            <a:r>
              <a:rPr dirty="0"/>
              <a:t>Enhance overall customer experience.</a:t>
            </a:r>
          </a:p>
          <a:p>
            <a:r>
              <a:rPr dirty="0"/>
              <a:t>Recommend relevant products.</a:t>
            </a:r>
          </a:p>
          <a:p>
            <a:r>
              <a:rPr dirty="0"/>
              <a:t>Ultimately increase revenue based on available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Research Objective</a:t>
            </a:r>
          </a:p>
        </p:txBody>
      </p:sp>
      <p:sp>
        <p:nvSpPr>
          <p:cNvPr id="3" name="Content Placeholder 2"/>
          <p:cNvSpPr>
            <a:spLocks noGrp="1"/>
          </p:cNvSpPr>
          <p:nvPr>
            <p:ph idx="1"/>
          </p:nvPr>
        </p:nvSpPr>
        <p:spPr/>
        <p:txBody>
          <a:bodyPr/>
          <a:lstStyle/>
          <a:p>
            <a:r>
              <a:rPr dirty="0"/>
              <a:t>Generate a comprehensive report to understand customers.</a:t>
            </a:r>
          </a:p>
          <a:p>
            <a:r>
              <a:rPr dirty="0"/>
              <a:t>Explore dataset thoroughly.</a:t>
            </a:r>
          </a:p>
          <a:p>
            <a:r>
              <a:rPr dirty="0"/>
              <a:t>Develop practical and insightful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Information Overview</a:t>
            </a:r>
          </a:p>
        </p:txBody>
      </p:sp>
      <p:sp>
        <p:nvSpPr>
          <p:cNvPr id="3" name="Content Placeholder 2"/>
          <p:cNvSpPr>
            <a:spLocks noGrp="1"/>
          </p:cNvSpPr>
          <p:nvPr>
            <p:ph idx="1"/>
          </p:nvPr>
        </p:nvSpPr>
        <p:spPr/>
        <p:txBody>
          <a:bodyPr/>
          <a:lstStyle/>
          <a:p>
            <a:r>
              <a:rPr dirty="0"/>
              <a:t>Dataset is a subset from a Shopee, Brazil project.</a:t>
            </a:r>
          </a:p>
          <a:p>
            <a:r>
              <a:rPr dirty="0"/>
              <a:t>Certain columns removed for privacy.</a:t>
            </a:r>
          </a:p>
          <a:p>
            <a:r>
              <a:rPr dirty="0"/>
              <a:t>Contains necessary details: orders, customer demographics, products, segments, quantity, shipping costs.</a:t>
            </a:r>
          </a:p>
          <a:p>
            <a:r>
              <a:rPr dirty="0"/>
              <a:t>All features described in Data_Dictionary.pdf.</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Understanding &amp; Preparation - The Foundation</a:t>
            </a:r>
          </a:p>
        </p:txBody>
      </p:sp>
      <p:sp>
        <p:nvSpPr>
          <p:cNvPr id="3" name="Content Placeholder 2"/>
          <p:cNvSpPr>
            <a:spLocks noGrp="1"/>
          </p:cNvSpPr>
          <p:nvPr>
            <p:ph idx="1"/>
          </p:nvPr>
        </p:nvSpPr>
        <p:spPr/>
        <p:txBody>
          <a:bodyPr/>
          <a:lstStyle/>
          <a:p>
            <a:r>
              <a:rPr dirty="0"/>
              <a:t>Grasping features &amp; relationships.</a:t>
            </a:r>
          </a:p>
          <a:p>
            <a:r>
              <a:rPr dirty="0"/>
              <a:t>Transforming raw data into clean, usable format.</a:t>
            </a:r>
          </a:p>
          <a:p>
            <a:r>
              <a:rPr dirty="0"/>
              <a:t>Crucial tasks: imputing missing values, correcting data types, deriving new custom columns.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Cleaning Process in Detail</a:t>
            </a:r>
          </a:p>
        </p:txBody>
      </p:sp>
      <p:sp>
        <p:nvSpPr>
          <p:cNvPr id="3" name="Content Placeholder 2"/>
          <p:cNvSpPr>
            <a:spLocks noGrp="1"/>
          </p:cNvSpPr>
          <p:nvPr>
            <p:ph idx="1"/>
          </p:nvPr>
        </p:nvSpPr>
        <p:spPr/>
        <p:txBody>
          <a:bodyPr>
            <a:normAutofit fontScale="92500" lnSpcReduction="20000"/>
          </a:bodyPr>
          <a:lstStyle/>
          <a:p>
            <a:r>
              <a:rPr dirty="0"/>
              <a:t>Loading &amp; Initial Inspection (customer.csv, purchase.csv).</a:t>
            </a:r>
          </a:p>
          <a:p>
            <a:r>
              <a:rPr dirty="0"/>
              <a:t>Handling Missing Values (No significant missing values identified).</a:t>
            </a:r>
          </a:p>
          <a:p>
            <a:r>
              <a:rPr dirty="0"/>
              <a:t>Data Type Correction (</a:t>
            </a:r>
            <a:r>
              <a:rPr dirty="0" err="1"/>
              <a:t>order_date</a:t>
            </a:r>
            <a:r>
              <a:rPr dirty="0"/>
              <a:t>, </a:t>
            </a:r>
            <a:r>
              <a:rPr dirty="0" err="1"/>
              <a:t>shipping_date</a:t>
            </a:r>
            <a:r>
              <a:rPr dirty="0"/>
              <a:t>, numerical columns).</a:t>
            </a:r>
          </a:p>
          <a:p>
            <a:r>
              <a:rPr dirty="0"/>
              <a:t>Column Renaming (</a:t>
            </a:r>
            <a:r>
              <a:rPr dirty="0" err="1"/>
              <a:t>customer_product_name</a:t>
            </a:r>
            <a:r>
              <a:rPr dirty="0"/>
              <a:t> to </a:t>
            </a:r>
            <a:r>
              <a:rPr dirty="0" err="1"/>
              <a:t>product_name</a:t>
            </a:r>
            <a:r>
              <a:rPr dirty="0"/>
              <a:t>).</a:t>
            </a:r>
          </a:p>
          <a:p>
            <a:r>
              <a:rPr dirty="0"/>
              <a:t>Duplicate Removal (based on </a:t>
            </a:r>
            <a:r>
              <a:rPr dirty="0" err="1"/>
              <a:t>customer_id</a:t>
            </a:r>
            <a:r>
              <a:rPr dirty="0"/>
              <a:t>, </a:t>
            </a:r>
            <a:r>
              <a:rPr dirty="0" err="1"/>
              <a:t>order_id</a:t>
            </a:r>
            <a:r>
              <a:rPr dirty="0"/>
              <a:t>).</a:t>
            </a:r>
          </a:p>
          <a:p>
            <a:r>
              <a:rPr dirty="0"/>
              <a:t>Addressing Inconsistencies (e.g., '</a:t>
            </a:r>
            <a:r>
              <a:rPr dirty="0" err="1"/>
              <a:t>RenÃ</a:t>
            </a:r>
            <a:r>
              <a:rPr dirty="0"/>
              <a:t>©' to 'René').</a:t>
            </a:r>
          </a:p>
        </p:txBody>
      </p:sp>
      <p:pic>
        <p:nvPicPr>
          <p:cNvPr id="5" name="Picture 4">
            <a:extLst>
              <a:ext uri="{FF2B5EF4-FFF2-40B4-BE49-F238E27FC236}">
                <a16:creationId xmlns:a16="http://schemas.microsoft.com/office/drawing/2014/main" id="{716E0940-EE51-0DA4-891C-96E9E5F10BEA}"/>
              </a:ext>
            </a:extLst>
          </p:cNvPr>
          <p:cNvPicPr>
            <a:picLocks noChangeAspect="1"/>
          </p:cNvPicPr>
          <p:nvPr/>
        </p:nvPicPr>
        <p:blipFill>
          <a:blip r:embed="rId3"/>
          <a:stretch>
            <a:fillRect/>
          </a:stretch>
        </p:blipFill>
        <p:spPr>
          <a:xfrm>
            <a:off x="0" y="1708812"/>
            <a:ext cx="9144000" cy="5149188"/>
          </a:xfrm>
          <a:prstGeom prst="rect">
            <a:avLst/>
          </a:prstGeom>
        </p:spPr>
      </p:pic>
      <p:sp>
        <p:nvSpPr>
          <p:cNvPr id="6" name="TextBox 5">
            <a:extLst>
              <a:ext uri="{FF2B5EF4-FFF2-40B4-BE49-F238E27FC236}">
                <a16:creationId xmlns:a16="http://schemas.microsoft.com/office/drawing/2014/main" id="{F5E21AF7-19BC-8EFC-5BE8-4C73AD27FD12}"/>
              </a:ext>
            </a:extLst>
          </p:cNvPr>
          <p:cNvSpPr txBox="1"/>
          <p:nvPr/>
        </p:nvSpPr>
        <p:spPr>
          <a:xfrm>
            <a:off x="5016790" y="5460859"/>
            <a:ext cx="2953407" cy="369332"/>
          </a:xfrm>
          <a:prstGeom prst="rect">
            <a:avLst/>
          </a:prstGeom>
          <a:noFill/>
        </p:spPr>
        <p:txBody>
          <a:bodyPr wrap="square" rtlCol="0">
            <a:spAutoFit/>
          </a:bodyPr>
          <a:lstStyle/>
          <a:p>
            <a:r>
              <a:rPr lang="en-US" dirty="0">
                <a:solidFill>
                  <a:srgbClr val="FF0000"/>
                </a:solidFill>
              </a:rPr>
              <a:t>Regional date to be Brazil</a:t>
            </a:r>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Berlin</Template>
  <TotalTime>30</TotalTime>
  <Words>3383</Words>
  <Application>Microsoft Office PowerPoint</Application>
  <PresentationFormat>On-screen Show (4:3)</PresentationFormat>
  <Paragraphs>203</Paragraphs>
  <Slides>21</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Trebuchet MS</vt:lpstr>
      <vt:lpstr>Berlin</vt:lpstr>
      <vt:lpstr>PowerPoint Presentation</vt:lpstr>
      <vt:lpstr>P4 E-Commerce BA - Customer &amp; Purchase Analytics for Enhanced Business Growth</vt:lpstr>
      <vt:lpstr>Agenda</vt:lpstr>
      <vt:lpstr>Project Objective</vt:lpstr>
      <vt:lpstr>Business Problem Statement</vt:lpstr>
      <vt:lpstr>Research Objective</vt:lpstr>
      <vt:lpstr>Data Information Overview</vt:lpstr>
      <vt:lpstr>Data Understanding &amp; Preparation - The Foundation</vt:lpstr>
      <vt:lpstr>Data Cleaning Process in Detail</vt:lpstr>
      <vt:lpstr>Feature Engineering with DAX</vt:lpstr>
      <vt:lpstr>Feature Engineering with DAX</vt:lpstr>
      <vt:lpstr>Report Creation &amp; Key Performance Indicators (KPIs)</vt:lpstr>
      <vt:lpstr>Dashboard 1: Executive Summary - Overall Performance</vt:lpstr>
      <vt:lpstr>Dashboard 2: Customer Demographics and Behavior</vt:lpstr>
      <vt:lpstr>Dashboard 3: Product Performance and Insights</vt:lpstr>
      <vt:lpstr>Dashboard 4: Shipping and Logistics Performance</vt:lpstr>
      <vt:lpstr>Dashboard 5: Customer Segmentation and Recommendation Opportunities</vt:lpstr>
      <vt:lpstr>Conclusion &amp; Key Insights</vt:lpstr>
      <vt:lpstr>Recommendations</vt:lpstr>
      <vt:lpstr>Future Scope</vt:lpstr>
      <vt:lpstr>Questions &amp; Discussion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Tang Seong Fatt</cp:lastModifiedBy>
  <cp:revision>15</cp:revision>
  <dcterms:created xsi:type="dcterms:W3CDTF">2013-01-27T09:14:16Z</dcterms:created>
  <dcterms:modified xsi:type="dcterms:W3CDTF">2025-06-02T09:45:40Z</dcterms:modified>
  <cp:category/>
</cp:coreProperties>
</file>