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16" r:id="rId1"/>
  </p:sldMasterIdLst>
  <p:notesMasterIdLst>
    <p:notesMasterId r:id="rId31"/>
  </p:notesMasterIdLst>
  <p:sldIdLst>
    <p:sldId id="256" r:id="rId2"/>
    <p:sldId id="257" r:id="rId3"/>
    <p:sldId id="269" r:id="rId4"/>
    <p:sldId id="258" r:id="rId5"/>
    <p:sldId id="259" r:id="rId6"/>
    <p:sldId id="260" r:id="rId7"/>
    <p:sldId id="261" r:id="rId8"/>
    <p:sldId id="262" r:id="rId9"/>
    <p:sldId id="263" r:id="rId10"/>
    <p:sldId id="264" r:id="rId11"/>
    <p:sldId id="265" r:id="rId12"/>
    <p:sldId id="272" r:id="rId13"/>
    <p:sldId id="275" r:id="rId14"/>
    <p:sldId id="274" r:id="rId15"/>
    <p:sldId id="273" r:id="rId16"/>
    <p:sldId id="271" r:id="rId17"/>
    <p:sldId id="266" r:id="rId18"/>
    <p:sldId id="270" r:id="rId19"/>
    <p:sldId id="276" r:id="rId20"/>
    <p:sldId id="277" r:id="rId21"/>
    <p:sldId id="278" r:id="rId22"/>
    <p:sldId id="279" r:id="rId23"/>
    <p:sldId id="280" r:id="rId24"/>
    <p:sldId id="284" r:id="rId25"/>
    <p:sldId id="281" r:id="rId26"/>
    <p:sldId id="283" r:id="rId27"/>
    <p:sldId id="282" r:id="rId28"/>
    <p:sldId id="285" r:id="rId29"/>
    <p:sldId id="286"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516" autoAdjust="0"/>
  </p:normalViewPr>
  <p:slideViewPr>
    <p:cSldViewPr snapToGrid="0" snapToObjects="1">
      <p:cViewPr varScale="1">
        <p:scale>
          <a:sx n="73" d="100"/>
          <a:sy n="73" d="100"/>
        </p:scale>
        <p:origin x="84" y="24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593437-7306-43F7-9106-88CD733D22E0}" type="datetimeFigureOut">
              <a:rPr lang="en-US" smtClean="0"/>
              <a:t>5/27/2025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6F3223-2121-45AF-9C56-C84FA0FB40A0}" type="slidenum">
              <a:rPr lang="en-US" smtClean="0"/>
              <a:t>‹#›</a:t>
            </a:fld>
            <a:endParaRPr lang="en-US"/>
          </a:p>
        </p:txBody>
      </p:sp>
    </p:spTree>
    <p:extLst>
      <p:ext uri="{BB962C8B-B14F-4D97-AF65-F5344CB8AC3E}">
        <p14:creationId xmlns:p14="http://schemas.microsoft.com/office/powerpoint/2010/main" val="3874347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F8FAFF"/>
                </a:solidFill>
                <a:effectLst/>
                <a:latin typeface="DeepSeek-CJK-patch"/>
              </a:rPr>
              <a:t>"Good [morning/afternoon], [Trainer’s Name]. Today, I’m excited to present our capstone project titled </a:t>
            </a:r>
            <a:r>
              <a:rPr lang="en-US" b="1" i="1" dirty="0">
                <a:solidFill>
                  <a:srgbClr val="F8FAFF"/>
                </a:solidFill>
                <a:effectLst/>
                <a:latin typeface="DeepSeek-CJK-patch"/>
              </a:rPr>
              <a:t>‘Predicting Heart Disease Using Machine Learning’</a:t>
            </a:r>
            <a:r>
              <a:rPr lang="en-US" b="0" i="1" dirty="0">
                <a:solidFill>
                  <a:srgbClr val="F8FAFF"/>
                </a:solidFill>
                <a:effectLst/>
                <a:latin typeface="DeepSeek-CJK-patch"/>
              </a:rPr>
              <a:t>. My name is [Your Name], and I’ve been working on this project as part of the Associate DA Program. Let’s dive into how we can leverage data to tackle one of the world’s leading causes of mortality."</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Smile, make eye contact, and pause after the title.</a:t>
            </a:r>
          </a:p>
          <a:p>
            <a:pPr algn="l">
              <a:buFont typeface="Arial" panose="020B0604020202020204" pitchFamily="34" charset="0"/>
              <a:buChar char="•"/>
            </a:pPr>
            <a:r>
              <a:rPr lang="en-US" b="0" i="0" dirty="0">
                <a:solidFill>
                  <a:srgbClr val="F8FAFF"/>
                </a:solidFill>
                <a:effectLst/>
                <a:latin typeface="DeepSeek-CJK-patch"/>
              </a:rPr>
              <a:t>Use hand gestures to emphasize key phrases like “leveraging data.”</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1</a:t>
            </a:fld>
            <a:endParaRPr lang="en-US"/>
          </a:p>
        </p:txBody>
      </p:sp>
    </p:spTree>
    <p:extLst>
      <p:ext uri="{BB962C8B-B14F-4D97-AF65-F5344CB8AC3E}">
        <p14:creationId xmlns:p14="http://schemas.microsoft.com/office/powerpoint/2010/main" val="40086025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0" dirty="0">
                <a:solidFill>
                  <a:srgbClr val="F8FAFF"/>
                </a:solidFill>
                <a:effectLst/>
                <a:latin typeface="DeepSeek-CJK-patch"/>
              </a:rPr>
              <a:t>*"Our findings suggest two actionable steps:</a:t>
            </a:r>
          </a:p>
          <a:p>
            <a:pPr algn="l">
              <a:buFont typeface="+mj-lt"/>
              <a:buAutoNum type="arabicPeriod"/>
            </a:pPr>
            <a:r>
              <a:rPr lang="en-US" b="1" i="0" dirty="0">
                <a:solidFill>
                  <a:srgbClr val="F8FAFF"/>
                </a:solidFill>
                <a:effectLst/>
                <a:latin typeface="DeepSeek-CJK-patch"/>
              </a:rPr>
              <a:t>Prioritize BP monitoring</a:t>
            </a:r>
            <a:r>
              <a:rPr lang="en-US" b="0" i="0" dirty="0">
                <a:solidFill>
                  <a:srgbClr val="F8FAFF"/>
                </a:solidFill>
                <a:effectLst/>
                <a:latin typeface="DeepSeek-CJK-patch"/>
              </a:rPr>
              <a:t> for high-risk demographics like seniors.</a:t>
            </a:r>
          </a:p>
          <a:p>
            <a:pPr algn="l">
              <a:buFont typeface="+mj-lt"/>
              <a:buAutoNum type="arabicPeriod"/>
            </a:pPr>
            <a:r>
              <a:rPr lang="en-US" b="1" i="0" dirty="0">
                <a:solidFill>
                  <a:srgbClr val="F8FAFF"/>
                </a:solidFill>
                <a:effectLst/>
                <a:latin typeface="DeepSeek-CJK-patch"/>
              </a:rPr>
              <a:t>Promote lifestyle interventions</a:t>
            </a:r>
            <a:r>
              <a:rPr lang="en-US" b="0" i="0" dirty="0">
                <a:solidFill>
                  <a:srgbClr val="F8FAFF"/>
                </a:solidFill>
                <a:effectLst/>
                <a:latin typeface="DeepSeek-CJK-patch"/>
              </a:rPr>
              <a:t> targeting smokers and obese patients.</a:t>
            </a:r>
            <a:br>
              <a:rPr lang="en-US" b="0" i="0" dirty="0">
                <a:solidFill>
                  <a:srgbClr val="F8FAFF"/>
                </a:solidFill>
                <a:effectLst/>
                <a:latin typeface="DeepSeek-CJK-patch"/>
              </a:rPr>
            </a:br>
            <a:r>
              <a:rPr lang="en-US" b="0" i="0" dirty="0">
                <a:solidFill>
                  <a:srgbClr val="F8FAFF"/>
                </a:solidFill>
                <a:effectLst/>
                <a:latin typeface="DeepSeek-CJK-patch"/>
              </a:rPr>
              <a:t>These strategies could reduce heart disease burden significantly."*</a:t>
            </a: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Use a firm, confident tone to emphasize recommendations.</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10</a:t>
            </a:fld>
            <a:endParaRPr lang="en-US"/>
          </a:p>
        </p:txBody>
      </p:sp>
    </p:spTree>
    <p:extLst>
      <p:ext uri="{BB962C8B-B14F-4D97-AF65-F5344CB8AC3E}">
        <p14:creationId xmlns:p14="http://schemas.microsoft.com/office/powerpoint/2010/main" val="15449604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"In conclusion, our Random Forest model achieved </a:t>
            </a:r>
            <a:r>
              <a:rPr lang="en-US" b="1" i="1" dirty="0">
                <a:solidFill>
                  <a:srgbClr val="F8FAFF"/>
                </a:solidFill>
                <a:effectLst/>
                <a:latin typeface="DeepSeek-CJK-patch"/>
              </a:rPr>
              <a:t>88% accuracy</a:t>
            </a:r>
            <a:r>
              <a:rPr lang="en-US" b="0" i="1" dirty="0">
                <a:solidFill>
                  <a:srgbClr val="F8FAFF"/>
                </a:solidFill>
                <a:effectLst/>
                <a:latin typeface="DeepSeek-CJK-patch"/>
              </a:rPr>
              <a:t>, demonstrating the power of machine learning in healthcare. Looking ahead, integrating genetic data or deploying this as a clinical tool could further enhance its impact. Thank you for your attention—I’d be happy to take any questions!"</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End with a pause and open posture to invite questions.</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11</a:t>
            </a:fld>
            <a:endParaRPr lang="en-US"/>
          </a:p>
        </p:txBody>
      </p:sp>
    </p:spTree>
    <p:extLst>
      <p:ext uri="{BB962C8B-B14F-4D97-AF65-F5344CB8AC3E}">
        <p14:creationId xmlns:p14="http://schemas.microsoft.com/office/powerpoint/2010/main" val="3266784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"In conclusion, our Random Forest model achieved </a:t>
            </a:r>
            <a:r>
              <a:rPr lang="en-US" b="1" i="1" dirty="0">
                <a:solidFill>
                  <a:srgbClr val="F8FAFF"/>
                </a:solidFill>
                <a:effectLst/>
                <a:latin typeface="DeepSeek-CJK-patch"/>
              </a:rPr>
              <a:t>88% accuracy</a:t>
            </a:r>
            <a:r>
              <a:rPr lang="en-US" b="0" i="1" dirty="0">
                <a:solidFill>
                  <a:srgbClr val="F8FAFF"/>
                </a:solidFill>
                <a:effectLst/>
                <a:latin typeface="DeepSeek-CJK-patch"/>
              </a:rPr>
              <a:t>, demonstrating the power of machine learning in healthcare. Looking ahead, integrating genetic data or deploying this as a clinical tool could further enhance its impact. Thank you for your attention—I’d be happy to take any questions!"</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End with a pause and open posture to invite questions.</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12</a:t>
            </a:fld>
            <a:endParaRPr lang="en-US"/>
          </a:p>
        </p:txBody>
      </p:sp>
    </p:spTree>
    <p:extLst>
      <p:ext uri="{BB962C8B-B14F-4D97-AF65-F5344CB8AC3E}">
        <p14:creationId xmlns:p14="http://schemas.microsoft.com/office/powerpoint/2010/main" val="14618617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"In conclusion, our Random Forest model achieved </a:t>
            </a:r>
            <a:r>
              <a:rPr lang="en-US" b="1" i="1" dirty="0">
                <a:solidFill>
                  <a:srgbClr val="F8FAFF"/>
                </a:solidFill>
                <a:effectLst/>
                <a:latin typeface="DeepSeek-CJK-patch"/>
              </a:rPr>
              <a:t>88% accuracy</a:t>
            </a:r>
            <a:r>
              <a:rPr lang="en-US" b="0" i="1" dirty="0">
                <a:solidFill>
                  <a:srgbClr val="F8FAFF"/>
                </a:solidFill>
                <a:effectLst/>
                <a:latin typeface="DeepSeek-CJK-patch"/>
              </a:rPr>
              <a:t>, demonstrating the power of machine learning in healthcare. Looking ahead, integrating genetic data or deploying this as a clinical tool could further enhance its impact. Thank you for your attention—I’d be happy to take any questions!"</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End with a pause and open posture to invite questions.</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13</a:t>
            </a:fld>
            <a:endParaRPr lang="en-US"/>
          </a:p>
        </p:txBody>
      </p:sp>
    </p:spTree>
    <p:extLst>
      <p:ext uri="{BB962C8B-B14F-4D97-AF65-F5344CB8AC3E}">
        <p14:creationId xmlns:p14="http://schemas.microsoft.com/office/powerpoint/2010/main" val="17317223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"In conclusion, our Random Forest model achieved </a:t>
            </a:r>
            <a:r>
              <a:rPr lang="en-US" b="1" i="1" dirty="0">
                <a:solidFill>
                  <a:srgbClr val="F8FAFF"/>
                </a:solidFill>
                <a:effectLst/>
                <a:latin typeface="DeepSeek-CJK-patch"/>
              </a:rPr>
              <a:t>88% accuracy</a:t>
            </a:r>
            <a:r>
              <a:rPr lang="en-US" b="0" i="1" dirty="0">
                <a:solidFill>
                  <a:srgbClr val="F8FAFF"/>
                </a:solidFill>
                <a:effectLst/>
                <a:latin typeface="DeepSeek-CJK-patch"/>
              </a:rPr>
              <a:t>, demonstrating the power of machine learning in healthcare. Looking ahead, integrating genetic data or deploying this as a clinical tool could further enhance its impact. Thank you for your attention—I’d be happy to take any questions!"</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End with a pause and open posture to invite questions.</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14</a:t>
            </a:fld>
            <a:endParaRPr lang="en-US"/>
          </a:p>
        </p:txBody>
      </p:sp>
    </p:spTree>
    <p:extLst>
      <p:ext uri="{BB962C8B-B14F-4D97-AF65-F5344CB8AC3E}">
        <p14:creationId xmlns:p14="http://schemas.microsoft.com/office/powerpoint/2010/main" val="41595346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"In conclusion, our Random Forest model achieved </a:t>
            </a:r>
            <a:r>
              <a:rPr lang="en-US" b="1" i="1" dirty="0">
                <a:solidFill>
                  <a:srgbClr val="F8FAFF"/>
                </a:solidFill>
                <a:effectLst/>
                <a:latin typeface="DeepSeek-CJK-patch"/>
              </a:rPr>
              <a:t>88% accuracy</a:t>
            </a:r>
            <a:r>
              <a:rPr lang="en-US" b="0" i="1" dirty="0">
                <a:solidFill>
                  <a:srgbClr val="F8FAFF"/>
                </a:solidFill>
                <a:effectLst/>
                <a:latin typeface="DeepSeek-CJK-patch"/>
              </a:rPr>
              <a:t>, demonstrating the power of machine learning in healthcare. Looking ahead, integrating genetic data or deploying this as a clinical tool could further enhance its impact. Thank you for your attention—I’d be happy to take any questions!"</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End with a pause and open posture to invite questions.</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15</a:t>
            </a:fld>
            <a:endParaRPr lang="en-US"/>
          </a:p>
        </p:txBody>
      </p:sp>
    </p:spTree>
    <p:extLst>
      <p:ext uri="{BB962C8B-B14F-4D97-AF65-F5344CB8AC3E}">
        <p14:creationId xmlns:p14="http://schemas.microsoft.com/office/powerpoint/2010/main" val="680163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"In conclusion, our Random Forest model achieved </a:t>
            </a:r>
            <a:r>
              <a:rPr lang="en-US" b="1" i="1" dirty="0">
                <a:solidFill>
                  <a:srgbClr val="F8FAFF"/>
                </a:solidFill>
                <a:effectLst/>
                <a:latin typeface="DeepSeek-CJK-patch"/>
              </a:rPr>
              <a:t>88% accuracy</a:t>
            </a:r>
            <a:r>
              <a:rPr lang="en-US" b="0" i="1" dirty="0">
                <a:solidFill>
                  <a:srgbClr val="F8FAFF"/>
                </a:solidFill>
                <a:effectLst/>
                <a:latin typeface="DeepSeek-CJK-patch"/>
              </a:rPr>
              <a:t>, demonstrating the power of machine learning in healthcare. Looking ahead, integrating genetic data or deploying this as a clinical tool could further enhance its impact. Thank you for your attention—I’d be happy to take any questions!"</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End with a pause and open posture to invite questions.</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16</a:t>
            </a:fld>
            <a:endParaRPr lang="en-US"/>
          </a:p>
        </p:txBody>
      </p:sp>
    </p:spTree>
    <p:extLst>
      <p:ext uri="{BB962C8B-B14F-4D97-AF65-F5344CB8AC3E}">
        <p14:creationId xmlns:p14="http://schemas.microsoft.com/office/powerpoint/2010/main" val="37367821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F8FAFF"/>
                </a:solidFill>
                <a:effectLst/>
                <a:latin typeface="DeepSeek-CJK-patch"/>
              </a:rPr>
              <a:t>"Good [morning/afternoon], [Trainer’s Name]. Today, I’m excited to present our capstone project titled </a:t>
            </a:r>
            <a:r>
              <a:rPr lang="en-US" b="1" i="1" dirty="0">
                <a:solidFill>
                  <a:srgbClr val="F8FAFF"/>
                </a:solidFill>
                <a:effectLst/>
                <a:latin typeface="DeepSeek-CJK-patch"/>
              </a:rPr>
              <a:t>‘Predicting Heart Disease Using Machine Learning’</a:t>
            </a:r>
            <a:r>
              <a:rPr lang="en-US" b="0" i="1" dirty="0">
                <a:solidFill>
                  <a:srgbClr val="F8FAFF"/>
                </a:solidFill>
                <a:effectLst/>
                <a:latin typeface="DeepSeek-CJK-patch"/>
              </a:rPr>
              <a:t>. My name is [Your Name], and I’ve been working on this project as part of the Associate DA Program. Let’s dive into how we can leverage data to tackle one of the world’s leading causes of mortality."</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Smile, make eye contact, and pause after the title.</a:t>
            </a:r>
          </a:p>
          <a:p>
            <a:pPr algn="l">
              <a:buFont typeface="Arial" panose="020B0604020202020204" pitchFamily="34" charset="0"/>
              <a:buChar char="•"/>
            </a:pPr>
            <a:r>
              <a:rPr lang="en-US" b="0" i="0" dirty="0">
                <a:solidFill>
                  <a:srgbClr val="F8FAFF"/>
                </a:solidFill>
                <a:effectLst/>
                <a:latin typeface="DeepSeek-CJK-patch"/>
              </a:rPr>
              <a:t>Use hand gestures to emphasize key phrases like “leveraging data.”</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2</a:t>
            </a:fld>
            <a:endParaRPr lang="en-US"/>
          </a:p>
        </p:txBody>
      </p:sp>
    </p:spTree>
    <p:extLst>
      <p:ext uri="{BB962C8B-B14F-4D97-AF65-F5344CB8AC3E}">
        <p14:creationId xmlns:p14="http://schemas.microsoft.com/office/powerpoint/2010/main" val="342524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0" dirty="0">
                <a:solidFill>
                  <a:srgbClr val="F8FAFF"/>
                </a:solidFill>
                <a:effectLst/>
                <a:latin typeface="DeepSeek-CJK-patch"/>
              </a:rPr>
              <a:t>*"Why focus on heart disease? According to the World Health Organization, it claims </a:t>
            </a:r>
            <a:r>
              <a:rPr lang="en-US" b="1" i="0" dirty="0">
                <a:solidFill>
                  <a:srgbClr val="F8FAFF"/>
                </a:solidFill>
                <a:effectLst/>
                <a:latin typeface="DeepSeek-CJK-patch"/>
              </a:rPr>
              <a:t>17.9 million lives annually</a:t>
            </a:r>
            <a:r>
              <a:rPr lang="en-US" b="0" i="0" dirty="0">
                <a:solidFill>
                  <a:srgbClr val="F8FAFF"/>
                </a:solidFill>
                <a:effectLst/>
                <a:latin typeface="DeepSeek-CJK-patch"/>
              </a:rPr>
              <a:t>—that’s one-third of all global deaths. Early detection is critical, but traditional diagnostic methods can be time-consuming and costly. Our goal? Build a machine learning model that predicts heart disease risk using </a:t>
            </a:r>
            <a:r>
              <a:rPr lang="en-US" b="1" i="0" dirty="0">
                <a:solidFill>
                  <a:srgbClr val="F8FAFF"/>
                </a:solidFill>
                <a:effectLst/>
                <a:latin typeface="DeepSeek-CJK-patch"/>
              </a:rPr>
              <a:t>medical and lifestyle factors</a:t>
            </a:r>
            <a:r>
              <a:rPr lang="en-US" b="0" i="0" dirty="0">
                <a:solidFill>
                  <a:srgbClr val="F8FAFF"/>
                </a:solidFill>
                <a:effectLst/>
                <a:latin typeface="DeepSeek-CJK-patch"/>
              </a:rPr>
              <a:t>, enabling proactive healthcare interventions."*</a:t>
            </a: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Pause after stating the WHO statistic to let it sink in.</a:t>
            </a:r>
          </a:p>
          <a:p>
            <a:pPr algn="l">
              <a:buFont typeface="Arial" panose="020B0604020202020204" pitchFamily="34" charset="0"/>
              <a:buChar char="•"/>
            </a:pPr>
            <a:r>
              <a:rPr lang="en-US" b="0" i="0" dirty="0">
                <a:solidFill>
                  <a:srgbClr val="F8FAFF"/>
                </a:solidFill>
                <a:effectLst/>
                <a:latin typeface="DeepSeek-CJK-patch"/>
              </a:rPr>
              <a:t>Highlight “proactive healthcare interventions” as the project’s value proposition.</a:t>
            </a:r>
          </a:p>
        </p:txBody>
      </p:sp>
      <p:sp>
        <p:nvSpPr>
          <p:cNvPr id="4" name="Slide Number Placeholder 3"/>
          <p:cNvSpPr>
            <a:spLocks noGrp="1"/>
          </p:cNvSpPr>
          <p:nvPr>
            <p:ph type="sldNum" sz="quarter" idx="5"/>
          </p:nvPr>
        </p:nvSpPr>
        <p:spPr/>
        <p:txBody>
          <a:bodyPr/>
          <a:lstStyle/>
          <a:p>
            <a:fld id="{796F3223-2121-45AF-9C56-C84FA0FB40A0}" type="slidenum">
              <a:rPr lang="en-US" smtClean="0"/>
              <a:t>3</a:t>
            </a:fld>
            <a:endParaRPr lang="en-US"/>
          </a:p>
        </p:txBody>
      </p:sp>
    </p:spTree>
    <p:extLst>
      <p:ext uri="{BB962C8B-B14F-4D97-AF65-F5344CB8AC3E}">
        <p14:creationId xmlns:p14="http://schemas.microsoft.com/office/powerpoint/2010/main" val="18314508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"We sourced our dataset from </a:t>
            </a:r>
            <a:r>
              <a:rPr lang="en-US" b="1" i="1" dirty="0">
                <a:solidFill>
                  <a:srgbClr val="F8FAFF"/>
                </a:solidFill>
                <a:effectLst/>
                <a:latin typeface="DeepSeek-CJK-patch"/>
              </a:rPr>
              <a:t>Parkway Pantai</a:t>
            </a:r>
            <a:r>
              <a:rPr lang="en-US" b="0" i="1" dirty="0">
                <a:solidFill>
                  <a:srgbClr val="F8FAFF"/>
                </a:solidFill>
                <a:effectLst/>
                <a:latin typeface="DeepSeek-CJK-patch"/>
              </a:rPr>
              <a:t>, a leading healthcare provider. It includes </a:t>
            </a:r>
            <a:r>
              <a:rPr lang="en-US" b="1" i="1" dirty="0">
                <a:solidFill>
                  <a:srgbClr val="F8FAFF"/>
                </a:solidFill>
                <a:effectLst/>
                <a:latin typeface="DeepSeek-CJK-patch"/>
              </a:rPr>
              <a:t>medical metrics</a:t>
            </a:r>
            <a:r>
              <a:rPr lang="en-US" b="0" i="1" dirty="0">
                <a:solidFill>
                  <a:srgbClr val="F8FAFF"/>
                </a:solidFill>
                <a:effectLst/>
                <a:latin typeface="DeepSeek-CJK-patch"/>
              </a:rPr>
              <a:t> like blood pressure and cholesterol levels, as well as </a:t>
            </a:r>
            <a:r>
              <a:rPr lang="en-US" b="1" i="1" dirty="0">
                <a:solidFill>
                  <a:srgbClr val="F8FAFF"/>
                </a:solidFill>
                <a:effectLst/>
                <a:latin typeface="DeepSeek-CJK-patch"/>
              </a:rPr>
              <a:t>lifestyle factors</a:t>
            </a:r>
            <a:r>
              <a:rPr lang="en-US" b="0" i="1" dirty="0">
                <a:solidFill>
                  <a:srgbClr val="F8FAFF"/>
                </a:solidFill>
                <a:effectLst/>
                <a:latin typeface="DeepSeek-CJK-patch"/>
              </a:rPr>
              <a:t> such as smoking and alcohol consumption. With [X] patient records, this dataset provides a robust foundation for analysis."</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Briefly gesture toward the dataset source and sample size on the slide.</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4</a:t>
            </a:fld>
            <a:endParaRPr lang="en-US"/>
          </a:p>
        </p:txBody>
      </p:sp>
    </p:spTree>
    <p:extLst>
      <p:ext uri="{BB962C8B-B14F-4D97-AF65-F5344CB8AC3E}">
        <p14:creationId xmlns:p14="http://schemas.microsoft.com/office/powerpoint/2010/main" val="25192411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"We sourced our dataset from </a:t>
            </a:r>
            <a:r>
              <a:rPr lang="en-US" b="1" i="1" dirty="0">
                <a:solidFill>
                  <a:srgbClr val="F8FAFF"/>
                </a:solidFill>
                <a:effectLst/>
                <a:latin typeface="DeepSeek-CJK-patch"/>
              </a:rPr>
              <a:t>Parkway Pantai</a:t>
            </a:r>
            <a:r>
              <a:rPr lang="en-US" b="0" i="1" dirty="0">
                <a:solidFill>
                  <a:srgbClr val="F8FAFF"/>
                </a:solidFill>
                <a:effectLst/>
                <a:latin typeface="DeepSeek-CJK-patch"/>
              </a:rPr>
              <a:t>, a leading healthcare provider. It includes </a:t>
            </a:r>
            <a:r>
              <a:rPr lang="en-US" b="1" i="1" dirty="0">
                <a:solidFill>
                  <a:srgbClr val="F8FAFF"/>
                </a:solidFill>
                <a:effectLst/>
                <a:latin typeface="DeepSeek-CJK-patch"/>
              </a:rPr>
              <a:t>medical metrics</a:t>
            </a:r>
            <a:r>
              <a:rPr lang="en-US" b="0" i="1" dirty="0">
                <a:solidFill>
                  <a:srgbClr val="F8FAFF"/>
                </a:solidFill>
                <a:effectLst/>
                <a:latin typeface="DeepSeek-CJK-patch"/>
              </a:rPr>
              <a:t> like blood pressure and cholesterol levels, as well as </a:t>
            </a:r>
            <a:r>
              <a:rPr lang="en-US" b="1" i="1" dirty="0">
                <a:solidFill>
                  <a:srgbClr val="F8FAFF"/>
                </a:solidFill>
                <a:effectLst/>
                <a:latin typeface="DeepSeek-CJK-patch"/>
              </a:rPr>
              <a:t>lifestyle factors</a:t>
            </a:r>
            <a:r>
              <a:rPr lang="en-US" b="0" i="1" dirty="0">
                <a:solidFill>
                  <a:srgbClr val="F8FAFF"/>
                </a:solidFill>
                <a:effectLst/>
                <a:latin typeface="DeepSeek-CJK-patch"/>
              </a:rPr>
              <a:t> such as smoking and alcohol consumption. With [X] patient records, this dataset provides a robust foundation for analysis."</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Briefly gesture toward the dataset source and sample size on the slide.</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5</a:t>
            </a:fld>
            <a:endParaRPr lang="en-US"/>
          </a:p>
        </p:txBody>
      </p:sp>
    </p:spTree>
    <p:extLst>
      <p:ext uri="{BB962C8B-B14F-4D97-AF65-F5344CB8AC3E}">
        <p14:creationId xmlns:p14="http://schemas.microsoft.com/office/powerpoint/2010/main" val="20235987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0" dirty="0">
                <a:solidFill>
                  <a:srgbClr val="F8FAFF"/>
                </a:solidFill>
                <a:effectLst/>
                <a:latin typeface="DeepSeek-CJK-patch"/>
              </a:rPr>
              <a:t>*"Before modeling, we addressed several data challenges. For example:</a:t>
            </a:r>
          </a:p>
          <a:p>
            <a:pPr algn="l">
              <a:buFont typeface="+mj-lt"/>
              <a:buAutoNum type="arabicPeriod"/>
            </a:pPr>
            <a:r>
              <a:rPr lang="en-US" b="1" i="0" dirty="0">
                <a:solidFill>
                  <a:srgbClr val="F8FAFF"/>
                </a:solidFill>
                <a:effectLst/>
                <a:latin typeface="DeepSeek-CJK-patch"/>
              </a:rPr>
              <a:t>Age</a:t>
            </a:r>
            <a:r>
              <a:rPr lang="en-US" b="0" i="0" dirty="0">
                <a:solidFill>
                  <a:srgbClr val="F8FAFF"/>
                </a:solidFill>
                <a:effectLst/>
                <a:latin typeface="DeepSeek-CJK-patch"/>
              </a:rPr>
              <a:t> was initially in days—we converted it to years.</a:t>
            </a:r>
          </a:p>
          <a:p>
            <a:pPr algn="l">
              <a:buFont typeface="+mj-lt"/>
              <a:buAutoNum type="arabicPeriod"/>
            </a:pPr>
            <a:r>
              <a:rPr lang="en-US" b="1" i="0" dirty="0">
                <a:solidFill>
                  <a:srgbClr val="F8FAFF"/>
                </a:solidFill>
                <a:effectLst/>
                <a:latin typeface="DeepSeek-CJK-patch"/>
              </a:rPr>
              <a:t>Height</a:t>
            </a:r>
            <a:r>
              <a:rPr lang="en-US" b="0" i="0" dirty="0">
                <a:solidFill>
                  <a:srgbClr val="F8FAFF"/>
                </a:solidFill>
                <a:effectLst/>
                <a:latin typeface="DeepSeek-CJK-patch"/>
              </a:rPr>
              <a:t> had a unit mismatch labeled as ‘days’—we corrected it to centimeters.</a:t>
            </a:r>
          </a:p>
          <a:p>
            <a:pPr algn="l">
              <a:buFont typeface="+mj-lt"/>
              <a:buAutoNum type="arabicPeriod"/>
            </a:pPr>
            <a:r>
              <a:rPr lang="en-US" b="0" i="0" dirty="0">
                <a:solidFill>
                  <a:srgbClr val="F8FAFF"/>
                </a:solidFill>
                <a:effectLst/>
                <a:latin typeface="DeepSeek-CJK-patch"/>
              </a:rPr>
              <a:t>Categorical variables like cholesterol levels were encoded numerically.</a:t>
            </a:r>
            <a:br>
              <a:rPr lang="en-US" b="0" i="0" dirty="0">
                <a:solidFill>
                  <a:srgbClr val="F8FAFF"/>
                </a:solidFill>
                <a:effectLst/>
                <a:latin typeface="DeepSeek-CJK-patch"/>
              </a:rPr>
            </a:br>
            <a:r>
              <a:rPr lang="en-US" b="0" i="0" dirty="0">
                <a:solidFill>
                  <a:srgbClr val="F8FAFF"/>
                </a:solidFill>
                <a:effectLst/>
                <a:latin typeface="DeepSeek-CJK-patch"/>
              </a:rPr>
              <a:t>Finally, we engineered new features like BMI to enhance model accuracy."*</a:t>
            </a: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Use a whiteboard/pointer to highlight specific preprocessing steps if demonstrating live.</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6</a:t>
            </a:fld>
            <a:endParaRPr lang="en-US"/>
          </a:p>
        </p:txBody>
      </p:sp>
    </p:spTree>
    <p:extLst>
      <p:ext uri="{BB962C8B-B14F-4D97-AF65-F5344CB8AC3E}">
        <p14:creationId xmlns:p14="http://schemas.microsoft.com/office/powerpoint/2010/main" val="9809499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"Our EDA revealed critical insights. For instance, this histogram shows that patients over 50 have a higher prevalence of heart disease. Additionally, the boxplot highlights that </a:t>
            </a:r>
            <a:r>
              <a:rPr lang="en-US" b="1" i="1" dirty="0">
                <a:solidFill>
                  <a:srgbClr val="F8FAFF"/>
                </a:solidFill>
                <a:effectLst/>
                <a:latin typeface="DeepSeek-CJK-patch"/>
              </a:rPr>
              <a:t>systolic blood pressure above 140 mmHg</a:t>
            </a:r>
            <a:r>
              <a:rPr lang="en-US" b="0" i="1" dirty="0">
                <a:solidFill>
                  <a:srgbClr val="F8FAFF"/>
                </a:solidFill>
                <a:effectLst/>
                <a:latin typeface="DeepSeek-CJK-patch"/>
              </a:rPr>
              <a:t> correlates with a 3x higher risk. These patterns guided our feature selection."</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Walk the audience through the visuals. Example: </a:t>
            </a:r>
            <a:r>
              <a:rPr lang="en-US" b="0" i="1" dirty="0">
                <a:solidFill>
                  <a:srgbClr val="F8FAFF"/>
                </a:solidFill>
                <a:effectLst/>
                <a:latin typeface="DeepSeek-CJK-patch"/>
              </a:rPr>
              <a:t>“Notice the right skew in the age distribution…”</a:t>
            </a:r>
            <a:endParaRPr lang="en-US" b="0" i="0" dirty="0">
              <a:solidFill>
                <a:srgbClr val="F8FAFF"/>
              </a:solidFill>
              <a:effectLst/>
              <a:latin typeface="DeepSeek-CJK-patch"/>
            </a:endParaRP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7</a:t>
            </a:fld>
            <a:endParaRPr lang="en-US"/>
          </a:p>
        </p:txBody>
      </p:sp>
    </p:spTree>
    <p:extLst>
      <p:ext uri="{BB962C8B-B14F-4D97-AF65-F5344CB8AC3E}">
        <p14:creationId xmlns:p14="http://schemas.microsoft.com/office/powerpoint/2010/main" val="33093485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"We tested two models: </a:t>
            </a:r>
            <a:r>
              <a:rPr lang="en-US" b="1" i="1" dirty="0">
                <a:solidFill>
                  <a:srgbClr val="F8FAFF"/>
                </a:solidFill>
                <a:effectLst/>
                <a:latin typeface="DeepSeek-CJK-patch"/>
              </a:rPr>
              <a:t>Logistic Regression</a:t>
            </a:r>
            <a:r>
              <a:rPr lang="en-US" b="0" i="1" dirty="0">
                <a:solidFill>
                  <a:srgbClr val="F8FAFF"/>
                </a:solidFill>
                <a:effectLst/>
                <a:latin typeface="DeepSeek-CJK-patch"/>
              </a:rPr>
              <a:t> for its interpretability and </a:t>
            </a:r>
            <a:r>
              <a:rPr lang="en-US" b="1" i="1" dirty="0">
                <a:solidFill>
                  <a:srgbClr val="F8FAFF"/>
                </a:solidFill>
                <a:effectLst/>
                <a:latin typeface="DeepSeek-CJK-patch"/>
              </a:rPr>
              <a:t>Random Forest</a:t>
            </a:r>
            <a:r>
              <a:rPr lang="en-US" b="0" i="1" dirty="0">
                <a:solidFill>
                  <a:srgbClr val="F8FAFF"/>
                </a:solidFill>
                <a:effectLst/>
                <a:latin typeface="DeepSeek-CJK-patch"/>
              </a:rPr>
              <a:t> for handling complex relationships. To evaluate performance, we focused on accuracy, precision, recall, and ROC-AUC—metrics critical for healthcare applications where false negatives can be life-threatening."</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Contrast Logistic Regression (simplicity) vs. Random Forest (performance).</a:t>
            </a:r>
          </a:p>
          <a:p>
            <a:pPr algn="l"/>
            <a:endParaRPr lang="en-US" b="1" i="0" dirty="0">
              <a:solidFill>
                <a:srgbClr val="F8FAFF"/>
              </a:solidFill>
              <a:effectLst/>
              <a:latin typeface="DeepSeek-CJK-patch"/>
            </a:endParaRPr>
          </a:p>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"The results speak for themselves. While Logistic Regression achieved </a:t>
            </a:r>
            <a:r>
              <a:rPr lang="en-US" b="1" i="1" dirty="0">
                <a:solidFill>
                  <a:srgbClr val="F8FAFF"/>
                </a:solidFill>
                <a:effectLst/>
                <a:latin typeface="DeepSeek-CJK-patch"/>
              </a:rPr>
              <a:t>82% accuracy</a:t>
            </a:r>
            <a:r>
              <a:rPr lang="en-US" b="0" i="1" dirty="0">
                <a:solidFill>
                  <a:srgbClr val="F8FAFF"/>
                </a:solidFill>
                <a:effectLst/>
                <a:latin typeface="DeepSeek-CJK-patch"/>
              </a:rPr>
              <a:t>, Random Forest outperformed it with </a:t>
            </a:r>
            <a:r>
              <a:rPr lang="en-US" b="1" i="1" dirty="0">
                <a:solidFill>
                  <a:srgbClr val="F8FAFF"/>
                </a:solidFill>
                <a:effectLst/>
                <a:latin typeface="DeepSeek-CJK-patch"/>
              </a:rPr>
              <a:t>88% accuracy</a:t>
            </a:r>
            <a:r>
              <a:rPr lang="en-US" b="0" i="1" dirty="0">
                <a:solidFill>
                  <a:srgbClr val="F8FAFF"/>
                </a:solidFill>
                <a:effectLst/>
                <a:latin typeface="DeepSeek-CJK-patch"/>
              </a:rPr>
              <a:t>, </a:t>
            </a:r>
            <a:r>
              <a:rPr lang="en-US" b="1" i="1" dirty="0">
                <a:solidFill>
                  <a:srgbClr val="F8FAFF"/>
                </a:solidFill>
                <a:effectLst/>
                <a:latin typeface="DeepSeek-CJK-patch"/>
              </a:rPr>
              <a:t>85% precision</a:t>
            </a:r>
            <a:r>
              <a:rPr lang="en-US" b="0" i="1" dirty="0">
                <a:solidFill>
                  <a:srgbClr val="F8FAFF"/>
                </a:solidFill>
                <a:effectLst/>
                <a:latin typeface="DeepSeek-CJK-patch"/>
              </a:rPr>
              <a:t>, and </a:t>
            </a:r>
            <a:r>
              <a:rPr lang="en-US" b="1" i="1" dirty="0">
                <a:solidFill>
                  <a:srgbClr val="F8FAFF"/>
                </a:solidFill>
                <a:effectLst/>
                <a:latin typeface="DeepSeek-CJK-patch"/>
              </a:rPr>
              <a:t>82% recall</a:t>
            </a:r>
            <a:r>
              <a:rPr lang="en-US" b="0" i="1" dirty="0">
                <a:solidFill>
                  <a:srgbClr val="F8FAFF"/>
                </a:solidFill>
                <a:effectLst/>
                <a:latin typeface="DeepSeek-CJK-patch"/>
              </a:rPr>
              <a:t>. The ROC curve further confirms its strong discriminatory power, with an AUC of 0.89."</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Pause at the table to let the audience absorb the numbers.</a:t>
            </a:r>
          </a:p>
          <a:p>
            <a:pPr algn="l">
              <a:buFont typeface="Arial" panose="020B0604020202020204" pitchFamily="34" charset="0"/>
              <a:buChar char="•"/>
            </a:pPr>
            <a:r>
              <a:rPr lang="en-US" b="0" i="0" dirty="0">
                <a:solidFill>
                  <a:srgbClr val="F8FAFF"/>
                </a:solidFill>
                <a:effectLst/>
                <a:latin typeface="DeepSeek-CJK-patch"/>
              </a:rPr>
              <a:t>Use phrases like </a:t>
            </a:r>
            <a:r>
              <a:rPr lang="en-US" b="0" i="1" dirty="0">
                <a:solidFill>
                  <a:srgbClr val="F8FAFF"/>
                </a:solidFill>
                <a:effectLst/>
                <a:latin typeface="DeepSeek-CJK-patch"/>
              </a:rPr>
              <a:t>“discriminatory power”</a:t>
            </a:r>
            <a:r>
              <a:rPr lang="en-US" b="0" i="0" dirty="0">
                <a:solidFill>
                  <a:srgbClr val="F8FAFF"/>
                </a:solidFill>
                <a:effectLst/>
                <a:latin typeface="DeepSeek-CJK-patch"/>
              </a:rPr>
              <a:t> to sound professional.</a:t>
            </a: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8</a:t>
            </a:fld>
            <a:endParaRPr lang="en-US"/>
          </a:p>
        </p:txBody>
      </p:sp>
    </p:spTree>
    <p:extLst>
      <p:ext uri="{BB962C8B-B14F-4D97-AF65-F5344CB8AC3E}">
        <p14:creationId xmlns:p14="http://schemas.microsoft.com/office/powerpoint/2010/main" val="12832453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F8FAFF"/>
                </a:solidFill>
                <a:effectLst/>
                <a:latin typeface="DeepSeek-CJK-patch"/>
              </a:rPr>
              <a:t>Script</a:t>
            </a:r>
            <a:r>
              <a:rPr lang="en-US" b="0" i="0" dirty="0">
                <a:solidFill>
                  <a:srgbClr val="F8FAFF"/>
                </a:solidFill>
                <a:effectLst/>
                <a:latin typeface="DeepSeek-CJK-patch"/>
              </a:rPr>
              <a:t>:</a:t>
            </a:r>
            <a:br>
              <a:rPr lang="en-US" b="0" i="0" dirty="0">
                <a:solidFill>
                  <a:srgbClr val="F8FAFF"/>
                </a:solidFill>
                <a:effectLst/>
                <a:latin typeface="DeepSeek-CJK-patch"/>
              </a:rPr>
            </a:br>
            <a:r>
              <a:rPr lang="en-US" b="0" i="1" dirty="0">
                <a:solidFill>
                  <a:srgbClr val="F8FAFF"/>
                </a:solidFill>
                <a:effectLst/>
                <a:latin typeface="DeepSeek-CJK-patch"/>
              </a:rPr>
              <a:t>"Using SHAP analysis, we identified the top predictors: </a:t>
            </a:r>
            <a:r>
              <a:rPr lang="en-US" b="1" i="1" dirty="0">
                <a:solidFill>
                  <a:srgbClr val="F8FAFF"/>
                </a:solidFill>
                <a:effectLst/>
                <a:latin typeface="DeepSeek-CJK-patch"/>
              </a:rPr>
              <a:t>systolic blood pressure</a:t>
            </a:r>
            <a:r>
              <a:rPr lang="en-US" b="0" i="1" dirty="0">
                <a:solidFill>
                  <a:srgbClr val="F8FAFF"/>
                </a:solidFill>
                <a:effectLst/>
                <a:latin typeface="DeepSeek-CJK-patch"/>
              </a:rPr>
              <a:t>, cholesterol levels, age, BMI, and smoking status. These align with clinical knowledge, validating our model’s reliability."</a:t>
            </a:r>
            <a:endParaRPr lang="en-US" b="0" i="0" dirty="0">
              <a:solidFill>
                <a:srgbClr val="F8FAFF"/>
              </a:solidFill>
              <a:effectLst/>
              <a:latin typeface="DeepSeek-CJK-patch"/>
            </a:endParaRPr>
          </a:p>
          <a:p>
            <a:pPr algn="l"/>
            <a:r>
              <a:rPr lang="en-US" b="1" i="0" dirty="0">
                <a:solidFill>
                  <a:srgbClr val="F8FAFF"/>
                </a:solidFill>
                <a:effectLst/>
                <a:latin typeface="DeepSeek-CJK-patch"/>
              </a:rPr>
              <a:t>Notes</a:t>
            </a:r>
            <a:r>
              <a:rPr lang="en-US" b="0" i="0" dirty="0">
                <a:solidFill>
                  <a:srgbClr val="F8FAFF"/>
                </a:solidFill>
                <a:effectLst/>
                <a:latin typeface="DeepSeek-CJK-patch"/>
              </a:rPr>
              <a:t>:</a:t>
            </a:r>
          </a:p>
          <a:p>
            <a:pPr algn="l">
              <a:buFont typeface="Arial" panose="020B0604020202020204" pitchFamily="34" charset="0"/>
              <a:buChar char="•"/>
            </a:pPr>
            <a:r>
              <a:rPr lang="en-US" b="0" i="0" dirty="0">
                <a:solidFill>
                  <a:srgbClr val="F8FAFF"/>
                </a:solidFill>
                <a:effectLst/>
                <a:latin typeface="DeepSeek-CJK-patch"/>
              </a:rPr>
              <a:t>Simplify SHAP: </a:t>
            </a:r>
            <a:r>
              <a:rPr lang="en-US" b="0" i="1" dirty="0">
                <a:solidFill>
                  <a:srgbClr val="F8FAFF"/>
                </a:solidFill>
                <a:effectLst/>
                <a:latin typeface="DeepSeek-CJK-patch"/>
              </a:rPr>
              <a:t>“SHAP values quantify how much each feature influences predictions.”</a:t>
            </a:r>
            <a:endParaRPr lang="en-US" b="0" i="0" dirty="0">
              <a:solidFill>
                <a:srgbClr val="F8FAFF"/>
              </a:solidFill>
              <a:effectLst/>
              <a:latin typeface="DeepSeek-CJK-patch"/>
            </a:endParaRPr>
          </a:p>
          <a:p>
            <a:endParaRPr lang="en-US" dirty="0"/>
          </a:p>
        </p:txBody>
      </p:sp>
      <p:sp>
        <p:nvSpPr>
          <p:cNvPr id="4" name="Slide Number Placeholder 3"/>
          <p:cNvSpPr>
            <a:spLocks noGrp="1"/>
          </p:cNvSpPr>
          <p:nvPr>
            <p:ph type="sldNum" sz="quarter" idx="5"/>
          </p:nvPr>
        </p:nvSpPr>
        <p:spPr/>
        <p:txBody>
          <a:bodyPr/>
          <a:lstStyle/>
          <a:p>
            <a:fld id="{796F3223-2121-45AF-9C56-C84FA0FB40A0}" type="slidenum">
              <a:rPr lang="en-US" smtClean="0"/>
              <a:t>9</a:t>
            </a:fld>
            <a:endParaRPr lang="en-US"/>
          </a:p>
        </p:txBody>
      </p:sp>
    </p:spTree>
    <p:extLst>
      <p:ext uri="{BB962C8B-B14F-4D97-AF65-F5344CB8AC3E}">
        <p14:creationId xmlns:p14="http://schemas.microsoft.com/office/powerpoint/2010/main" val="116191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09822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51277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7457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7442195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63333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41681621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01371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513425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35787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3" name="Content Placeholder 2"/>
          <p:cNvSpPr>
            <a:spLocks noGrp="1"/>
          </p:cNvSpPr>
          <p:nvPr>
            <p:ph idx="1"/>
          </p:nvPr>
        </p:nvSpPr>
        <p:spPr>
          <a:xfrm>
            <a:off x="533400" y="533400"/>
            <a:ext cx="6554867" cy="376767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0156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83576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6901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375032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416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3290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9200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5/27/2025</a:t>
            </a:fld>
            <a:endParaRPr lang="en-US"/>
          </a:p>
        </p:txBody>
      </p:sp>
      <p:sp>
        <p:nvSpPr>
          <p:cNvPr id="6" name="Footer Placeholder 5"/>
          <p:cNvSpPr>
            <a:spLocks noGrp="1"/>
          </p:cNvSpPr>
          <p:nvPr>
            <p:ph type="ftr" sz="quarter" idx="11"/>
          </p:nvPr>
        </p:nvSpPr>
        <p:spPr>
          <a:xfrm>
            <a:off x="533400" y="6172200"/>
            <a:ext cx="5811724"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9686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5BCAD085-E8A6-8845-BD4E-CB4CCA059FC4}" type="datetimeFigureOut">
              <a:rPr lang="en-US" smtClean="0"/>
              <a:t>5/27/2025</a:t>
            </a:fld>
            <a:endParaRPr lang="en-US"/>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25059108"/>
      </p:ext>
    </p:extLst>
  </p:cSld>
  <p:clrMap bg1="dk1" tx1="lt1" bg2="dk2" tx2="lt2" accent1="accent1" accent2="accent2" accent3="accent3" accent4="accent4" accent5="accent5" accent6="accent6" hlink="hlink" folHlink="folHlink"/>
  <p:sldLayoutIdLst>
    <p:sldLayoutId id="2147484117" r:id="rId1"/>
    <p:sldLayoutId id="2147484118" r:id="rId2"/>
    <p:sldLayoutId id="2147484119" r:id="rId3"/>
    <p:sldLayoutId id="2147484120" r:id="rId4"/>
    <p:sldLayoutId id="2147484121" r:id="rId5"/>
    <p:sldLayoutId id="2147484122" r:id="rId6"/>
    <p:sldLayoutId id="2147484123" r:id="rId7"/>
    <p:sldLayoutId id="2147484124" r:id="rId8"/>
    <p:sldLayoutId id="2147484125" r:id="rId9"/>
    <p:sldLayoutId id="2147484126" r:id="rId10"/>
    <p:sldLayoutId id="2147484127" r:id="rId11"/>
    <p:sldLayoutId id="2147484128" r:id="rId12"/>
    <p:sldLayoutId id="2147484129" r:id="rId13"/>
    <p:sldLayoutId id="2147484130" r:id="rId14"/>
    <p:sldLayoutId id="2147484131" r:id="rId15"/>
    <p:sldLayoutId id="2147484132" r:id="rId16"/>
    <p:sldLayoutId id="2147484133"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0.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509556" cy="2585323"/>
          </a:xfrm>
          <a:prstGeom prst="rect">
            <a:avLst/>
          </a:prstGeom>
          <a:noFill/>
        </p:spPr>
        <p:txBody>
          <a:bodyPr wrap="none">
            <a:spAutoFit/>
          </a:bodyPr>
          <a:lstStyle/>
          <a:p>
            <a:endParaRPr dirty="0"/>
          </a:p>
          <a:p>
            <a:pPr algn="ctr">
              <a:defRPr sz="4800" b="1">
                <a:solidFill>
                  <a:srgbClr val="FFFFFF"/>
                </a:solidFill>
                <a:latin typeface="Calibri"/>
              </a:defRPr>
            </a:pPr>
            <a:r>
              <a:rPr dirty="0"/>
              <a:t>❤️⚗️ </a:t>
            </a:r>
            <a:endParaRPr lang="en-US" dirty="0"/>
          </a:p>
          <a:p>
            <a:pPr algn="ctr">
              <a:defRPr sz="4800" b="1">
                <a:solidFill>
                  <a:srgbClr val="FFFFFF"/>
                </a:solidFill>
                <a:latin typeface="Calibri"/>
              </a:defRPr>
            </a:pPr>
            <a:r>
              <a:rPr dirty="0"/>
              <a:t>Predicting Heart Disease </a:t>
            </a:r>
            <a:endParaRPr lang="en-US" dirty="0"/>
          </a:p>
          <a:p>
            <a:pPr algn="ctr">
              <a:defRPr sz="4800" b="1">
                <a:solidFill>
                  <a:srgbClr val="FFFFFF"/>
                </a:solidFill>
                <a:latin typeface="Calibri"/>
              </a:defRPr>
            </a:pPr>
            <a:r>
              <a:rPr dirty="0"/>
              <a:t>Using Machine Learning</a:t>
            </a:r>
          </a:p>
        </p:txBody>
      </p:sp>
      <p:sp>
        <p:nvSpPr>
          <p:cNvPr id="3" name="TextBox 2"/>
          <p:cNvSpPr txBox="1"/>
          <p:nvPr/>
        </p:nvSpPr>
        <p:spPr>
          <a:xfrm>
            <a:off x="1713080" y="3499723"/>
            <a:ext cx="6053260" cy="1231106"/>
          </a:xfrm>
          <a:prstGeom prst="rect">
            <a:avLst/>
          </a:prstGeom>
          <a:noFill/>
        </p:spPr>
        <p:txBody>
          <a:bodyPr wrap="none">
            <a:spAutoFit/>
          </a:bodyPr>
          <a:lstStyle/>
          <a:p>
            <a:endParaRPr dirty="0"/>
          </a:p>
          <a:p>
            <a:pPr algn="ctr">
              <a:defRPr sz="2800">
                <a:solidFill>
                  <a:srgbClr val="CCCCCC"/>
                </a:solidFill>
                <a:latin typeface="Arial"/>
              </a:defRPr>
            </a:pPr>
            <a:r>
              <a:rPr lang="en-US" dirty="0"/>
              <a:t>Tang Seong Fatt</a:t>
            </a:r>
          </a:p>
          <a:p>
            <a:pPr algn="ctr">
              <a:defRPr sz="2800">
                <a:solidFill>
                  <a:srgbClr val="CCCCCC"/>
                </a:solidFill>
                <a:latin typeface="Arial"/>
              </a:defRPr>
            </a:pPr>
            <a:r>
              <a:rPr lang="en-US" dirty="0"/>
              <a:t>Associate </a:t>
            </a:r>
            <a:r>
              <a:rPr dirty="0"/>
              <a:t>Data Analyst | </a:t>
            </a:r>
            <a:r>
              <a:rPr lang="en-US" dirty="0"/>
              <a:t>26May2025</a:t>
            </a:r>
            <a:endParaRPr dirty="0"/>
          </a:p>
        </p:txBody>
      </p:sp>
      <p:sp>
        <p:nvSpPr>
          <p:cNvPr id="4" name="TextBox 3"/>
          <p:cNvSpPr txBox="1"/>
          <p:nvPr/>
        </p:nvSpPr>
        <p:spPr>
          <a:xfrm>
            <a:off x="6400800" y="6217920"/>
            <a:ext cx="1828800" cy="457200"/>
          </a:xfrm>
          <a:prstGeom prst="rect">
            <a:avLst/>
          </a:prstGeom>
          <a:noFill/>
        </p:spPr>
        <p:txBody>
          <a:bodyPr wrap="none">
            <a:spAutoFit/>
          </a:bodyPr>
          <a:lstStyle/>
          <a:p>
            <a:pPr algn="r">
              <a:defRPr sz="2000">
                <a:solidFill>
                  <a:srgbClr val="CCCCCC"/>
                </a:solidFill>
                <a:latin typeface="Arial"/>
              </a:defRPr>
            </a:pPr>
            <a:r>
              <a:t>25 May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Insights &amp; Interpretation</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rPr dirty="0"/>
              <a:t>• Chest pain type and cholesterol levels are strong indicators</a:t>
            </a:r>
            <a:br>
              <a:rPr dirty="0"/>
            </a:br>
            <a:r>
              <a:rPr dirty="0"/>
              <a:t>• Age and resting blood pressure also contribute</a:t>
            </a:r>
            <a:br>
              <a:rPr dirty="0"/>
            </a:br>
            <a:r>
              <a:rPr dirty="0"/>
              <a:t>• ML can assist doctors with diagnostic support</a:t>
            </a:r>
          </a:p>
        </p:txBody>
      </p:sp>
      <p:sp>
        <p:nvSpPr>
          <p:cNvPr id="5" name="TextBox 4">
            <a:extLst>
              <a:ext uri="{FF2B5EF4-FFF2-40B4-BE49-F238E27FC236}">
                <a16:creationId xmlns:a16="http://schemas.microsoft.com/office/drawing/2014/main" id="{DF94173B-8743-ECC9-0346-33148CF87BFB}"/>
              </a:ext>
            </a:extLst>
          </p:cNvPr>
          <p:cNvSpPr txBox="1"/>
          <p:nvPr/>
        </p:nvSpPr>
        <p:spPr>
          <a:xfrm>
            <a:off x="914400" y="3973974"/>
            <a:ext cx="4584192" cy="2585323"/>
          </a:xfrm>
          <a:prstGeom prst="rect">
            <a:avLst/>
          </a:prstGeom>
          <a:noFill/>
        </p:spPr>
        <p:txBody>
          <a:bodyPr wrap="square">
            <a:spAutoFit/>
          </a:bodyPr>
          <a:lstStyle/>
          <a:p>
            <a:r>
              <a:rPr lang="en-US" dirty="0"/>
              <a:t>Risk Prediction: 0.87</a:t>
            </a:r>
          </a:p>
          <a:p>
            <a:r>
              <a:rPr lang="en-US" dirty="0"/>
              <a:t>Clinical Interpretation: High risk prediction</a:t>
            </a:r>
          </a:p>
          <a:p>
            <a:endParaRPr lang="en-US" dirty="0"/>
          </a:p>
          <a:p>
            <a:r>
              <a:rPr lang="en-US" dirty="0"/>
              <a:t>Key Contributing Factors:</a:t>
            </a:r>
          </a:p>
          <a:p>
            <a:r>
              <a:rPr lang="en-US" dirty="0"/>
              <a:t>- Chest Pain Type: 3</a:t>
            </a:r>
          </a:p>
          <a:p>
            <a:r>
              <a:rPr lang="en-US" dirty="0"/>
              <a:t>- Cholesterol Level: 360.0 mg/dl</a:t>
            </a:r>
          </a:p>
          <a:p>
            <a:r>
              <a:rPr lang="en-US" dirty="0"/>
              <a:t>- Age: 58.0 years</a:t>
            </a:r>
          </a:p>
          <a:p>
            <a:r>
              <a:rPr lang="en-US" dirty="0"/>
              <a:t>- Resting BP: 180.0 mmHg</a:t>
            </a:r>
          </a:p>
        </p:txBody>
      </p:sp>
      <p:pic>
        <p:nvPicPr>
          <p:cNvPr id="7" name="Picture 6">
            <a:extLst>
              <a:ext uri="{FF2B5EF4-FFF2-40B4-BE49-F238E27FC236}">
                <a16:creationId xmlns:a16="http://schemas.microsoft.com/office/drawing/2014/main" id="{75F06F44-DA39-3449-E003-1E752E5D373A}"/>
              </a:ext>
            </a:extLst>
          </p:cNvPr>
          <p:cNvPicPr>
            <a:picLocks noChangeAspect="1"/>
          </p:cNvPicPr>
          <p:nvPr/>
        </p:nvPicPr>
        <p:blipFill>
          <a:blip r:embed="rId3"/>
          <a:stretch>
            <a:fillRect/>
          </a:stretch>
        </p:blipFill>
        <p:spPr>
          <a:xfrm>
            <a:off x="4831992" y="3973974"/>
            <a:ext cx="4064209" cy="259093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Conclusion</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rPr dirty="0"/>
              <a:t>• Predictive modeling can aid early detection</a:t>
            </a:r>
            <a:br>
              <a:rPr dirty="0"/>
            </a:br>
            <a:r>
              <a:rPr dirty="0"/>
              <a:t>• Further improvement with larger datasets and real-time input</a:t>
            </a:r>
            <a:br>
              <a:rPr dirty="0"/>
            </a:br>
            <a:r>
              <a:rPr dirty="0"/>
              <a:t>• Integration with hospital systems for better decision-making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Conclusion</a:t>
            </a:r>
          </a:p>
        </p:txBody>
      </p:sp>
      <p:sp>
        <p:nvSpPr>
          <p:cNvPr id="4" name="TextBox 3">
            <a:extLst>
              <a:ext uri="{FF2B5EF4-FFF2-40B4-BE49-F238E27FC236}">
                <a16:creationId xmlns:a16="http://schemas.microsoft.com/office/drawing/2014/main" id="{0B233F0F-C22E-7833-DAC6-4A93E3346F74}"/>
              </a:ext>
            </a:extLst>
          </p:cNvPr>
          <p:cNvSpPr txBox="1"/>
          <p:nvPr/>
        </p:nvSpPr>
        <p:spPr>
          <a:xfrm>
            <a:off x="1243584" y="2013002"/>
            <a:ext cx="6364224" cy="1477328"/>
          </a:xfrm>
          <a:prstGeom prst="rect">
            <a:avLst/>
          </a:prstGeom>
          <a:noFill/>
        </p:spPr>
        <p:txBody>
          <a:bodyPr wrap="square">
            <a:spAutoFit/>
          </a:bodyPr>
          <a:lstStyle/>
          <a:p>
            <a:pPr algn="l"/>
            <a:r>
              <a:rPr lang="en-US" b="1" i="0" dirty="0">
                <a:solidFill>
                  <a:srgbClr val="F8FAFF"/>
                </a:solidFill>
                <a:effectLst/>
                <a:latin typeface="DeepSeek-CJK-patch"/>
              </a:rPr>
              <a:t>Key Insights &amp; Implementation Strategy</a:t>
            </a:r>
            <a:endParaRPr lang="en-US" b="0" i="0" dirty="0">
              <a:solidFill>
                <a:srgbClr val="F8FAFF"/>
              </a:solidFill>
              <a:effectLst/>
              <a:latin typeface="DeepSeek-CJK-patch"/>
            </a:endParaRPr>
          </a:p>
          <a:p>
            <a:pPr algn="l"/>
            <a:r>
              <a:rPr lang="en-US" b="0" i="0" dirty="0">
                <a:solidFill>
                  <a:srgbClr val="F8FAFF"/>
                </a:solidFill>
                <a:effectLst/>
                <a:latin typeface="DeepSeek-CJK-patch"/>
              </a:rPr>
              <a:t>1. </a:t>
            </a:r>
            <a:r>
              <a:rPr lang="en-US" b="1" i="0" dirty="0">
                <a:solidFill>
                  <a:srgbClr val="F8FAFF"/>
                </a:solidFill>
                <a:effectLst/>
                <a:latin typeface="DeepSeek-CJK-patch"/>
              </a:rPr>
              <a:t>Predictive Modeling for Early Detection</a:t>
            </a:r>
            <a:endParaRPr lang="en-US" b="0" i="0" dirty="0">
              <a:solidFill>
                <a:srgbClr val="F8FAFF"/>
              </a:solidFill>
              <a:effectLst/>
              <a:latin typeface="DeepSeek-CJK-patch"/>
            </a:endParaRPr>
          </a:p>
          <a:p>
            <a:pPr algn="l">
              <a:buFont typeface="Arial" panose="020B0604020202020204" pitchFamily="34" charset="0"/>
              <a:buChar char="•"/>
            </a:pPr>
            <a:r>
              <a:rPr lang="en-US" b="1" i="0" dirty="0">
                <a:solidFill>
                  <a:srgbClr val="F8FAFF"/>
                </a:solidFill>
                <a:effectLst/>
                <a:latin typeface="DeepSeek-CJK-patch"/>
              </a:rPr>
              <a:t>Current Capabilities</a:t>
            </a:r>
            <a:r>
              <a:rPr lang="en-US" b="0" i="0" dirty="0">
                <a:solidFill>
                  <a:srgbClr val="F8FAFF"/>
                </a:solidFill>
                <a:effectLst/>
                <a:latin typeface="DeepSeek-CJK-patch"/>
              </a:rPr>
              <a:t>:</a:t>
            </a:r>
          </a:p>
          <a:p>
            <a:pPr marL="742950" lvl="1" indent="-285750" algn="l">
              <a:buFont typeface="Arial" panose="020B0604020202020204" pitchFamily="34" charset="0"/>
              <a:buChar char="•"/>
            </a:pPr>
            <a:r>
              <a:rPr lang="en-US" b="0" i="0" dirty="0">
                <a:solidFill>
                  <a:srgbClr val="F8FAFF"/>
                </a:solidFill>
                <a:effectLst/>
                <a:latin typeface="DeepSeek-CJK-patch"/>
              </a:rPr>
              <a:t>Models can flag high-risk patients using features like cholesterol, blood pressure, and lifestyle factors.</a:t>
            </a:r>
          </a:p>
        </p:txBody>
      </p:sp>
      <p:pic>
        <p:nvPicPr>
          <p:cNvPr id="6" name="Picture 5">
            <a:extLst>
              <a:ext uri="{FF2B5EF4-FFF2-40B4-BE49-F238E27FC236}">
                <a16:creationId xmlns:a16="http://schemas.microsoft.com/office/drawing/2014/main" id="{99EB5029-05D6-8BB5-55C5-CAE26E9E6151}"/>
              </a:ext>
            </a:extLst>
          </p:cNvPr>
          <p:cNvPicPr>
            <a:picLocks noChangeAspect="1"/>
          </p:cNvPicPr>
          <p:nvPr/>
        </p:nvPicPr>
        <p:blipFill>
          <a:blip r:embed="rId3"/>
          <a:stretch>
            <a:fillRect/>
          </a:stretch>
        </p:blipFill>
        <p:spPr>
          <a:xfrm>
            <a:off x="3548760" y="5113910"/>
            <a:ext cx="3473832" cy="999887"/>
          </a:xfrm>
          <a:prstGeom prst="rect">
            <a:avLst/>
          </a:prstGeom>
        </p:spPr>
      </p:pic>
      <p:sp>
        <p:nvSpPr>
          <p:cNvPr id="8" name="TextBox 7">
            <a:extLst>
              <a:ext uri="{FF2B5EF4-FFF2-40B4-BE49-F238E27FC236}">
                <a16:creationId xmlns:a16="http://schemas.microsoft.com/office/drawing/2014/main" id="{206A39F7-02E9-5742-74F2-E313A4249969}"/>
              </a:ext>
            </a:extLst>
          </p:cNvPr>
          <p:cNvSpPr txBox="1"/>
          <p:nvPr/>
        </p:nvSpPr>
        <p:spPr>
          <a:xfrm>
            <a:off x="1243584" y="3636582"/>
            <a:ext cx="5657088" cy="1477328"/>
          </a:xfrm>
          <a:prstGeom prst="rect">
            <a:avLst/>
          </a:prstGeom>
          <a:noFill/>
        </p:spPr>
        <p:txBody>
          <a:bodyPr wrap="square">
            <a:spAutoFit/>
          </a:bodyPr>
          <a:lstStyle/>
          <a:p>
            <a:pPr algn="l">
              <a:buFont typeface="Arial" panose="020B0604020202020204" pitchFamily="34" charset="0"/>
              <a:buChar char="•"/>
            </a:pPr>
            <a:r>
              <a:rPr lang="en-US" b="1" i="0" dirty="0">
                <a:solidFill>
                  <a:srgbClr val="F8FAFF"/>
                </a:solidFill>
                <a:effectLst/>
                <a:latin typeface="DeepSeek-CJK-patch"/>
              </a:rPr>
              <a:t>Clinical Value</a:t>
            </a:r>
            <a:r>
              <a:rPr lang="en-US" b="0" i="0" dirty="0">
                <a:solidFill>
                  <a:srgbClr val="F8FAFF"/>
                </a:solidFill>
                <a:effectLst/>
                <a:latin typeface="DeepSeek-CJK-patch"/>
              </a:rPr>
              <a:t>:</a:t>
            </a:r>
          </a:p>
          <a:p>
            <a:pPr marL="742950" lvl="1" indent="-285750" algn="l">
              <a:buFont typeface="Arial" panose="020B0604020202020204" pitchFamily="34" charset="0"/>
              <a:buChar char="•"/>
            </a:pPr>
            <a:r>
              <a:rPr lang="en-US" b="0" i="0" dirty="0">
                <a:solidFill>
                  <a:srgbClr val="F8FAFF"/>
                </a:solidFill>
                <a:effectLst/>
                <a:latin typeface="DeepSeek-CJK-patch"/>
              </a:rPr>
              <a:t>Identifies asymptomatic patients needing preventive care.</a:t>
            </a:r>
          </a:p>
          <a:p>
            <a:pPr marL="742950" lvl="1" indent="-285750" algn="l">
              <a:buFont typeface="Arial" panose="020B0604020202020204" pitchFamily="34" charset="0"/>
              <a:buChar char="•"/>
            </a:pPr>
            <a:r>
              <a:rPr lang="en-US" b="0" i="0" dirty="0">
                <a:solidFill>
                  <a:srgbClr val="F8FAFF"/>
                </a:solidFill>
                <a:effectLst/>
                <a:latin typeface="DeepSeek-CJK-patch"/>
              </a:rPr>
              <a:t>Reduces diagnostic delays through automated screening.</a:t>
            </a:r>
          </a:p>
        </p:txBody>
      </p:sp>
    </p:spTree>
    <p:extLst>
      <p:ext uri="{BB962C8B-B14F-4D97-AF65-F5344CB8AC3E}">
        <p14:creationId xmlns:p14="http://schemas.microsoft.com/office/powerpoint/2010/main" val="3925193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Conclusion</a:t>
            </a:r>
          </a:p>
        </p:txBody>
      </p:sp>
      <p:graphicFrame>
        <p:nvGraphicFramePr>
          <p:cNvPr id="3" name="Table 2">
            <a:extLst>
              <a:ext uri="{FF2B5EF4-FFF2-40B4-BE49-F238E27FC236}">
                <a16:creationId xmlns:a16="http://schemas.microsoft.com/office/drawing/2014/main" id="{6D6839ED-C147-FE98-C896-6272B182D9E2}"/>
              </a:ext>
            </a:extLst>
          </p:cNvPr>
          <p:cNvGraphicFramePr>
            <a:graphicFrameLocks noGrp="1"/>
          </p:cNvGraphicFramePr>
          <p:nvPr>
            <p:extLst>
              <p:ext uri="{D42A27DB-BD31-4B8C-83A1-F6EECF244321}">
                <p14:modId xmlns:p14="http://schemas.microsoft.com/office/powerpoint/2010/main" val="2347799317"/>
              </p:ext>
            </p:extLst>
          </p:nvPr>
        </p:nvGraphicFramePr>
        <p:xfrm>
          <a:off x="804673" y="2332166"/>
          <a:ext cx="7644384" cy="2239835"/>
        </p:xfrm>
        <a:graphic>
          <a:graphicData uri="http://schemas.openxmlformats.org/drawingml/2006/table">
            <a:tbl>
              <a:tblPr/>
              <a:tblGrid>
                <a:gridCol w="2841630">
                  <a:extLst>
                    <a:ext uri="{9D8B030D-6E8A-4147-A177-3AD203B41FA5}">
                      <a16:colId xmlns:a16="http://schemas.microsoft.com/office/drawing/2014/main" val="696482272"/>
                    </a:ext>
                  </a:extLst>
                </a:gridCol>
                <a:gridCol w="2401377">
                  <a:extLst>
                    <a:ext uri="{9D8B030D-6E8A-4147-A177-3AD203B41FA5}">
                      <a16:colId xmlns:a16="http://schemas.microsoft.com/office/drawing/2014/main" val="1508991738"/>
                    </a:ext>
                  </a:extLst>
                </a:gridCol>
                <a:gridCol w="2401377">
                  <a:extLst>
                    <a:ext uri="{9D8B030D-6E8A-4147-A177-3AD203B41FA5}">
                      <a16:colId xmlns:a16="http://schemas.microsoft.com/office/drawing/2014/main" val="904130490"/>
                    </a:ext>
                  </a:extLst>
                </a:gridCol>
              </a:tblGrid>
              <a:tr h="332607">
                <a:tc>
                  <a:txBody>
                    <a:bodyPr/>
                    <a:lstStyle/>
                    <a:p>
                      <a:pPr algn="l"/>
                      <a:r>
                        <a:rPr lang="en-US" sz="1200" b="1">
                          <a:solidFill>
                            <a:srgbClr val="F5F5F5"/>
                          </a:solidFill>
                          <a:effectLst/>
                        </a:rPr>
                        <a:t>Approach</a:t>
                      </a:r>
                    </a:p>
                  </a:txBody>
                  <a:tcPr marR="63500" marT="63500" marB="63500" anchor="ctr">
                    <a:lnL>
                      <a:noFill/>
                    </a:lnL>
                    <a:lnR>
                      <a:noFill/>
                    </a:lnR>
                    <a:lnT>
                      <a:noFill/>
                    </a:lnT>
                    <a:lnB w="5290" cap="flat" cmpd="sng" algn="ctr">
                      <a:solidFill>
                        <a:srgbClr val="8B8B8B"/>
                      </a:solidFill>
                      <a:prstDash val="solid"/>
                      <a:round/>
                      <a:headEnd type="none" w="med" len="med"/>
                      <a:tailEnd type="none" w="med" len="med"/>
                    </a:lnB>
                    <a:noFill/>
                  </a:tcPr>
                </a:tc>
                <a:tc>
                  <a:txBody>
                    <a:bodyPr/>
                    <a:lstStyle/>
                    <a:p>
                      <a:pPr algn="l"/>
                      <a:r>
                        <a:rPr lang="en-US" sz="1200" b="1">
                          <a:solidFill>
                            <a:srgbClr val="F5F5F5"/>
                          </a:solidFill>
                          <a:effectLst/>
                        </a:rPr>
                        <a:t>Benefit</a:t>
                      </a:r>
                    </a:p>
                  </a:txBody>
                  <a:tcPr marL="63500" marR="63500" marT="63500" marB="63500" anchor="ctr">
                    <a:lnL>
                      <a:noFill/>
                    </a:lnL>
                    <a:lnR>
                      <a:noFill/>
                    </a:lnR>
                    <a:lnT>
                      <a:noFill/>
                    </a:lnT>
                    <a:lnB w="5290" cap="flat" cmpd="sng" algn="ctr">
                      <a:solidFill>
                        <a:srgbClr val="8B8B8B"/>
                      </a:solidFill>
                      <a:prstDash val="solid"/>
                      <a:round/>
                      <a:headEnd type="none" w="med" len="med"/>
                      <a:tailEnd type="none" w="med" len="med"/>
                    </a:lnB>
                    <a:noFill/>
                  </a:tcPr>
                </a:tc>
                <a:tc>
                  <a:txBody>
                    <a:bodyPr/>
                    <a:lstStyle/>
                    <a:p>
                      <a:pPr algn="l"/>
                      <a:r>
                        <a:rPr lang="en-US" sz="1200" b="1">
                          <a:solidFill>
                            <a:srgbClr val="F5F5F5"/>
                          </a:solidFill>
                          <a:effectLst/>
                        </a:rPr>
                        <a:t>Tools</a:t>
                      </a:r>
                    </a:p>
                  </a:txBody>
                  <a:tcPr marL="63500" marR="63500" marT="63500" marB="63500" anchor="ctr">
                    <a:lnL>
                      <a:noFill/>
                    </a:lnL>
                    <a:lnR>
                      <a:noFill/>
                    </a:lnR>
                    <a:lnT>
                      <a:noFill/>
                    </a:lnT>
                    <a:lnB w="5290" cap="flat" cmpd="sng" algn="ctr">
                      <a:solidFill>
                        <a:srgbClr val="8B8B8B"/>
                      </a:solidFill>
                      <a:prstDash val="solid"/>
                      <a:round/>
                      <a:headEnd type="none" w="med" len="med"/>
                      <a:tailEnd type="none" w="med" len="med"/>
                    </a:lnB>
                    <a:noFill/>
                  </a:tcPr>
                </a:tc>
                <a:extLst>
                  <a:ext uri="{0D108BD9-81ED-4DB2-BD59-A6C34878D82A}">
                    <a16:rowId xmlns:a16="http://schemas.microsoft.com/office/drawing/2014/main" val="294176805"/>
                  </a:ext>
                </a:extLst>
              </a:tr>
              <a:tr h="787310">
                <a:tc>
                  <a:txBody>
                    <a:bodyPr/>
                    <a:lstStyle/>
                    <a:p>
                      <a:r>
                        <a:rPr lang="en-US" sz="1200">
                          <a:effectLst/>
                        </a:rPr>
                        <a:t>Federated Learning</a:t>
                      </a:r>
                    </a:p>
                  </a:txBody>
                  <a:tcPr marR="63500" marT="63500" marB="63500" anchor="ctr">
                    <a:lnL>
                      <a:noFill/>
                    </a:lnL>
                    <a:lnR>
                      <a:noFill/>
                    </a:lnR>
                    <a:lnT w="5290" cap="flat" cmpd="sng" algn="ctr">
                      <a:solidFill>
                        <a:srgbClr val="8B8B8B"/>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sz="1200">
                          <a:effectLst/>
                        </a:rPr>
                        <a:t>Privacy-preserving multi-hospital training</a:t>
                      </a:r>
                    </a:p>
                  </a:txBody>
                  <a:tcPr marL="63500" marR="63500" marT="63500" marB="63500" anchor="ctr">
                    <a:lnL>
                      <a:noFill/>
                    </a:lnL>
                    <a:lnR>
                      <a:noFill/>
                    </a:lnR>
                    <a:lnT w="5290" cap="flat" cmpd="sng" algn="ctr">
                      <a:solidFill>
                        <a:srgbClr val="8B8B8B"/>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sz="1200" dirty="0" err="1">
                          <a:effectLst/>
                        </a:rPr>
                        <a:t>PySyft</a:t>
                      </a:r>
                      <a:r>
                        <a:rPr lang="en-US" sz="1200" dirty="0">
                          <a:effectLst/>
                        </a:rPr>
                        <a:t>, TensorFlow Federated</a:t>
                      </a:r>
                    </a:p>
                  </a:txBody>
                  <a:tcPr marL="63500" marR="63500" marT="63500" marB="63500" anchor="ctr">
                    <a:lnL>
                      <a:noFill/>
                    </a:lnL>
                    <a:lnR>
                      <a:noFill/>
                    </a:lnR>
                    <a:lnT w="5290" cap="flat" cmpd="sng" algn="ctr">
                      <a:solidFill>
                        <a:srgbClr val="8B8B8B"/>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93149170"/>
                  </a:ext>
                </a:extLst>
              </a:tr>
              <a:tr h="559959">
                <a:tc>
                  <a:txBody>
                    <a:bodyPr/>
                    <a:lstStyle/>
                    <a:p>
                      <a:r>
                        <a:rPr lang="en-US" sz="1200">
                          <a:effectLst/>
                        </a:rPr>
                        <a:t>Synthetic Data</a:t>
                      </a:r>
                    </a:p>
                  </a:txBody>
                  <a:tcPr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sz="1200" dirty="0">
                          <a:effectLst/>
                        </a:rPr>
                        <a:t>Addresses class imbalance</a:t>
                      </a:r>
                    </a:p>
                  </a:txBody>
                  <a:tcPr marL="63500"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sz="1200" dirty="0">
                          <a:effectLst/>
                        </a:rPr>
                        <a:t>CTGAN, SDV</a:t>
                      </a:r>
                    </a:p>
                  </a:txBody>
                  <a:tcPr marL="63500"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641774007"/>
                  </a:ext>
                </a:extLst>
              </a:tr>
              <a:tr h="559959">
                <a:tc>
                  <a:txBody>
                    <a:bodyPr/>
                    <a:lstStyle/>
                    <a:p>
                      <a:r>
                        <a:rPr lang="en-US" sz="1200" dirty="0">
                          <a:effectLst/>
                        </a:rPr>
                        <a:t>Real-Time Streams</a:t>
                      </a:r>
                    </a:p>
                  </a:txBody>
                  <a:tcPr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sz="1200">
                          <a:effectLst/>
                        </a:rPr>
                        <a:t>Live monitoring (e.g., ICU)</a:t>
                      </a:r>
                    </a:p>
                  </a:txBody>
                  <a:tcPr marL="63500"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sz="1200" dirty="0">
                          <a:effectLst/>
                        </a:rPr>
                        <a:t>Apache Kafka, AWS Kinesis</a:t>
                      </a:r>
                    </a:p>
                  </a:txBody>
                  <a:tcPr marL="63500"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251594947"/>
                  </a:ext>
                </a:extLst>
              </a:tr>
            </a:tbl>
          </a:graphicData>
        </a:graphic>
      </p:graphicFrame>
      <p:sp>
        <p:nvSpPr>
          <p:cNvPr id="6" name="TextBox 5">
            <a:extLst>
              <a:ext uri="{FF2B5EF4-FFF2-40B4-BE49-F238E27FC236}">
                <a16:creationId xmlns:a16="http://schemas.microsoft.com/office/drawing/2014/main" id="{FEA6E7EE-7F15-26EE-A45A-A7B69EAA0D3F}"/>
              </a:ext>
            </a:extLst>
          </p:cNvPr>
          <p:cNvSpPr txBox="1"/>
          <p:nvPr/>
        </p:nvSpPr>
        <p:spPr>
          <a:xfrm>
            <a:off x="1048511" y="1962834"/>
            <a:ext cx="6554789" cy="369332"/>
          </a:xfrm>
          <a:prstGeom prst="rect">
            <a:avLst/>
          </a:prstGeom>
          <a:noFill/>
        </p:spPr>
        <p:txBody>
          <a:bodyPr wrap="square">
            <a:spAutoFit/>
          </a:bodyPr>
          <a:lstStyle/>
          <a:p>
            <a:pPr algn="l"/>
            <a:r>
              <a:rPr lang="en-US" b="0" i="0" dirty="0">
                <a:solidFill>
                  <a:srgbClr val="F8FAFF"/>
                </a:solidFill>
                <a:effectLst/>
                <a:latin typeface="DeepSeek-CJK-patch"/>
              </a:rPr>
              <a:t>2. </a:t>
            </a:r>
            <a:r>
              <a:rPr lang="en-US" b="1" i="0" dirty="0">
                <a:solidFill>
                  <a:srgbClr val="F8FAFF"/>
                </a:solidFill>
                <a:effectLst/>
                <a:latin typeface="DeepSeek-CJK-patch"/>
              </a:rPr>
              <a:t>Improvements with Larger Datasets &amp; Real-Time Input</a:t>
            </a:r>
            <a:endParaRPr lang="en-US" b="0" i="0" dirty="0">
              <a:solidFill>
                <a:srgbClr val="F8FAFF"/>
              </a:solidFill>
              <a:effectLst/>
              <a:latin typeface="DeepSeek-CJK-patch"/>
            </a:endParaRPr>
          </a:p>
        </p:txBody>
      </p:sp>
      <p:pic>
        <p:nvPicPr>
          <p:cNvPr id="8" name="Picture 7">
            <a:extLst>
              <a:ext uri="{FF2B5EF4-FFF2-40B4-BE49-F238E27FC236}">
                <a16:creationId xmlns:a16="http://schemas.microsoft.com/office/drawing/2014/main" id="{66F53A3E-F92F-08EA-5DFF-31BDE2EE3ED5}"/>
              </a:ext>
            </a:extLst>
          </p:cNvPr>
          <p:cNvPicPr>
            <a:picLocks noChangeAspect="1"/>
          </p:cNvPicPr>
          <p:nvPr/>
        </p:nvPicPr>
        <p:blipFill>
          <a:blip r:embed="rId3"/>
          <a:stretch>
            <a:fillRect/>
          </a:stretch>
        </p:blipFill>
        <p:spPr>
          <a:xfrm>
            <a:off x="3296991" y="4618167"/>
            <a:ext cx="3252644" cy="1748170"/>
          </a:xfrm>
          <a:prstGeom prst="rect">
            <a:avLst/>
          </a:prstGeom>
        </p:spPr>
      </p:pic>
    </p:spTree>
    <p:extLst>
      <p:ext uri="{BB962C8B-B14F-4D97-AF65-F5344CB8AC3E}">
        <p14:creationId xmlns:p14="http://schemas.microsoft.com/office/powerpoint/2010/main" val="352247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Conclusion</a:t>
            </a:r>
          </a:p>
        </p:txBody>
      </p:sp>
      <p:sp>
        <p:nvSpPr>
          <p:cNvPr id="4" name="TextBox 3">
            <a:extLst>
              <a:ext uri="{FF2B5EF4-FFF2-40B4-BE49-F238E27FC236}">
                <a16:creationId xmlns:a16="http://schemas.microsoft.com/office/drawing/2014/main" id="{D5EE56A2-556B-C793-6588-FCE808A4B598}"/>
              </a:ext>
            </a:extLst>
          </p:cNvPr>
          <p:cNvSpPr txBox="1"/>
          <p:nvPr/>
        </p:nvSpPr>
        <p:spPr>
          <a:xfrm>
            <a:off x="2389632" y="2016067"/>
            <a:ext cx="4584192" cy="646331"/>
          </a:xfrm>
          <a:prstGeom prst="rect">
            <a:avLst/>
          </a:prstGeom>
          <a:noFill/>
        </p:spPr>
        <p:txBody>
          <a:bodyPr wrap="square">
            <a:spAutoFit/>
          </a:bodyPr>
          <a:lstStyle/>
          <a:p>
            <a:pPr algn="l"/>
            <a:r>
              <a:rPr lang="en-US" b="0" i="0" dirty="0">
                <a:solidFill>
                  <a:srgbClr val="F8FAFF"/>
                </a:solidFill>
                <a:effectLst/>
                <a:latin typeface="DeepSeek-CJK-patch"/>
              </a:rPr>
              <a:t>3. </a:t>
            </a:r>
            <a:r>
              <a:rPr lang="en-US" b="1" i="0" dirty="0">
                <a:solidFill>
                  <a:srgbClr val="F8FAFF"/>
                </a:solidFill>
                <a:effectLst/>
                <a:latin typeface="DeepSeek-CJK-patch"/>
              </a:rPr>
              <a:t>Hospital System Integration</a:t>
            </a:r>
            <a:endParaRPr lang="en-US" b="0" i="0" dirty="0">
              <a:solidFill>
                <a:srgbClr val="F8FAFF"/>
              </a:solidFill>
              <a:effectLst/>
              <a:latin typeface="DeepSeek-CJK-patch"/>
            </a:endParaRPr>
          </a:p>
          <a:p>
            <a:pPr algn="l">
              <a:buFont typeface="Arial" panose="020B0604020202020204" pitchFamily="34" charset="0"/>
              <a:buChar char="•"/>
            </a:pPr>
            <a:r>
              <a:rPr lang="en-US" b="1" i="0" dirty="0">
                <a:solidFill>
                  <a:srgbClr val="F8FAFF"/>
                </a:solidFill>
                <a:effectLst/>
                <a:latin typeface="DeepSeek-CJK-patch"/>
              </a:rPr>
              <a:t>Architecture</a:t>
            </a:r>
            <a:r>
              <a:rPr lang="en-US" b="0" i="0" dirty="0">
                <a:solidFill>
                  <a:srgbClr val="F8FAFF"/>
                </a:solidFill>
                <a:effectLst/>
                <a:latin typeface="DeepSeek-CJK-patch"/>
              </a:rPr>
              <a:t>:</a:t>
            </a:r>
          </a:p>
        </p:txBody>
      </p:sp>
      <p:sp>
        <p:nvSpPr>
          <p:cNvPr id="8" name="TextBox 7">
            <a:extLst>
              <a:ext uri="{FF2B5EF4-FFF2-40B4-BE49-F238E27FC236}">
                <a16:creationId xmlns:a16="http://schemas.microsoft.com/office/drawing/2014/main" id="{FF07FE59-1F7C-9823-10D9-67427A4E10C9}"/>
              </a:ext>
            </a:extLst>
          </p:cNvPr>
          <p:cNvSpPr txBox="1"/>
          <p:nvPr/>
        </p:nvSpPr>
        <p:spPr>
          <a:xfrm>
            <a:off x="2023872" y="4321784"/>
            <a:ext cx="4584192" cy="2031325"/>
          </a:xfrm>
          <a:prstGeom prst="rect">
            <a:avLst/>
          </a:prstGeom>
          <a:noFill/>
        </p:spPr>
        <p:txBody>
          <a:bodyPr wrap="square">
            <a:spAutoFit/>
          </a:bodyPr>
          <a:lstStyle/>
          <a:p>
            <a:pPr algn="l">
              <a:buFont typeface="Arial" panose="020B0604020202020204" pitchFamily="34" charset="0"/>
              <a:buChar char="•"/>
            </a:pPr>
            <a:r>
              <a:rPr lang="en-US" b="1" i="0" dirty="0">
                <a:solidFill>
                  <a:srgbClr val="F8FAFF"/>
                </a:solidFill>
                <a:effectLst/>
                <a:latin typeface="DeepSeek-CJK-patch"/>
              </a:rPr>
              <a:t>Requirements</a:t>
            </a:r>
            <a:r>
              <a:rPr lang="en-US" b="0" i="0" dirty="0">
                <a:solidFill>
                  <a:srgbClr val="F8FAFF"/>
                </a:solidFill>
                <a:effectLst/>
                <a:latin typeface="DeepSeek-CJK-patch"/>
              </a:rPr>
              <a:t>:</a:t>
            </a:r>
          </a:p>
          <a:p>
            <a:pPr marL="742950" lvl="1" indent="-285750" algn="l">
              <a:buFont typeface="Arial" panose="020B0604020202020204" pitchFamily="34" charset="0"/>
              <a:buChar char="•"/>
            </a:pPr>
            <a:r>
              <a:rPr lang="en-US" b="1" i="0" dirty="0">
                <a:solidFill>
                  <a:srgbClr val="F8FAFF"/>
                </a:solidFill>
                <a:effectLst/>
                <a:latin typeface="DeepSeek-CJK-patch"/>
              </a:rPr>
              <a:t>Compliance</a:t>
            </a:r>
            <a:r>
              <a:rPr lang="en-US" b="0" i="0" dirty="0">
                <a:solidFill>
                  <a:srgbClr val="F8FAFF"/>
                </a:solidFill>
                <a:effectLst/>
                <a:latin typeface="DeepSeek-CJK-patch"/>
              </a:rPr>
              <a:t>: HIPAA/GDPR adherence via encryption (e.g., AES-256).</a:t>
            </a:r>
          </a:p>
          <a:p>
            <a:pPr marL="742950" lvl="1" indent="-285750" algn="l">
              <a:buFont typeface="Arial" panose="020B0604020202020204" pitchFamily="34" charset="0"/>
              <a:buChar char="•"/>
            </a:pPr>
            <a:r>
              <a:rPr lang="en-US" b="1" i="0" dirty="0">
                <a:solidFill>
                  <a:srgbClr val="F8FAFF"/>
                </a:solidFill>
                <a:effectLst/>
                <a:latin typeface="DeepSeek-CJK-patch"/>
              </a:rPr>
              <a:t>Interoperability</a:t>
            </a:r>
            <a:r>
              <a:rPr lang="en-US" b="0" i="0" dirty="0">
                <a:solidFill>
                  <a:srgbClr val="F8FAFF"/>
                </a:solidFill>
                <a:effectLst/>
                <a:latin typeface="DeepSeek-CJK-patch"/>
              </a:rPr>
              <a:t>: FHIR/HL7 standards for EHR integration.</a:t>
            </a:r>
          </a:p>
          <a:p>
            <a:pPr marL="742950" lvl="1" indent="-285750" algn="l">
              <a:buFont typeface="Arial" panose="020B0604020202020204" pitchFamily="34" charset="0"/>
              <a:buChar char="•"/>
            </a:pPr>
            <a:r>
              <a:rPr lang="en-US" b="1" i="0" dirty="0">
                <a:solidFill>
                  <a:srgbClr val="F8FAFF"/>
                </a:solidFill>
                <a:effectLst/>
                <a:latin typeface="DeepSeek-CJK-patch"/>
              </a:rPr>
              <a:t>Explainability</a:t>
            </a:r>
            <a:r>
              <a:rPr lang="en-US" b="0" i="0" dirty="0">
                <a:solidFill>
                  <a:srgbClr val="F8FAFF"/>
                </a:solidFill>
                <a:effectLst/>
                <a:latin typeface="DeepSeek-CJK-patch"/>
              </a:rPr>
              <a:t>: SHAP values in clinician-facing reports.</a:t>
            </a:r>
          </a:p>
        </p:txBody>
      </p:sp>
      <p:pic>
        <p:nvPicPr>
          <p:cNvPr id="10" name="Picture 9">
            <a:extLst>
              <a:ext uri="{FF2B5EF4-FFF2-40B4-BE49-F238E27FC236}">
                <a16:creationId xmlns:a16="http://schemas.microsoft.com/office/drawing/2014/main" id="{21B6B8D5-DFAB-CA13-B0DC-3A79BEE625CC}"/>
              </a:ext>
            </a:extLst>
          </p:cNvPr>
          <p:cNvPicPr>
            <a:picLocks noChangeAspect="1"/>
          </p:cNvPicPr>
          <p:nvPr/>
        </p:nvPicPr>
        <p:blipFill>
          <a:blip r:embed="rId3"/>
          <a:stretch>
            <a:fillRect/>
          </a:stretch>
        </p:blipFill>
        <p:spPr>
          <a:xfrm>
            <a:off x="341376" y="3191788"/>
            <a:ext cx="8644128" cy="600606"/>
          </a:xfrm>
          <a:prstGeom prst="rect">
            <a:avLst/>
          </a:prstGeom>
        </p:spPr>
      </p:pic>
      <p:pic>
        <p:nvPicPr>
          <p:cNvPr id="3" name="Picture 2">
            <a:extLst>
              <a:ext uri="{FF2B5EF4-FFF2-40B4-BE49-F238E27FC236}">
                <a16:creationId xmlns:a16="http://schemas.microsoft.com/office/drawing/2014/main" id="{D7897391-7B31-A9D6-3C70-91C48E117F5B}"/>
              </a:ext>
            </a:extLst>
          </p:cNvPr>
          <p:cNvPicPr>
            <a:picLocks noChangeAspect="1"/>
          </p:cNvPicPr>
          <p:nvPr/>
        </p:nvPicPr>
        <p:blipFill>
          <a:blip r:embed="rId4"/>
          <a:stretch>
            <a:fillRect/>
          </a:stretch>
        </p:blipFill>
        <p:spPr>
          <a:xfrm>
            <a:off x="2023872" y="3898028"/>
            <a:ext cx="4719000" cy="2878836"/>
          </a:xfrm>
          <a:prstGeom prst="rect">
            <a:avLst/>
          </a:prstGeom>
        </p:spPr>
      </p:pic>
    </p:spTree>
    <p:extLst>
      <p:ext uri="{BB962C8B-B14F-4D97-AF65-F5344CB8AC3E}">
        <p14:creationId xmlns:p14="http://schemas.microsoft.com/office/powerpoint/2010/main" val="2284267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Conclusion</a:t>
            </a:r>
          </a:p>
        </p:txBody>
      </p:sp>
      <p:sp>
        <p:nvSpPr>
          <p:cNvPr id="4" name="TextBox 3">
            <a:extLst>
              <a:ext uri="{FF2B5EF4-FFF2-40B4-BE49-F238E27FC236}">
                <a16:creationId xmlns:a16="http://schemas.microsoft.com/office/drawing/2014/main" id="{D8069D44-BCD7-ACFD-6810-B0BA6E1789D4}"/>
              </a:ext>
            </a:extLst>
          </p:cNvPr>
          <p:cNvSpPr txBox="1"/>
          <p:nvPr/>
        </p:nvSpPr>
        <p:spPr>
          <a:xfrm>
            <a:off x="1432560" y="2413337"/>
            <a:ext cx="6278880" cy="2031325"/>
          </a:xfrm>
          <a:prstGeom prst="rect">
            <a:avLst/>
          </a:prstGeom>
          <a:noFill/>
        </p:spPr>
        <p:txBody>
          <a:bodyPr wrap="square">
            <a:spAutoFit/>
          </a:bodyPr>
          <a:lstStyle/>
          <a:p>
            <a:pPr algn="l"/>
            <a:r>
              <a:rPr lang="en-US" b="1" i="0" dirty="0">
                <a:solidFill>
                  <a:srgbClr val="F8FAFF"/>
                </a:solidFill>
                <a:effectLst/>
                <a:latin typeface="DeepSeek-CJK-patch"/>
              </a:rPr>
              <a:t>Implementation Roadmap</a:t>
            </a:r>
            <a:endParaRPr lang="en-US" b="0" i="0" dirty="0">
              <a:solidFill>
                <a:srgbClr val="F8FAFF"/>
              </a:solidFill>
              <a:effectLst/>
              <a:latin typeface="DeepSeek-CJK-patch"/>
            </a:endParaRPr>
          </a:p>
          <a:p>
            <a:pPr algn="l">
              <a:buFont typeface="+mj-lt"/>
              <a:buAutoNum type="arabicPeriod"/>
            </a:pPr>
            <a:r>
              <a:rPr lang="en-US" b="1" i="0" dirty="0">
                <a:solidFill>
                  <a:srgbClr val="F8FAFF"/>
                </a:solidFill>
                <a:effectLst/>
                <a:latin typeface="DeepSeek-CJK-patch"/>
              </a:rPr>
              <a:t>Phase 1</a:t>
            </a:r>
            <a:r>
              <a:rPr lang="en-US" b="0" i="0" dirty="0">
                <a:solidFill>
                  <a:srgbClr val="F8FAFF"/>
                </a:solidFill>
                <a:effectLst/>
                <a:latin typeface="DeepSeek-CJK-patch"/>
              </a:rPr>
              <a:t>: Model Validation</a:t>
            </a:r>
          </a:p>
          <a:p>
            <a:pPr marL="742950" lvl="1" indent="-285750" algn="l">
              <a:buFont typeface="+mj-lt"/>
              <a:buAutoNum type="arabicPeriod"/>
            </a:pPr>
            <a:r>
              <a:rPr lang="en-US" b="0" i="0" dirty="0">
                <a:solidFill>
                  <a:srgbClr val="F8FAFF"/>
                </a:solidFill>
                <a:effectLst/>
                <a:latin typeface="DeepSeek-CJK-patch"/>
              </a:rPr>
              <a:t>Partner with 1-2 hospitals for pilot testing.</a:t>
            </a:r>
          </a:p>
          <a:p>
            <a:pPr algn="l">
              <a:buFont typeface="+mj-lt"/>
              <a:buAutoNum type="arabicPeriod"/>
            </a:pPr>
            <a:r>
              <a:rPr lang="en-US" b="1" i="0" dirty="0">
                <a:solidFill>
                  <a:srgbClr val="F8FAFF"/>
                </a:solidFill>
                <a:effectLst/>
                <a:latin typeface="DeepSeek-CJK-patch"/>
              </a:rPr>
              <a:t>Phase 2</a:t>
            </a:r>
            <a:r>
              <a:rPr lang="en-US" b="0" i="0" dirty="0">
                <a:solidFill>
                  <a:srgbClr val="F8FAFF"/>
                </a:solidFill>
                <a:effectLst/>
                <a:latin typeface="DeepSeek-CJK-patch"/>
              </a:rPr>
              <a:t>: Real-Time Integration</a:t>
            </a:r>
          </a:p>
          <a:p>
            <a:pPr marL="742950" lvl="1" indent="-285750" algn="l">
              <a:buFont typeface="+mj-lt"/>
              <a:buAutoNum type="arabicPeriod"/>
            </a:pPr>
            <a:r>
              <a:rPr lang="en-US" b="0" i="0" dirty="0">
                <a:solidFill>
                  <a:srgbClr val="F8FAFF"/>
                </a:solidFill>
                <a:effectLst/>
                <a:latin typeface="DeepSeek-CJK-patch"/>
              </a:rPr>
              <a:t>Deploy </a:t>
            </a:r>
            <a:r>
              <a:rPr lang="en-US" b="0" i="0" dirty="0" err="1">
                <a:solidFill>
                  <a:srgbClr val="F8FAFF"/>
                </a:solidFill>
                <a:effectLst/>
                <a:latin typeface="DeepSeek-CJK-patch"/>
              </a:rPr>
              <a:t>Dockerized</a:t>
            </a:r>
            <a:r>
              <a:rPr lang="en-US" b="0" i="0" dirty="0">
                <a:solidFill>
                  <a:srgbClr val="F8FAFF"/>
                </a:solidFill>
                <a:effectLst/>
                <a:latin typeface="DeepSeek-CJK-patch"/>
              </a:rPr>
              <a:t> model with REST API:</a:t>
            </a:r>
          </a:p>
          <a:p>
            <a:pPr algn="l">
              <a:buFont typeface="+mj-lt"/>
              <a:buAutoNum type="arabicPeriod"/>
            </a:pPr>
            <a:r>
              <a:rPr lang="en-US" b="1" i="0" dirty="0">
                <a:solidFill>
                  <a:srgbClr val="F8FAFF"/>
                </a:solidFill>
                <a:effectLst/>
                <a:latin typeface="DeepSeek-CJK-patch"/>
              </a:rPr>
              <a:t>Phase 3</a:t>
            </a:r>
            <a:r>
              <a:rPr lang="en-US" b="0" i="0" dirty="0">
                <a:solidFill>
                  <a:srgbClr val="F8FAFF"/>
                </a:solidFill>
                <a:effectLst/>
                <a:latin typeface="DeepSeek-CJK-patch"/>
              </a:rPr>
              <a:t>: Scalability</a:t>
            </a:r>
          </a:p>
          <a:p>
            <a:pPr marL="742950" lvl="1" indent="-285750" algn="l">
              <a:buFont typeface="+mj-lt"/>
              <a:buAutoNum type="arabicPeriod"/>
            </a:pPr>
            <a:r>
              <a:rPr lang="en-US" b="0" i="0" dirty="0">
                <a:solidFill>
                  <a:srgbClr val="F8FAFF"/>
                </a:solidFill>
                <a:effectLst/>
                <a:latin typeface="DeepSeek-CJK-patch"/>
              </a:rPr>
              <a:t>Cloud deployment (AWS </a:t>
            </a:r>
            <a:r>
              <a:rPr lang="en-US" b="0" i="0" dirty="0" err="1">
                <a:solidFill>
                  <a:srgbClr val="F8FAFF"/>
                </a:solidFill>
                <a:effectLst/>
                <a:latin typeface="DeepSeek-CJK-patch"/>
              </a:rPr>
              <a:t>HealthLake</a:t>
            </a:r>
            <a:r>
              <a:rPr lang="en-US" b="0" i="0" dirty="0">
                <a:solidFill>
                  <a:srgbClr val="F8FAFF"/>
                </a:solidFill>
                <a:effectLst/>
                <a:latin typeface="DeepSeek-CJK-patch"/>
              </a:rPr>
              <a:t>/Azure Health Bot).</a:t>
            </a:r>
          </a:p>
        </p:txBody>
      </p:sp>
    </p:spTree>
    <p:extLst>
      <p:ext uri="{BB962C8B-B14F-4D97-AF65-F5344CB8AC3E}">
        <p14:creationId xmlns:p14="http://schemas.microsoft.com/office/powerpoint/2010/main" val="19187004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Conclusion</a:t>
            </a:r>
          </a:p>
        </p:txBody>
      </p:sp>
      <p:graphicFrame>
        <p:nvGraphicFramePr>
          <p:cNvPr id="12" name="Table 11">
            <a:extLst>
              <a:ext uri="{FF2B5EF4-FFF2-40B4-BE49-F238E27FC236}">
                <a16:creationId xmlns:a16="http://schemas.microsoft.com/office/drawing/2014/main" id="{C99BA729-1262-0EFD-72A8-E231F0D46953}"/>
              </a:ext>
            </a:extLst>
          </p:cNvPr>
          <p:cNvGraphicFramePr>
            <a:graphicFrameLocks noGrp="1"/>
          </p:cNvGraphicFramePr>
          <p:nvPr>
            <p:extLst>
              <p:ext uri="{D42A27DB-BD31-4B8C-83A1-F6EECF244321}">
                <p14:modId xmlns:p14="http://schemas.microsoft.com/office/powerpoint/2010/main" val="3768311669"/>
              </p:ext>
            </p:extLst>
          </p:nvPr>
        </p:nvGraphicFramePr>
        <p:xfrm>
          <a:off x="1318196" y="2486832"/>
          <a:ext cx="6554788" cy="2428240"/>
        </p:xfrm>
        <a:graphic>
          <a:graphicData uri="http://schemas.openxmlformats.org/drawingml/2006/table">
            <a:tbl>
              <a:tblPr/>
              <a:tblGrid>
                <a:gridCol w="3552595">
                  <a:extLst>
                    <a:ext uri="{9D8B030D-6E8A-4147-A177-3AD203B41FA5}">
                      <a16:colId xmlns:a16="http://schemas.microsoft.com/office/drawing/2014/main" val="3379763686"/>
                    </a:ext>
                  </a:extLst>
                </a:gridCol>
                <a:gridCol w="3002193">
                  <a:extLst>
                    <a:ext uri="{9D8B030D-6E8A-4147-A177-3AD203B41FA5}">
                      <a16:colId xmlns:a16="http://schemas.microsoft.com/office/drawing/2014/main" val="3872257484"/>
                    </a:ext>
                  </a:extLst>
                </a:gridCol>
              </a:tblGrid>
              <a:tr h="0">
                <a:tc>
                  <a:txBody>
                    <a:bodyPr/>
                    <a:lstStyle/>
                    <a:p>
                      <a:pPr algn="l"/>
                      <a:r>
                        <a:rPr lang="en-US" b="1">
                          <a:solidFill>
                            <a:srgbClr val="F5F5F5"/>
                          </a:solidFill>
                          <a:effectLst/>
                        </a:rPr>
                        <a:t>Challenge</a:t>
                      </a:r>
                    </a:p>
                  </a:txBody>
                  <a:tcPr marR="63500" marT="63500" marB="63500" anchor="ctr">
                    <a:lnL>
                      <a:noFill/>
                    </a:lnL>
                    <a:lnR>
                      <a:noFill/>
                    </a:lnR>
                    <a:lnT>
                      <a:noFill/>
                    </a:lnT>
                    <a:lnB w="5290" cap="flat" cmpd="sng" algn="ctr">
                      <a:solidFill>
                        <a:srgbClr val="8B8B8B"/>
                      </a:solidFill>
                      <a:prstDash val="solid"/>
                      <a:round/>
                      <a:headEnd type="none" w="med" len="med"/>
                      <a:tailEnd type="none" w="med" len="med"/>
                    </a:lnB>
                    <a:noFill/>
                  </a:tcPr>
                </a:tc>
                <a:tc>
                  <a:txBody>
                    <a:bodyPr/>
                    <a:lstStyle/>
                    <a:p>
                      <a:pPr algn="l"/>
                      <a:r>
                        <a:rPr lang="en-US" b="1">
                          <a:solidFill>
                            <a:srgbClr val="F5F5F5"/>
                          </a:solidFill>
                          <a:effectLst/>
                        </a:rPr>
                        <a:t>Solution</a:t>
                      </a:r>
                    </a:p>
                  </a:txBody>
                  <a:tcPr marL="63500" marR="63500" marT="63500" marB="63500" anchor="ctr">
                    <a:lnL>
                      <a:noFill/>
                    </a:lnL>
                    <a:lnR>
                      <a:noFill/>
                    </a:lnR>
                    <a:lnT>
                      <a:noFill/>
                    </a:lnT>
                    <a:lnB w="5290" cap="flat" cmpd="sng" algn="ctr">
                      <a:solidFill>
                        <a:srgbClr val="8B8B8B"/>
                      </a:solidFill>
                      <a:prstDash val="solid"/>
                      <a:round/>
                      <a:headEnd type="none" w="med" len="med"/>
                      <a:tailEnd type="none" w="med" len="med"/>
                    </a:lnB>
                    <a:noFill/>
                  </a:tcPr>
                </a:tc>
                <a:extLst>
                  <a:ext uri="{0D108BD9-81ED-4DB2-BD59-A6C34878D82A}">
                    <a16:rowId xmlns:a16="http://schemas.microsoft.com/office/drawing/2014/main" val="2441328823"/>
                  </a:ext>
                </a:extLst>
              </a:tr>
              <a:tr h="0">
                <a:tc>
                  <a:txBody>
                    <a:bodyPr/>
                    <a:lstStyle/>
                    <a:p>
                      <a:r>
                        <a:rPr lang="en-US">
                          <a:effectLst/>
                        </a:rPr>
                        <a:t>Data Silos</a:t>
                      </a:r>
                    </a:p>
                  </a:txBody>
                  <a:tcPr marR="63500" marT="63500" marB="63500" anchor="ctr">
                    <a:lnL>
                      <a:noFill/>
                    </a:lnL>
                    <a:lnR>
                      <a:noFill/>
                    </a:lnR>
                    <a:lnT w="5290" cap="flat" cmpd="sng" algn="ctr">
                      <a:solidFill>
                        <a:srgbClr val="8B8B8B"/>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dirty="0">
                          <a:effectLst/>
                        </a:rPr>
                        <a:t>Federated learning frameworks</a:t>
                      </a:r>
                    </a:p>
                  </a:txBody>
                  <a:tcPr marL="63500" marR="63500" marT="63500" marB="63500" anchor="ctr">
                    <a:lnL>
                      <a:noFill/>
                    </a:lnL>
                    <a:lnR>
                      <a:noFill/>
                    </a:lnR>
                    <a:lnT w="5290" cap="flat" cmpd="sng" algn="ctr">
                      <a:solidFill>
                        <a:srgbClr val="8B8B8B"/>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136082925"/>
                  </a:ext>
                </a:extLst>
              </a:tr>
              <a:tr h="0">
                <a:tc>
                  <a:txBody>
                    <a:bodyPr/>
                    <a:lstStyle/>
                    <a:p>
                      <a:r>
                        <a:rPr lang="en-US">
                          <a:effectLst/>
                        </a:rPr>
                        <a:t>Model Drift</a:t>
                      </a:r>
                    </a:p>
                  </a:txBody>
                  <a:tcPr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dirty="0">
                          <a:effectLst/>
                        </a:rPr>
                        <a:t>Continuous monitoring (</a:t>
                      </a:r>
                      <a:r>
                        <a:rPr lang="en-US" dirty="0" err="1">
                          <a:effectLst/>
                        </a:rPr>
                        <a:t>EvidentlyAI</a:t>
                      </a:r>
                      <a:r>
                        <a:rPr lang="en-US" dirty="0">
                          <a:effectLst/>
                        </a:rPr>
                        <a:t>)</a:t>
                      </a:r>
                    </a:p>
                  </a:txBody>
                  <a:tcPr marL="63500"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2210379120"/>
                  </a:ext>
                </a:extLst>
              </a:tr>
              <a:tr h="0">
                <a:tc>
                  <a:txBody>
                    <a:bodyPr/>
                    <a:lstStyle/>
                    <a:p>
                      <a:r>
                        <a:rPr lang="en-US" dirty="0">
                          <a:effectLst/>
                        </a:rPr>
                        <a:t>Clinician Adoption</a:t>
                      </a:r>
                    </a:p>
                  </a:txBody>
                  <a:tcPr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tc>
                  <a:txBody>
                    <a:bodyPr/>
                    <a:lstStyle/>
                    <a:p>
                      <a:r>
                        <a:rPr lang="en-US" dirty="0">
                          <a:effectLst/>
                        </a:rPr>
                        <a:t>Integrated EHR alerts + training</a:t>
                      </a:r>
                    </a:p>
                  </a:txBody>
                  <a:tcPr marL="63500" marR="63500" marT="63500" marB="63500" anchor="ctr">
                    <a:lnL>
                      <a:noFill/>
                    </a:lnL>
                    <a:lnR>
                      <a:noFill/>
                    </a:lnR>
                    <a:lnT w="5290" cap="flat" cmpd="sng" algn="ctr">
                      <a:solidFill>
                        <a:srgbClr val="525252"/>
                      </a:solidFill>
                      <a:prstDash val="solid"/>
                      <a:round/>
                      <a:headEnd type="none" w="med" len="med"/>
                      <a:tailEnd type="none" w="med" len="med"/>
                    </a:lnT>
                    <a:lnB w="5290" cap="flat" cmpd="sng" algn="ctr">
                      <a:solidFill>
                        <a:srgbClr val="525252"/>
                      </a:solidFill>
                      <a:prstDash val="solid"/>
                      <a:round/>
                      <a:headEnd type="none" w="med" len="med"/>
                      <a:tailEnd type="none" w="med" len="med"/>
                    </a:lnB>
                    <a:noFill/>
                  </a:tcPr>
                </a:tc>
                <a:extLst>
                  <a:ext uri="{0D108BD9-81ED-4DB2-BD59-A6C34878D82A}">
                    <a16:rowId xmlns:a16="http://schemas.microsoft.com/office/drawing/2014/main" val="1785037658"/>
                  </a:ext>
                </a:extLst>
              </a:tr>
            </a:tbl>
          </a:graphicData>
        </a:graphic>
      </p:graphicFrame>
    </p:spTree>
    <p:extLst>
      <p:ext uri="{BB962C8B-B14F-4D97-AF65-F5344CB8AC3E}">
        <p14:creationId xmlns:p14="http://schemas.microsoft.com/office/powerpoint/2010/main" val="8553419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Thank You</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t>Questions &amp; Answers</a:t>
            </a:r>
            <a:br/>
            <a:r>
              <a:t>Thank you for your attention!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bg>
      <p:bgPr>
        <a:solidFill>
          <a:srgbClr val="1A3D5C"/>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6D90CC9-125C-BEA3-72DB-BD3C45E5A074}"/>
              </a:ext>
            </a:extLst>
          </p:cNvPr>
          <p:cNvPicPr>
            <a:picLocks noChangeAspect="1"/>
          </p:cNvPicPr>
          <p:nvPr/>
        </p:nvPicPr>
        <p:blipFill>
          <a:blip r:embed="rId2"/>
          <a:stretch>
            <a:fillRect/>
          </a:stretch>
        </p:blipFill>
        <p:spPr>
          <a:xfrm>
            <a:off x="232571" y="2986588"/>
            <a:ext cx="3606985" cy="2762392"/>
          </a:xfrm>
          <a:prstGeom prst="rect">
            <a:avLst/>
          </a:prstGeom>
        </p:spPr>
      </p:pic>
      <p:pic>
        <p:nvPicPr>
          <p:cNvPr id="3" name="Picture 2">
            <a:extLst>
              <a:ext uri="{FF2B5EF4-FFF2-40B4-BE49-F238E27FC236}">
                <a16:creationId xmlns:a16="http://schemas.microsoft.com/office/drawing/2014/main" id="{32A22F83-DD80-F1CA-D9DD-57D5F5753E75}"/>
              </a:ext>
            </a:extLst>
          </p:cNvPr>
          <p:cNvPicPr>
            <a:picLocks noChangeAspect="1"/>
          </p:cNvPicPr>
          <p:nvPr/>
        </p:nvPicPr>
        <p:blipFill>
          <a:blip r:embed="rId3"/>
          <a:stretch>
            <a:fillRect/>
          </a:stretch>
        </p:blipFill>
        <p:spPr>
          <a:xfrm>
            <a:off x="5216448" y="4105740"/>
            <a:ext cx="2978303" cy="2216264"/>
          </a:xfrm>
          <a:prstGeom prst="rect">
            <a:avLst/>
          </a:prstGeom>
        </p:spPr>
      </p:pic>
      <p:pic>
        <p:nvPicPr>
          <p:cNvPr id="6" name="Picture 5">
            <a:extLst>
              <a:ext uri="{FF2B5EF4-FFF2-40B4-BE49-F238E27FC236}">
                <a16:creationId xmlns:a16="http://schemas.microsoft.com/office/drawing/2014/main" id="{64BFF2E2-95AA-B0F0-9369-FDF9F3E83F6C}"/>
              </a:ext>
            </a:extLst>
          </p:cNvPr>
          <p:cNvPicPr>
            <a:picLocks noChangeAspect="1"/>
          </p:cNvPicPr>
          <p:nvPr/>
        </p:nvPicPr>
        <p:blipFill>
          <a:blip r:embed="rId4"/>
          <a:stretch>
            <a:fillRect/>
          </a:stretch>
        </p:blipFill>
        <p:spPr>
          <a:xfrm>
            <a:off x="999681" y="747885"/>
            <a:ext cx="2438525" cy="704886"/>
          </a:xfrm>
          <a:prstGeom prst="rect">
            <a:avLst/>
          </a:prstGeom>
        </p:spPr>
      </p:pic>
      <p:pic>
        <p:nvPicPr>
          <p:cNvPr id="9" name="Picture 8">
            <a:extLst>
              <a:ext uri="{FF2B5EF4-FFF2-40B4-BE49-F238E27FC236}">
                <a16:creationId xmlns:a16="http://schemas.microsoft.com/office/drawing/2014/main" id="{A4D42DD8-32CD-FB5B-4E47-1611DF654E21}"/>
              </a:ext>
            </a:extLst>
          </p:cNvPr>
          <p:cNvPicPr>
            <a:picLocks noChangeAspect="1"/>
          </p:cNvPicPr>
          <p:nvPr/>
        </p:nvPicPr>
        <p:blipFill>
          <a:blip r:embed="rId5"/>
          <a:stretch>
            <a:fillRect/>
          </a:stretch>
        </p:blipFill>
        <p:spPr>
          <a:xfrm>
            <a:off x="4193124" y="516945"/>
            <a:ext cx="3664138" cy="2235315"/>
          </a:xfrm>
          <a:prstGeom prst="rect">
            <a:avLst/>
          </a:prstGeom>
        </p:spPr>
      </p:pic>
      <p:pic>
        <p:nvPicPr>
          <p:cNvPr id="2" name="Picture 1">
            <a:extLst>
              <a:ext uri="{FF2B5EF4-FFF2-40B4-BE49-F238E27FC236}">
                <a16:creationId xmlns:a16="http://schemas.microsoft.com/office/drawing/2014/main" id="{D3F6BC99-3C7A-C748-769A-75C69C2F01DB}"/>
              </a:ext>
            </a:extLst>
          </p:cNvPr>
          <p:cNvPicPr>
            <a:picLocks noChangeAspect="1"/>
          </p:cNvPicPr>
          <p:nvPr/>
        </p:nvPicPr>
        <p:blipFill>
          <a:blip r:embed="rId6"/>
          <a:stretch>
            <a:fillRect/>
          </a:stretch>
        </p:blipFill>
        <p:spPr>
          <a:xfrm>
            <a:off x="914400" y="2837968"/>
            <a:ext cx="6937248" cy="4477232"/>
          </a:xfrm>
          <a:prstGeom prst="rect">
            <a:avLst/>
          </a:prstGeom>
        </p:spPr>
      </p:pic>
    </p:spTree>
    <p:extLst>
      <p:ext uri="{BB962C8B-B14F-4D97-AF65-F5344CB8AC3E}">
        <p14:creationId xmlns:p14="http://schemas.microsoft.com/office/powerpoint/2010/main" val="3318159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6F6932-14E1-D79E-F09F-E6A76212933E}"/>
              </a:ext>
            </a:extLst>
          </p:cNvPr>
          <p:cNvPicPr>
            <a:picLocks noChangeAspect="1"/>
          </p:cNvPicPr>
          <p:nvPr/>
        </p:nvPicPr>
        <p:blipFill>
          <a:blip r:embed="rId2"/>
          <a:stretch>
            <a:fillRect/>
          </a:stretch>
        </p:blipFill>
        <p:spPr>
          <a:xfrm>
            <a:off x="1670304" y="532007"/>
            <a:ext cx="5839968" cy="5757924"/>
          </a:xfrm>
          <a:prstGeom prst="rect">
            <a:avLst/>
          </a:prstGeom>
        </p:spPr>
      </p:pic>
    </p:spTree>
    <p:extLst>
      <p:ext uri="{BB962C8B-B14F-4D97-AF65-F5344CB8AC3E}">
        <p14:creationId xmlns:p14="http://schemas.microsoft.com/office/powerpoint/2010/main" val="1463394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151298" cy="1107996"/>
          </a:xfrm>
          <a:prstGeom prst="rect">
            <a:avLst/>
          </a:prstGeom>
          <a:noFill/>
        </p:spPr>
        <p:txBody>
          <a:bodyPr wrap="square">
            <a:spAutoFit/>
          </a:bodyPr>
          <a:lstStyle/>
          <a:p>
            <a:endParaRPr dirty="0"/>
          </a:p>
          <a:p>
            <a:pPr algn="ctr">
              <a:defRPr sz="4800" b="1">
                <a:solidFill>
                  <a:srgbClr val="FFFFFF"/>
                </a:solidFill>
                <a:latin typeface="Calibri"/>
              </a:defRPr>
            </a:pPr>
            <a:r>
              <a:rPr lang="en-US" dirty="0"/>
              <a:t>Content</a:t>
            </a:r>
            <a:endParaRPr dirty="0"/>
          </a:p>
        </p:txBody>
      </p:sp>
      <p:sp>
        <p:nvSpPr>
          <p:cNvPr id="3" name="TextBox 2"/>
          <p:cNvSpPr txBox="1"/>
          <p:nvPr/>
        </p:nvSpPr>
        <p:spPr>
          <a:xfrm>
            <a:off x="914400" y="2286000"/>
            <a:ext cx="7315200" cy="3416320"/>
          </a:xfrm>
          <a:prstGeom prst="rect">
            <a:avLst/>
          </a:prstGeom>
          <a:noFill/>
        </p:spPr>
        <p:txBody>
          <a:bodyPr wrap="square">
            <a:spAutoFit/>
          </a:bodyPr>
          <a:lstStyle/>
          <a:p>
            <a:pPr marL="342900" indent="-342900" algn="l">
              <a:buFont typeface="Arial" panose="020B0604020202020204" pitchFamily="34" charset="0"/>
              <a:buChar char="•"/>
              <a:defRPr sz="2400">
                <a:solidFill>
                  <a:srgbClr val="CCCCCC"/>
                </a:solidFill>
                <a:latin typeface="Arial"/>
              </a:defRPr>
            </a:pPr>
            <a:r>
              <a:rPr lang="en-US" dirty="0"/>
              <a:t>Problem Statement</a:t>
            </a:r>
          </a:p>
          <a:p>
            <a:pPr marL="342900" indent="-342900" algn="l">
              <a:buFont typeface="Arial" panose="020B0604020202020204" pitchFamily="34" charset="0"/>
              <a:buChar char="•"/>
              <a:defRPr sz="2400">
                <a:solidFill>
                  <a:srgbClr val="CCCCCC"/>
                </a:solidFill>
                <a:latin typeface="Arial"/>
              </a:defRPr>
            </a:pPr>
            <a:r>
              <a:rPr lang="en-US" dirty="0"/>
              <a:t>Project Objective</a:t>
            </a:r>
          </a:p>
          <a:p>
            <a:pPr marL="342900" indent="-342900" algn="l">
              <a:buFont typeface="Arial" panose="020B0604020202020204" pitchFamily="34" charset="0"/>
              <a:buChar char="•"/>
              <a:defRPr sz="2400">
                <a:solidFill>
                  <a:srgbClr val="CCCCCC"/>
                </a:solidFill>
                <a:latin typeface="Arial"/>
              </a:defRPr>
            </a:pPr>
            <a:r>
              <a:rPr lang="en-US" dirty="0"/>
              <a:t>Dataset Description</a:t>
            </a:r>
          </a:p>
          <a:p>
            <a:pPr marL="342900" indent="-342900" algn="l">
              <a:buFont typeface="Arial" panose="020B0604020202020204" pitchFamily="34" charset="0"/>
              <a:buChar char="•"/>
              <a:defRPr sz="2400">
                <a:solidFill>
                  <a:srgbClr val="CCCCCC"/>
                </a:solidFill>
                <a:latin typeface="Arial"/>
              </a:defRPr>
            </a:pPr>
            <a:r>
              <a:rPr lang="en-US" dirty="0"/>
              <a:t>Data Preprocessing</a:t>
            </a:r>
          </a:p>
          <a:p>
            <a:pPr marL="342900" indent="-342900" algn="l">
              <a:buFont typeface="Arial" panose="020B0604020202020204" pitchFamily="34" charset="0"/>
              <a:buChar char="•"/>
              <a:defRPr sz="2400">
                <a:solidFill>
                  <a:srgbClr val="CCCCCC"/>
                </a:solidFill>
                <a:latin typeface="Arial"/>
              </a:defRPr>
            </a:pPr>
            <a:r>
              <a:rPr lang="en-US" dirty="0"/>
              <a:t>Exploratory Data Analysis</a:t>
            </a:r>
          </a:p>
          <a:p>
            <a:pPr marL="342900" indent="-342900" algn="l">
              <a:buFont typeface="Arial" panose="020B0604020202020204" pitchFamily="34" charset="0"/>
              <a:buChar char="•"/>
              <a:defRPr sz="2400">
                <a:solidFill>
                  <a:srgbClr val="CCCCCC"/>
                </a:solidFill>
                <a:latin typeface="Arial"/>
              </a:defRPr>
            </a:pPr>
            <a:r>
              <a:rPr lang="en-US" dirty="0"/>
              <a:t>Model Selection</a:t>
            </a:r>
          </a:p>
          <a:p>
            <a:pPr marL="342900" indent="-342900" algn="l">
              <a:buFont typeface="Arial" panose="020B0604020202020204" pitchFamily="34" charset="0"/>
              <a:buChar char="•"/>
              <a:defRPr sz="2400">
                <a:solidFill>
                  <a:srgbClr val="CCCCCC"/>
                </a:solidFill>
                <a:latin typeface="Arial"/>
              </a:defRPr>
            </a:pPr>
            <a:r>
              <a:rPr lang="en-US" dirty="0"/>
              <a:t>Model Evaluation</a:t>
            </a:r>
          </a:p>
          <a:p>
            <a:pPr marL="342900" indent="-342900" algn="l">
              <a:buFont typeface="Arial" panose="020B0604020202020204" pitchFamily="34" charset="0"/>
              <a:buChar char="•"/>
              <a:defRPr sz="2400">
                <a:solidFill>
                  <a:srgbClr val="CCCCCC"/>
                </a:solidFill>
                <a:latin typeface="Arial"/>
              </a:defRPr>
            </a:pPr>
            <a:r>
              <a:rPr lang="en-US" dirty="0"/>
              <a:t>Insights &amp; Interpretation</a:t>
            </a:r>
          </a:p>
          <a:p>
            <a:pPr marL="342900" indent="-342900" algn="l">
              <a:buFont typeface="Arial" panose="020B0604020202020204" pitchFamily="34" charset="0"/>
              <a:buChar char="•"/>
              <a:defRPr sz="2400">
                <a:solidFill>
                  <a:srgbClr val="CCCCCC"/>
                </a:solidFill>
                <a:latin typeface="Arial"/>
              </a:defRPr>
            </a:pPr>
            <a:r>
              <a:rPr lang="en-US" dirty="0"/>
              <a:t>Conclusion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A2FD593-5C13-EE7C-DC33-243478D9679E}"/>
              </a:ext>
            </a:extLst>
          </p:cNvPr>
          <p:cNvPicPr>
            <a:picLocks noChangeAspect="1"/>
          </p:cNvPicPr>
          <p:nvPr/>
        </p:nvPicPr>
        <p:blipFill>
          <a:blip r:embed="rId2"/>
          <a:stretch>
            <a:fillRect/>
          </a:stretch>
        </p:blipFill>
        <p:spPr>
          <a:xfrm>
            <a:off x="1804416" y="330679"/>
            <a:ext cx="5803392" cy="5922896"/>
          </a:xfrm>
          <a:prstGeom prst="rect">
            <a:avLst/>
          </a:prstGeom>
        </p:spPr>
      </p:pic>
    </p:spTree>
    <p:extLst>
      <p:ext uri="{BB962C8B-B14F-4D97-AF65-F5344CB8AC3E}">
        <p14:creationId xmlns:p14="http://schemas.microsoft.com/office/powerpoint/2010/main" val="17919130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A96EC6F-A75B-5E5A-8A11-274862180989}"/>
              </a:ext>
            </a:extLst>
          </p:cNvPr>
          <p:cNvPicPr>
            <a:picLocks noChangeAspect="1"/>
          </p:cNvPicPr>
          <p:nvPr/>
        </p:nvPicPr>
        <p:blipFill>
          <a:blip r:embed="rId2"/>
          <a:stretch>
            <a:fillRect/>
          </a:stretch>
        </p:blipFill>
        <p:spPr>
          <a:xfrm>
            <a:off x="1187171" y="829056"/>
            <a:ext cx="6842622" cy="5145024"/>
          </a:xfrm>
          <a:prstGeom prst="rect">
            <a:avLst/>
          </a:prstGeom>
        </p:spPr>
      </p:pic>
    </p:spTree>
    <p:extLst>
      <p:ext uri="{BB962C8B-B14F-4D97-AF65-F5344CB8AC3E}">
        <p14:creationId xmlns:p14="http://schemas.microsoft.com/office/powerpoint/2010/main" val="39528623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6CEA55-0CF5-2400-F0FF-F968CA713270}"/>
              </a:ext>
            </a:extLst>
          </p:cNvPr>
          <p:cNvPicPr>
            <a:picLocks noChangeAspect="1"/>
          </p:cNvPicPr>
          <p:nvPr/>
        </p:nvPicPr>
        <p:blipFill>
          <a:blip r:embed="rId2"/>
          <a:stretch>
            <a:fillRect/>
          </a:stretch>
        </p:blipFill>
        <p:spPr>
          <a:xfrm>
            <a:off x="1424937" y="723157"/>
            <a:ext cx="6109719" cy="5580107"/>
          </a:xfrm>
          <a:prstGeom prst="rect">
            <a:avLst/>
          </a:prstGeom>
        </p:spPr>
      </p:pic>
    </p:spTree>
    <p:extLst>
      <p:ext uri="{BB962C8B-B14F-4D97-AF65-F5344CB8AC3E}">
        <p14:creationId xmlns:p14="http://schemas.microsoft.com/office/powerpoint/2010/main" val="345758361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DABFB8-E32B-D079-16EE-793C74F9BB4E}"/>
              </a:ext>
            </a:extLst>
          </p:cNvPr>
          <p:cNvPicPr>
            <a:picLocks noChangeAspect="1"/>
          </p:cNvPicPr>
          <p:nvPr/>
        </p:nvPicPr>
        <p:blipFill>
          <a:blip r:embed="rId2"/>
          <a:stretch>
            <a:fillRect/>
          </a:stretch>
        </p:blipFill>
        <p:spPr>
          <a:xfrm>
            <a:off x="1286587" y="1219200"/>
            <a:ext cx="7343206" cy="3998976"/>
          </a:xfrm>
          <a:prstGeom prst="rect">
            <a:avLst/>
          </a:prstGeom>
        </p:spPr>
      </p:pic>
    </p:spTree>
    <p:extLst>
      <p:ext uri="{BB962C8B-B14F-4D97-AF65-F5344CB8AC3E}">
        <p14:creationId xmlns:p14="http://schemas.microsoft.com/office/powerpoint/2010/main" val="2798502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CFC508B-530D-D9A3-AAB5-478D5EF7CE15}"/>
              </a:ext>
            </a:extLst>
          </p:cNvPr>
          <p:cNvPicPr>
            <a:picLocks noChangeAspect="1"/>
          </p:cNvPicPr>
          <p:nvPr/>
        </p:nvPicPr>
        <p:blipFill>
          <a:blip r:embed="rId2"/>
          <a:stretch>
            <a:fillRect/>
          </a:stretch>
        </p:blipFill>
        <p:spPr>
          <a:xfrm>
            <a:off x="1594789" y="963168"/>
            <a:ext cx="5947080" cy="4937759"/>
          </a:xfrm>
          <a:prstGeom prst="rect">
            <a:avLst/>
          </a:prstGeom>
        </p:spPr>
      </p:pic>
    </p:spTree>
    <p:extLst>
      <p:ext uri="{BB962C8B-B14F-4D97-AF65-F5344CB8AC3E}">
        <p14:creationId xmlns:p14="http://schemas.microsoft.com/office/powerpoint/2010/main" val="6226606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A98D72-FF94-C35C-AC7D-61E03032CCB9}"/>
              </a:ext>
            </a:extLst>
          </p:cNvPr>
          <p:cNvPicPr>
            <a:picLocks noChangeAspect="1"/>
          </p:cNvPicPr>
          <p:nvPr/>
        </p:nvPicPr>
        <p:blipFill>
          <a:blip r:embed="rId2"/>
          <a:stretch>
            <a:fillRect/>
          </a:stretch>
        </p:blipFill>
        <p:spPr>
          <a:xfrm>
            <a:off x="2377441" y="137983"/>
            <a:ext cx="4486656" cy="6441989"/>
          </a:xfrm>
          <a:prstGeom prst="rect">
            <a:avLst/>
          </a:prstGeom>
        </p:spPr>
      </p:pic>
    </p:spTree>
    <p:extLst>
      <p:ext uri="{BB962C8B-B14F-4D97-AF65-F5344CB8AC3E}">
        <p14:creationId xmlns:p14="http://schemas.microsoft.com/office/powerpoint/2010/main" val="1134393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75EB80-3733-1375-0CE1-D1965EB26662}"/>
              </a:ext>
            </a:extLst>
          </p:cNvPr>
          <p:cNvPicPr>
            <a:picLocks noChangeAspect="1"/>
          </p:cNvPicPr>
          <p:nvPr/>
        </p:nvPicPr>
        <p:blipFill>
          <a:blip r:embed="rId2"/>
          <a:stretch>
            <a:fillRect/>
          </a:stretch>
        </p:blipFill>
        <p:spPr>
          <a:xfrm>
            <a:off x="2109216" y="633984"/>
            <a:ext cx="5125959" cy="5379720"/>
          </a:xfrm>
          <a:prstGeom prst="rect">
            <a:avLst/>
          </a:prstGeom>
        </p:spPr>
      </p:pic>
    </p:spTree>
    <p:extLst>
      <p:ext uri="{BB962C8B-B14F-4D97-AF65-F5344CB8AC3E}">
        <p14:creationId xmlns:p14="http://schemas.microsoft.com/office/powerpoint/2010/main" val="18067609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ECDABA9-25C5-1C3E-215F-1C9C2B57B0FE}"/>
              </a:ext>
            </a:extLst>
          </p:cNvPr>
          <p:cNvPicPr>
            <a:picLocks noChangeAspect="1"/>
          </p:cNvPicPr>
          <p:nvPr/>
        </p:nvPicPr>
        <p:blipFill>
          <a:blip r:embed="rId2"/>
          <a:stretch>
            <a:fillRect/>
          </a:stretch>
        </p:blipFill>
        <p:spPr>
          <a:xfrm>
            <a:off x="2292096" y="74156"/>
            <a:ext cx="4620768" cy="6622319"/>
          </a:xfrm>
          <a:prstGeom prst="rect">
            <a:avLst/>
          </a:prstGeom>
        </p:spPr>
      </p:pic>
    </p:spTree>
    <p:extLst>
      <p:ext uri="{BB962C8B-B14F-4D97-AF65-F5344CB8AC3E}">
        <p14:creationId xmlns:p14="http://schemas.microsoft.com/office/powerpoint/2010/main" val="276715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8EDA7-D0C0-19B8-D53E-4F4674AF4A30}"/>
              </a:ext>
            </a:extLst>
          </p:cNvPr>
          <p:cNvPicPr>
            <a:picLocks noChangeAspect="1"/>
          </p:cNvPicPr>
          <p:nvPr/>
        </p:nvPicPr>
        <p:blipFill>
          <a:blip r:embed="rId2"/>
          <a:stretch>
            <a:fillRect/>
          </a:stretch>
        </p:blipFill>
        <p:spPr>
          <a:xfrm>
            <a:off x="2218944" y="269940"/>
            <a:ext cx="4559807" cy="6527559"/>
          </a:xfrm>
          <a:prstGeom prst="rect">
            <a:avLst/>
          </a:prstGeom>
        </p:spPr>
      </p:pic>
    </p:spTree>
    <p:extLst>
      <p:ext uri="{BB962C8B-B14F-4D97-AF65-F5344CB8AC3E}">
        <p14:creationId xmlns:p14="http://schemas.microsoft.com/office/powerpoint/2010/main" val="19417381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F910151-6707-752F-381C-7CB1E95D2E08}"/>
              </a:ext>
            </a:extLst>
          </p:cNvPr>
          <p:cNvPicPr>
            <a:picLocks noChangeAspect="1"/>
          </p:cNvPicPr>
          <p:nvPr/>
        </p:nvPicPr>
        <p:blipFill>
          <a:blip r:embed="rId2"/>
          <a:stretch>
            <a:fillRect/>
          </a:stretch>
        </p:blipFill>
        <p:spPr>
          <a:xfrm>
            <a:off x="2077283" y="421535"/>
            <a:ext cx="5456835" cy="5869537"/>
          </a:xfrm>
          <a:prstGeom prst="rect">
            <a:avLst/>
          </a:prstGeom>
        </p:spPr>
      </p:pic>
    </p:spTree>
    <p:extLst>
      <p:ext uri="{BB962C8B-B14F-4D97-AF65-F5344CB8AC3E}">
        <p14:creationId xmlns:p14="http://schemas.microsoft.com/office/powerpoint/2010/main" val="7571922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Problem Statement</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t>Heart disease is one of the leading causes of death globally.</a:t>
            </a:r>
            <a:br/>
            <a:r>
              <a:t>Early prediction can save lives and reduce healthcare costs.</a:t>
            </a:r>
          </a:p>
        </p:txBody>
      </p:sp>
    </p:spTree>
    <p:extLst>
      <p:ext uri="{BB962C8B-B14F-4D97-AF65-F5344CB8AC3E}">
        <p14:creationId xmlns:p14="http://schemas.microsoft.com/office/powerpoint/2010/main" val="2794061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dirty="0"/>
          </a:p>
          <a:p>
            <a:pPr algn="ctr">
              <a:defRPr sz="4800" b="1">
                <a:solidFill>
                  <a:srgbClr val="FFFFFF"/>
                </a:solidFill>
                <a:latin typeface="Calibri"/>
              </a:defRPr>
            </a:pPr>
            <a:r>
              <a:rPr dirty="0"/>
              <a:t>Project Objective</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rPr dirty="0"/>
              <a:t>Use machine learning algorithms to accurately predict the likelihood of heart disease in patients based on key health indicators.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Dataset Description</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rPr dirty="0"/>
              <a:t>• Source: UCI Heart Disease Dataset</a:t>
            </a:r>
            <a:br>
              <a:rPr dirty="0"/>
            </a:br>
            <a:r>
              <a:rPr dirty="0"/>
              <a:t>• 303 records, 14 attributes</a:t>
            </a:r>
            <a:br>
              <a:rPr dirty="0"/>
            </a:br>
            <a:r>
              <a:rPr dirty="0"/>
              <a:t>• Includes features like age, sex, chest pain type, resting blood pressure, cholesterol, etc.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Data Preprocessing</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rPr dirty="0"/>
              <a:t>• Handled missing values</a:t>
            </a:r>
            <a:br>
              <a:rPr dirty="0"/>
            </a:br>
            <a:r>
              <a:rPr dirty="0"/>
              <a:t>• Normalized numerical features</a:t>
            </a:r>
            <a:br>
              <a:rPr dirty="0"/>
            </a:br>
            <a:r>
              <a:rPr dirty="0"/>
              <a:t>• One-hot encoded categorical variables</a:t>
            </a:r>
            <a:br>
              <a:rPr dirty="0"/>
            </a:br>
            <a:r>
              <a:rPr dirty="0"/>
              <a:t>• Feature scaling applied</a:t>
            </a:r>
          </a:p>
        </p:txBody>
      </p:sp>
      <p:pic>
        <p:nvPicPr>
          <p:cNvPr id="5" name="Picture 4">
            <a:extLst>
              <a:ext uri="{FF2B5EF4-FFF2-40B4-BE49-F238E27FC236}">
                <a16:creationId xmlns:a16="http://schemas.microsoft.com/office/drawing/2014/main" id="{46F5C484-41AD-19D4-D06D-66B41430A074}"/>
              </a:ext>
            </a:extLst>
          </p:cNvPr>
          <p:cNvPicPr>
            <a:picLocks noChangeAspect="1"/>
          </p:cNvPicPr>
          <p:nvPr/>
        </p:nvPicPr>
        <p:blipFill>
          <a:blip r:embed="rId3"/>
          <a:stretch>
            <a:fillRect/>
          </a:stretch>
        </p:blipFill>
        <p:spPr>
          <a:xfrm>
            <a:off x="4718304" y="3801258"/>
            <a:ext cx="4119941" cy="264070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Exploratory Data Analysis</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t>• Analyzed distributions of age, cholesterol, chest pain</a:t>
            </a:r>
            <a:br/>
            <a:r>
              <a:t>• Correlation heatmap revealed strong predictors</a:t>
            </a:r>
            <a:br/>
            <a:r>
              <a:t>• Visual insights guided model feature selection</a:t>
            </a:r>
          </a:p>
        </p:txBody>
      </p:sp>
      <p:pic>
        <p:nvPicPr>
          <p:cNvPr id="4" name="Picture 3">
            <a:extLst>
              <a:ext uri="{FF2B5EF4-FFF2-40B4-BE49-F238E27FC236}">
                <a16:creationId xmlns:a16="http://schemas.microsoft.com/office/drawing/2014/main" id="{F389C3B9-D43C-B704-66C7-8815192DEA9B}"/>
              </a:ext>
            </a:extLst>
          </p:cNvPr>
          <p:cNvPicPr>
            <a:picLocks noChangeAspect="1"/>
          </p:cNvPicPr>
          <p:nvPr/>
        </p:nvPicPr>
        <p:blipFill>
          <a:blip r:embed="rId3"/>
          <a:stretch>
            <a:fillRect/>
          </a:stretch>
        </p:blipFill>
        <p:spPr>
          <a:xfrm>
            <a:off x="914400" y="2037094"/>
            <a:ext cx="6949440" cy="47619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Model Selection</a:t>
            </a:r>
          </a:p>
        </p:txBody>
      </p:sp>
      <p:sp>
        <p:nvSpPr>
          <p:cNvPr id="3" name="TextBox 2"/>
          <p:cNvSpPr txBox="1"/>
          <p:nvPr/>
        </p:nvSpPr>
        <p:spPr>
          <a:xfrm>
            <a:off x="914400" y="2286000"/>
            <a:ext cx="7315200" cy="3657600"/>
          </a:xfrm>
          <a:prstGeom prst="rect">
            <a:avLst/>
          </a:prstGeom>
          <a:noFill/>
        </p:spPr>
        <p:txBody>
          <a:bodyPr wrap="square">
            <a:spAutoFit/>
          </a:bodyPr>
          <a:lstStyle/>
          <a:p>
            <a:pPr algn="l">
              <a:defRPr sz="2400">
                <a:solidFill>
                  <a:srgbClr val="CCCCCC"/>
                </a:solidFill>
                <a:latin typeface="Arial"/>
              </a:defRPr>
            </a:pPr>
            <a:r>
              <a:rPr dirty="0"/>
              <a:t>• Logistic Regression</a:t>
            </a:r>
            <a:br>
              <a:rPr dirty="0"/>
            </a:br>
            <a:r>
              <a:rPr dirty="0"/>
              <a:t>• Decision Tree</a:t>
            </a:r>
            <a:br>
              <a:rPr dirty="0"/>
            </a:br>
            <a:r>
              <a:rPr dirty="0"/>
              <a:t>• Random Forest</a:t>
            </a:r>
            <a:br>
              <a:rPr dirty="0"/>
            </a:br>
            <a:r>
              <a:rPr dirty="0"/>
              <a:t>• K-Nearest Neighbors</a:t>
            </a:r>
            <a:br>
              <a:rPr dirty="0"/>
            </a:br>
            <a:r>
              <a:rPr dirty="0"/>
              <a:t>• Support Vector Machine</a:t>
            </a:r>
          </a:p>
        </p:txBody>
      </p:sp>
      <p:pic>
        <p:nvPicPr>
          <p:cNvPr id="5" name="Picture 4">
            <a:extLst>
              <a:ext uri="{FF2B5EF4-FFF2-40B4-BE49-F238E27FC236}">
                <a16:creationId xmlns:a16="http://schemas.microsoft.com/office/drawing/2014/main" id="{138085DA-A75E-0990-1249-85E46BF49A13}"/>
              </a:ext>
            </a:extLst>
          </p:cNvPr>
          <p:cNvPicPr>
            <a:picLocks noChangeAspect="1"/>
          </p:cNvPicPr>
          <p:nvPr/>
        </p:nvPicPr>
        <p:blipFill>
          <a:blip r:embed="rId3"/>
          <a:stretch>
            <a:fillRect/>
          </a:stretch>
        </p:blipFill>
        <p:spPr>
          <a:xfrm>
            <a:off x="2064461" y="4316580"/>
            <a:ext cx="5015078" cy="1889148"/>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A3D5C"/>
        </a:solidFill>
        <a:effectLst/>
      </p:bgPr>
    </p:bg>
    <p:spTree>
      <p:nvGrpSpPr>
        <p:cNvPr id="1" name=""/>
        <p:cNvGrpSpPr/>
        <p:nvPr/>
      </p:nvGrpSpPr>
      <p:grpSpPr>
        <a:xfrm>
          <a:off x="0" y="0"/>
          <a:ext cx="0" cy="0"/>
          <a:chOff x="0" y="0"/>
          <a:chExt cx="0" cy="0"/>
        </a:xfrm>
      </p:grpSpPr>
      <p:sp>
        <p:nvSpPr>
          <p:cNvPr id="2" name="TextBox 1"/>
          <p:cNvSpPr txBox="1"/>
          <p:nvPr/>
        </p:nvSpPr>
        <p:spPr>
          <a:xfrm>
            <a:off x="914400" y="914400"/>
            <a:ext cx="7315200" cy="1371600"/>
          </a:xfrm>
          <a:prstGeom prst="rect">
            <a:avLst/>
          </a:prstGeom>
          <a:noFill/>
        </p:spPr>
        <p:txBody>
          <a:bodyPr wrap="none">
            <a:spAutoFit/>
          </a:bodyPr>
          <a:lstStyle/>
          <a:p>
            <a:endParaRPr/>
          </a:p>
          <a:p>
            <a:pPr algn="ctr">
              <a:defRPr sz="4800" b="1">
                <a:solidFill>
                  <a:srgbClr val="FFFFFF"/>
                </a:solidFill>
                <a:latin typeface="Calibri"/>
              </a:defRPr>
            </a:pPr>
            <a:r>
              <a:t>Model Evaluation</a:t>
            </a:r>
          </a:p>
        </p:txBody>
      </p:sp>
      <p:sp>
        <p:nvSpPr>
          <p:cNvPr id="3" name="TextBox 2"/>
          <p:cNvSpPr txBox="1"/>
          <p:nvPr/>
        </p:nvSpPr>
        <p:spPr>
          <a:xfrm>
            <a:off x="914400" y="2286000"/>
            <a:ext cx="7315200" cy="1569660"/>
          </a:xfrm>
          <a:prstGeom prst="rect">
            <a:avLst/>
          </a:prstGeom>
          <a:noFill/>
        </p:spPr>
        <p:txBody>
          <a:bodyPr wrap="square">
            <a:spAutoFit/>
          </a:bodyPr>
          <a:lstStyle/>
          <a:p>
            <a:pPr algn="l">
              <a:defRPr sz="2400">
                <a:solidFill>
                  <a:srgbClr val="CCCCCC"/>
                </a:solidFill>
                <a:latin typeface="Arial"/>
              </a:defRPr>
            </a:pPr>
            <a:r>
              <a:rPr dirty="0"/>
              <a:t>• Metrics: Accuracy, Precision, Recall, F1 Score</a:t>
            </a:r>
            <a:br>
              <a:rPr dirty="0"/>
            </a:br>
            <a:r>
              <a:rPr dirty="0"/>
              <a:t>• Confusion Matrix and ROC Curve visualizations</a:t>
            </a:r>
            <a:br>
              <a:rPr dirty="0"/>
            </a:br>
            <a:r>
              <a:rPr dirty="0"/>
              <a:t>• Best performing model: Random Forest (accuracy </a:t>
            </a:r>
            <a:r>
              <a:rPr lang="en-US" dirty="0"/>
              <a:t>72</a:t>
            </a:r>
            <a:r>
              <a:rPr dirty="0"/>
              <a:t>%)</a:t>
            </a:r>
          </a:p>
        </p:txBody>
      </p:sp>
      <p:pic>
        <p:nvPicPr>
          <p:cNvPr id="5" name="Picture 4">
            <a:extLst>
              <a:ext uri="{FF2B5EF4-FFF2-40B4-BE49-F238E27FC236}">
                <a16:creationId xmlns:a16="http://schemas.microsoft.com/office/drawing/2014/main" id="{40E1C2AC-892E-AC87-A3A2-FC2D3780DC46}"/>
              </a:ext>
            </a:extLst>
          </p:cNvPr>
          <p:cNvPicPr>
            <a:picLocks noChangeAspect="1"/>
          </p:cNvPicPr>
          <p:nvPr/>
        </p:nvPicPr>
        <p:blipFill>
          <a:blip r:embed="rId3"/>
          <a:stretch>
            <a:fillRect/>
          </a:stretch>
        </p:blipFill>
        <p:spPr>
          <a:xfrm>
            <a:off x="914400" y="2099653"/>
            <a:ext cx="7424928" cy="4670357"/>
          </a:xfrm>
          <a:prstGeom prst="rect">
            <a:avLst/>
          </a:prstGeom>
        </p:spPr>
      </p:pic>
      <p:pic>
        <p:nvPicPr>
          <p:cNvPr id="7" name="Picture 6">
            <a:extLst>
              <a:ext uri="{FF2B5EF4-FFF2-40B4-BE49-F238E27FC236}">
                <a16:creationId xmlns:a16="http://schemas.microsoft.com/office/drawing/2014/main" id="{28B66D97-5F47-62AB-19E7-08A1A6210988}"/>
              </a:ext>
            </a:extLst>
          </p:cNvPr>
          <p:cNvPicPr>
            <a:picLocks noChangeAspect="1"/>
          </p:cNvPicPr>
          <p:nvPr/>
        </p:nvPicPr>
        <p:blipFill>
          <a:blip r:embed="rId4"/>
          <a:stretch>
            <a:fillRect/>
          </a:stretch>
        </p:blipFill>
        <p:spPr>
          <a:xfrm>
            <a:off x="1280160" y="1967299"/>
            <a:ext cx="6285941" cy="473821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757</TotalTime>
  <Words>1818</Words>
  <Application>Microsoft Office PowerPoint</Application>
  <PresentationFormat>On-screen Show (4:3)</PresentationFormat>
  <Paragraphs>185</Paragraphs>
  <Slides>29</Slides>
  <Notes>16</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DeepSeek-CJK-patch</vt:lpstr>
      <vt:lpstr>Aptos</vt:lpstr>
      <vt:lpstr>Arial</vt:lpstr>
      <vt:lpstr>Century Gothic</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Tang Seong Fatt</cp:lastModifiedBy>
  <cp:revision>25</cp:revision>
  <dcterms:created xsi:type="dcterms:W3CDTF">2013-01-27T09:14:16Z</dcterms:created>
  <dcterms:modified xsi:type="dcterms:W3CDTF">2025-05-27T06:48:43Z</dcterms:modified>
  <cp:category/>
</cp:coreProperties>
</file>