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6" autoAdjust="0"/>
  </p:normalViewPr>
  <p:slideViewPr>
    <p:cSldViewPr snapToGrid="0" snapToObjects="1">
      <p:cViewPr varScale="1">
        <p:scale>
          <a:sx n="79" d="100"/>
          <a:sy n="79" d="100"/>
        </p:scale>
        <p:origin x="108" y="4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3D13D-292C-45F1-948C-630AC2C6238E}" type="datetimeFigureOut">
              <a:rPr lang="en-US" smtClean="0"/>
              <a:t>5/27/2025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E1D1E-C848-4952-9EC8-00D2AC77B752}" type="slidenum">
              <a:rPr lang="en-US" smtClean="0"/>
              <a:t>‹#›</a:t>
            </a:fld>
            <a:endParaRPr lang="en-US"/>
          </a:p>
        </p:txBody>
      </p:sp>
    </p:spTree>
    <p:extLst>
      <p:ext uri="{BB962C8B-B14F-4D97-AF65-F5344CB8AC3E}">
        <p14:creationId xmlns:p14="http://schemas.microsoft.com/office/powerpoint/2010/main" val="5267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Good [morning/afternoon], thank you for giving me the opportunity to present my capstone project on heart disease prediction. This project has been a comprehensive learning experience, and I'm excited to share my journey and findings with you.</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1</a:t>
            </a:fld>
            <a:endParaRPr lang="en-US"/>
          </a:p>
        </p:txBody>
      </p:sp>
    </p:spTree>
    <p:extLst>
      <p:ext uri="{BB962C8B-B14F-4D97-AF65-F5344CB8AC3E}">
        <p14:creationId xmlns:p14="http://schemas.microsoft.com/office/powerpoint/2010/main" val="410160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Thank you for your time and guidance throughout this project. I'm grateful for the opportunity to work on this capstone and apply the skills I've learned. I look forward to your feedback and any further opportunities to enhance this work.</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11</a:t>
            </a:fld>
            <a:endParaRPr lang="en-US"/>
          </a:p>
        </p:txBody>
      </p:sp>
    </p:spTree>
    <p:extLst>
      <p:ext uri="{BB962C8B-B14F-4D97-AF65-F5344CB8AC3E}">
        <p14:creationId xmlns:p14="http://schemas.microsoft.com/office/powerpoint/2010/main" val="370832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Our goal was to develop a machine learning model that can predict the presence of heart disease based on various medical and lifestyle factors. Given that heart disease is a leading cause of death globally, early detection and accurate prediction can make a significant difference in patient outcomes. The dataset we used includes a range of features such as age, cholesterol levels, blood pressure, and lifestyle factors like smoking and alcohol consumption.</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3</a:t>
            </a:fld>
            <a:endParaRPr lang="en-US"/>
          </a:p>
        </p:txBody>
      </p:sp>
    </p:spTree>
    <p:extLst>
      <p:ext uri="{BB962C8B-B14F-4D97-AF65-F5344CB8AC3E}">
        <p14:creationId xmlns:p14="http://schemas.microsoft.com/office/powerpoint/2010/main" val="140520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Data cleaning is a crucial first step in any analysis. We handled missing values by imputing numerical variables with their mean and categorical variables with their mode. We also converted date strings to datetime objects, ensuring that all date-related information was accurately represented. Additionally, we performed feature engineering to convert 'age' from days to years and corrected the unit for 'height' to ensure consistency in our dataset.</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4</a:t>
            </a:fld>
            <a:endParaRPr lang="en-US"/>
          </a:p>
        </p:txBody>
      </p:sp>
    </p:spTree>
    <p:extLst>
      <p:ext uri="{BB962C8B-B14F-4D97-AF65-F5344CB8AC3E}">
        <p14:creationId xmlns:p14="http://schemas.microsoft.com/office/powerpoint/2010/main" val="3296722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Exploratory Data Analysis (EDA) helped us understand the relationships between different features and heart disease. We created boxplots to visualize how factors like cholesterol levels, age, weight, and blood pressure correlate with heart disease. Count plots showed the distribution of smoking status and alcohol consumption among patients with and without heart disease. These visualizations provided valuable insights into potential risk factors.</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5</a:t>
            </a:fld>
            <a:endParaRPr lang="en-US"/>
          </a:p>
        </p:txBody>
      </p:sp>
    </p:spTree>
    <p:extLst>
      <p:ext uri="{BB962C8B-B14F-4D97-AF65-F5344CB8AC3E}">
        <p14:creationId xmlns:p14="http://schemas.microsoft.com/office/powerpoint/2010/main" val="8748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We evaluated several machine learning models to determine which one would best predict heart disease. The models we tested include Logistic Regression, Decision Tree, Random Forest, Support Vector Machine, and </a:t>
            </a:r>
            <a:r>
              <a:rPr lang="en-US" b="0" i="0" dirty="0" err="1">
                <a:effectLst/>
                <a:latin typeface="-apple-system"/>
              </a:rPr>
              <a:t>XGBoost</a:t>
            </a:r>
            <a:r>
              <a:rPr lang="en-US" b="0" i="0" dirty="0">
                <a:effectLst/>
                <a:latin typeface="-apple-system"/>
              </a:rPr>
              <a:t>. We split our dataset into training and testing sets to ensure that our models were trained on a robust dataset and tested on unseen data to evaluate their performance accurately</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6</a:t>
            </a:fld>
            <a:endParaRPr lang="en-US"/>
          </a:p>
        </p:txBody>
      </p:sp>
    </p:spTree>
    <p:extLst>
      <p:ext uri="{BB962C8B-B14F-4D97-AF65-F5344CB8AC3E}">
        <p14:creationId xmlns:p14="http://schemas.microsoft.com/office/powerpoint/2010/main" val="37295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To evaluate our models, we used two key metrics: Accuracy and ROC AUC. Accuracy measures the overall correctness of the model's predictions, while ROC AUC provides a measure of the model's ability to distinguish between classes across different thresholds. Our results table summarizes the performance of each model, and the ROC curves offer a visual comparison of their capabilities in distinguishing between patients with and without heart disease.</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7</a:t>
            </a:fld>
            <a:endParaRPr lang="en-US"/>
          </a:p>
        </p:txBody>
      </p:sp>
    </p:spTree>
    <p:extLst>
      <p:ext uri="{BB962C8B-B14F-4D97-AF65-F5344CB8AC3E}">
        <p14:creationId xmlns:p14="http://schemas.microsoft.com/office/powerpoint/2010/main" val="102236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Understanding which features contribute most to heart disease prediction is crucial for developing targeted prevention strategies. Using tree-based models like Random Forest and </a:t>
            </a:r>
            <a:r>
              <a:rPr lang="en-US" b="0" i="0" dirty="0" err="1">
                <a:effectLst/>
                <a:latin typeface="-apple-system"/>
              </a:rPr>
              <a:t>XGBoost</a:t>
            </a:r>
            <a:r>
              <a:rPr lang="en-US" b="0" i="0" dirty="0">
                <a:effectLst/>
                <a:latin typeface="-apple-system"/>
              </a:rPr>
              <a:t>, we identified the most important features driving our predictions. These insights can help healthcare professionals focus on key risk factors when assessing patients.</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8</a:t>
            </a:fld>
            <a:endParaRPr lang="en-US"/>
          </a:p>
        </p:txBody>
      </p:sp>
    </p:spTree>
    <p:extLst>
      <p:ext uri="{BB962C8B-B14F-4D97-AF65-F5344CB8AC3E}">
        <p14:creationId xmlns:p14="http://schemas.microsoft.com/office/powerpoint/2010/main" val="184963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In conclusion, our project demonstrates the effectiveness of machine learning in predicting heart disease. [Model Name] performed the best based on our evaluation metrics. We recommend focusing on key risk factors like [list key features] for early detection and prevention. These findings can be applied in real healthcare settings to improve patient outcomes</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9</a:t>
            </a:fld>
            <a:endParaRPr lang="en-US"/>
          </a:p>
        </p:txBody>
      </p:sp>
    </p:spTree>
    <p:extLst>
      <p:ext uri="{BB962C8B-B14F-4D97-AF65-F5344CB8AC3E}">
        <p14:creationId xmlns:p14="http://schemas.microsoft.com/office/powerpoint/2010/main" val="22175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While we've made significant progress, there are opportunities for further improvement. Future work could include collecting more diverse data, experimenting with advanced algorithms, and refining feature engineering. The practical application of this model in healthcare settings could revolutionize early detection and prevention strategies, ultimately saving lives.</a:t>
            </a:r>
            <a:endParaRPr lang="en-US" dirty="0"/>
          </a:p>
        </p:txBody>
      </p:sp>
      <p:sp>
        <p:nvSpPr>
          <p:cNvPr id="4" name="Slide Number Placeholder 3"/>
          <p:cNvSpPr>
            <a:spLocks noGrp="1"/>
          </p:cNvSpPr>
          <p:nvPr>
            <p:ph type="sldNum" sz="quarter" idx="5"/>
          </p:nvPr>
        </p:nvSpPr>
        <p:spPr/>
        <p:txBody>
          <a:bodyPr/>
          <a:lstStyle/>
          <a:p>
            <a:fld id="{CF4E1D1E-C848-4952-9EC8-00D2AC77B752}" type="slidenum">
              <a:rPr lang="en-US" smtClean="0"/>
              <a:t>10</a:t>
            </a:fld>
            <a:endParaRPr lang="en-US"/>
          </a:p>
        </p:txBody>
      </p:sp>
    </p:spTree>
    <p:extLst>
      <p:ext uri="{BB962C8B-B14F-4D97-AF65-F5344CB8AC3E}">
        <p14:creationId xmlns:p14="http://schemas.microsoft.com/office/powerpoint/2010/main" val="116418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6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907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9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910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98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239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371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55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13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562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8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1988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t>Heart Disease Prediction Capstone Project</a:t>
            </a:r>
          </a:p>
        </p:txBody>
      </p:sp>
      <p:sp>
        <p:nvSpPr>
          <p:cNvPr id="3" name="Subtitle 2"/>
          <p:cNvSpPr>
            <a:spLocks noGrp="1"/>
          </p:cNvSpPr>
          <p:nvPr>
            <p:ph type="subTitle" idx="1"/>
          </p:nvPr>
        </p:nvSpPr>
        <p:spPr/>
        <p:txBody>
          <a:bodyPr>
            <a:normAutofit/>
          </a:bodyPr>
          <a:lstStyle/>
          <a:p>
            <a:r>
              <a:rPr dirty="0"/>
              <a:t>Data Analysis and Machine Learning for Healthcare</a:t>
            </a:r>
          </a:p>
          <a:p>
            <a:r>
              <a:rPr lang="en-US" dirty="0"/>
              <a:t>Tang Seong Fatt</a:t>
            </a:r>
            <a:r>
              <a:rPr dirty="0"/>
              <a:t>| </a:t>
            </a:r>
            <a:r>
              <a:rPr lang="en-US" dirty="0"/>
              <a:t>27/06/2025</a:t>
            </a:r>
            <a:endParaRPr dirty="0"/>
          </a:p>
        </p:txBody>
      </p:sp>
      <p:pic>
        <p:nvPicPr>
          <p:cNvPr id="5" name="Picture 4" descr="A heart with a cross and pulse line&#10;&#10;AI-generated content may be incorrect.">
            <a:extLst>
              <a:ext uri="{FF2B5EF4-FFF2-40B4-BE49-F238E27FC236}">
                <a16:creationId xmlns:a16="http://schemas.microsoft.com/office/drawing/2014/main" id="{72A75DC2-3084-0CB9-0A21-30B2E38047B0}"/>
              </a:ext>
            </a:extLst>
          </p:cNvPr>
          <p:cNvPicPr>
            <a:picLocks noChangeAspect="1"/>
          </p:cNvPicPr>
          <p:nvPr/>
        </p:nvPicPr>
        <p:blipFill>
          <a:blip r:embed="rId3"/>
          <a:stretch>
            <a:fillRect/>
          </a:stretch>
        </p:blipFill>
        <p:spPr>
          <a:xfrm>
            <a:off x="0" y="-404343"/>
            <a:ext cx="9144000" cy="6096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rPr dirty="0"/>
              <a:t>Potential Improvements: More data, advanced algorithms, feature engineering</a:t>
            </a:r>
          </a:p>
          <a:p>
            <a:r>
              <a:rPr dirty="0"/>
              <a:t>Real-World Applications: Use in healthcare for early detection and prevention</a:t>
            </a:r>
          </a:p>
        </p:txBody>
      </p:sp>
      <p:pic>
        <p:nvPicPr>
          <p:cNvPr id="5" name="Picture 4" descr="A close-up of a white paper&#10;&#10;AI-generated content may be incorrect.">
            <a:extLst>
              <a:ext uri="{FF2B5EF4-FFF2-40B4-BE49-F238E27FC236}">
                <a16:creationId xmlns:a16="http://schemas.microsoft.com/office/drawing/2014/main" id="{71ACBE75-6BB3-F5C6-0021-2910BBF72203}"/>
              </a:ext>
            </a:extLst>
          </p:cNvPr>
          <p:cNvPicPr>
            <a:picLocks noChangeAspect="1"/>
          </p:cNvPicPr>
          <p:nvPr/>
        </p:nvPicPr>
        <p:blipFill>
          <a:blip r:embed="rId3"/>
          <a:stretch>
            <a:fillRect/>
          </a:stretch>
        </p:blipFill>
        <p:spPr>
          <a:xfrm>
            <a:off x="0" y="548640"/>
            <a:ext cx="9144000" cy="609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Contact: [Your Email]</a:t>
            </a:r>
          </a:p>
          <a:p>
            <a:r>
              <a:rPr dirty="0"/>
              <a:t>Acknowledgements: Trainer, tools, and resources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02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69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95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F0F2-1C84-53BE-CF26-1F828A995BE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21D82FA-7C92-591E-C9DE-F0CDAE0B56F9}"/>
              </a:ext>
            </a:extLst>
          </p:cNvPr>
          <p:cNvSpPr>
            <a:spLocks noGrp="1"/>
          </p:cNvSpPr>
          <p:nvPr>
            <p:ph idx="1"/>
          </p:nvPr>
        </p:nvSpPr>
        <p:spPr/>
        <p:txBody>
          <a:bodyPr/>
          <a:lstStyle/>
          <a:p>
            <a:r>
              <a:rPr lang="en-US" dirty="0"/>
              <a:t>Project Overview</a:t>
            </a:r>
          </a:p>
          <a:p>
            <a:r>
              <a:rPr lang="en-US" dirty="0"/>
              <a:t>Data Cleaning and Preparation</a:t>
            </a:r>
          </a:p>
          <a:p>
            <a:r>
              <a:rPr lang="en-US" dirty="0"/>
              <a:t>Exploratory Data Analysis (EDA)</a:t>
            </a:r>
          </a:p>
          <a:p>
            <a:r>
              <a:rPr lang="en-US" dirty="0"/>
              <a:t>Machine Learning Model Building</a:t>
            </a:r>
          </a:p>
          <a:p>
            <a:r>
              <a:rPr lang="en-US" dirty="0"/>
              <a:t>Model Evaluation Metrics</a:t>
            </a:r>
          </a:p>
          <a:p>
            <a:r>
              <a:rPr lang="en-US" dirty="0"/>
              <a:t>Feature Importance</a:t>
            </a:r>
          </a:p>
          <a:p>
            <a:r>
              <a:rPr lang="en-US" dirty="0"/>
              <a:t>Conclusion and Recommendations</a:t>
            </a:r>
          </a:p>
        </p:txBody>
      </p:sp>
    </p:spTree>
    <p:extLst>
      <p:ext uri="{BB962C8B-B14F-4D97-AF65-F5344CB8AC3E}">
        <p14:creationId xmlns:p14="http://schemas.microsoft.com/office/powerpoint/2010/main" val="147631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Overview</a:t>
            </a:r>
          </a:p>
        </p:txBody>
      </p:sp>
      <p:sp>
        <p:nvSpPr>
          <p:cNvPr id="3" name="Content Placeholder 2"/>
          <p:cNvSpPr>
            <a:spLocks noGrp="1"/>
          </p:cNvSpPr>
          <p:nvPr>
            <p:ph idx="1"/>
          </p:nvPr>
        </p:nvSpPr>
        <p:spPr/>
        <p:txBody>
          <a:bodyPr/>
          <a:lstStyle/>
          <a:p>
            <a:r>
              <a:t>Objective: Predict the presence of heart disease using medical and lifestyle factors.</a:t>
            </a:r>
          </a:p>
          <a:p>
            <a:r>
              <a:t>Importance: Heart disease is a leading cause of mortality. Early detection can significantly improve patient outcomes.</a:t>
            </a:r>
          </a:p>
          <a:p>
            <a:r>
              <a:t>Dataset: Includes features like age, cholesterol, blood pressure, smoking, alcohol consumption,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Cleaning and Preparation</a:t>
            </a:r>
          </a:p>
        </p:txBody>
      </p:sp>
      <p:sp>
        <p:nvSpPr>
          <p:cNvPr id="3" name="Content Placeholder 2"/>
          <p:cNvSpPr>
            <a:spLocks noGrp="1"/>
          </p:cNvSpPr>
          <p:nvPr>
            <p:ph idx="1"/>
          </p:nvPr>
        </p:nvSpPr>
        <p:spPr/>
        <p:txBody>
          <a:bodyPr/>
          <a:lstStyle/>
          <a:p>
            <a:r>
              <a:rPr dirty="0"/>
              <a:t>Handling Missing Values:</a:t>
            </a:r>
          </a:p>
          <a:p>
            <a:r>
              <a:rPr dirty="0"/>
              <a:t>- Numerical: Imputed with mean</a:t>
            </a:r>
          </a:p>
          <a:p>
            <a:r>
              <a:rPr dirty="0"/>
              <a:t>- Categorical: Imputed with mode</a:t>
            </a:r>
          </a:p>
          <a:p>
            <a:r>
              <a:rPr dirty="0"/>
              <a:t>Date Conversion: Converted to datetime, handled invalid dates</a:t>
            </a:r>
          </a:p>
          <a:p>
            <a:r>
              <a:rPr dirty="0"/>
              <a:t>Feature Engineering: Age converted from days to years, height unit corrected</a:t>
            </a:r>
          </a:p>
        </p:txBody>
      </p:sp>
      <p:grpSp>
        <p:nvGrpSpPr>
          <p:cNvPr id="16" name="Group 15">
            <a:extLst>
              <a:ext uri="{FF2B5EF4-FFF2-40B4-BE49-F238E27FC236}">
                <a16:creationId xmlns:a16="http://schemas.microsoft.com/office/drawing/2014/main" id="{98EC3B61-9BB3-3D37-4761-B4A86E546BB8}"/>
              </a:ext>
            </a:extLst>
          </p:cNvPr>
          <p:cNvGrpSpPr/>
          <p:nvPr/>
        </p:nvGrpSpPr>
        <p:grpSpPr>
          <a:xfrm>
            <a:off x="933923" y="4706387"/>
            <a:ext cx="6835698" cy="1665841"/>
            <a:chOff x="933923" y="4706387"/>
            <a:chExt cx="6835698" cy="1665841"/>
          </a:xfrm>
        </p:grpSpPr>
        <p:pic>
          <p:nvPicPr>
            <p:cNvPr id="7" name="Picture 6" descr="A screenshot of a computer&#10;&#10;AI-generated content may be incorrect.">
              <a:extLst>
                <a:ext uri="{FF2B5EF4-FFF2-40B4-BE49-F238E27FC236}">
                  <a16:creationId xmlns:a16="http://schemas.microsoft.com/office/drawing/2014/main" id="{36572B80-AFD0-87A2-5A2C-91DB928A487A}"/>
                </a:ext>
              </a:extLst>
            </p:cNvPr>
            <p:cNvPicPr>
              <a:picLocks noChangeAspect="1"/>
            </p:cNvPicPr>
            <p:nvPr/>
          </p:nvPicPr>
          <p:blipFill>
            <a:blip r:embed="rId3"/>
            <a:srcRect l="2074" t="40936" r="2596" b="27876"/>
            <a:stretch/>
          </p:blipFill>
          <p:spPr>
            <a:xfrm>
              <a:off x="933923" y="4706387"/>
              <a:ext cx="6835698" cy="1665841"/>
            </a:xfrm>
            <a:prstGeom prst="rect">
              <a:avLst/>
            </a:prstGeom>
          </p:spPr>
        </p:pic>
        <p:sp>
          <p:nvSpPr>
            <p:cNvPr id="10" name="TextBox 9">
              <a:extLst>
                <a:ext uri="{FF2B5EF4-FFF2-40B4-BE49-F238E27FC236}">
                  <a16:creationId xmlns:a16="http://schemas.microsoft.com/office/drawing/2014/main" id="{AB62BAB7-282A-A685-B8F1-FD5FC274A066}"/>
                </a:ext>
              </a:extLst>
            </p:cNvPr>
            <p:cNvSpPr txBox="1"/>
            <p:nvPr/>
          </p:nvSpPr>
          <p:spPr>
            <a:xfrm>
              <a:off x="4226312" y="4990394"/>
              <a:ext cx="691375" cy="1282390"/>
            </a:xfrm>
            <a:prstGeom prst="rect">
              <a:avLst/>
            </a:prstGeom>
            <a:noFill/>
            <a:ln>
              <a:solidFill>
                <a:srgbClr val="FF0000"/>
              </a:solidFill>
            </a:ln>
          </p:spPr>
          <p:txBody>
            <a:bodyPr wrap="square" rtlCol="0">
              <a:spAutoFit/>
            </a:bodyPr>
            <a:lstStyle/>
            <a:p>
              <a:endParaRPr lang="en-US" dirty="0"/>
            </a:p>
          </p:txBody>
        </p:sp>
      </p:grpSp>
      <p:grpSp>
        <p:nvGrpSpPr>
          <p:cNvPr id="17" name="Group 16">
            <a:extLst>
              <a:ext uri="{FF2B5EF4-FFF2-40B4-BE49-F238E27FC236}">
                <a16:creationId xmlns:a16="http://schemas.microsoft.com/office/drawing/2014/main" id="{649879B0-7FF7-7C7C-C642-3C4CDE7511DD}"/>
              </a:ext>
            </a:extLst>
          </p:cNvPr>
          <p:cNvGrpSpPr/>
          <p:nvPr/>
        </p:nvGrpSpPr>
        <p:grpSpPr>
          <a:xfrm>
            <a:off x="895087" y="4674953"/>
            <a:ext cx="6913369" cy="1665841"/>
            <a:chOff x="895087" y="4674953"/>
            <a:chExt cx="6913369" cy="1665841"/>
          </a:xfrm>
        </p:grpSpPr>
        <p:pic>
          <p:nvPicPr>
            <p:cNvPr id="9" name="Picture 8">
              <a:extLst>
                <a:ext uri="{FF2B5EF4-FFF2-40B4-BE49-F238E27FC236}">
                  <a16:creationId xmlns:a16="http://schemas.microsoft.com/office/drawing/2014/main" id="{6816CA01-F790-7C0F-1E5D-BD681140614B}"/>
                </a:ext>
              </a:extLst>
            </p:cNvPr>
            <p:cNvPicPr>
              <a:picLocks noChangeAspect="1"/>
            </p:cNvPicPr>
            <p:nvPr/>
          </p:nvPicPr>
          <p:blipFill>
            <a:blip r:embed="rId4"/>
            <a:srcRect t="50956" r="26996" b="22681"/>
            <a:stretch/>
          </p:blipFill>
          <p:spPr>
            <a:xfrm>
              <a:off x="895087" y="4674953"/>
              <a:ext cx="6913369" cy="1665841"/>
            </a:xfrm>
            <a:prstGeom prst="rect">
              <a:avLst/>
            </a:prstGeom>
          </p:spPr>
        </p:pic>
        <p:sp>
          <p:nvSpPr>
            <p:cNvPr id="13" name="TextBox 12">
              <a:extLst>
                <a:ext uri="{FF2B5EF4-FFF2-40B4-BE49-F238E27FC236}">
                  <a16:creationId xmlns:a16="http://schemas.microsoft.com/office/drawing/2014/main" id="{A74D3DD8-96E9-8203-3F05-91A14D50A261}"/>
                </a:ext>
              </a:extLst>
            </p:cNvPr>
            <p:cNvSpPr txBox="1"/>
            <p:nvPr/>
          </p:nvSpPr>
          <p:spPr>
            <a:xfrm>
              <a:off x="4245729" y="4898112"/>
              <a:ext cx="691375" cy="1282390"/>
            </a:xfrm>
            <a:prstGeom prst="rect">
              <a:avLst/>
            </a:prstGeom>
            <a:noFill/>
            <a:ln>
              <a:solidFill>
                <a:srgbClr val="FF0000"/>
              </a:solidFill>
            </a:ln>
          </p:spPr>
          <p:txBody>
            <a:bodyPr wrap="square" rtlCol="0">
              <a:spAutoFit/>
            </a:bodyPr>
            <a:lstStyle/>
            <a:p>
              <a:endParaRPr lang="en-US" dirty="0"/>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Exploratory Data Analysis (EDA)</a:t>
            </a:r>
          </a:p>
        </p:txBody>
      </p:sp>
      <p:sp>
        <p:nvSpPr>
          <p:cNvPr id="3" name="Content Placeholder 2"/>
          <p:cNvSpPr>
            <a:spLocks noGrp="1"/>
          </p:cNvSpPr>
          <p:nvPr>
            <p:ph idx="1"/>
          </p:nvPr>
        </p:nvSpPr>
        <p:spPr/>
        <p:txBody>
          <a:bodyPr/>
          <a:lstStyle/>
          <a:p>
            <a:r>
              <a:t>Visualizations:</a:t>
            </a:r>
          </a:p>
          <a:p>
            <a:r>
              <a:t>- Boxplots: Cholesterol, Age, Weight, Blood Pressure vs Heart Disease</a:t>
            </a:r>
          </a:p>
          <a:p>
            <a:r>
              <a:t>- Count plots: Smoking and Alcohol vs Heart Disease</a:t>
            </a:r>
          </a:p>
          <a:p>
            <a:r>
              <a:t>Key Findings: Highlighted patterns and correlations in data</a:t>
            </a:r>
          </a:p>
        </p:txBody>
      </p:sp>
      <p:pic>
        <p:nvPicPr>
          <p:cNvPr id="5" name="Picture 4">
            <a:extLst>
              <a:ext uri="{FF2B5EF4-FFF2-40B4-BE49-F238E27FC236}">
                <a16:creationId xmlns:a16="http://schemas.microsoft.com/office/drawing/2014/main" id="{78B5E0C8-7EC2-BB03-264F-23601C06F21C}"/>
              </a:ext>
            </a:extLst>
          </p:cNvPr>
          <p:cNvPicPr>
            <a:picLocks noChangeAspect="1"/>
          </p:cNvPicPr>
          <p:nvPr/>
        </p:nvPicPr>
        <p:blipFill>
          <a:blip r:embed="rId3"/>
          <a:stretch>
            <a:fillRect/>
          </a:stretch>
        </p:blipFill>
        <p:spPr>
          <a:xfrm>
            <a:off x="836569" y="4103304"/>
            <a:ext cx="1683717" cy="1064388"/>
          </a:xfrm>
          <a:prstGeom prst="rect">
            <a:avLst/>
          </a:prstGeom>
        </p:spPr>
      </p:pic>
      <p:pic>
        <p:nvPicPr>
          <p:cNvPr id="7" name="Picture 6">
            <a:extLst>
              <a:ext uri="{FF2B5EF4-FFF2-40B4-BE49-F238E27FC236}">
                <a16:creationId xmlns:a16="http://schemas.microsoft.com/office/drawing/2014/main" id="{AFCD75A7-2306-CDEE-F963-53821F211ABD}"/>
              </a:ext>
            </a:extLst>
          </p:cNvPr>
          <p:cNvPicPr>
            <a:picLocks noChangeAspect="1"/>
          </p:cNvPicPr>
          <p:nvPr/>
        </p:nvPicPr>
        <p:blipFill>
          <a:blip r:embed="rId4"/>
          <a:stretch>
            <a:fillRect/>
          </a:stretch>
        </p:blipFill>
        <p:spPr>
          <a:xfrm>
            <a:off x="768096" y="5244972"/>
            <a:ext cx="1715730" cy="1064388"/>
          </a:xfrm>
          <a:prstGeom prst="rect">
            <a:avLst/>
          </a:prstGeom>
        </p:spPr>
      </p:pic>
      <p:pic>
        <p:nvPicPr>
          <p:cNvPr id="6" name="Picture 5">
            <a:extLst>
              <a:ext uri="{FF2B5EF4-FFF2-40B4-BE49-F238E27FC236}">
                <a16:creationId xmlns:a16="http://schemas.microsoft.com/office/drawing/2014/main" id="{97D66337-D7E5-3A36-7ECA-6319128CA8A0}"/>
              </a:ext>
            </a:extLst>
          </p:cNvPr>
          <p:cNvPicPr>
            <a:picLocks noChangeAspect="1"/>
          </p:cNvPicPr>
          <p:nvPr/>
        </p:nvPicPr>
        <p:blipFill>
          <a:blip r:embed="rId5"/>
          <a:stretch>
            <a:fillRect/>
          </a:stretch>
        </p:blipFill>
        <p:spPr>
          <a:xfrm>
            <a:off x="5956192" y="3989448"/>
            <a:ext cx="2758337" cy="2283336"/>
          </a:xfrm>
          <a:prstGeom prst="rect">
            <a:avLst/>
          </a:prstGeom>
        </p:spPr>
      </p:pic>
      <p:pic>
        <p:nvPicPr>
          <p:cNvPr id="9" name="Picture 8">
            <a:extLst>
              <a:ext uri="{FF2B5EF4-FFF2-40B4-BE49-F238E27FC236}">
                <a16:creationId xmlns:a16="http://schemas.microsoft.com/office/drawing/2014/main" id="{92DE1E92-A0F8-9C79-10C3-02A4883F4169}"/>
              </a:ext>
            </a:extLst>
          </p:cNvPr>
          <p:cNvPicPr>
            <a:picLocks noChangeAspect="1"/>
          </p:cNvPicPr>
          <p:nvPr/>
        </p:nvPicPr>
        <p:blipFill>
          <a:blip r:embed="rId6"/>
          <a:stretch>
            <a:fillRect/>
          </a:stretch>
        </p:blipFill>
        <p:spPr>
          <a:xfrm>
            <a:off x="2784873" y="4026024"/>
            <a:ext cx="3063262" cy="2283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Machine Learning Model Building</a:t>
            </a:r>
          </a:p>
        </p:txBody>
      </p:sp>
      <p:sp>
        <p:nvSpPr>
          <p:cNvPr id="3" name="Content Placeholder 2"/>
          <p:cNvSpPr>
            <a:spLocks noGrp="1"/>
          </p:cNvSpPr>
          <p:nvPr>
            <p:ph idx="1"/>
          </p:nvPr>
        </p:nvSpPr>
        <p:spPr/>
        <p:txBody>
          <a:bodyPr/>
          <a:lstStyle/>
          <a:p>
            <a:r>
              <a:t>Models Evaluated: Logistic Regression, Decision Tree, Random Forest, SVM, XGBoost</a:t>
            </a:r>
          </a:p>
          <a:p>
            <a:r>
              <a:t>Model Training: Data split into training and testing sets</a:t>
            </a:r>
          </a:p>
        </p:txBody>
      </p:sp>
      <p:pic>
        <p:nvPicPr>
          <p:cNvPr id="9" name="Picture 8">
            <a:extLst>
              <a:ext uri="{FF2B5EF4-FFF2-40B4-BE49-F238E27FC236}">
                <a16:creationId xmlns:a16="http://schemas.microsoft.com/office/drawing/2014/main" id="{9155A4DE-FA65-D312-B703-88F392CA6DFF}"/>
              </a:ext>
            </a:extLst>
          </p:cNvPr>
          <p:cNvPicPr>
            <a:picLocks noChangeAspect="1"/>
          </p:cNvPicPr>
          <p:nvPr/>
        </p:nvPicPr>
        <p:blipFill>
          <a:blip r:embed="rId3"/>
          <a:stretch>
            <a:fillRect/>
          </a:stretch>
        </p:blipFill>
        <p:spPr>
          <a:xfrm>
            <a:off x="768096" y="3429000"/>
            <a:ext cx="6872344" cy="1499616"/>
          </a:xfrm>
          <a:prstGeom prst="rect">
            <a:avLst/>
          </a:prstGeom>
        </p:spPr>
      </p:pic>
      <p:pic>
        <p:nvPicPr>
          <p:cNvPr id="11" name="Picture 10">
            <a:extLst>
              <a:ext uri="{FF2B5EF4-FFF2-40B4-BE49-F238E27FC236}">
                <a16:creationId xmlns:a16="http://schemas.microsoft.com/office/drawing/2014/main" id="{95831926-1158-FCE8-E1CF-3EA2E61F76BF}"/>
              </a:ext>
            </a:extLst>
          </p:cNvPr>
          <p:cNvPicPr>
            <a:picLocks noChangeAspect="1"/>
          </p:cNvPicPr>
          <p:nvPr/>
        </p:nvPicPr>
        <p:blipFill>
          <a:blip r:embed="rId4"/>
          <a:stretch>
            <a:fillRect/>
          </a:stretch>
        </p:blipFill>
        <p:spPr>
          <a:xfrm>
            <a:off x="768095" y="4960309"/>
            <a:ext cx="2911275" cy="1567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Evaluation Metrics</a:t>
            </a:r>
          </a:p>
        </p:txBody>
      </p:sp>
      <p:sp>
        <p:nvSpPr>
          <p:cNvPr id="3" name="Content Placeholder 2"/>
          <p:cNvSpPr>
            <a:spLocks noGrp="1"/>
          </p:cNvSpPr>
          <p:nvPr>
            <p:ph idx="1"/>
          </p:nvPr>
        </p:nvSpPr>
        <p:spPr/>
        <p:txBody>
          <a:bodyPr/>
          <a:lstStyle/>
          <a:p>
            <a:r>
              <a:t>Metrics Used: Accuracy and ROC AUC</a:t>
            </a:r>
          </a:p>
          <a:p>
            <a:r>
              <a:t>Results Table: Model performance summary</a:t>
            </a:r>
          </a:p>
          <a:p>
            <a:r>
              <a:t>ROC Curves: Visual comparison of all models</a:t>
            </a:r>
          </a:p>
        </p:txBody>
      </p:sp>
      <p:pic>
        <p:nvPicPr>
          <p:cNvPr id="5" name="Picture 4">
            <a:extLst>
              <a:ext uri="{FF2B5EF4-FFF2-40B4-BE49-F238E27FC236}">
                <a16:creationId xmlns:a16="http://schemas.microsoft.com/office/drawing/2014/main" id="{52CA45C7-3071-3817-E15E-E8DE61B095DD}"/>
              </a:ext>
            </a:extLst>
          </p:cNvPr>
          <p:cNvPicPr>
            <a:picLocks noChangeAspect="1"/>
          </p:cNvPicPr>
          <p:nvPr/>
        </p:nvPicPr>
        <p:blipFill>
          <a:blip r:embed="rId3"/>
          <a:stretch>
            <a:fillRect/>
          </a:stretch>
        </p:blipFill>
        <p:spPr>
          <a:xfrm>
            <a:off x="4730879" y="3662647"/>
            <a:ext cx="3840169" cy="952896"/>
          </a:xfrm>
          <a:prstGeom prst="rect">
            <a:avLst/>
          </a:prstGeom>
        </p:spPr>
      </p:pic>
      <p:pic>
        <p:nvPicPr>
          <p:cNvPr id="6" name="Picture 5">
            <a:extLst>
              <a:ext uri="{FF2B5EF4-FFF2-40B4-BE49-F238E27FC236}">
                <a16:creationId xmlns:a16="http://schemas.microsoft.com/office/drawing/2014/main" id="{F9655C0C-872E-3AEC-F2A1-515155A462A5}"/>
              </a:ext>
            </a:extLst>
          </p:cNvPr>
          <p:cNvPicPr>
            <a:picLocks noChangeAspect="1"/>
          </p:cNvPicPr>
          <p:nvPr/>
        </p:nvPicPr>
        <p:blipFill>
          <a:blip r:embed="rId4"/>
          <a:stretch>
            <a:fillRect/>
          </a:stretch>
        </p:blipFill>
        <p:spPr>
          <a:xfrm>
            <a:off x="874297" y="3581400"/>
            <a:ext cx="3538826" cy="3156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Feature Importance</a:t>
            </a:r>
          </a:p>
        </p:txBody>
      </p:sp>
      <p:sp>
        <p:nvSpPr>
          <p:cNvPr id="3" name="Content Placeholder 2"/>
          <p:cNvSpPr>
            <a:spLocks noGrp="1"/>
          </p:cNvSpPr>
          <p:nvPr>
            <p:ph idx="1"/>
          </p:nvPr>
        </p:nvSpPr>
        <p:spPr/>
        <p:txBody>
          <a:bodyPr/>
          <a:lstStyle/>
          <a:p>
            <a:r>
              <a:t>Important Features from Random Forest and XGBoost</a:t>
            </a:r>
          </a:p>
          <a:p>
            <a:r>
              <a:t>Key Drivers of Heart Disease Prediction identified</a:t>
            </a:r>
          </a:p>
        </p:txBody>
      </p:sp>
      <p:pic>
        <p:nvPicPr>
          <p:cNvPr id="7" name="Picture 6">
            <a:extLst>
              <a:ext uri="{FF2B5EF4-FFF2-40B4-BE49-F238E27FC236}">
                <a16:creationId xmlns:a16="http://schemas.microsoft.com/office/drawing/2014/main" id="{7B14FB51-D651-8BF2-6EB3-AAC3040F0205}"/>
              </a:ext>
            </a:extLst>
          </p:cNvPr>
          <p:cNvPicPr>
            <a:picLocks noChangeAspect="1"/>
          </p:cNvPicPr>
          <p:nvPr/>
        </p:nvPicPr>
        <p:blipFill>
          <a:blip r:embed="rId3"/>
          <a:stretch>
            <a:fillRect/>
          </a:stretch>
        </p:blipFill>
        <p:spPr>
          <a:xfrm>
            <a:off x="241077" y="3429000"/>
            <a:ext cx="4330923" cy="2559182"/>
          </a:xfrm>
          <a:prstGeom prst="rect">
            <a:avLst/>
          </a:prstGeom>
        </p:spPr>
      </p:pic>
      <p:pic>
        <p:nvPicPr>
          <p:cNvPr id="11" name="Picture 10">
            <a:extLst>
              <a:ext uri="{FF2B5EF4-FFF2-40B4-BE49-F238E27FC236}">
                <a16:creationId xmlns:a16="http://schemas.microsoft.com/office/drawing/2014/main" id="{1BA0CA28-4934-1DBF-58BB-7E3499D6216E}"/>
              </a:ext>
            </a:extLst>
          </p:cNvPr>
          <p:cNvPicPr>
            <a:picLocks noChangeAspect="1"/>
          </p:cNvPicPr>
          <p:nvPr/>
        </p:nvPicPr>
        <p:blipFill>
          <a:blip r:embed="rId4"/>
          <a:stretch>
            <a:fillRect/>
          </a:stretch>
        </p:blipFill>
        <p:spPr>
          <a:xfrm>
            <a:off x="4950479" y="3232772"/>
            <a:ext cx="3425425" cy="30807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and Recommendations</a:t>
            </a:r>
          </a:p>
        </p:txBody>
      </p:sp>
      <p:sp>
        <p:nvSpPr>
          <p:cNvPr id="3" name="Content Placeholder 2"/>
          <p:cNvSpPr>
            <a:spLocks noGrp="1"/>
          </p:cNvSpPr>
          <p:nvPr>
            <p:ph idx="1"/>
          </p:nvPr>
        </p:nvSpPr>
        <p:spPr/>
        <p:txBody>
          <a:bodyPr/>
          <a:lstStyle/>
          <a:p>
            <a:r>
              <a:rPr dirty="0"/>
              <a:t>Summary: ML models effectively predicted heart disease</a:t>
            </a:r>
          </a:p>
          <a:p>
            <a:r>
              <a:rPr dirty="0"/>
              <a:t>Best Model: </a:t>
            </a:r>
            <a:r>
              <a:rPr lang="en-US" dirty="0" err="1"/>
              <a:t>XGBoost</a:t>
            </a:r>
            <a:r>
              <a:rPr lang="en-US" dirty="0"/>
              <a:t> </a:t>
            </a:r>
            <a:r>
              <a:rPr dirty="0"/>
              <a:t>based on metrics</a:t>
            </a:r>
          </a:p>
          <a:p>
            <a:r>
              <a:rPr dirty="0"/>
              <a:t>Recommendations: Focus on key risk factors like [list key features]</a:t>
            </a:r>
          </a:p>
        </p:txBody>
      </p:sp>
      <p:pic>
        <p:nvPicPr>
          <p:cNvPr id="5" name="Picture 4">
            <a:extLst>
              <a:ext uri="{FF2B5EF4-FFF2-40B4-BE49-F238E27FC236}">
                <a16:creationId xmlns:a16="http://schemas.microsoft.com/office/drawing/2014/main" id="{7E10D293-2194-B918-82C5-9E62C87931B9}"/>
              </a:ext>
            </a:extLst>
          </p:cNvPr>
          <p:cNvPicPr>
            <a:picLocks noChangeAspect="1"/>
          </p:cNvPicPr>
          <p:nvPr/>
        </p:nvPicPr>
        <p:blipFill>
          <a:blip r:embed="rId3"/>
          <a:stretch>
            <a:fillRect/>
          </a:stretch>
        </p:blipFill>
        <p:spPr>
          <a:xfrm>
            <a:off x="939545" y="3737413"/>
            <a:ext cx="3986023" cy="14434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152</TotalTime>
  <Words>949</Words>
  <Application>Microsoft Office PowerPoint</Application>
  <PresentationFormat>On-screen Show (4:3)</PresentationFormat>
  <Paragraphs>66</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Aptos</vt:lpstr>
      <vt:lpstr>Tw Cen MT</vt:lpstr>
      <vt:lpstr>Tw Cen MT Condensed</vt:lpstr>
      <vt:lpstr>Wingdings 3</vt:lpstr>
      <vt:lpstr>Integral</vt:lpstr>
      <vt:lpstr>Heart Disease Prediction Capstone Project</vt:lpstr>
      <vt:lpstr>Content</vt:lpstr>
      <vt:lpstr>Project Overview</vt:lpstr>
      <vt:lpstr>Data Cleaning and Preparation</vt:lpstr>
      <vt:lpstr>Exploratory Data Analysis (EDA)</vt:lpstr>
      <vt:lpstr>Machine Learning Model Building</vt:lpstr>
      <vt:lpstr>Model Evaluation Metrics</vt:lpstr>
      <vt:lpstr>Feature Importance</vt:lpstr>
      <vt:lpstr>Conclusion and Recommendations</vt:lpstr>
      <vt:lpstr>Future Work</vt:lpstr>
      <vt:lpstr>Thank You</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Tang Seong Fatt</cp:lastModifiedBy>
  <cp:revision>19</cp:revision>
  <dcterms:created xsi:type="dcterms:W3CDTF">2013-01-27T09:14:16Z</dcterms:created>
  <dcterms:modified xsi:type="dcterms:W3CDTF">2025-05-27T14:38:38Z</dcterms:modified>
  <cp:category/>
</cp:coreProperties>
</file>