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45" r:id="rId13"/>
    <p:sldId id="746" r:id="rId14"/>
    <p:sldId id="747" r:id="rId15"/>
    <p:sldId id="748" r:id="rId16"/>
    <p:sldId id="733" r:id="rId17"/>
    <p:sldId id="711" r:id="rId18"/>
    <p:sldId id="714" r:id="rId19"/>
    <p:sldId id="715" r:id="rId20"/>
    <p:sldId id="713" r:id="rId21"/>
    <p:sldId id="712" r:id="rId22"/>
    <p:sldId id="706" r:id="rId23"/>
    <p:sldId id="728" r:id="rId24"/>
    <p:sldId id="708" r:id="rId25"/>
    <p:sldId id="749" r:id="rId26"/>
    <p:sldId id="750" r:id="rId27"/>
    <p:sldId id="751" r:id="rId28"/>
    <p:sldId id="729" r:id="rId29"/>
    <p:sldId id="709" r:id="rId30"/>
    <p:sldId id="717" r:id="rId31"/>
    <p:sldId id="718" r:id="rId32"/>
    <p:sldId id="719" r:id="rId33"/>
    <p:sldId id="720" r:id="rId34"/>
    <p:sldId id="716" r:id="rId35"/>
    <p:sldId id="752" r:id="rId36"/>
    <p:sldId id="753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34" r:id="rId45"/>
    <p:sldId id="773" r:id="rId46"/>
    <p:sldId id="763" r:id="rId47"/>
    <p:sldId id="774" r:id="rId48"/>
    <p:sldId id="775" r:id="rId49"/>
    <p:sldId id="776" r:id="rId50"/>
    <p:sldId id="777" r:id="rId51"/>
    <p:sldId id="778" r:id="rId52"/>
    <p:sldId id="779" r:id="rId53"/>
    <p:sldId id="764" r:id="rId54"/>
    <p:sldId id="765" r:id="rId55"/>
    <p:sldId id="766" r:id="rId56"/>
    <p:sldId id="767" r:id="rId57"/>
    <p:sldId id="780" r:id="rId58"/>
    <p:sldId id="781" r:id="rId59"/>
    <p:sldId id="782" r:id="rId60"/>
    <p:sldId id="742" r:id="rId61"/>
    <p:sldId id="735" r:id="rId62"/>
    <p:sldId id="743" r:id="rId63"/>
    <p:sldId id="744" r:id="rId64"/>
    <p:sldId id="738" r:id="rId65"/>
    <p:sldId id="739" r:id="rId66"/>
    <p:sldId id="740" r:id="rId67"/>
    <p:sldId id="741" r:id="rId68"/>
    <p:sldId id="754" r:id="rId69"/>
    <p:sldId id="755" r:id="rId70"/>
    <p:sldId id="783" r:id="rId71"/>
    <p:sldId id="784" r:id="rId72"/>
    <p:sldId id="785" r:id="rId73"/>
    <p:sldId id="786" r:id="rId74"/>
    <p:sldId id="787" r:id="rId75"/>
    <p:sldId id="788" r:id="rId76"/>
    <p:sldId id="789" r:id="rId77"/>
    <p:sldId id="790" r:id="rId78"/>
    <p:sldId id="791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072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requests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키를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키로 변경해서 사용해주세요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apikey</a:t>
            </a:r>
            <a:r>
              <a:rPr lang="en-US" altLang="ko-KR" dirty="0" smtClean="0"/>
              <a:t> = "474d59dd890c4108f62f192e0c6fce01"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날씨를 확인할 도시 지정하기  </a:t>
            </a:r>
          </a:p>
          <a:p>
            <a:r>
              <a:rPr lang="en-US" altLang="ko-KR" dirty="0" smtClean="0"/>
              <a:t>cities = ["</a:t>
            </a:r>
            <a:r>
              <a:rPr lang="en-US" altLang="ko-KR" dirty="0" err="1" smtClean="0"/>
              <a:t>Seoul,KR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Tokyo,JP</a:t>
            </a:r>
            <a:r>
              <a:rPr lang="en-US" altLang="ko-KR" dirty="0" smtClean="0"/>
              <a:t>", "New </a:t>
            </a:r>
            <a:r>
              <a:rPr lang="en-US" altLang="ko-KR" dirty="0" err="1" smtClean="0"/>
              <a:t>York,US</a:t>
            </a:r>
            <a:r>
              <a:rPr lang="en-US" altLang="ko-KR" dirty="0" smtClean="0"/>
              <a:t>"]</a:t>
            </a:r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--- (※3)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= "http://api.openweathermap.org/data/2.5/</a:t>
            </a:r>
            <a:r>
              <a:rPr lang="en-US" altLang="ko-KR" dirty="0" err="1" smtClean="0"/>
              <a:t>weather?q</a:t>
            </a:r>
            <a:r>
              <a:rPr lang="en-US" altLang="ko-KR" dirty="0" smtClean="0"/>
              <a:t>={city}&amp;APPID={key}"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켈빈</a:t>
            </a:r>
            <a:r>
              <a:rPr lang="ko-KR" altLang="en-US" dirty="0" smtClean="0"/>
              <a:t> 온도를 섭씨 온도로 변환하는 함수  </a:t>
            </a:r>
          </a:p>
          <a:p>
            <a:r>
              <a:rPr lang="en-US" altLang="ko-KR" dirty="0" smtClean="0"/>
              <a:t>k2c = lambda k: k - 273.15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도시의 정보 추출하기  </a:t>
            </a:r>
          </a:p>
          <a:p>
            <a:r>
              <a:rPr lang="en-US" altLang="ko-KR" dirty="0" smtClean="0"/>
              <a:t>for name in cities: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api.format</a:t>
            </a:r>
            <a:r>
              <a:rPr lang="en-US" altLang="ko-KR" dirty="0" smtClean="0"/>
              <a:t>(city=name, key=</a:t>
            </a:r>
            <a:r>
              <a:rPr lang="en-US" altLang="ko-KR" dirty="0" err="1" smtClean="0"/>
              <a:t>apikey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에 요청을 보내 데이터 추출하기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변환하기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r.text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 출력하기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print("+ </a:t>
            </a:r>
            <a:r>
              <a:rPr lang="ko-KR" altLang="en-US" dirty="0" smtClean="0"/>
              <a:t>도시 </a:t>
            </a:r>
            <a:r>
              <a:rPr lang="en-US" altLang="ko-KR" dirty="0" smtClean="0"/>
              <a:t>=", data["name"])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날씨 </a:t>
            </a:r>
            <a:r>
              <a:rPr lang="en-US" altLang="ko-KR" dirty="0" smtClean="0"/>
              <a:t>=", data["weather"][0]["description"])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최저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temp_min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최고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temp_max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=", data["main"]["humidity"])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기압 </a:t>
            </a:r>
            <a:r>
              <a:rPr lang="en-US" altLang="ko-KR" dirty="0" smtClean="0"/>
              <a:t>=", data["main"]["pressure"])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풍향 </a:t>
            </a:r>
            <a:r>
              <a:rPr lang="en-US" altLang="ko-KR" dirty="0" smtClean="0"/>
              <a:t>=", data["wind"]["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풍속 </a:t>
            </a:r>
            <a:r>
              <a:rPr lang="en-US" altLang="ko-KR" dirty="0" smtClean="0"/>
              <a:t>=", data["wind"]["speed"])</a:t>
            </a:r>
          </a:p>
          <a:p>
            <a:r>
              <a:rPr lang="en-US" altLang="ko-KR" dirty="0" smtClean="0"/>
              <a:t>    print("")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98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64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53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85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6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7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344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75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343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1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104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40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59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</a:t>
            </a:r>
            <a:r>
              <a:rPr lang="ko-KR" altLang="en-US" sz="1600"/>
              <a:t>필요한 </a:t>
            </a:r>
            <a:r>
              <a:rPr lang="ko-KR" altLang="en-US" sz="1600" smtClean="0"/>
              <a:t>데이터를 </a:t>
            </a:r>
            <a:r>
              <a:rPr lang="ko-KR" altLang="en-US" sz="1600" dirty="0"/>
              <a:t>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아키텍터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4" y="1347643"/>
            <a:ext cx="8305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9280" y="6433993"/>
            <a:ext cx="63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출처 </a:t>
            </a:r>
            <a:r>
              <a:rPr lang="en-US" altLang="ko-KR" sz="1400"/>
              <a:t>: https://docs.scrapy.org/en/latest/topics/architecture.html&gt;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50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9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아키텍처   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310511"/>
            <a:ext cx="11286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scrapy</a:t>
            </a:r>
            <a:r>
              <a:rPr lang="ko-KR" altLang="en-US"/>
              <a:t>는 </a:t>
            </a:r>
            <a:r>
              <a:rPr lang="en-US" altLang="ko-KR"/>
              <a:t>scrapy </a:t>
            </a:r>
            <a:r>
              <a:rPr lang="ko-KR" altLang="en-US"/>
              <a:t>내에서 작동되는 </a:t>
            </a:r>
            <a:r>
              <a:rPr lang="en-US" altLang="ko-KR"/>
              <a:t>Engine</a:t>
            </a:r>
            <a:r>
              <a:rPr lang="ko-KR" altLang="en-US"/>
              <a:t>를 통해 각 모듈을 효율적으로 동작시키며 데이터를 요청 및 처리하게 됩니다</a:t>
            </a:r>
          </a:p>
          <a:p>
            <a:r>
              <a:rPr lang="en-US" altLang="ko-KR"/>
              <a:t>1. Spider </a:t>
            </a:r>
            <a:r>
              <a:rPr lang="ko-KR" altLang="en-US"/>
              <a:t>모듈을 통해 웹에 데이터를 요청하게 됩니다</a:t>
            </a:r>
            <a:r>
              <a:rPr lang="en-US" altLang="ko-KR"/>
              <a:t>. </a:t>
            </a:r>
            <a:r>
              <a:rPr lang="ko-KR" altLang="en-US"/>
              <a:t>이때 중요한 것은 각 요청들이 비동기</a:t>
            </a:r>
            <a:r>
              <a:rPr lang="en-US" altLang="ko-KR"/>
              <a:t>(async)</a:t>
            </a:r>
            <a:r>
              <a:rPr lang="ko-KR" altLang="en-US"/>
              <a:t>로 작동된다는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2. Spider </a:t>
            </a:r>
            <a:r>
              <a:rPr lang="ko-KR" altLang="en-US"/>
              <a:t>모듈을 통해 제출된 요청사항은 </a:t>
            </a:r>
            <a:r>
              <a:rPr lang="en-US" altLang="ko-KR"/>
              <a:t>Scheduler</a:t>
            </a:r>
            <a:r>
              <a:rPr lang="ko-KR" altLang="en-US"/>
              <a:t>에 의해 스케줄링됩니다</a:t>
            </a:r>
            <a:r>
              <a:rPr lang="en-US" altLang="ko-KR"/>
              <a:t>. </a:t>
            </a:r>
          </a:p>
          <a:p>
            <a:r>
              <a:rPr lang="en-US" altLang="ko-KR"/>
              <a:t>3. Engine</a:t>
            </a:r>
            <a:r>
              <a:rPr lang="ko-KR" altLang="en-US"/>
              <a:t>은 </a:t>
            </a:r>
            <a:r>
              <a:rPr lang="en-US" altLang="ko-KR"/>
              <a:t>Scheduler</a:t>
            </a:r>
            <a:r>
              <a:rPr lang="ko-KR" altLang="en-US"/>
              <a:t>에게 </a:t>
            </a:r>
            <a:r>
              <a:rPr lang="en-US" altLang="ko-KR"/>
              <a:t>Spider</a:t>
            </a:r>
            <a:r>
              <a:rPr lang="ko-KR" altLang="en-US"/>
              <a:t>에 의해 제출된 요청사항을 요구합니다</a:t>
            </a:r>
            <a:r>
              <a:rPr lang="en-US" altLang="ko-KR"/>
              <a:t>. </a:t>
            </a:r>
          </a:p>
          <a:p>
            <a:r>
              <a:rPr lang="en-US" altLang="ko-KR"/>
              <a:t>4. Engine</a:t>
            </a:r>
            <a:r>
              <a:rPr lang="ko-KR" altLang="en-US"/>
              <a:t>은 이 요청사항을 </a:t>
            </a:r>
            <a:r>
              <a:rPr lang="en-US" altLang="ko-KR"/>
              <a:t>Downloader</a:t>
            </a:r>
            <a:r>
              <a:rPr lang="ko-KR" altLang="en-US"/>
              <a:t>에게 보내며 이 요청사항을 보내고 난 다음 </a:t>
            </a:r>
            <a:r>
              <a:rPr lang="en-US" altLang="ko-KR"/>
              <a:t>Scheduler</a:t>
            </a:r>
            <a:r>
              <a:rPr lang="ko-KR" altLang="en-US"/>
              <a:t>에게 다음 요청 사항을 요구하게 됩니다</a:t>
            </a:r>
            <a:r>
              <a:rPr lang="en-US" altLang="ko-KR"/>
              <a:t>. </a:t>
            </a:r>
            <a:r>
              <a:rPr lang="ko-KR" altLang="en-US"/>
              <a:t>이 요청사항들은 비동기적으로 작동됩니다</a:t>
            </a:r>
            <a:r>
              <a:rPr lang="en-US" altLang="ko-KR"/>
              <a:t>. </a:t>
            </a:r>
            <a:r>
              <a:rPr lang="ko-KR" altLang="en-US"/>
              <a:t>이 요청된 사항들은 </a:t>
            </a:r>
            <a:r>
              <a:rPr lang="en-US" altLang="ko-KR"/>
              <a:t>Middleware</a:t>
            </a:r>
            <a:r>
              <a:rPr lang="ko-KR" altLang="en-US"/>
              <a:t>를 통해 이동하게 됩니다</a:t>
            </a:r>
            <a:r>
              <a:rPr lang="en-US" altLang="ko-KR"/>
              <a:t>. (</a:t>
            </a:r>
            <a:r>
              <a:rPr lang="ko-KR" altLang="en-US"/>
              <a:t>이때 </a:t>
            </a:r>
            <a:r>
              <a:rPr lang="en-US" altLang="ko-KR"/>
              <a:t>Download</a:t>
            </a:r>
            <a:r>
              <a:rPr lang="ko-KR" altLang="en-US"/>
              <a:t>하기 위한 데이터들의 여러 설정사항들이 적용</a:t>
            </a:r>
            <a:r>
              <a:rPr lang="en-US" altLang="ko-KR"/>
              <a:t>)</a:t>
            </a:r>
          </a:p>
          <a:p>
            <a:r>
              <a:rPr lang="en-US" altLang="ko-KR"/>
              <a:t>5. </a:t>
            </a:r>
            <a:r>
              <a:rPr lang="ko-KR" altLang="en-US"/>
              <a:t>요청 사항에 의해 받아온 데이터들은 다시 </a:t>
            </a:r>
            <a:r>
              <a:rPr lang="en-US" altLang="ko-KR"/>
              <a:t>Middleware</a:t>
            </a:r>
            <a:r>
              <a:rPr lang="ko-KR" altLang="en-US"/>
              <a:t>를 통해 </a:t>
            </a:r>
            <a:r>
              <a:rPr lang="en-US" altLang="ko-KR"/>
              <a:t>Engine</a:t>
            </a:r>
            <a:r>
              <a:rPr lang="ko-KR" altLang="en-US"/>
              <a:t>에게로 전송됩니다</a:t>
            </a:r>
            <a:r>
              <a:rPr lang="en-US" altLang="ko-KR"/>
              <a:t>.</a:t>
            </a:r>
          </a:p>
          <a:p>
            <a:r>
              <a:rPr lang="en-US" altLang="ko-KR"/>
              <a:t>6. </a:t>
            </a:r>
            <a:r>
              <a:rPr lang="ko-KR" altLang="en-US"/>
              <a:t>이 </a:t>
            </a:r>
            <a:r>
              <a:rPr lang="en-US" altLang="ko-KR"/>
              <a:t>Engine</a:t>
            </a:r>
            <a:r>
              <a:rPr lang="ko-KR" altLang="en-US"/>
              <a:t>은 응답 데이터를 </a:t>
            </a:r>
            <a:r>
              <a:rPr lang="en-US" altLang="ko-KR"/>
              <a:t>Spider</a:t>
            </a:r>
            <a:r>
              <a:rPr lang="ko-KR" altLang="en-US"/>
              <a:t>에게로 보내게 되며 이때 작성된 비즈니스 로직이 적용됩니다</a:t>
            </a:r>
            <a:r>
              <a:rPr lang="en-US" altLang="ko-KR"/>
              <a:t>.</a:t>
            </a:r>
          </a:p>
          <a:p>
            <a:r>
              <a:rPr lang="en-US" altLang="ko-KR"/>
              <a:t>7. Spider</a:t>
            </a:r>
            <a:r>
              <a:rPr lang="ko-KR" altLang="en-US"/>
              <a:t>를 적용된 비즈니스 로직을 </a:t>
            </a:r>
            <a:r>
              <a:rPr lang="en-US" altLang="ko-KR"/>
              <a:t>Engine</a:t>
            </a:r>
            <a:r>
              <a:rPr lang="ko-KR" altLang="en-US"/>
              <a:t>에게로 보내며 이 </a:t>
            </a:r>
            <a:r>
              <a:rPr lang="en-US" altLang="ko-KR"/>
              <a:t>Engine</a:t>
            </a:r>
            <a:r>
              <a:rPr lang="ko-KR" altLang="en-US"/>
              <a:t>은 </a:t>
            </a:r>
            <a:r>
              <a:rPr lang="en-US" altLang="ko-KR"/>
              <a:t>Item pipeline</a:t>
            </a:r>
            <a:r>
              <a:rPr lang="ko-KR" altLang="en-US"/>
              <a:t>으로 처리된 데이터를 보내게 됩니다</a:t>
            </a:r>
            <a:r>
              <a:rPr lang="en-US" altLang="ko-KR"/>
              <a:t>.</a:t>
            </a:r>
          </a:p>
          <a:p>
            <a:r>
              <a:rPr lang="en-US" altLang="ko-KR"/>
              <a:t>8. Item pipeline</a:t>
            </a:r>
            <a:r>
              <a:rPr lang="ko-KR" altLang="en-US"/>
              <a:t>은 처리된 데이터를 </a:t>
            </a:r>
            <a:r>
              <a:rPr lang="en-US" altLang="ko-KR"/>
              <a:t>Database</a:t>
            </a:r>
            <a:r>
              <a:rPr lang="ko-KR" altLang="en-US"/>
              <a:t>나 </a:t>
            </a:r>
            <a:r>
              <a:rPr lang="en-US" altLang="ko-KR"/>
              <a:t>Excel</a:t>
            </a:r>
            <a:r>
              <a:rPr lang="ko-KR" altLang="en-US"/>
              <a:t>같은 데이터로 저장하기 위해 응답 데이터를 알맞게 가공하고 저장하게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9. </a:t>
            </a:r>
            <a:r>
              <a:rPr lang="ko-KR" altLang="en-US"/>
              <a:t>이러한 </a:t>
            </a:r>
            <a:r>
              <a:rPr lang="en-US" altLang="ko-KR"/>
              <a:t>1-8</a:t>
            </a:r>
            <a:r>
              <a:rPr lang="ko-KR" altLang="en-US"/>
              <a:t>번의 일련의 과정들을 더 이상의 요청사항이 없을 때까지 반복하게 됩니다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설치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Scrapy </a:t>
            </a:r>
            <a:r>
              <a:rPr lang="ko-KR" altLang="en-US" sz="1800" smtClean="0"/>
              <a:t>설치 </a:t>
            </a:r>
            <a:r>
              <a:rPr lang="en-US" altLang="ko-KR" sz="1800"/>
              <a:t>(python</a:t>
            </a:r>
            <a:r>
              <a:rPr lang="ko-KR" altLang="en-US" sz="1800"/>
              <a:t>이 설치된 디렉터리를 경로가 환경변수로 설정되어 있어야 </a:t>
            </a:r>
            <a:r>
              <a:rPr lang="ko-KR" altLang="en-US" sz="1800" smtClean="0"/>
              <a:t>합니다</a:t>
            </a:r>
            <a:r>
              <a:rPr lang="en-US" altLang="ko-KR" sz="180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9" y="1597891"/>
            <a:ext cx="1552575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49" y="2189535"/>
            <a:ext cx="2790825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33" y="2798618"/>
            <a:ext cx="114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scrapy </a:t>
            </a:r>
            <a:r>
              <a:rPr lang="ko-KR" altLang="en-US"/>
              <a:t>프로젝트 </a:t>
            </a:r>
            <a:r>
              <a:rPr lang="ko-KR" altLang="en-US" smtClean="0"/>
              <a:t>시작</a:t>
            </a:r>
            <a:endParaRPr lang="ko-KR" alt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/>
              <a:t>원하는 디렉터리에서 아래와 같은 명령어를 실행시키면 </a:t>
            </a:r>
            <a:r>
              <a:rPr lang="en-US" altLang="ko-KR"/>
              <a:t>scrapy </a:t>
            </a:r>
            <a:r>
              <a:rPr lang="ko-KR" altLang="en-US"/>
              <a:t>시작 프로젝트가 세팅되게 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49" y="3635710"/>
            <a:ext cx="2390775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80" y="3464287"/>
            <a:ext cx="2886075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455" y="4461164"/>
            <a:ext cx="52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같은 구조의 프로젝트가 생성됩니다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02074" y="4485196"/>
            <a:ext cx="387928" cy="2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프로젝트 구조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item.py </a:t>
            </a:r>
            <a:r>
              <a:rPr lang="en-US" altLang="ko-KR" sz="1800" smtClean="0"/>
              <a:t>: </a:t>
            </a:r>
            <a:r>
              <a:rPr lang="ko-KR" altLang="en-US" sz="1800"/>
              <a:t>크롤링할 데이터를 저장하는 기능을 하는 객체의 클래스를 정의하는 곳입니다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middlewares.py </a:t>
            </a:r>
            <a:r>
              <a:rPr lang="en-US" altLang="ko-KR" sz="1800" smtClean="0"/>
              <a:t>: </a:t>
            </a:r>
            <a:r>
              <a:rPr lang="en-US" altLang="ko-KR" sz="1800"/>
              <a:t>scrapy</a:t>
            </a:r>
            <a:r>
              <a:rPr lang="ko-KR" altLang="en-US" sz="1800"/>
              <a:t>의 커스텀 </a:t>
            </a:r>
            <a:r>
              <a:rPr lang="en-US" altLang="ko-KR" sz="1800"/>
              <a:t>middleware</a:t>
            </a:r>
            <a:r>
              <a:rPr lang="ko-KR" altLang="en-US" sz="1800"/>
              <a:t>의 기능을 정의하는 곳입니다</a:t>
            </a:r>
            <a:r>
              <a:rPr lang="en-US" altLang="ko-KR" sz="1800"/>
              <a:t>. middleware</a:t>
            </a:r>
            <a:r>
              <a:rPr lang="ko-KR" altLang="en-US" sz="1800"/>
              <a:t>는   </a:t>
            </a:r>
            <a:r>
              <a:rPr lang="en-US" altLang="ko-KR" sz="1800"/>
              <a:t>engine</a:t>
            </a:r>
            <a:r>
              <a:rPr lang="ko-KR" altLang="en-US" sz="1800"/>
              <a:t>에서 다른 모듈로 </a:t>
            </a:r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response </a:t>
            </a:r>
            <a:r>
              <a:rPr lang="ko-KR" altLang="en-US" sz="1800"/>
              <a:t>정보가 교환될 때 지나가는 중간 통로입니다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pipelines.py</a:t>
            </a:r>
            <a:r>
              <a:rPr lang="en-US" altLang="ko-KR" sz="1800" smtClean="0"/>
              <a:t> : </a:t>
            </a:r>
            <a:r>
              <a:rPr lang="en-US" altLang="ko-KR" sz="1800"/>
              <a:t>item pipelines</a:t>
            </a:r>
            <a:r>
              <a:rPr lang="ko-KR" altLang="en-US" sz="1800"/>
              <a:t>의 커스텀 모듈을 정의하는 곳입니다</a:t>
            </a:r>
            <a:r>
              <a:rPr lang="en-US" altLang="ko-KR" sz="1800"/>
              <a:t>. pipeline</a:t>
            </a:r>
            <a:r>
              <a:rPr lang="ko-KR" altLang="en-US" sz="1800"/>
              <a:t>은 </a:t>
            </a:r>
            <a:r>
              <a:rPr lang="en-US" altLang="ko-KR" sz="1800"/>
              <a:t>item</a:t>
            </a:r>
            <a:r>
              <a:rPr lang="ko-KR" altLang="en-US" sz="1800"/>
              <a:t>이 다른 저장소로 저장될 때 거치는 통로라고 생각하면 됩니다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settings.py</a:t>
            </a:r>
            <a:r>
              <a:rPr lang="en-US" altLang="ko-KR" sz="1800" smtClean="0"/>
              <a:t> : </a:t>
            </a:r>
            <a:r>
              <a:rPr lang="ko-KR" altLang="en-US" sz="1800"/>
              <a:t>현재 </a:t>
            </a:r>
            <a:r>
              <a:rPr lang="en-US" altLang="ko-KR" sz="1800"/>
              <a:t>scrapy </a:t>
            </a:r>
            <a:r>
              <a:rPr lang="ko-KR" altLang="en-US" sz="1800"/>
              <a:t>프로젝트의 설정을 하는 파이썬 파일입니다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scrapy.cfg </a:t>
            </a:r>
            <a:r>
              <a:rPr lang="en-US" altLang="ko-KR" sz="1800" smtClean="0"/>
              <a:t>: </a:t>
            </a:r>
            <a:r>
              <a:rPr lang="en-US" altLang="ko-KR" sz="1800"/>
              <a:t>scrapy </a:t>
            </a:r>
            <a:r>
              <a:rPr lang="ko-KR" altLang="en-US" sz="1800"/>
              <a:t>프로젝트들의 전체적인 설정을 하는 곳입니다</a:t>
            </a:r>
            <a:r>
              <a:rPr lang="en-US" altLang="ko-KR" sz="1800"/>
              <a:t>. </a:t>
            </a:r>
            <a:r>
              <a:rPr lang="ko-KR" altLang="en-US" sz="1800"/>
              <a:t>어떤 프로젝트가 어떤 설정을 따를 것인지 배포는 어떤 식으로 할 것인지를 정합니다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스크래피의 공식사이트에서 가져온 </a:t>
            </a:r>
            <a:r>
              <a:rPr lang="en-US" altLang="ko-KR" sz="1800"/>
              <a:t>scrapy</a:t>
            </a:r>
            <a:r>
              <a:rPr lang="ko-KR" altLang="en-US" sz="1800"/>
              <a:t>의 시작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1. scrapy</a:t>
            </a:r>
            <a:r>
              <a:rPr lang="ko-KR" altLang="en-US" sz="1800"/>
              <a:t>를 통해 크롤링을 하기위한 </a:t>
            </a:r>
            <a:r>
              <a:rPr lang="en-US" altLang="ko-KR" sz="1800"/>
              <a:t>spider </a:t>
            </a:r>
            <a:r>
              <a:rPr lang="ko-KR" altLang="en-US" sz="1800"/>
              <a:t>파일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 </a:t>
            </a:r>
            <a:r>
              <a:rPr lang="ko-KR" altLang="en-US" sz="1800"/>
              <a:t>프로젝트내 디렉토리내에 </a:t>
            </a:r>
            <a:r>
              <a:rPr lang="en-US" altLang="ko-KR" sz="1800"/>
              <a:t>spiders </a:t>
            </a:r>
            <a:r>
              <a:rPr lang="ko-KR" altLang="en-US" sz="1800"/>
              <a:t>디렉터리에 저장</a:t>
            </a:r>
            <a:r>
              <a:rPr lang="en-US" altLang="ko-KR" sz="1800"/>
              <a:t>)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4" y="2329151"/>
            <a:ext cx="2466975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89" y="955530"/>
            <a:ext cx="5162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name : </a:t>
            </a:r>
            <a:r>
              <a:rPr lang="en-US" altLang="ko-KR" sz="1800"/>
              <a:t>scrapy</a:t>
            </a:r>
            <a:r>
              <a:rPr lang="ko-KR" altLang="en-US" sz="1800"/>
              <a:t>의 </a:t>
            </a:r>
            <a:r>
              <a:rPr lang="en-US" altLang="ko-KR" sz="1800"/>
              <a:t>Spider </a:t>
            </a:r>
            <a:r>
              <a:rPr lang="ko-KR" altLang="en-US" sz="1800"/>
              <a:t>객체를 식별하는 역할을 하는 클래스 변수입니다</a:t>
            </a:r>
            <a:r>
              <a:rPr lang="en-US" altLang="ko-KR" sz="1800"/>
              <a:t>. </a:t>
            </a:r>
            <a:r>
              <a:rPr lang="ko-KR" altLang="en-US" sz="1800"/>
              <a:t>오직 하나의 유일한 </a:t>
            </a:r>
            <a:r>
              <a:rPr lang="en-US" altLang="ko-KR" sz="1800"/>
              <a:t>name</a:t>
            </a:r>
            <a:r>
              <a:rPr lang="ko-KR" altLang="en-US" sz="1800"/>
              <a:t>을 </a:t>
            </a:r>
            <a:r>
              <a:rPr lang="en-US" altLang="ko-KR" sz="1800"/>
              <a:t>Spider </a:t>
            </a:r>
            <a:r>
              <a:rPr lang="ko-KR" altLang="en-US" sz="1800"/>
              <a:t>객체는 가질 수 있습니다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start_requests</a:t>
            </a:r>
            <a:r>
              <a:rPr lang="en-US" altLang="ko-KR" sz="1800"/>
              <a:t> : </a:t>
            </a:r>
            <a:r>
              <a:rPr lang="ko-KR" altLang="en-US" sz="1800"/>
              <a:t>크롤링이 최초로 시작되는 요청 메서드입니다</a:t>
            </a:r>
            <a:r>
              <a:rPr lang="en-US" altLang="ko-KR" sz="1800"/>
              <a:t>. </a:t>
            </a:r>
            <a:r>
              <a:rPr lang="ko-KR" altLang="en-US" sz="1800"/>
              <a:t>반드시 반복가능한</a:t>
            </a:r>
            <a:r>
              <a:rPr lang="en-US" altLang="ko-KR" sz="1800"/>
              <a:t>(iterable) </a:t>
            </a:r>
            <a:r>
              <a:rPr lang="ko-KR" altLang="en-US" sz="1800"/>
              <a:t>요청 객체인 </a:t>
            </a:r>
            <a:r>
              <a:rPr lang="en-US" altLang="ko-KR" sz="1800"/>
              <a:t>Requests</a:t>
            </a:r>
            <a:r>
              <a:rPr lang="ko-KR" altLang="en-US" sz="1800"/>
              <a:t>를 반환해야하며 크롤링할 </a:t>
            </a:r>
            <a:r>
              <a:rPr lang="en-US" altLang="ko-KR" sz="1800"/>
              <a:t>url</a:t>
            </a:r>
            <a:r>
              <a:rPr lang="ko-KR" altLang="en-US" sz="1800"/>
              <a:t>들을 명시해야합니다</a:t>
            </a:r>
            <a:r>
              <a:rPr lang="en-US" altLang="ko-KR" sz="1800"/>
              <a:t>. </a:t>
            </a:r>
            <a:r>
              <a:rPr lang="ko-KR" altLang="en-US" sz="1800"/>
              <a:t>이 최초의 요청이 시작되면 이로 인한 연속적인 요청이 </a:t>
            </a:r>
            <a:r>
              <a:rPr lang="en-US" altLang="ko-KR" sz="1800"/>
              <a:t>Spider</a:t>
            </a:r>
            <a:r>
              <a:rPr lang="ko-KR" altLang="en-US" sz="1800"/>
              <a:t>에서 이루어집니다</a:t>
            </a:r>
            <a:r>
              <a:rPr lang="en-US" altLang="ko-KR" sz="1800"/>
              <a:t>. </a:t>
            </a:r>
            <a:r>
              <a:rPr lang="ko-KR" altLang="en-US" sz="1800"/>
              <a:t>이 때문에 반복가능한</a:t>
            </a:r>
            <a:r>
              <a:rPr lang="en-US" altLang="ko-KR" sz="1800"/>
              <a:t>(iterable) </a:t>
            </a:r>
            <a:r>
              <a:rPr lang="ko-KR" altLang="en-US" sz="1800"/>
              <a:t>객체를 반환하도록 되어 있는 것입니다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parse</a:t>
            </a:r>
            <a:r>
              <a:rPr lang="en-US" altLang="ko-KR" sz="1800"/>
              <a:t> : </a:t>
            </a:r>
            <a:r>
              <a:rPr lang="ko-KR" altLang="en-US" sz="1800"/>
              <a:t>요청한 데이터에 대한 응답 객체인 </a:t>
            </a:r>
            <a:r>
              <a:rPr lang="en-US" altLang="ko-KR" sz="1800"/>
              <a:t>Reponse </a:t>
            </a:r>
            <a:r>
              <a:rPr lang="ko-KR" altLang="en-US" sz="1800"/>
              <a:t>객체를 받아서 응답 데이터를 파싱하는 데 쓰이는 메서드입니다</a:t>
            </a:r>
            <a:r>
              <a:rPr lang="en-US" altLang="ko-KR" sz="1800"/>
              <a:t>. Spider</a:t>
            </a:r>
            <a:r>
              <a:rPr lang="ko-KR" altLang="en-US" sz="1800"/>
              <a:t>에서의 각 요청 데이터들에 대한 응답을 파싱하는 데에 포인트를 두셔야 합니다</a:t>
            </a:r>
            <a:r>
              <a:rPr lang="en-US" altLang="ko-KR" sz="1800"/>
              <a:t>. </a:t>
            </a:r>
            <a:r>
              <a:rPr lang="ko-KR" altLang="en-US" sz="1800"/>
              <a:t>위 </a:t>
            </a:r>
            <a:r>
              <a:rPr lang="en-US" altLang="ko-KR" sz="1800"/>
              <a:t>response </a:t>
            </a:r>
            <a:r>
              <a:rPr lang="ko-KR" altLang="en-US" sz="1800"/>
              <a:t>파라미터는 </a:t>
            </a:r>
            <a:r>
              <a:rPr lang="en-US" altLang="ko-KR" sz="1800"/>
              <a:t>TextResponse</a:t>
            </a:r>
            <a:r>
              <a:rPr lang="ko-KR" altLang="en-US" sz="1800"/>
              <a:t>라는 인스턴스이며 페이지의 컨텐츠에 대한 정보를 담고 있습니다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5" y="3953164"/>
            <a:ext cx="1638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ko-KR" altLang="en-US" sz="1800" dirty="0"/>
          </a:p>
          <a:p>
            <a:pPr lvl="2"/>
            <a:r>
              <a:rPr lang="ko-KR" altLang="en-US" sz="1600" dirty="0"/>
              <a:t>영화 제목 </a:t>
            </a:r>
            <a:r>
              <a:rPr lang="en-US" altLang="ko-KR" sz="1600" dirty="0"/>
              <a:t>: movie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en-US" altLang="ko-KR" sz="1600" dirty="0"/>
              <a:t> &gt; div &gt; </a:t>
            </a:r>
            <a:r>
              <a:rPr lang="en-US" altLang="ko-KR" sz="1600" dirty="0" err="1"/>
              <a:t>em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 err="1"/>
              <a:t>댓글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중  </a:t>
            </a:r>
            <a:r>
              <a:rPr lang="en-US" altLang="ko-KR" sz="1600" dirty="0"/>
              <a:t>7</a:t>
            </a:r>
            <a:r>
              <a:rPr lang="ko-KR" altLang="en-US" sz="1600" dirty="0"/>
              <a:t>번째 자식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영화 웹 페이지에서 현재 </a:t>
            </a:r>
            <a:r>
              <a:rPr lang="ko-KR" altLang="en-US" sz="1800" dirty="0" err="1"/>
              <a:t>상영작에</a:t>
            </a:r>
            <a:r>
              <a:rPr lang="ko-KR" altLang="en-US" sz="1800" dirty="0"/>
              <a:t> 대한 네티즌 평점과 </a:t>
            </a:r>
            <a:r>
              <a:rPr lang="ko-KR" altLang="en-US" sz="1800" dirty="0" err="1" smtClean="0"/>
              <a:t>댓글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여러 페이지 </a:t>
            </a:r>
            <a:r>
              <a:rPr lang="ko-KR" altLang="en-US" sz="1600" dirty="0" err="1"/>
              <a:t>크롤링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https://movie.naver.com/movie/point/af/list.nhn?page=n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출판 네트워크 웹 페이지의 회원 </a:t>
            </a:r>
            <a:r>
              <a:rPr lang="ko-KR" altLang="en-US" sz="1800" dirty="0" err="1"/>
              <a:t>마일리지와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이코인</a:t>
            </a:r>
            <a:r>
              <a:rPr lang="ko-KR" altLang="en-US" sz="1800" dirty="0"/>
              <a:t>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http://www.hanbit.co.kr/myhanbit/myhanbit.htm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마일리지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.mileage_section1 span</a:t>
            </a:r>
            <a:r>
              <a:rPr lang="ko-KR" altLang="en-US" sz="1600" dirty="0"/>
              <a:t>의 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이코인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.mileage_section2 span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기상청 웹 페이지의 기상청 육상 중기예보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http://www.kma.go.kr/weather/forecast/mid-term-rss3.jsp?stnId=108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도시명 </a:t>
            </a:r>
            <a:r>
              <a:rPr lang="en-US" altLang="ko-KR" sz="1600" dirty="0"/>
              <a:t>: city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최저온도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tmn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최고온도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tmx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클라이언트 정보를 변경하여 웹 </a:t>
            </a:r>
            <a:r>
              <a:rPr lang="ko-KR" altLang="en-US" sz="1800" dirty="0" err="1" smtClean="0"/>
              <a:t>크롤링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http://unico2013.dothome.co.kr/crawling/header.php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0058" y="4345202"/>
            <a:ext cx="9502346" cy="1083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hdr = {</a:t>
            </a:r>
            <a:r>
              <a:rPr lang="ko-KR" altLang="en-US" sz="1600" b="1">
                <a:solidFill>
                  <a:srgbClr val="002060"/>
                </a:solidFill>
              </a:rPr>
              <a:t>＇</a:t>
            </a:r>
            <a:r>
              <a:rPr lang="en-US" altLang="ko-KR" sz="1600" b="1">
                <a:solidFill>
                  <a:srgbClr val="002060"/>
                </a:solidFill>
              </a:rPr>
              <a:t>User-Agent':'Mozilla/5.0 (Windows NT 10.0; Win64; x64) '+ 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        'AppleWebKit/537.36 (KHTML, like Gecko) Chrome/75.0.3770.80 Safari/537.36'}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req = urllib.request.Request('</a:t>
            </a:r>
            <a:r>
              <a:rPr lang="ko-KR" altLang="en-US" sz="1600" b="1">
                <a:solidFill>
                  <a:srgbClr val="002060"/>
                </a:solidFill>
              </a:rPr>
              <a:t>요청 </a:t>
            </a:r>
            <a:r>
              <a:rPr lang="en-US" altLang="ko-KR" sz="1600" b="1">
                <a:solidFill>
                  <a:srgbClr val="002060"/>
                </a:solidFill>
              </a:rPr>
              <a:t>URL', headers = hdr)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27" y="2142821"/>
            <a:ext cx="6086475" cy="18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https://movie.daum.net/moviedb/grade?movieId=3126&amp;type=netizen&amp;page=1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5</a:t>
            </a:r>
            <a:r>
              <a:rPr lang="ko-KR" altLang="en-US" sz="1800" dirty="0"/>
              <a:t>개 페이지에서 각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평점과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추출하여 출력하는 웹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소스를 구현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평점이 있더라도 </a:t>
            </a:r>
            <a:r>
              <a:rPr lang="ko-KR" altLang="en-US" sz="1800" dirty="0" err="1"/>
              <a:t>댓글이</a:t>
            </a:r>
            <a:r>
              <a:rPr lang="ko-KR" altLang="en-US" sz="1800" dirty="0"/>
              <a:t> 비어있는 것은 제외합니다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공공데이터포털 사이트에서 서울시 버스 정보와 버스 위치 정보 읽어오기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Open 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공개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누구나 사용할 수 있도록 공개된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주로 </a:t>
            </a:r>
            <a:r>
              <a:rPr lang="en-US" altLang="ko-KR" sz="1700" dirty="0"/>
              <a:t>Rest API </a:t>
            </a:r>
            <a:r>
              <a:rPr lang="ko-KR" altLang="en-US" sz="1700" dirty="0"/>
              <a:t>기술을 </a:t>
            </a:r>
            <a:r>
              <a:rPr lang="ko-KR" altLang="en-US" sz="1700" dirty="0" smtClean="0"/>
              <a:t>많이 사용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Rest API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Representational State Transfer API</a:t>
            </a:r>
            <a:r>
              <a:rPr lang="ko-KR" altLang="en-US" sz="1600" dirty="0"/>
              <a:t>의 약자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프로토콜을 통해서 정보를 제공하는 함수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실질적인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사용은 정해진 구조의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일반적으로 </a:t>
            </a:r>
            <a:r>
              <a:rPr lang="en-US" altLang="ko-KR" sz="1800" dirty="0"/>
              <a:t>XML, JSON</a:t>
            </a:r>
            <a:r>
              <a:rPr lang="ko-KR" altLang="en-US" sz="1800" dirty="0"/>
              <a:t>의 형태로 응답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http://www.data.go.kr/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141" y="5676191"/>
            <a:ext cx="10587790" cy="86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http://ws.bus.go.kr/api/rest/busRouteInfo/getBusRouteList?serviceKey=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>
                <a:solidFill>
                  <a:srgbClr val="002060"/>
                </a:solidFill>
              </a:rPr>
              <a:t>strSrch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버스번호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에는 버스 노선 정보를 요청하고 받아온 </a:t>
            </a:r>
            <a:r>
              <a:rPr lang="en-US" altLang="ko-KR" sz="1600" b="1" dirty="0">
                <a:solidFill>
                  <a:srgbClr val="002060"/>
                </a:solidFill>
              </a:rPr>
              <a:t>XML </a:t>
            </a:r>
            <a:r>
              <a:rPr lang="ko-KR" altLang="en-US" sz="1600" b="1" dirty="0">
                <a:solidFill>
                  <a:srgbClr val="002060"/>
                </a:solidFill>
              </a:rPr>
              <a:t>문서를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스크래핑하여</a:t>
            </a:r>
            <a:r>
              <a:rPr lang="ko-KR" altLang="en-US" sz="1600" b="1" dirty="0">
                <a:solidFill>
                  <a:srgbClr val="002060"/>
                </a:solidFill>
              </a:rPr>
              <a:t> 추출한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를 사용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http://ws.bus.go.kr/api/rest/busRouteInfo/getStaionByRoute?ServiceKey= 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busRouteId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=100100057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0" y="4387073"/>
            <a:ext cx="8091488" cy="10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11652864" cy="504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서울열린데이터광장에서</a:t>
            </a:r>
            <a:r>
              <a:rPr lang="ko-KR" altLang="en-US" sz="1800" b="1" dirty="0"/>
              <a:t> 서울시 청소년수련관 강좌 정보 </a:t>
            </a:r>
            <a:r>
              <a:rPr lang="ko-KR" altLang="en-US" sz="1800" b="1" dirty="0" smtClean="0"/>
              <a:t>읽어오기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서울시 </a:t>
            </a:r>
            <a:r>
              <a:rPr lang="ko-KR" altLang="en-US" sz="1800" dirty="0"/>
              <a:t>청소년 강좌정보를 얻기 위해 </a:t>
            </a:r>
            <a:r>
              <a:rPr lang="en-US" altLang="ko-KR" sz="1800" dirty="0"/>
              <a:t>Open API</a:t>
            </a:r>
            <a:r>
              <a:rPr lang="ko-KR" altLang="en-US" sz="1800" dirty="0"/>
              <a:t>에 대한 인증키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XML </a:t>
            </a:r>
            <a:r>
              <a:rPr lang="ko-KR" altLang="en-US" sz="1800" dirty="0"/>
              <a:t>형식으로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개의 정보를 요청하는 내용으로 구성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http://openapi.seoul.go.kr:8088/</a:t>
            </a:r>
            <a:r>
              <a:rPr lang="ko-KR" altLang="en-US" sz="1800" dirty="0"/>
              <a:t>인증키</a:t>
            </a:r>
            <a:r>
              <a:rPr lang="en-US" altLang="ko-KR" sz="1800" dirty="0"/>
              <a:t>/xml/</a:t>
            </a:r>
            <a:r>
              <a:rPr lang="en-US" altLang="ko-KR" sz="1800" dirty="0" err="1"/>
              <a:t>LampScpgmtb</a:t>
            </a:r>
            <a:r>
              <a:rPr lang="en-US" altLang="ko-KR" sz="1800" dirty="0"/>
              <a:t>/1/100/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1183" y="1652165"/>
            <a:ext cx="9502346" cy="334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http://openapi.seoul.go.kr:8088/</a:t>
            </a:r>
            <a:r>
              <a:rPr lang="ko-KR" altLang="en-US" sz="1600" b="1">
                <a:solidFill>
                  <a:srgbClr val="002060"/>
                </a:solidFill>
              </a:rPr>
              <a:t>인증키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타입명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서비스명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시작인덱스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마지막인덱스</a:t>
            </a:r>
            <a:r>
              <a:rPr lang="en-US" altLang="ko-KR" sz="1600" b="1">
                <a:solidFill>
                  <a:srgbClr val="002060"/>
                </a:solidFill>
              </a:rPr>
              <a:t>/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3" y="2293034"/>
            <a:ext cx="7841730" cy="2309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포털사이트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블로그</a:t>
            </a:r>
            <a:r>
              <a:rPr lang="ko-KR" altLang="en-US" sz="1800" b="1" dirty="0"/>
              <a:t> 글 검색하여 </a:t>
            </a:r>
            <a:r>
              <a:rPr lang="ko-KR" altLang="en-US" sz="1800" b="1" dirty="0" smtClean="0"/>
              <a:t>읽어오기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글 검색하여 읽어오기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https://developers.naver.com/main &gt; Documents </a:t>
            </a:r>
            <a:r>
              <a:rPr lang="ko-KR" altLang="en-US" sz="1800" dirty="0"/>
              <a:t>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검색 메뉴 선택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https://developers.naver.com/docs/search/blog/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Client ID</a:t>
            </a:r>
            <a:r>
              <a:rPr lang="ko-KR" altLang="en-US" sz="1800" dirty="0"/>
              <a:t>와 </a:t>
            </a:r>
            <a:r>
              <a:rPr lang="en-US" altLang="ko-KR" sz="1800" dirty="0"/>
              <a:t>Client Secret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부여받음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애플리케이션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사용 </a:t>
            </a:r>
            <a:r>
              <a:rPr lang="en-US" altLang="ko-KR" sz="1800" dirty="0"/>
              <a:t>API, </a:t>
            </a:r>
            <a:r>
              <a:rPr lang="ko-KR" altLang="en-US" sz="1800" dirty="0"/>
              <a:t>비 로그인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신청에 대한 정보 입력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검색 </a:t>
            </a:r>
            <a:r>
              <a:rPr lang="en-US" altLang="ko-KR" sz="1800" dirty="0"/>
              <a:t>Rest API URL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Query </a:t>
            </a:r>
            <a:r>
              <a:rPr lang="ko-KR" altLang="en-US" sz="1800" dirty="0"/>
              <a:t>문자열 구성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https://openapi.n****.com/v1/search/blog.xml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https://openapi.n****.com/v1/search/blog.json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Query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검색을 원하는 문자열</a:t>
            </a:r>
            <a:r>
              <a:rPr lang="en-US" altLang="ko-KR" sz="1800" dirty="0"/>
              <a:t>, UTF-8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Display 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 결과 출력 건수 지정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183" y="456928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8832</TotalTime>
  <Words>6206</Words>
  <Application>Microsoft Office PowerPoint</Application>
  <PresentationFormat>와이드스크린</PresentationFormat>
  <Paragraphs>1439</Paragraphs>
  <Slides>78</Slides>
  <Notes>78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</vt:lpstr>
      <vt:lpstr>Scrapy</vt:lpstr>
      <vt:lpstr>Scrapy</vt:lpstr>
      <vt:lpstr>Scrapy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1277</cp:revision>
  <dcterms:created xsi:type="dcterms:W3CDTF">2018-11-04T06:36:08Z</dcterms:created>
  <dcterms:modified xsi:type="dcterms:W3CDTF">2019-12-24T04:00:55Z</dcterms:modified>
</cp:coreProperties>
</file>