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471" r:id="rId3"/>
    <p:sldId id="571" r:id="rId4"/>
    <p:sldId id="528" r:id="rId5"/>
    <p:sldId id="530" r:id="rId6"/>
    <p:sldId id="572" r:id="rId7"/>
    <p:sldId id="531" r:id="rId8"/>
    <p:sldId id="532" r:id="rId9"/>
    <p:sldId id="573" r:id="rId10"/>
    <p:sldId id="534" r:id="rId11"/>
    <p:sldId id="535" r:id="rId12"/>
    <p:sldId id="536" r:id="rId13"/>
    <p:sldId id="574" r:id="rId14"/>
    <p:sldId id="538" r:id="rId15"/>
    <p:sldId id="539" r:id="rId16"/>
    <p:sldId id="540" r:id="rId17"/>
    <p:sldId id="541" r:id="rId18"/>
    <p:sldId id="542" r:id="rId19"/>
    <p:sldId id="543" r:id="rId20"/>
    <p:sldId id="544" r:id="rId21"/>
    <p:sldId id="545" r:id="rId22"/>
    <p:sldId id="546" r:id="rId23"/>
    <p:sldId id="547" r:id="rId24"/>
    <p:sldId id="549" r:id="rId25"/>
    <p:sldId id="551" r:id="rId26"/>
    <p:sldId id="552" r:id="rId27"/>
    <p:sldId id="553" r:id="rId28"/>
    <p:sldId id="554" r:id="rId29"/>
    <p:sldId id="555" r:id="rId30"/>
    <p:sldId id="566" r:id="rId31"/>
    <p:sldId id="556" r:id="rId32"/>
    <p:sldId id="557" r:id="rId33"/>
    <p:sldId id="567" r:id="rId34"/>
    <p:sldId id="575" r:id="rId35"/>
    <p:sldId id="558" r:id="rId36"/>
    <p:sldId id="559" r:id="rId37"/>
    <p:sldId id="569" r:id="rId38"/>
    <p:sldId id="560" r:id="rId39"/>
    <p:sldId id="561" r:id="rId40"/>
    <p:sldId id="562" r:id="rId41"/>
    <p:sldId id="563" r:id="rId42"/>
    <p:sldId id="570" r:id="rId43"/>
    <p:sldId id="564" r:id="rId44"/>
    <p:sldId id="565" r:id="rId45"/>
    <p:sldId id="385" r:id="rId4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 autoAdjust="0"/>
    <p:restoredTop sz="94213" autoAdjust="0"/>
  </p:normalViewPr>
  <p:slideViewPr>
    <p:cSldViewPr>
      <p:cViewPr varScale="1">
        <p:scale>
          <a:sx n="83" d="100"/>
          <a:sy n="83" d="100"/>
        </p:scale>
        <p:origin x="1690" y="77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51518" y="548681"/>
            <a:ext cx="6480721" cy="4583523"/>
            <a:chOff x="251518" y="764704"/>
            <a:chExt cx="7832271" cy="5539415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11560" y="1196752"/>
            <a:ext cx="3024336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 userDrawn="1"/>
        </p:nvSpPr>
        <p:spPr bwMode="auto">
          <a:xfrm>
            <a:off x="719572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 userDrawn="1"/>
        </p:nvSpPr>
        <p:spPr bwMode="auto">
          <a:xfrm>
            <a:off x="719572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11" name="텍스트 개체 틀 6"/>
          <p:cNvSpPr>
            <a:spLocks noGrp="1"/>
          </p:cNvSpPr>
          <p:nvPr userDrawn="1"/>
        </p:nvSpPr>
        <p:spPr bwMode="auto">
          <a:xfrm>
            <a:off x="871501" y="35650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12" name="텍스트 개체 틀 6"/>
          <p:cNvSpPr>
            <a:spLocks noGrp="1"/>
          </p:cNvSpPr>
          <p:nvPr userDrawn="1"/>
        </p:nvSpPr>
        <p:spPr bwMode="auto">
          <a:xfrm>
            <a:off x="871501" y="25012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13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71972" y="35650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871972" y="25012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61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2019-12-08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79" r:id="rId4"/>
    <p:sldLayoutId id="2147483680" r:id="rId5"/>
    <p:sldLayoutId id="2147483691" r:id="rId6"/>
    <p:sldLayoutId id="2147483686" r:id="rId7"/>
    <p:sldLayoutId id="2147483685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03. </a:t>
            </a:r>
            <a:r>
              <a:rPr lang="ko-KR" altLang="en-US" sz="3200" b="1" dirty="0">
                <a:solidFill>
                  <a:schemeClr val="bg1"/>
                </a:solidFill>
              </a:rPr>
              <a:t>화면 입출력과 리스트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화씨온도 변환기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실습 내용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이번 </a:t>
            </a:r>
            <a:r>
              <a:rPr lang="en-US" altLang="ko-KR" sz="1400" b="0" dirty="0"/>
              <a:t>Lab</a:t>
            </a:r>
            <a:r>
              <a:rPr lang="ko-KR" altLang="en-US" sz="1400" b="0" dirty="0"/>
              <a:t>에서는 앞에서 배운 </a:t>
            </a:r>
            <a:r>
              <a:rPr lang="en-US" altLang="ko-KR" sz="1400" b="0" dirty="0"/>
              <a:t>input( ) </a:t>
            </a:r>
            <a:r>
              <a:rPr lang="ko-KR" altLang="en-US" sz="1400" b="0" dirty="0"/>
              <a:t>함수</a:t>
            </a:r>
            <a:r>
              <a:rPr lang="en-US" altLang="ko-KR" sz="1400" b="0" dirty="0"/>
              <a:t>, print( ) </a:t>
            </a:r>
            <a:r>
              <a:rPr lang="ko-KR" altLang="en-US" sz="1400" b="0" dirty="0"/>
              <a:t>함수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간단한 사칙연산을 이용하여 </a:t>
            </a:r>
            <a:r>
              <a:rPr lang="ko-KR" altLang="en-US" sz="1400" b="0" dirty="0" smtClean="0"/>
              <a:t>화씨온도 변환기</a:t>
            </a:r>
            <a:r>
              <a:rPr lang="en-US" altLang="ko-KR" sz="1400" b="0" dirty="0" smtClean="0"/>
              <a:t>(Fahrenheit </a:t>
            </a:r>
            <a:r>
              <a:rPr lang="en-US" altLang="ko-KR" sz="1400" b="0" dirty="0"/>
              <a:t>temperature </a:t>
            </a:r>
            <a:r>
              <a:rPr lang="en-US" altLang="ko-KR" sz="1400" b="0" dirty="0" smtClean="0"/>
              <a:t>converter) </a:t>
            </a:r>
            <a:r>
              <a:rPr lang="ko-KR" altLang="en-US" sz="1400" b="0" dirty="0"/>
              <a:t>프로그램을 </a:t>
            </a:r>
            <a:r>
              <a:rPr lang="ko-KR" altLang="en-US" sz="1400" b="0" dirty="0" smtClean="0"/>
              <a:t>만든다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섭씨온도와 </a:t>
            </a:r>
            <a:r>
              <a:rPr lang="ko-KR" altLang="en-US" sz="1400" b="0" dirty="0"/>
              <a:t>화씨온도의 변환 공식은 다음과 </a:t>
            </a:r>
            <a:r>
              <a:rPr lang="ko-KR" altLang="en-US" sz="1400" b="0" dirty="0" smtClean="0"/>
              <a:t>같다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38476"/>
            <a:ext cx="7200000" cy="597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96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188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화씨온도 변환기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실행 결과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화씨온도 변환기 프로그램의 실행 결과는 다음과 같다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464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92896"/>
            <a:ext cx="7200000" cy="2783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en-US" altLang="ko-KR" dirty="0"/>
              <a:t>Lab: </a:t>
            </a:r>
            <a:r>
              <a:rPr lang="ko-KR" altLang="en-US" dirty="0"/>
              <a:t>화씨온도 변환기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해결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화씨온도 변환기 프로그램의 결과 코드는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3-3]</a:t>
            </a:r>
            <a:r>
              <a:rPr lang="ko-KR" altLang="en-US" sz="1400" b="0" dirty="0"/>
              <a:t>과 같다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08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565004"/>
            <a:ext cx="7704856" cy="938937"/>
          </a:xfrm>
        </p:spPr>
        <p:txBody>
          <a:bodyPr/>
          <a:lstStyle/>
          <a:p>
            <a:r>
              <a:rPr lang="ko-KR" altLang="en-US" dirty="0"/>
              <a:t>리스트의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719572" y="2501280"/>
            <a:ext cx="7704856" cy="938937"/>
          </a:xfrm>
        </p:spPr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728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946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리스트</a:t>
            </a:r>
            <a:r>
              <a:rPr lang="en-US" altLang="ko-KR" sz="1400" dirty="0" smtClean="0"/>
              <a:t>(list):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하나의 변수에 여러 값을 할당하는 </a:t>
            </a:r>
            <a:r>
              <a:rPr lang="ko-KR" altLang="en-US" sz="1400" b="0" dirty="0" err="1"/>
              <a:t>자료형이다</a:t>
            </a:r>
            <a:r>
              <a:rPr lang="en-US" altLang="ko-KR" sz="14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파이썬에서는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리스트처럼 여러 데이터를 하나의 변수에 할당하는 기법을 시퀀스 </a:t>
            </a:r>
            <a:r>
              <a:rPr lang="ko-KR" altLang="en-US" sz="1400" b="0" dirty="0" err="1"/>
              <a:t>자료형이라고</a:t>
            </a:r>
            <a:r>
              <a:rPr lang="ko-KR" altLang="en-US" sz="1400" b="0" dirty="0"/>
              <a:t>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시퀀스 </a:t>
            </a:r>
            <a:r>
              <a:rPr lang="ko-KR" altLang="en-US" sz="1400" b="0" dirty="0" err="1"/>
              <a:t>자료형은</a:t>
            </a:r>
            <a:r>
              <a:rPr lang="ko-KR" altLang="en-US" sz="1400" b="0" dirty="0"/>
              <a:t> 여러 자료를 순서대로 넣는다는 뜻이다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리스트는 하나의 </a:t>
            </a:r>
            <a:r>
              <a:rPr lang="ko-KR" altLang="en-US" sz="1400" b="0" dirty="0" err="1"/>
              <a:t>자료형으로만</a:t>
            </a:r>
            <a:r>
              <a:rPr lang="ko-KR" altLang="en-US" sz="1400" b="0" dirty="0"/>
              <a:t> 저장하지 않고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정수형이나 </a:t>
            </a:r>
            <a:r>
              <a:rPr lang="ko-KR" altLang="en-US" sz="1400" b="0" dirty="0" err="1"/>
              <a:t>실수형</a:t>
            </a:r>
            <a:r>
              <a:rPr lang="ko-KR" altLang="en-US" sz="1400" b="0" dirty="0"/>
              <a:t> 같은 다양한 </a:t>
            </a:r>
            <a:r>
              <a:rPr lang="ko-KR" altLang="en-US" sz="1400" b="0" dirty="0" err="1"/>
              <a:t>자료형을</a:t>
            </a:r>
            <a:r>
              <a:rPr lang="ko-KR" altLang="en-US" sz="1400" b="0" dirty="0"/>
              <a:t> 포함할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40460"/>
            <a:ext cx="56292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600" y="538062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리스트의 예 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 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693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인덱싱과 </a:t>
            </a:r>
            <a:r>
              <a:rPr lang="ko-KR" altLang="en-US" sz="2000" dirty="0" err="1" smtClean="0"/>
              <a:t>슬라이싱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인덱싱</a:t>
            </a:r>
            <a:r>
              <a:rPr lang="en-US" altLang="ko-KR" sz="2000" dirty="0">
                <a:solidFill>
                  <a:srgbClr val="F79433"/>
                </a:solidFill>
              </a:rPr>
              <a:t>(indexing)</a:t>
            </a:r>
            <a:r>
              <a:rPr lang="ko-KR" altLang="en-US" sz="2000" b="0" dirty="0">
                <a:solidFill>
                  <a:srgbClr val="F79433"/>
                </a:solidFill>
              </a:rPr>
              <a:t> 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13690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인덱싱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 smtClean="0"/>
              <a:t>리스트에 </a:t>
            </a:r>
            <a:r>
              <a:rPr lang="ko-KR" altLang="en-US" sz="1400" b="0" dirty="0"/>
              <a:t>있는 값에 접근하기 위해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값의 상대적인 주소를 사용하는 </a:t>
            </a:r>
            <a:r>
              <a:rPr lang="ko-KR" altLang="en-US" sz="1400" b="0" dirty="0" smtClean="0"/>
              <a:t>것이다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25329"/>
            <a:ext cx="6480000" cy="287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421736"/>
            <a:ext cx="3943565" cy="74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72000" y="623731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ea"/>
                <a:ea typeface="+mn-ea"/>
              </a:rPr>
              <a:t>[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ea"/>
                <a:ea typeface="+mn-ea"/>
              </a:rPr>
              <a:t>리스트의 인덱싱 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ea"/>
                <a:ea typeface="+mn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4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2082996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581300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리스트의 </a:t>
            </a:r>
            <a:r>
              <a:rPr lang="ko-KR" altLang="en-US" sz="2000" dirty="0" err="1"/>
              <a:t>주소값은</a:t>
            </a:r>
            <a:r>
              <a:rPr lang="ko-KR" altLang="en-US" sz="2000" dirty="0"/>
              <a:t> 왜 </a:t>
            </a:r>
            <a:r>
              <a:rPr lang="en-US" altLang="ko-KR" sz="2000" dirty="0"/>
              <a:t>0</a:t>
            </a:r>
            <a:r>
              <a:rPr lang="ko-KR" altLang="en-US" sz="2000" dirty="0"/>
              <a:t>부터 시작하는가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150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프로그래밍 언어 대부분에서 배열</a:t>
            </a:r>
            <a:r>
              <a:rPr lang="en-US" altLang="ko-KR" sz="1200" b="0" dirty="0"/>
              <a:t>(array) </a:t>
            </a:r>
            <a:r>
              <a:rPr lang="ko-KR" altLang="en-US" sz="1200" b="0" dirty="0"/>
              <a:t>계열 변수의 </a:t>
            </a:r>
            <a:r>
              <a:rPr lang="ko-KR" altLang="en-US" sz="1200" b="0" dirty="0" err="1"/>
              <a:t>주소값은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0</a:t>
            </a:r>
            <a:r>
              <a:rPr lang="ko-KR" altLang="en-US" sz="1200" b="0" dirty="0"/>
              <a:t>부터 시작한다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여러 가지 이유가 있지만</a:t>
            </a:r>
            <a:r>
              <a:rPr lang="en-US" altLang="ko-KR" sz="1200" b="0" dirty="0"/>
              <a:t>, </a:t>
            </a:r>
            <a:r>
              <a:rPr lang="ko-KR" altLang="en-US" sz="1200" b="0" dirty="0" smtClean="0"/>
              <a:t>일단</a:t>
            </a:r>
            <a:r>
              <a:rPr lang="en-US" altLang="ko-KR" sz="1200" b="0" dirty="0" smtClean="0"/>
              <a:t>1</a:t>
            </a:r>
            <a:r>
              <a:rPr lang="ko-KR" altLang="en-US" sz="1200" b="0" dirty="0"/>
              <a:t>부터 시작하는 것보다 </a:t>
            </a:r>
            <a:r>
              <a:rPr lang="en-US" altLang="ko-KR" sz="1200" b="0" dirty="0"/>
              <a:t>0</a:t>
            </a:r>
            <a:r>
              <a:rPr lang="ko-KR" altLang="en-US" sz="1200" b="0" dirty="0"/>
              <a:t>부터 시작하면 이진수 관점에서 메모리를 절약할 수 있다는 장점이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또한</a:t>
            </a:r>
            <a:r>
              <a:rPr lang="en-US" altLang="ko-KR" sz="1200" b="0" dirty="0"/>
              <a:t>, 1</a:t>
            </a:r>
            <a:r>
              <a:rPr lang="ko-KR" altLang="en-US" sz="1200" b="0" dirty="0" smtClean="0"/>
              <a:t>보다는 </a:t>
            </a:r>
            <a:r>
              <a:rPr lang="en-US" altLang="ko-KR" sz="1200" b="0" dirty="0"/>
              <a:t>0</a:t>
            </a:r>
            <a:r>
              <a:rPr lang="ko-KR" altLang="en-US" sz="1200" b="0" dirty="0"/>
              <a:t>부터 시작하는 것이 진수에서 </a:t>
            </a:r>
            <a:r>
              <a:rPr lang="en-US" altLang="ko-KR" sz="1200" b="0" dirty="0"/>
              <a:t>00</a:t>
            </a:r>
            <a:r>
              <a:rPr lang="ko-KR" altLang="en-US" sz="1200" b="0" dirty="0"/>
              <a:t>부터 사용할 수 있는 장점도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지금은 큰 문제가 안 되지만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초기 </a:t>
            </a:r>
            <a:r>
              <a:rPr lang="ko-KR" altLang="en-US" sz="1200" b="0" dirty="0" smtClean="0"/>
              <a:t>컴퓨터들은 </a:t>
            </a:r>
            <a:r>
              <a:rPr lang="ko-KR" altLang="en-US" sz="1200" b="0" dirty="0"/>
              <a:t>메모리 절약이 매우 큰 이슈였기 때문에 이 점은 중요했다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비주얼</a:t>
            </a:r>
            <a:r>
              <a:rPr lang="ko-KR" altLang="en-US" sz="1200" b="0" dirty="0"/>
              <a:t> 베이직이나 </a:t>
            </a:r>
            <a:r>
              <a:rPr lang="ko-KR" altLang="en-US" sz="1200" b="0" dirty="0" err="1"/>
              <a:t>매트랩</a:t>
            </a:r>
            <a:r>
              <a:rPr lang="ko-KR" altLang="en-US" sz="1200" b="0" dirty="0"/>
              <a:t> 같은 언어에서는 </a:t>
            </a:r>
            <a:r>
              <a:rPr lang="en-US" altLang="ko-KR" sz="1200" b="0" dirty="0"/>
              <a:t>1</a:t>
            </a:r>
            <a:r>
              <a:rPr lang="ko-KR" altLang="en-US" sz="1200" b="0" dirty="0" smtClean="0"/>
              <a:t>부터 </a:t>
            </a:r>
            <a:r>
              <a:rPr lang="ko-KR" altLang="en-US" sz="1200" b="0" dirty="0"/>
              <a:t>인덱싱을 하기도 하니 알아두면 좋다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88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인덱싱과 </a:t>
            </a:r>
            <a:r>
              <a:rPr lang="ko-KR" altLang="en-US" sz="2000" dirty="0" err="1" smtClean="0"/>
              <a:t>슬라이싱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슬라이싱</a:t>
            </a:r>
            <a:r>
              <a:rPr lang="en-US" altLang="ko-KR" sz="2000" dirty="0">
                <a:solidFill>
                  <a:srgbClr val="F79433"/>
                </a:solidFill>
              </a:rPr>
              <a:t>(slicing)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 smtClean="0"/>
              <a:t>슬라이싱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 smtClean="0"/>
              <a:t>리스트의 </a:t>
            </a:r>
            <a:r>
              <a:rPr lang="ko-KR" altLang="en-US" sz="1400" b="0" dirty="0"/>
              <a:t>인덱스를 사용하여 전체 리스트에서 일부를 잘라내어 반환한다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2000" y="386104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 cities 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변수의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리스트 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57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212976"/>
            <a:ext cx="5400000" cy="58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49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슬라이싱의</a:t>
            </a:r>
            <a:r>
              <a:rPr lang="ko-KR" altLang="en-US" sz="1400" b="0" dirty="0"/>
              <a:t> 기본 문법</a:t>
            </a:r>
            <a:endParaRPr lang="en-US" altLang="ko-KR" sz="1400" b="0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276872"/>
            <a:ext cx="6480000" cy="55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24944"/>
            <a:ext cx="6480000" cy="101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301209"/>
            <a:ext cx="6480000" cy="125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인덱싱과 </a:t>
            </a:r>
            <a:r>
              <a:rPr lang="ko-KR" altLang="en-US" sz="2000" dirty="0" err="1"/>
              <a:t>슬라이싱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슬라이싱</a:t>
            </a:r>
            <a:r>
              <a:rPr lang="en-US" altLang="ko-KR" sz="2000" dirty="0">
                <a:solidFill>
                  <a:srgbClr val="F79433"/>
                </a:solidFill>
              </a:rPr>
              <a:t>(slicing)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539552" y="4112535"/>
            <a:ext cx="7632448" cy="104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파이썬의</a:t>
            </a:r>
            <a:r>
              <a:rPr lang="ko-KR" altLang="en-US" sz="1400" b="0" dirty="0" smtClean="0"/>
              <a:t> 리스트에서 ‘마지막 인덱스 </a:t>
            </a:r>
            <a:r>
              <a:rPr lang="en-US" altLang="ko-KR" sz="1400" b="0" dirty="0" smtClean="0"/>
              <a:t>- 1</a:t>
            </a:r>
            <a:r>
              <a:rPr lang="ko-KR" altLang="en-US" sz="1400" b="0" dirty="0" smtClean="0"/>
              <a:t>’까지만 출력된다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만약 한 번 이상 리스트 변수를 사용하면 마지막 인덱스가 다음 </a:t>
            </a:r>
            <a:r>
              <a:rPr lang="ko-KR" altLang="en-US" sz="1400" b="0" dirty="0" smtClean="0"/>
              <a:t>리스트의 시작 </a:t>
            </a:r>
            <a:r>
              <a:rPr lang="ko-KR" altLang="en-US" sz="1400" b="0" dirty="0"/>
              <a:t>인덱스가 되어 코드를 작성할 때 조금 더 쉽게 이해할 수 있다는 장점이 있다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307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3969020"/>
            <a:ext cx="7992888" cy="828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일반적으로 </a:t>
            </a:r>
            <a:r>
              <a:rPr lang="ko-KR" altLang="en-US" sz="1400" b="0" dirty="0" smtClean="0"/>
              <a:t>시작 인덱스가 </a:t>
            </a:r>
            <a:r>
              <a:rPr lang="ko-KR" altLang="en-US" sz="1400" b="0" dirty="0"/>
              <a:t>비어 있으면 처음부터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마지막 인덱스가 비어 있으면 마지막까지라는 의미로 </a:t>
            </a:r>
            <a:r>
              <a:rPr lang="ko-KR" altLang="en-US" sz="1400" b="0" dirty="0" smtClean="0"/>
              <a:t>사용된다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cities[-8:]</a:t>
            </a:r>
            <a:r>
              <a:rPr lang="ko-KR" altLang="en-US" sz="1400" b="0" dirty="0"/>
              <a:t>은 인덱스가 </a:t>
            </a:r>
            <a:r>
              <a:rPr lang="en-US" altLang="ko-KR" sz="1400" b="0" dirty="0"/>
              <a:t>-8</a:t>
            </a:r>
            <a:r>
              <a:rPr lang="ko-KR" altLang="en-US" sz="1400" b="0" dirty="0"/>
              <a:t>인 ‘서울’부터 ‘수원’까지 출력하라는 뜻이다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인덱싱과 </a:t>
            </a:r>
            <a:r>
              <a:rPr lang="ko-KR" altLang="en-US" sz="2000" dirty="0" err="1" smtClean="0"/>
              <a:t>슬라이싱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리버스</a:t>
            </a:r>
            <a:r>
              <a:rPr lang="ko-KR" altLang="en-US" sz="2000" dirty="0">
                <a:solidFill>
                  <a:srgbClr val="F79433"/>
                </a:solidFill>
              </a:rPr>
              <a:t> 인덱스</a:t>
            </a:r>
            <a:r>
              <a:rPr lang="en-US" altLang="ko-KR" sz="2000" dirty="0">
                <a:solidFill>
                  <a:srgbClr val="F79433"/>
                </a:solidFill>
              </a:rPr>
              <a:t>(reverse index)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리스트에는 </a:t>
            </a:r>
            <a:r>
              <a:rPr lang="ko-KR" altLang="en-US" sz="1400" b="0" dirty="0"/>
              <a:t>인덱스를 마지막 값부터 시작하는 </a:t>
            </a:r>
            <a:r>
              <a:rPr lang="ko-KR" altLang="en-US" sz="1400" u="sng" dirty="0" err="1"/>
              <a:t>리버스</a:t>
            </a:r>
            <a:r>
              <a:rPr lang="ko-KR" altLang="en-US" sz="1400" u="sng" dirty="0"/>
              <a:t> </a:t>
            </a:r>
            <a:r>
              <a:rPr lang="ko-KR" altLang="en-US" sz="1400" u="sng" dirty="0" smtClean="0"/>
              <a:t>인덱스</a:t>
            </a:r>
            <a:r>
              <a:rPr lang="en-US" altLang="ko-KR" sz="1400" dirty="0" smtClean="0"/>
              <a:t> </a:t>
            </a:r>
            <a:r>
              <a:rPr lang="ko-KR" altLang="en-US" sz="1400" b="0" dirty="0"/>
              <a:t>기능이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5400000" cy="60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3036391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 cities 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변수의 </a:t>
            </a:r>
            <a:r>
              <a:rPr lang="ko-KR" altLang="en-US" sz="1100" b="1" dirty="0" err="1">
                <a:solidFill>
                  <a:schemeClr val="accent1"/>
                </a:solidFill>
                <a:latin typeface="+mn-lt"/>
              </a:rPr>
              <a:t>리버스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인덱스 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869160"/>
            <a:ext cx="7200000" cy="1116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4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645024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atin typeface="+mj-ea"/>
                <a:ea typeface="+mj-ea"/>
              </a:rPr>
              <a:t>파이썬</a:t>
            </a:r>
            <a:r>
              <a:rPr lang="ko-KR" altLang="en-US" sz="2000" b="1" dirty="0">
                <a:latin typeface="+mj-ea"/>
                <a:ea typeface="+mj-ea"/>
              </a:rPr>
              <a:t> 프로그래밍 </a:t>
            </a:r>
            <a:r>
              <a:rPr lang="ko-KR" altLang="en-US" sz="2000" b="1" dirty="0" smtClean="0">
                <a:latin typeface="+mj-ea"/>
                <a:ea typeface="+mj-ea"/>
              </a:rPr>
              <a:t>환경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화면 </a:t>
            </a:r>
            <a:r>
              <a:rPr lang="ko-KR" altLang="en-US" sz="2000" b="1" dirty="0" smtClean="0">
                <a:latin typeface="+mj-ea"/>
                <a:ea typeface="+mj-ea"/>
              </a:rPr>
              <a:t>입출력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</a:t>
            </a:r>
            <a:r>
              <a:rPr lang="ko-KR" altLang="en-US" sz="2000" b="1" dirty="0">
                <a:latin typeface="+mj-ea"/>
                <a:ea typeface="+mj-ea"/>
              </a:rPr>
              <a:t>화씨온도 </a:t>
            </a:r>
            <a:r>
              <a:rPr lang="ko-KR" altLang="en-US" sz="2000" b="1" dirty="0" smtClean="0">
                <a:latin typeface="+mj-ea"/>
                <a:ea typeface="+mj-ea"/>
              </a:rPr>
              <a:t>변환기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리스트의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리스트의 메모리 관리 방식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1646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인덱싱과 </a:t>
            </a:r>
            <a:r>
              <a:rPr lang="ko-KR" altLang="en-US" sz="2000" dirty="0" err="1" smtClean="0"/>
              <a:t>슬라이싱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인덱스 범위를 넘어가는 </a:t>
            </a:r>
            <a:r>
              <a:rPr lang="ko-KR" altLang="en-US" sz="2000" dirty="0" err="1" smtClean="0">
                <a:solidFill>
                  <a:srgbClr val="F79433"/>
                </a:solidFill>
              </a:rPr>
              <a:t>슬라이싱</a:t>
            </a:r>
            <a:endParaRPr lang="en-US" altLang="ko-KR" sz="2000" dirty="0">
              <a:solidFill>
                <a:srgbClr val="F79433"/>
              </a:solidFill>
            </a:endParaRP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인덱스를 </a:t>
            </a:r>
            <a:r>
              <a:rPr lang="ko-KR" altLang="en-US" sz="1400" b="0" dirty="0"/>
              <a:t>따로 넣지 않고 </a:t>
            </a:r>
            <a:r>
              <a:rPr lang="en-US" altLang="ko-KR" sz="1400" b="0" dirty="0"/>
              <a:t>print(cities[:])</a:t>
            </a:r>
            <a:r>
              <a:rPr lang="ko-KR" altLang="en-US" sz="1400" b="0" dirty="0"/>
              <a:t>과 같이 콜론</a:t>
            </a:r>
            <a:r>
              <a:rPr lang="en-US" altLang="ko-KR" sz="1400" b="0" dirty="0"/>
              <a:t>(:)</a:t>
            </a:r>
            <a:r>
              <a:rPr lang="ko-KR" altLang="en-US" sz="1400" b="0" dirty="0"/>
              <a:t>을 </a:t>
            </a:r>
            <a:r>
              <a:rPr lang="ko-KR" altLang="en-US" sz="1400" b="0" dirty="0" smtClean="0"/>
              <a:t>넣으면 </a:t>
            </a:r>
            <a:r>
              <a:rPr lang="en-US" altLang="ko-KR" sz="1400" b="0" dirty="0"/>
              <a:t>cities </a:t>
            </a:r>
            <a:r>
              <a:rPr lang="ko-KR" altLang="en-US" sz="1400" b="0" dirty="0"/>
              <a:t>변수의 모든 값을 다 반환한다</a:t>
            </a:r>
            <a:r>
              <a:rPr lang="en-US" altLang="ko-KR" sz="14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슬라이싱에서는</a:t>
            </a:r>
            <a:r>
              <a:rPr lang="ko-KR" altLang="en-US" sz="1400" b="0" dirty="0" smtClean="0"/>
              <a:t> 인덱스를 </a:t>
            </a:r>
            <a:r>
              <a:rPr lang="ko-KR" altLang="en-US" sz="1400" b="0" dirty="0"/>
              <a:t>넘어서거나 입력하지 않더라도 자동으로 시작 인덱스와 마지막 인덱스로 지정된다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1012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인덱싱과 </a:t>
            </a:r>
            <a:r>
              <a:rPr lang="ko-KR" altLang="en-US" sz="2000" dirty="0" err="1" smtClean="0"/>
              <a:t>슬라이싱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증가값</a:t>
            </a:r>
            <a:r>
              <a:rPr lang="en-US" altLang="ko-KR" sz="2000" dirty="0">
                <a:solidFill>
                  <a:srgbClr val="F79433"/>
                </a:solidFill>
              </a:rPr>
              <a:t>(step)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슬라이싱에서는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시작 인덱스와 마지막 인덱스 외에 마지막 자리에 </a:t>
            </a:r>
            <a:r>
              <a:rPr lang="ko-KR" altLang="en-US" sz="1400" b="0" dirty="0" err="1" smtClean="0"/>
              <a:t>증가값을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넣을 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증가값은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한 번에 건너뛰는 값의 개수이다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533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85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</a:t>
            </a:r>
            <a:r>
              <a:rPr lang="ko-KR" altLang="en-US" sz="2000" dirty="0" smtClean="0"/>
              <a:t>연산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덧셈 연산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덧셈 </a:t>
            </a:r>
            <a:r>
              <a:rPr lang="ko-KR" altLang="en-US" sz="1400" b="0" dirty="0"/>
              <a:t>연산을 하더라도 따로 어딘가 변수에 할당해 </a:t>
            </a:r>
            <a:r>
              <a:rPr lang="ko-KR" altLang="en-US" sz="1400" b="0" dirty="0" smtClean="0"/>
              <a:t>주지 않으면 </a:t>
            </a:r>
            <a:r>
              <a:rPr lang="ko-KR" altLang="en-US" sz="1400" b="0" dirty="0"/>
              <a:t>기존 변수는 변화가 </a:t>
            </a:r>
            <a:r>
              <a:rPr lang="ko-KR" altLang="en-US" sz="1400" b="0" dirty="0" smtClean="0"/>
              <a:t>없다</a:t>
            </a:r>
            <a:endParaRPr lang="en-US" altLang="ko-KR" sz="1400" b="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6" y="2708920"/>
            <a:ext cx="7200000" cy="252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373216"/>
            <a:ext cx="7200000" cy="112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4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연산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곱셈 </a:t>
            </a:r>
            <a:r>
              <a:rPr lang="ko-KR" altLang="en-US" sz="1400" dirty="0" smtClean="0"/>
              <a:t>연산 </a:t>
            </a:r>
            <a:r>
              <a:rPr lang="en-US" altLang="ko-KR" sz="1400" dirty="0" smtClean="0"/>
              <a:t>: </a:t>
            </a:r>
            <a:r>
              <a:rPr lang="ko-KR" altLang="en-US" sz="1400" b="0" dirty="0"/>
              <a:t>리스트의 곱셈 연산은 기준 리스트에 </a:t>
            </a:r>
            <a:r>
              <a:rPr lang="en-US" altLang="ko-KR" sz="1400" b="0" dirty="0"/>
              <a:t>n</a:t>
            </a:r>
            <a:r>
              <a:rPr lang="ko-KR" altLang="en-US" sz="1400" b="0" dirty="0"/>
              <a:t>을 곱했을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같은 리스트를 </a:t>
            </a:r>
            <a:r>
              <a:rPr lang="en-US" altLang="ko-KR" sz="1400" b="0" dirty="0"/>
              <a:t>n</a:t>
            </a:r>
            <a:r>
              <a:rPr lang="ko-KR" altLang="en-US" sz="1400" b="0" dirty="0"/>
              <a:t>배만큼 늘려 준다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840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879761"/>
            <a:ext cx="7200000" cy="85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3943657"/>
            <a:ext cx="7776864" cy="78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smtClean="0"/>
              <a:t>in </a:t>
            </a:r>
            <a:r>
              <a:rPr lang="ko-KR" altLang="en-US" sz="1400" dirty="0" smtClean="0"/>
              <a:t>연산 </a:t>
            </a:r>
            <a:r>
              <a:rPr lang="en-US" altLang="ko-KR" sz="1400" dirty="0" smtClean="0"/>
              <a:t>: </a:t>
            </a:r>
            <a:r>
              <a:rPr lang="ko-KR" altLang="en-US" sz="1400" b="0" dirty="0"/>
              <a:t>포함 여부를 확인하는 연산으로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하나의 값이 해당 리스트에 들어 있는지 확인할 </a:t>
            </a:r>
            <a:r>
              <a:rPr lang="ko-KR" altLang="en-US" sz="1400" b="0" dirty="0" smtClean="0"/>
              <a:t>수 있다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395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추가 및 삭제</a:t>
            </a:r>
            <a:endParaRPr lang="en-US" altLang="ko-KR" sz="20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82763"/>
            <a:ext cx="7200000" cy="1415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append(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 </a:t>
            </a:r>
            <a:r>
              <a:rPr lang="ko-KR" altLang="en-US" sz="1400" b="0" dirty="0"/>
              <a:t>새로운 값을 기존 리스트의 맨 끝에 추가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725144"/>
            <a:ext cx="7200000" cy="16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4115197"/>
            <a:ext cx="7776864" cy="465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extend(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 </a:t>
            </a:r>
            <a:r>
              <a:rPr lang="ko-KR" altLang="en-US" sz="1400" b="0" dirty="0"/>
              <a:t>새로운 리스트를 기존 리스트에 </a:t>
            </a:r>
            <a:r>
              <a:rPr lang="ko-KR" altLang="en-US" sz="1400" b="0" dirty="0" smtClean="0"/>
              <a:t>추가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12133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추가 및 삭제</a:t>
            </a:r>
            <a:endParaRPr lang="en-US" altLang="ko-KR" sz="20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68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smtClean="0"/>
              <a:t>insert(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 </a:t>
            </a:r>
            <a:r>
              <a:rPr lang="ko-KR" altLang="en-US" sz="1400" b="0" dirty="0"/>
              <a:t>기존 리스트의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번째 인덱스에 새로운 값을 추가</a:t>
            </a:r>
            <a:r>
              <a:rPr lang="en-US" altLang="ko-KR" sz="1400" b="0" dirty="0"/>
              <a:t>, i</a:t>
            </a:r>
            <a:r>
              <a:rPr lang="ko-KR" altLang="en-US" sz="1400" b="0" dirty="0"/>
              <a:t>번째 인덱스를 기준으로 </a:t>
            </a:r>
            <a:r>
              <a:rPr lang="ko-KR" altLang="en-US" sz="1400" b="0" dirty="0" smtClean="0"/>
              <a:t>뒤쪽의 </a:t>
            </a:r>
            <a:r>
              <a:rPr lang="ko-KR" altLang="en-US" sz="1400" b="0" dirty="0"/>
              <a:t>인덱스가 하나씩 </a:t>
            </a:r>
            <a:r>
              <a:rPr lang="ko-KR" altLang="en-US" sz="1400" b="0" dirty="0" smtClean="0"/>
              <a:t>밀림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</p:spTree>
    <p:extLst>
      <p:ext uri="{BB962C8B-B14F-4D97-AF65-F5344CB8AC3E}">
        <p14:creationId xmlns:p14="http://schemas.microsoft.com/office/powerpoint/2010/main" val="424772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추가 및 삭제</a:t>
            </a:r>
            <a:endParaRPr lang="en-US" altLang="ko-KR" sz="20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82763"/>
            <a:ext cx="7200000" cy="1929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remove(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 </a:t>
            </a:r>
            <a:r>
              <a:rPr lang="ko-KR" altLang="en-US" sz="1400" b="0" dirty="0"/>
              <a:t>리스트 내의 특정 값을 </a:t>
            </a:r>
            <a:r>
              <a:rPr lang="ko-KR" altLang="en-US" sz="1400" b="0" dirty="0" smtClean="0"/>
              <a:t>삭제</a:t>
            </a:r>
            <a:r>
              <a:rPr lang="en-US" altLang="ko-KR" sz="1400" b="0" dirty="0" smtClean="0"/>
              <a:t>.</a:t>
            </a:r>
            <a:endParaRPr lang="en-US" altLang="ko-KR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</p:spTree>
    <p:extLst>
      <p:ext uri="{BB962C8B-B14F-4D97-AF65-F5344CB8AC3E}">
        <p14:creationId xmlns:p14="http://schemas.microsoft.com/office/powerpoint/2010/main" val="243476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리스트 추가 및 삭제</a:t>
            </a:r>
            <a:endParaRPr lang="en-US" altLang="ko-KR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24944"/>
            <a:ext cx="7200000" cy="224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인덱스의 </a:t>
            </a:r>
            <a:r>
              <a:rPr lang="ko-KR" altLang="en-US" sz="1400" dirty="0" smtClean="0"/>
              <a:t>재할당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인덱스에 </a:t>
            </a:r>
            <a:r>
              <a:rPr lang="ko-KR" altLang="en-US" sz="1400" b="0" dirty="0"/>
              <a:t>새로운 값을 </a:t>
            </a:r>
            <a:r>
              <a:rPr lang="ko-KR" altLang="en-US" sz="1400" b="0" dirty="0" smtClean="0"/>
              <a:t>할당한다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인덱스 삭제 </a:t>
            </a:r>
            <a:r>
              <a:rPr lang="en-US" altLang="ko-KR" sz="1400" dirty="0" smtClean="0"/>
              <a:t>: </a:t>
            </a:r>
            <a:r>
              <a:rPr lang="en-US" altLang="ko-KR" sz="1400" b="0" dirty="0" smtClean="0"/>
              <a:t>del </a:t>
            </a:r>
            <a:r>
              <a:rPr lang="ko-KR" altLang="en-US" sz="1400" b="0" dirty="0"/>
              <a:t>함수를 사용한다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</p:spTree>
    <p:extLst>
      <p:ext uri="{BB962C8B-B14F-4D97-AF65-F5344CB8AC3E}">
        <p14:creationId xmlns:p14="http://schemas.microsoft.com/office/powerpoint/2010/main" val="134665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252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720080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리스트 추가 및 삭제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60987" y="458112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리스트 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추가 및 삭제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함수 </a:t>
            </a:r>
            <a:r>
              <a:rPr lang="en-US" altLang="ko-KR" sz="1100" b="1" dirty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46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패킹과 </a:t>
            </a:r>
            <a:r>
              <a:rPr lang="ko-KR" altLang="en-US" sz="2000" dirty="0" err="1" smtClean="0"/>
              <a:t>언패킹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패킹</a:t>
            </a:r>
            <a:r>
              <a:rPr lang="en-US" altLang="ko-KR" sz="1400" b="0" dirty="0" smtClean="0"/>
              <a:t>(packing):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한 변수에 여러 개의 데이터를 할당하는 </a:t>
            </a:r>
            <a:r>
              <a:rPr lang="ko-KR" altLang="en-US" sz="1400" b="0" dirty="0" smtClean="0"/>
              <a:t>것</a:t>
            </a:r>
            <a:r>
              <a:rPr lang="en-US" altLang="ko-KR" sz="14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언패킹</a:t>
            </a:r>
            <a:r>
              <a:rPr lang="en-US" altLang="ko-KR" sz="1400" b="0" dirty="0" smtClean="0"/>
              <a:t>(unpacking):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한 변수의 </a:t>
            </a:r>
            <a:r>
              <a:rPr lang="ko-KR" altLang="en-US" sz="1400" b="0" dirty="0" smtClean="0"/>
              <a:t>데이터를 </a:t>
            </a:r>
            <a:r>
              <a:rPr lang="ko-KR" altLang="en-US" sz="1400" b="0" dirty="0"/>
              <a:t>각각의 변수로 반환하는 </a:t>
            </a:r>
            <a:r>
              <a:rPr lang="ko-KR" altLang="en-US" sz="1400" b="0" dirty="0" smtClean="0"/>
              <a:t>것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05833"/>
            <a:ext cx="7200000" cy="1418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71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565004"/>
            <a:ext cx="7704856" cy="938937"/>
          </a:xfrm>
        </p:spPr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프로그래밍 환경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719572" y="2501280"/>
            <a:ext cx="7704856" cy="938937"/>
          </a:xfrm>
        </p:spPr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164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패킹과 </a:t>
            </a:r>
            <a:r>
              <a:rPr lang="ko-KR" altLang="en-US" sz="2000" dirty="0" err="1" smtClean="0"/>
              <a:t>언패킹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코드처럼 리스트에 값이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개인데</a:t>
            </a:r>
            <a:r>
              <a:rPr lang="en-US" altLang="ko-KR" sz="1400" b="0" dirty="0"/>
              <a:t>, 5</a:t>
            </a:r>
            <a:r>
              <a:rPr lang="ko-KR" altLang="en-US" sz="1400" b="0" dirty="0"/>
              <a:t>개로 </a:t>
            </a:r>
            <a:r>
              <a:rPr lang="ko-KR" altLang="en-US" sz="1400" b="0" dirty="0" err="1"/>
              <a:t>언패킹을</a:t>
            </a:r>
            <a:r>
              <a:rPr lang="ko-KR" altLang="en-US" sz="1400" b="0" dirty="0"/>
              <a:t> 시도한다면 어떤 결과가 나올까</a:t>
            </a:r>
            <a:r>
              <a:rPr lang="en-US" altLang="ko-KR" sz="1400" b="0" dirty="0" smtClean="0"/>
              <a:t>?  </a:t>
            </a:r>
            <a:r>
              <a:rPr lang="ko-KR" altLang="en-US" sz="1400" b="0" dirty="0" smtClean="0"/>
              <a:t>다음 </a:t>
            </a:r>
            <a:r>
              <a:rPr lang="ko-KR" altLang="en-US" sz="1400" b="0" dirty="0"/>
              <a:t>코드에서 보는 것처럼 </a:t>
            </a:r>
            <a:r>
              <a:rPr lang="ko-KR" altLang="en-US" sz="1400" b="0" dirty="0" err="1"/>
              <a:t>언패킹</a:t>
            </a:r>
            <a:r>
              <a:rPr lang="ko-KR" altLang="en-US" sz="1400" b="0" dirty="0"/>
              <a:t> 시 </a:t>
            </a:r>
            <a:r>
              <a:rPr lang="ko-KR" altLang="en-US" sz="1400" b="0" dirty="0" err="1"/>
              <a:t>할당받는</a:t>
            </a:r>
            <a:r>
              <a:rPr lang="ko-KR" altLang="en-US" sz="1400" b="0" dirty="0"/>
              <a:t> 변수의 개수가 적거나 많으면 모두 에러가 </a:t>
            </a:r>
            <a:r>
              <a:rPr lang="ko-KR" altLang="en-US" sz="1400" b="0" dirty="0" smtClean="0"/>
              <a:t>발생한다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31553"/>
            <a:ext cx="7200000" cy="277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535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140968"/>
            <a:ext cx="7200000" cy="149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리스트를 효율적으로 활용하기 위해 여러 개의 리스트를 하나의 변수에 할당하는 이차원 </a:t>
            </a:r>
            <a:r>
              <a:rPr lang="ko-KR" altLang="en-US" sz="1400" b="0" dirty="0" smtClean="0"/>
              <a:t>리스트를 </a:t>
            </a:r>
            <a:r>
              <a:rPr lang="ko-KR" altLang="en-US" sz="1400" b="0" dirty="0"/>
              <a:t>사용할 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이차원 리스트는 표의 칸에 값을 채웠을 때 생기는 값들의 집합이다</a:t>
            </a:r>
            <a:r>
              <a:rPr lang="en-US" altLang="ko-KR" sz="1400" b="0" dirty="0" smtClean="0"/>
              <a:t>. 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이차원 리스트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60987" y="4725144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이차원 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리스트를 설명하기 위한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예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578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140968"/>
            <a:ext cx="7200000" cy="195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이차원 리스트를 하나의 변수로 표현하기 위해서는 다음과 같이 코드를 작성하면 </a:t>
            </a:r>
            <a:r>
              <a:rPr lang="ko-KR" altLang="en-US" sz="1400" b="0" dirty="0" smtClean="0"/>
              <a:t>된다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이차원 리스트에 </a:t>
            </a:r>
            <a:r>
              <a:rPr lang="ko-KR" altLang="en-US" sz="1400" b="0" dirty="0" err="1"/>
              <a:t>인덱싱하여</a:t>
            </a:r>
            <a:r>
              <a:rPr lang="ko-KR" altLang="en-US" sz="1400" b="0" dirty="0"/>
              <a:t> 값에 접근하기 위해서는 다음 코드와 같이 </a:t>
            </a:r>
            <a:r>
              <a:rPr lang="ko-KR" altLang="en-US" sz="1400" b="0" dirty="0" smtClean="0"/>
              <a:t>대괄호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개를 사용한다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이차원 리스트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9449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이차원 리스트를 행렬로 본다면 </a:t>
            </a:r>
            <a:r>
              <a:rPr lang="en-US" altLang="ko-KR" sz="1400" b="0" dirty="0"/>
              <a:t>[0]</a:t>
            </a:r>
            <a:r>
              <a:rPr lang="ko-KR" altLang="en-US" sz="1400" b="0" dirty="0"/>
              <a:t>은 행</a:t>
            </a:r>
            <a:r>
              <a:rPr lang="en-US" altLang="ko-KR" sz="1400" b="0" dirty="0"/>
              <a:t>, [2]</a:t>
            </a:r>
            <a:r>
              <a:rPr lang="ko-KR" altLang="en-US" sz="1400" b="0" dirty="0"/>
              <a:t>는 열을 뜻한다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생성된 이차원 </a:t>
            </a:r>
            <a:r>
              <a:rPr lang="ko-KR" altLang="en-US" sz="1400" b="0" dirty="0" smtClean="0"/>
              <a:t>리스트에서</a:t>
            </a:r>
            <a:r>
              <a:rPr lang="en-US" altLang="ko-KR" sz="1400" b="0" dirty="0" smtClean="0"/>
              <a:t>[</a:t>
            </a:r>
            <a:r>
              <a:rPr lang="en-US" altLang="ko-KR" sz="1400" b="0" dirty="0"/>
              <a:t>0]</a:t>
            </a:r>
            <a:r>
              <a:rPr lang="ko-KR" altLang="en-US" sz="1400" b="0" dirty="0"/>
              <a:t>은 </a:t>
            </a:r>
            <a:r>
              <a:rPr lang="en-US" altLang="ko-KR" sz="1400" b="0" dirty="0" err="1"/>
              <a:t>kor_score</a:t>
            </a:r>
            <a:r>
              <a:rPr lang="en-US" altLang="ko-KR" sz="1400" b="0" dirty="0"/>
              <a:t>, [2]</a:t>
            </a:r>
            <a:r>
              <a:rPr lang="ko-KR" altLang="en-US" sz="1400" b="0" dirty="0"/>
              <a:t>는 </a:t>
            </a:r>
            <a:r>
              <a:rPr lang="en-US" altLang="ko-KR" sz="1400" b="0" dirty="0"/>
              <a:t>C</a:t>
            </a:r>
            <a:r>
              <a:rPr lang="ko-KR" altLang="en-US" sz="1400" b="0" dirty="0"/>
              <a:t>를 의미하여 실행 결과 </a:t>
            </a:r>
            <a:r>
              <a:rPr lang="en-US" altLang="ko-KR" sz="1400" b="0" dirty="0"/>
              <a:t>20</a:t>
            </a:r>
            <a:r>
              <a:rPr lang="ko-KR" altLang="en-US" sz="1400" b="0" dirty="0"/>
              <a:t>을 화면에 출력한다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리스트의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이차원 리스트</a:t>
            </a:r>
            <a:endParaRPr lang="en-US" altLang="ko-KR" sz="2000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85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04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565004"/>
            <a:ext cx="7704856" cy="938937"/>
          </a:xfrm>
        </p:spPr>
        <p:txBody>
          <a:bodyPr/>
          <a:lstStyle/>
          <a:p>
            <a:r>
              <a:rPr lang="ko-KR" altLang="en-US" dirty="0"/>
              <a:t>리스트의 메모리 관리 방식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719572" y="2501280"/>
            <a:ext cx="7704856" cy="938937"/>
          </a:xfrm>
        </p:spPr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686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ko-KR" altLang="en-US" dirty="0"/>
              <a:t>리스트의 메모리 관리 방식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메모리 저장</a:t>
            </a:r>
            <a:endParaRPr lang="en-US" altLang="ko-KR" sz="20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875734"/>
            <a:ext cx="7200000" cy="3366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다음 코드에서 가장 </a:t>
            </a:r>
            <a:r>
              <a:rPr lang="ko-KR" altLang="en-US" sz="1400" b="0" dirty="0"/>
              <a:t>핵심 코드는 </a:t>
            </a:r>
            <a:r>
              <a:rPr lang="en-US" altLang="ko-KR" sz="1400" b="0" dirty="0" err="1"/>
              <a:t>math_score</a:t>
            </a:r>
            <a:r>
              <a:rPr lang="en-US" altLang="ko-KR" sz="1400" b="0" dirty="0"/>
              <a:t>[0] = 1000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분명히 </a:t>
            </a:r>
            <a:r>
              <a:rPr lang="en-US" altLang="ko-KR" sz="1400" b="0" dirty="0" err="1"/>
              <a:t>math_score</a:t>
            </a:r>
            <a:r>
              <a:rPr lang="ko-KR" altLang="en-US" sz="1400" b="0" dirty="0"/>
              <a:t>의 값을 </a:t>
            </a:r>
            <a:r>
              <a:rPr lang="ko-KR" altLang="en-US" sz="1400" b="0" dirty="0" smtClean="0"/>
              <a:t>변경하였는데 </a:t>
            </a:r>
            <a:r>
              <a:rPr lang="en-US" altLang="ko-KR" sz="1400" b="0" dirty="0" err="1"/>
              <a:t>midterm_score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두 번째 행의 첫 번째 값이 변경되었다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이는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리스트가 값을 저장하는 방식 때문에 발생하는 현상이다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489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ko-KR" altLang="en-US" dirty="0"/>
              <a:t>리스트의 메모리 관리 방식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메모리 저장</a:t>
            </a:r>
            <a:endParaRPr lang="en-US" altLang="ko-KR" sz="20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1182"/>
            <a:ext cx="5663440" cy="267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600" y="5445224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리스트의 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메모리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저장 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파이썬은</a:t>
            </a:r>
            <a:r>
              <a:rPr lang="ko-KR" altLang="en-US" sz="1400" b="0" dirty="0"/>
              <a:t> 리스트를 저장할 때 값 자체가 아니라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값이 위치한 메모리 주소</a:t>
            </a:r>
            <a:r>
              <a:rPr lang="en-US" altLang="ko-KR" sz="1400" b="0" dirty="0"/>
              <a:t>(reference)</a:t>
            </a:r>
            <a:r>
              <a:rPr lang="ko-KR" altLang="en-US" sz="1400" b="0" dirty="0"/>
              <a:t>를 저장한다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678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ko-KR" altLang="en-US" dirty="0"/>
              <a:t>리스트의 메모리 관리 방식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메모리 저장</a:t>
            </a:r>
            <a:endParaRPr lang="en-US" altLang="ko-KR" sz="2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==</a:t>
            </a:r>
            <a:r>
              <a:rPr lang="ko-KR" altLang="en-US" sz="1400" b="0" dirty="0"/>
              <a:t>은 값을 비교하는 연산이고</a:t>
            </a:r>
            <a:r>
              <a:rPr lang="en-US" altLang="ko-KR" sz="1400" b="0" dirty="0"/>
              <a:t>, is</a:t>
            </a:r>
            <a:r>
              <a:rPr lang="ko-KR" altLang="en-US" sz="1400" b="0" dirty="0"/>
              <a:t>는 메모리의 주소를 비교하는 </a:t>
            </a:r>
            <a:r>
              <a:rPr lang="ko-KR" altLang="en-US" sz="1400" b="0" dirty="0" smtClean="0"/>
              <a:t>연산이다</a:t>
            </a:r>
            <a:r>
              <a:rPr lang="en-US" altLang="ko-KR" sz="1400" b="0" dirty="0" smtClean="0"/>
              <a:t>.           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아래 코드에서 </a:t>
            </a:r>
            <a:r>
              <a:rPr lang="en-US" altLang="ko-KR" sz="1400" b="0" dirty="0" smtClean="0"/>
              <a:t>a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는 값은 같지만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메모리의 저장 주소는 다른 것이다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00" y="2780928"/>
            <a:ext cx="7200000" cy="195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8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ko-KR" altLang="en-US" dirty="0"/>
              <a:t>리스트의 메모리 관리 방식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메모리 저장</a:t>
            </a:r>
            <a:endParaRPr lang="en-US" altLang="ko-KR" sz="2000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357427"/>
            <a:ext cx="7200000" cy="1943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이전 코드와 다르게 </a:t>
            </a:r>
            <a:r>
              <a:rPr lang="en-US" altLang="ko-KR" sz="1400" b="0" dirty="0"/>
              <a:t>is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== </a:t>
            </a:r>
            <a:r>
              <a:rPr lang="ko-KR" altLang="en-US" sz="1400" b="0" dirty="0"/>
              <a:t>연산자는 모두 </a:t>
            </a:r>
            <a:r>
              <a:rPr lang="en-US" altLang="ko-KR" sz="1400" b="0" dirty="0"/>
              <a:t>True</a:t>
            </a:r>
            <a:r>
              <a:rPr lang="ko-KR" altLang="en-US" sz="1400" b="0" dirty="0"/>
              <a:t>를 반환한다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그렇다면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의 메모리 </a:t>
            </a:r>
            <a:r>
              <a:rPr lang="ko-KR" altLang="en-US" sz="1400" b="0" dirty="0" smtClean="0"/>
              <a:t>주소는 </a:t>
            </a:r>
            <a:r>
              <a:rPr lang="ko-KR" altLang="en-US" sz="1400" b="0" dirty="0"/>
              <a:t>같은 것일까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이것은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정수형 저장 방식의 특성 때문이다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파이썬은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인터프리터가 </a:t>
            </a:r>
            <a:r>
              <a:rPr lang="ko-KR" altLang="en-US" sz="1400" b="0" dirty="0"/>
              <a:t>구동될 때</a:t>
            </a:r>
            <a:r>
              <a:rPr lang="en-US" altLang="ko-KR" sz="1400" b="0" dirty="0"/>
              <a:t>, -5</a:t>
            </a:r>
            <a:r>
              <a:rPr lang="ko-KR" altLang="en-US" sz="1400" b="0" dirty="0"/>
              <a:t>부터 </a:t>
            </a:r>
            <a:r>
              <a:rPr lang="en-US" altLang="ko-KR" sz="1400" b="0" dirty="0"/>
              <a:t>256</a:t>
            </a:r>
            <a:r>
              <a:rPr lang="ko-KR" altLang="en-US" sz="1400" b="0" dirty="0"/>
              <a:t>까지의 </a:t>
            </a:r>
            <a:r>
              <a:rPr lang="ko-KR" altLang="en-US" sz="1400" b="0" dirty="0" err="1"/>
              <a:t>정수값을</a:t>
            </a:r>
            <a:r>
              <a:rPr lang="ko-KR" altLang="en-US" sz="1400" b="0" dirty="0"/>
              <a:t> 특정 메모리 주소에 저장한다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해당 </a:t>
            </a:r>
            <a:r>
              <a:rPr lang="ko-KR" altLang="en-US" sz="1400" b="0" dirty="0" smtClean="0"/>
              <a:t>숫자를 </a:t>
            </a:r>
            <a:r>
              <a:rPr lang="ko-KR" altLang="en-US" sz="1400" b="0" dirty="0"/>
              <a:t>할당하려고 하면 해당 변수는 그 숫자가 가진 메모리 주소로 연결한다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21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5355372" cy="321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ko-KR" altLang="en-US" dirty="0"/>
              <a:t>리스트의 메모리 관리 방식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메모리 저장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60987" y="602128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리스트의 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메모리 저장 연결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관계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리스트는 기본적으로 값을 연속으로 저장하는 것이 아니라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값이 있는 주소를 저장하는 </a:t>
            </a:r>
            <a:r>
              <a:rPr lang="ko-KR" altLang="en-US" sz="1400" b="0" dirty="0" smtClean="0"/>
              <a:t>방식이다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2804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파이썬</a:t>
            </a:r>
            <a:r>
              <a:rPr lang="ko-KR" altLang="en-US" dirty="0"/>
              <a:t> 프로그래밍 환경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사용자 인터페이스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컴퓨터에 명령을 입력할 때 사용하는 환경을 </a:t>
            </a:r>
            <a:r>
              <a:rPr lang="ko-KR" altLang="en-US" sz="1400" u="sng" dirty="0"/>
              <a:t>사용자 </a:t>
            </a:r>
            <a:r>
              <a:rPr lang="ko-KR" altLang="en-US" sz="1400" u="sng" dirty="0" smtClean="0"/>
              <a:t>인터페이스</a:t>
            </a:r>
            <a:r>
              <a:rPr lang="en-US" altLang="ko-KR" sz="1400" u="sng" dirty="0" smtClean="0"/>
              <a:t>(user interface)</a:t>
            </a:r>
            <a:r>
              <a:rPr lang="ko-KR" altLang="en-US" sz="1400" b="0" dirty="0" smtClean="0"/>
              <a:t>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20888"/>
            <a:ext cx="7200000" cy="2327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2000" y="4869160"/>
            <a:ext cx="1871808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j-ea"/>
                <a:ea typeface="+mj-ea"/>
              </a:rPr>
              <a:t>사용자 인터페이스 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ko-KR" altLang="en-US" dirty="0"/>
              <a:t>리스트의 메모리 관리 방식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메모리 저장 구조로 인한 리스트의 특징</a:t>
            </a: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4566" y="1772816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다양한 </a:t>
            </a:r>
            <a:r>
              <a:rPr lang="ko-KR" altLang="en-US" sz="1400" dirty="0"/>
              <a:t>형태의 변수가 하나의 리스트에 들어갈 수 있다</a:t>
            </a:r>
            <a:r>
              <a:rPr lang="en-US" altLang="ko-KR" sz="1400" dirty="0"/>
              <a:t>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99714"/>
            <a:ext cx="7200000" cy="5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530321"/>
            <a:ext cx="7200000" cy="170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4566" y="335699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Tx/>
              <a:buChar char="‒"/>
            </a:pPr>
            <a:r>
              <a:rPr lang="ko-KR" altLang="en-US" sz="1400" b="0" dirty="0" smtClean="0"/>
              <a:t>기존 변수들과 함께 리스트 안에 다른 리스트를 넣을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흔히 이를 중첩 리스트라고 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이러한 특징은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리스트가 값이 아닌 메모리의 </a:t>
            </a:r>
            <a:r>
              <a:rPr lang="ko-KR" altLang="en-US" sz="1400" b="0" dirty="0" smtClean="0"/>
              <a:t>주소를 </a:t>
            </a:r>
            <a:r>
              <a:rPr lang="ko-KR" altLang="en-US" sz="1400" b="0" dirty="0"/>
              <a:t>저장해 메모리에 새로운 값을 할당하는 데 있어 매우 높은 </a:t>
            </a:r>
            <a:r>
              <a:rPr lang="ko-KR" altLang="en-US" sz="1400" b="0" dirty="0" err="1"/>
              <a:t>자유도를</a:t>
            </a:r>
            <a:r>
              <a:rPr lang="ko-KR" altLang="en-US" sz="1400" b="0" dirty="0"/>
              <a:t> 보장하므로 가능하다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23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1694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ko-KR" altLang="en-US" dirty="0"/>
              <a:t>리스트의 메모리 관리 방식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메모리 저장 구조로 인한 리스트의 특징</a:t>
            </a: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리스트의 저장 방식</a:t>
            </a:r>
            <a:endParaRPr lang="en-US" altLang="ko-KR" sz="14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2204864"/>
            <a:ext cx="7776864" cy="715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Tx/>
              <a:buChar char="‒"/>
            </a:pPr>
            <a:r>
              <a:rPr lang="en-US" altLang="ko-KR" sz="1400" b="0" dirty="0"/>
              <a:t>b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a </a:t>
            </a:r>
            <a:r>
              <a:rPr lang="ko-KR" altLang="en-US" sz="1400" b="0" dirty="0"/>
              <a:t>변수를 각각 다른 값으로 선언한 후</a:t>
            </a:r>
            <a:r>
              <a:rPr lang="en-US" altLang="ko-KR" sz="1400" b="0" dirty="0"/>
              <a:t>, b</a:t>
            </a:r>
            <a:r>
              <a:rPr lang="ko-KR" altLang="en-US" sz="1400" b="0" dirty="0"/>
              <a:t>에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를 할당하였다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를 </a:t>
            </a:r>
            <a:r>
              <a:rPr lang="ko-KR" altLang="en-US" sz="1400" b="0" dirty="0" smtClean="0"/>
              <a:t>출력하면</a:t>
            </a:r>
            <a:r>
              <a:rPr lang="en-US" altLang="ko-KR" sz="1400" b="0" dirty="0" smtClean="0"/>
              <a:t>, a </a:t>
            </a:r>
            <a:r>
              <a:rPr lang="ko-KR" altLang="en-US" sz="1400" b="0" dirty="0"/>
              <a:t>변수와 같은 값이 화면에 출력된다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879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ko-KR" altLang="en-US" dirty="0"/>
              <a:t>리스트의 메모리 관리 방식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메모리 저장 구조로 인한 리스트의 특징</a:t>
            </a: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리스트의 저장 방식</a:t>
            </a:r>
            <a:endParaRPr lang="en-US" altLang="ko-KR" sz="1400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140968"/>
            <a:ext cx="7200000" cy="1131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2204864"/>
            <a:ext cx="7776864" cy="715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Tx/>
              <a:buChar char="‒"/>
            </a:pPr>
            <a:r>
              <a:rPr lang="en-US" altLang="ko-KR" sz="1400" b="0" dirty="0" smtClean="0"/>
              <a:t>a</a:t>
            </a:r>
            <a:r>
              <a:rPr lang="ko-KR" altLang="en-US" sz="1400" b="0" dirty="0" smtClean="0"/>
              <a:t>만 정렬하고 </a:t>
            </a:r>
            <a:r>
              <a:rPr lang="en-US" altLang="ko-KR" sz="1400" b="0" dirty="0" smtClean="0"/>
              <a:t>b</a:t>
            </a:r>
            <a:r>
              <a:rPr lang="ko-KR" altLang="en-US" sz="1400" b="0" dirty="0" smtClean="0"/>
              <a:t>를 출력했을 때 </a:t>
            </a:r>
            <a:r>
              <a:rPr lang="en-US" altLang="ko-KR" sz="1400" b="0" dirty="0" smtClean="0"/>
              <a:t>b</a:t>
            </a:r>
            <a:r>
              <a:rPr lang="ko-KR" altLang="en-US" sz="1400" b="0" dirty="0" smtClean="0"/>
              <a:t>도 정렬되었다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두 변수가 같은 메모리 주소와 연결되어 있으므로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하나의 </a:t>
            </a:r>
            <a:r>
              <a:rPr lang="ko-KR" altLang="en-US" sz="1400" b="0" dirty="0" err="1"/>
              <a:t>변수값만</a:t>
            </a:r>
            <a:r>
              <a:rPr lang="ko-KR" altLang="en-US" sz="1400" b="0" dirty="0"/>
              <a:t> 바뀌더라도 둘 다 영향을 </a:t>
            </a:r>
            <a:r>
              <a:rPr lang="ko-KR" altLang="en-US" sz="1400" b="0" dirty="0" smtClean="0"/>
              <a:t>받는다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63753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ko-KR" altLang="en-US" dirty="0"/>
              <a:t>리스트의 메모리 관리 방식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메모리 저장 구조로 인한 리스트의 특징</a:t>
            </a: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리스트의 저장 방식</a:t>
            </a:r>
            <a:endParaRPr lang="en-US" altLang="ko-KR" sz="14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372122"/>
            <a:ext cx="4431880" cy="2999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558924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 a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를 정렬했는데 </a:t>
            </a:r>
            <a:r>
              <a:rPr lang="en-US" altLang="ko-KR" sz="1100" b="1" dirty="0">
                <a:solidFill>
                  <a:schemeClr val="accent1"/>
                </a:solidFill>
                <a:latin typeface="+mn-lt"/>
              </a:rPr>
              <a:t>b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도 정렬되는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이유 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644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ko-KR" altLang="en-US" dirty="0"/>
              <a:t>리스트의 메모리 관리 방식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메모리 저장 구조로 인한 리스트의 특징</a:t>
            </a: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리스트의 저장 방식</a:t>
            </a:r>
            <a:endParaRPr lang="en-US" altLang="ko-KR" sz="14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1140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522500"/>
            <a:ext cx="4680120" cy="1354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60987" y="602128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 [ b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에 새로운 값을 할당하는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경우 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2204864"/>
            <a:ext cx="7776864" cy="715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Tx/>
              <a:buChar char="‒"/>
            </a:pPr>
            <a:r>
              <a:rPr lang="en-US" altLang="ko-KR" sz="1400" b="0" dirty="0"/>
              <a:t>b</a:t>
            </a:r>
            <a:r>
              <a:rPr lang="ko-KR" altLang="en-US" sz="1400" b="0" dirty="0"/>
              <a:t>에 새로운 값을 </a:t>
            </a:r>
            <a:r>
              <a:rPr lang="ko-KR" altLang="en-US" sz="1400" b="0" dirty="0" smtClean="0"/>
              <a:t>할당하면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는 이제 새로운 메모리 주소에 새로운 값을 할당할 수 있는 것이다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074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파이썬</a:t>
            </a:r>
            <a:r>
              <a:rPr lang="ko-KR" altLang="en-US" dirty="0"/>
              <a:t> 프로그래밍 환경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CLI </a:t>
            </a:r>
            <a:r>
              <a:rPr lang="ko-KR" altLang="en-US" sz="2000" dirty="0"/>
              <a:t>환경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사용자 인터페이스에는 </a:t>
            </a:r>
            <a:r>
              <a:rPr lang="en-US" altLang="ko-KR" sz="1400" b="0" dirty="0" smtClean="0"/>
              <a:t>GUI(Graphical </a:t>
            </a:r>
            <a:r>
              <a:rPr lang="en-US" altLang="ko-KR" sz="1400" b="0" dirty="0"/>
              <a:t>User </a:t>
            </a:r>
            <a:r>
              <a:rPr lang="en-US" altLang="ko-KR" sz="1400" b="0" dirty="0" smtClean="0"/>
              <a:t>Interface) </a:t>
            </a:r>
            <a:r>
              <a:rPr lang="ko-KR" altLang="en-US" sz="1400" b="0" dirty="0"/>
              <a:t>와 </a:t>
            </a:r>
            <a:r>
              <a:rPr lang="en-US" altLang="ko-KR" sz="1400" b="0" dirty="0" smtClean="0"/>
              <a:t>CLI(Command </a:t>
            </a:r>
            <a:r>
              <a:rPr lang="en-US" altLang="ko-KR" sz="1400" b="0" dirty="0"/>
              <a:t>Line </a:t>
            </a:r>
            <a:r>
              <a:rPr lang="en-US" altLang="ko-KR" sz="1400" b="0" dirty="0" smtClean="0"/>
              <a:t>Interface) </a:t>
            </a:r>
            <a:r>
              <a:rPr lang="ko-KR" altLang="en-US" sz="1400" b="0" dirty="0"/>
              <a:t>가 있다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일반적으로 </a:t>
            </a:r>
            <a:r>
              <a:rPr lang="en-US" altLang="ko-KR" sz="1400" b="0" dirty="0" smtClean="0"/>
              <a:t>GUI </a:t>
            </a:r>
            <a:r>
              <a:rPr lang="ko-KR" altLang="en-US" sz="1400" b="0" dirty="0"/>
              <a:t>환경에서는 아이콘을 하나 클릭하면 그에 대한 명령이 실행된다</a:t>
            </a:r>
            <a:r>
              <a:rPr lang="en-US" altLang="ko-KR" sz="1400" b="0" dirty="0"/>
              <a:t>. CLI</a:t>
            </a:r>
            <a:r>
              <a:rPr lang="ko-KR" altLang="en-US" sz="1400" b="0" dirty="0"/>
              <a:t>는 마우스의 </a:t>
            </a:r>
            <a:r>
              <a:rPr lang="ko-KR" altLang="en-US" sz="1400" b="0" dirty="0" smtClean="0"/>
              <a:t>클릭이 아닌 </a:t>
            </a:r>
            <a:r>
              <a:rPr lang="ko-KR" altLang="en-US" sz="1400" b="0" dirty="0"/>
              <a:t>키보드만으로 명령을 입력하는 환경이다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056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565004"/>
            <a:ext cx="7704856" cy="938937"/>
          </a:xfrm>
        </p:spPr>
        <p:txBody>
          <a:bodyPr/>
          <a:lstStyle/>
          <a:p>
            <a:r>
              <a:rPr lang="ko-KR" altLang="en-US" dirty="0"/>
              <a:t>화면 입출력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719572" y="2501280"/>
            <a:ext cx="7704856" cy="938937"/>
          </a:xfrm>
        </p:spPr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38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화면 입출력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표준 입력 함수</a:t>
            </a:r>
            <a:r>
              <a:rPr lang="en-US" altLang="ko-KR" sz="2000" dirty="0"/>
              <a:t>: input(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smtClean="0"/>
              <a:t>input</a:t>
            </a:r>
            <a:r>
              <a:rPr lang="en-US" altLang="ko-KR" sz="1400" dirty="0"/>
              <a:t>( ) </a:t>
            </a:r>
            <a:r>
              <a:rPr lang="ko-KR" altLang="en-US" sz="1400" dirty="0" smtClean="0"/>
              <a:t>함수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표준 입력 함수로</a:t>
            </a:r>
            <a:r>
              <a:rPr lang="en-US" altLang="ko-KR" sz="1400" b="0" dirty="0" smtClean="0"/>
              <a:t>,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사용자가 문자열을 콘솔 창에 입력할 수 있게 해 준다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9252"/>
            <a:ext cx="7200000" cy="2900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440957"/>
            <a:ext cx="29146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2000" y="623731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[ input.py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를 </a:t>
            </a:r>
            <a:r>
              <a:rPr lang="en-US" altLang="ko-KR" sz="1100" b="1" dirty="0" err="1">
                <a:solidFill>
                  <a:schemeClr val="accent1"/>
                </a:solidFill>
                <a:latin typeface="+mn-lt"/>
              </a:rPr>
              <a:t>cmd</a:t>
            </a:r>
            <a:r>
              <a:rPr lang="en-US" altLang="ko-KR" sz="11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ko-KR" altLang="en-US" sz="1100" b="1" dirty="0">
                <a:solidFill>
                  <a:schemeClr val="accent1"/>
                </a:solidFill>
                <a:latin typeface="+mn-lt"/>
              </a:rPr>
              <a:t>창에서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n-lt"/>
              </a:rPr>
              <a:t>실행 </a:t>
            </a:r>
            <a:r>
              <a:rPr lang="en-US" altLang="ko-KR" sz="1100" b="1" dirty="0" smtClean="0">
                <a:solidFill>
                  <a:schemeClr val="accent1"/>
                </a:solidFill>
                <a:latin typeface="+mn-lt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014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화면 입출력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표준 출력 함수</a:t>
            </a:r>
            <a:r>
              <a:rPr lang="en-US" altLang="ko-KR" sz="2000" dirty="0"/>
              <a:t>: print(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smtClean="0"/>
              <a:t>print</a:t>
            </a:r>
            <a:r>
              <a:rPr lang="en-US" altLang="ko-KR" sz="1400" dirty="0"/>
              <a:t>( ) </a:t>
            </a:r>
            <a:r>
              <a:rPr lang="ko-KR" altLang="en-US" sz="1400" dirty="0" smtClean="0"/>
              <a:t>함수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표준 출력 함수로</a:t>
            </a:r>
            <a:r>
              <a:rPr lang="en-US" altLang="ko-KR" sz="1400" b="0" dirty="0" smtClean="0"/>
              <a:t>,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결과를 화면에 출력하는 함수이다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87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694015"/>
            <a:ext cx="7200000" cy="232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3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565004"/>
            <a:ext cx="7704856" cy="938937"/>
          </a:xfrm>
        </p:spPr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화씨온도 변환기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719572" y="2501280"/>
            <a:ext cx="7704856" cy="938937"/>
          </a:xfrm>
        </p:spPr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50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10332</TotalTime>
  <Words>1440</Words>
  <Application>Microsoft Office PowerPoint</Application>
  <PresentationFormat>화면 슬라이드 쇼(4:3)</PresentationFormat>
  <Paragraphs>157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3" baseType="lpstr"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01. 파이썬 프로그래밍 환경</vt:lpstr>
      <vt:lpstr>01. 파이썬 프로그래밍 환경</vt:lpstr>
      <vt:lpstr>PowerPoint 프레젠테이션</vt:lpstr>
      <vt:lpstr>02. 화면 입출력</vt:lpstr>
      <vt:lpstr>02. 화면 입출력</vt:lpstr>
      <vt:lpstr>PowerPoint 프레젠테이션</vt:lpstr>
      <vt:lpstr>03. Lab: 화씨온도 변환기</vt:lpstr>
      <vt:lpstr>03. Lab: 화씨온도 변환기</vt:lpstr>
      <vt:lpstr>03. Lab: 화씨온도 변환기</vt:lpstr>
      <vt:lpstr>PowerPoint 프레젠테이션</vt:lpstr>
      <vt:lpstr>04. 리스트의 이해</vt:lpstr>
      <vt:lpstr>04. 리스트의 이해</vt:lpstr>
      <vt:lpstr>04. 리스트의 이해</vt:lpstr>
      <vt:lpstr>04. 리스트의 이해</vt:lpstr>
      <vt:lpstr>04. 리스트의 이해</vt:lpstr>
      <vt:lpstr>04. 리스트의 이해</vt:lpstr>
      <vt:lpstr>04. 리스트의 이해</vt:lpstr>
      <vt:lpstr>04. 리스트의 이해</vt:lpstr>
      <vt:lpstr>04. 리스트의 이해</vt:lpstr>
      <vt:lpstr>04. 리스트의 이해</vt:lpstr>
      <vt:lpstr>04. 리스트의 이해</vt:lpstr>
      <vt:lpstr>04. 리스트의 이해</vt:lpstr>
      <vt:lpstr>04. 리스트의 이해</vt:lpstr>
      <vt:lpstr>04. 리스트의 이해</vt:lpstr>
      <vt:lpstr>04. 리스트의 이해</vt:lpstr>
      <vt:lpstr>04. 리스트의 이해</vt:lpstr>
      <vt:lpstr>04. 리스트의 이해</vt:lpstr>
      <vt:lpstr>04. 리스트의 이해</vt:lpstr>
      <vt:lpstr>04. 리스트의 이해</vt:lpstr>
      <vt:lpstr>04. 리스트의 이해</vt:lpstr>
      <vt:lpstr>PowerPoint 프레젠테이션</vt:lpstr>
      <vt:lpstr>05. 리스트의 메모리 관리 방식</vt:lpstr>
      <vt:lpstr>05. 리스트의 메모리 관리 방식</vt:lpstr>
      <vt:lpstr>05. 리스트의 메모리 관리 방식</vt:lpstr>
      <vt:lpstr>05. 리스트의 메모리 관리 방식</vt:lpstr>
      <vt:lpstr>05. 리스트의 메모리 관리 방식</vt:lpstr>
      <vt:lpstr>05. 리스트의 메모리 관리 방식</vt:lpstr>
      <vt:lpstr>05. 리스트의 메모리 관리 방식</vt:lpstr>
      <vt:lpstr>05. 리스트의 메모리 관리 방식</vt:lpstr>
      <vt:lpstr>05. 리스트의 메모리 관리 방식</vt:lpstr>
      <vt:lpstr>05. 리스트의 메모리 관리 방식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 이동훈</dc:creator>
  <cp:lastModifiedBy>park taejung</cp:lastModifiedBy>
  <cp:revision>767</cp:revision>
  <dcterms:created xsi:type="dcterms:W3CDTF">2012-07-11T10:23:22Z</dcterms:created>
  <dcterms:modified xsi:type="dcterms:W3CDTF">2019-12-07T22:34:20Z</dcterms:modified>
</cp:coreProperties>
</file>