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471" r:id="rId3"/>
    <p:sldId id="603" r:id="rId4"/>
    <p:sldId id="528" r:id="rId5"/>
    <p:sldId id="529" r:id="rId6"/>
    <p:sldId id="530" r:id="rId7"/>
    <p:sldId id="531" r:id="rId8"/>
    <p:sldId id="613" r:id="rId9"/>
    <p:sldId id="532" r:id="rId10"/>
    <p:sldId id="533" r:id="rId11"/>
    <p:sldId id="612" r:id="rId12"/>
    <p:sldId id="534" r:id="rId13"/>
    <p:sldId id="535" r:id="rId14"/>
    <p:sldId id="585" r:id="rId15"/>
    <p:sldId id="536" r:id="rId16"/>
    <p:sldId id="537" r:id="rId17"/>
    <p:sldId id="538" r:id="rId18"/>
    <p:sldId id="539" r:id="rId19"/>
    <p:sldId id="604" r:id="rId20"/>
    <p:sldId id="540" r:id="rId21"/>
    <p:sldId id="541" r:id="rId22"/>
    <p:sldId id="542" r:id="rId23"/>
    <p:sldId id="587" r:id="rId24"/>
    <p:sldId id="586" r:id="rId25"/>
    <p:sldId id="605" r:id="rId26"/>
    <p:sldId id="543" r:id="rId27"/>
    <p:sldId id="544" r:id="rId28"/>
    <p:sldId id="588" r:id="rId29"/>
    <p:sldId id="614" r:id="rId30"/>
    <p:sldId id="546" r:id="rId31"/>
    <p:sldId id="615" r:id="rId32"/>
    <p:sldId id="547" r:id="rId33"/>
    <p:sldId id="589" r:id="rId34"/>
    <p:sldId id="590" r:id="rId35"/>
    <p:sldId id="548" r:id="rId36"/>
    <p:sldId id="549" r:id="rId37"/>
    <p:sldId id="550" r:id="rId38"/>
    <p:sldId id="551" r:id="rId39"/>
    <p:sldId id="552" r:id="rId40"/>
    <p:sldId id="591" r:id="rId41"/>
    <p:sldId id="553" r:id="rId42"/>
    <p:sldId id="554" r:id="rId43"/>
    <p:sldId id="555" r:id="rId44"/>
    <p:sldId id="592" r:id="rId45"/>
    <p:sldId id="606" r:id="rId46"/>
    <p:sldId id="556" r:id="rId47"/>
    <p:sldId id="557" r:id="rId48"/>
    <p:sldId id="558" r:id="rId49"/>
    <p:sldId id="593" r:id="rId50"/>
    <p:sldId id="607" r:id="rId51"/>
    <p:sldId id="559" r:id="rId52"/>
    <p:sldId id="560" r:id="rId53"/>
    <p:sldId id="561" r:id="rId54"/>
    <p:sldId id="562" r:id="rId55"/>
    <p:sldId id="563" r:id="rId56"/>
    <p:sldId id="608" r:id="rId57"/>
    <p:sldId id="564" r:id="rId58"/>
    <p:sldId id="565" r:id="rId59"/>
    <p:sldId id="566" r:id="rId60"/>
    <p:sldId id="594" r:id="rId61"/>
    <p:sldId id="609" r:id="rId62"/>
    <p:sldId id="567" r:id="rId63"/>
    <p:sldId id="568" r:id="rId64"/>
    <p:sldId id="595" r:id="rId65"/>
    <p:sldId id="569" r:id="rId66"/>
    <p:sldId id="596" r:id="rId67"/>
    <p:sldId id="610" r:id="rId68"/>
    <p:sldId id="570" r:id="rId69"/>
    <p:sldId id="571" r:id="rId70"/>
    <p:sldId id="572" r:id="rId71"/>
    <p:sldId id="597" r:id="rId72"/>
    <p:sldId id="573" r:id="rId73"/>
    <p:sldId id="611" r:id="rId74"/>
    <p:sldId id="574" r:id="rId75"/>
    <p:sldId id="575" r:id="rId76"/>
    <p:sldId id="577" r:id="rId77"/>
    <p:sldId id="598" r:id="rId78"/>
    <p:sldId id="578" r:id="rId79"/>
    <p:sldId id="579" r:id="rId80"/>
    <p:sldId id="600" r:id="rId81"/>
    <p:sldId id="580" r:id="rId82"/>
    <p:sldId id="581" r:id="rId83"/>
    <p:sldId id="601" r:id="rId84"/>
    <p:sldId id="582" r:id="rId85"/>
    <p:sldId id="583" r:id="rId86"/>
    <p:sldId id="602" r:id="rId87"/>
    <p:sldId id="599" r:id="rId88"/>
    <p:sldId id="385" r:id="rId8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9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86" r:id="rId6"/>
    <p:sldLayoutId id="2147483691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</a:rPr>
              <a:t>조건문과 </a:t>
            </a:r>
            <a:r>
              <a:rPr lang="ko-KR" altLang="en-US" sz="3200" b="1" dirty="0" err="1">
                <a:solidFill>
                  <a:schemeClr val="bg1"/>
                </a:solidFill>
              </a:rPr>
              <a:t>반복문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6992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같음을 의미하는 </a:t>
            </a:r>
            <a:r>
              <a:rPr lang="en-US" altLang="ko-KR" sz="1400" b="0" dirty="0"/>
              <a:t>= </a:t>
            </a:r>
            <a:r>
              <a:rPr lang="ko-KR" altLang="en-US" sz="1400" b="0" dirty="0"/>
              <a:t>연산자와 비교하여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할당의 의미로 같음을 표현할 때는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과 같은 새로운 연산자를 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</a:t>
            </a:r>
            <a:r>
              <a:rPr lang="ko-KR" altLang="en-US" sz="1400" b="0" dirty="0"/>
              <a:t>음</a:t>
            </a:r>
            <a:r>
              <a:rPr lang="ko-KR" altLang="en-US" sz="1400" b="0" dirty="0" smtClean="0"/>
              <a:t> 코드에서 두 </a:t>
            </a:r>
            <a:r>
              <a:rPr lang="ko-KR" altLang="en-US" sz="1400" b="0" dirty="0"/>
              <a:t>값이 모두 같으니 결과는 </a:t>
            </a:r>
            <a:r>
              <a:rPr lang="en-US" altLang="ko-KR" sz="1400" b="0" dirty="0" smtClean="0"/>
              <a:t>True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ko-KR" altLang="en-US" sz="1400" b="0" dirty="0" err="1"/>
              <a:t>조건문</a:t>
            </a:r>
            <a:r>
              <a:rPr lang="ko-KR" altLang="en-US" sz="1400" b="0" dirty="0"/>
              <a:t> 코드를 볼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언제나 이러한 코드가 </a:t>
            </a:r>
            <a:r>
              <a:rPr lang="en-US" altLang="ko-KR" sz="1400" b="0" dirty="0"/>
              <a:t>True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치환된다고 생각하면 이해하기 쉽다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2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9" y="3645024"/>
            <a:ext cx="6120280" cy="307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00808"/>
            <a:ext cx="777686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Is </a:t>
            </a:r>
            <a:r>
              <a:rPr lang="ko-KR" altLang="en-US" sz="1400" b="0" dirty="0" smtClean="0"/>
              <a:t>연산자는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처럼 두 변수가 같음을 비교하지만</a:t>
            </a:r>
            <a:r>
              <a:rPr lang="en-US" altLang="ko-KR" sz="1400" b="0" dirty="0"/>
              <a:t>, ==</a:t>
            </a:r>
            <a:r>
              <a:rPr lang="ko-KR" altLang="en-US" sz="1400" b="0" dirty="0"/>
              <a:t>과 다르게 메모리의 주소를 비교한다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인터프리터를 시작할 때 </a:t>
            </a:r>
            <a:r>
              <a:rPr lang="en-US" altLang="ko-KR" sz="1400" b="0" dirty="0"/>
              <a:t>–5~256</a:t>
            </a:r>
            <a:r>
              <a:rPr lang="ko-KR" altLang="en-US" sz="1400" b="0" dirty="0"/>
              <a:t>까지 변하지 않는 메모리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정적 </a:t>
            </a:r>
            <a:r>
              <a:rPr lang="ko-KR" altLang="en-US" sz="1400" b="0" dirty="0" smtClean="0"/>
              <a:t>메모리</a:t>
            </a:r>
            <a:r>
              <a:rPr lang="en-US" altLang="ko-KR" sz="1400" b="0" dirty="0" smtClean="0"/>
              <a:t>) </a:t>
            </a:r>
            <a:r>
              <a:rPr lang="ko-KR" altLang="en-US" sz="1400" b="0" dirty="0"/>
              <a:t>주소에 값을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값을 다른 변수가 사용할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메모리 주소를 반환한다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코드에서 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일 때는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이 모두 같다고 나오지만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300</a:t>
            </a:r>
            <a:r>
              <a:rPr lang="ko-KR" altLang="en-US" sz="1400" b="0" dirty="0"/>
              <a:t>일 경우에는 값만 같고 메모리 주소는 다르다고 나온다</a:t>
            </a:r>
            <a:r>
              <a:rPr lang="en-US" altLang="ko-KR" sz="1400" b="0" dirty="0"/>
              <a:t>. is not</a:t>
            </a:r>
            <a:r>
              <a:rPr lang="ko-KR" altLang="en-US" sz="1400" b="0" dirty="0"/>
              <a:t>도 마찬가지로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8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True</a:t>
            </a:r>
            <a:r>
              <a:rPr lang="ko-KR" altLang="en-US" sz="2000" dirty="0">
                <a:solidFill>
                  <a:srgbClr val="F79433"/>
                </a:solidFill>
              </a:rPr>
              <a:t>와 </a:t>
            </a:r>
            <a:r>
              <a:rPr lang="en-US" altLang="ko-KR" sz="2000" dirty="0">
                <a:solidFill>
                  <a:srgbClr val="F79433"/>
                </a:solidFill>
              </a:rPr>
              <a:t>False</a:t>
            </a:r>
            <a:r>
              <a:rPr lang="ko-KR" altLang="en-US" sz="2000" dirty="0">
                <a:solidFill>
                  <a:srgbClr val="F79433"/>
                </a:solidFill>
              </a:rPr>
              <a:t>의 치환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컴퓨터는 </a:t>
            </a:r>
            <a:r>
              <a:rPr lang="ko-KR" altLang="en-US" sz="1400" b="0" dirty="0"/>
              <a:t>기본적으로 이진수만 처리할 수 있으며</a:t>
            </a:r>
            <a:r>
              <a:rPr lang="en-US" altLang="ko-KR" sz="1400" b="0" dirty="0"/>
              <a:t>, True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False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처리한다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</a:t>
            </a:r>
            <a:r>
              <a:rPr lang="ko-KR" altLang="en-US" sz="1400" b="0" dirty="0"/>
              <a:t>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코드를 실행하면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이유는 앞서 설명한 것처럼 컴퓨터는 존재하면 </a:t>
            </a:r>
            <a:r>
              <a:rPr lang="en-US" altLang="ko-KR" sz="1400" b="0" dirty="0"/>
              <a:t>True, </a:t>
            </a:r>
            <a:r>
              <a:rPr lang="ko-KR" altLang="en-US" sz="1400" b="0" dirty="0"/>
              <a:t>존재하지 않으면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처리하기 때문이다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</a:t>
            </a:r>
            <a:r>
              <a:rPr lang="ko-KR" altLang="en-US" sz="1400" b="0" dirty="0"/>
              <a:t>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코드를 실행하면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u="sng" dirty="0"/>
              <a:t>3 &gt; 5</a:t>
            </a:r>
            <a:r>
              <a:rPr lang="ko-KR" altLang="en-US" sz="1400" b="0" dirty="0"/>
              <a:t>는 </a:t>
            </a:r>
            <a:r>
              <a:rPr lang="en-US" altLang="ko-KR" sz="1400" b="0" dirty="0" smtClean="0"/>
              <a:t>False</a:t>
            </a:r>
            <a:r>
              <a:rPr lang="ko-KR" altLang="en-US" sz="1400" b="0" dirty="0" smtClean="0"/>
              <a:t>이고 </a:t>
            </a:r>
            <a:r>
              <a:rPr lang="en-US" altLang="ko-KR" sz="1400" b="0" dirty="0" smtClean="0"/>
              <a:t>False</a:t>
            </a:r>
            <a:r>
              <a:rPr lang="ko-KR" altLang="en-US" sz="1400" b="0" dirty="0"/>
              <a:t>는 결국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치환된다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이것을 다시 치환하면 </a:t>
            </a:r>
            <a:r>
              <a:rPr lang="en-US" altLang="ko-KR" sz="1400" b="0" dirty="0"/>
              <a:t>(0) </a:t>
            </a:r>
            <a:r>
              <a:rPr lang="ko-KR" altLang="en-US" sz="1400" b="0" dirty="0"/>
              <a:t>＜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이 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값은 </a:t>
            </a:r>
            <a:r>
              <a:rPr lang="ko-KR" altLang="en-US" sz="1400" b="0" dirty="0" smtClean="0"/>
              <a:t>참이므로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반환된다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논리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and · or · not</a:t>
            </a:r>
            <a:r>
              <a:rPr lang="ko-KR" altLang="en-US" sz="1400" b="0" dirty="0"/>
              <a:t>문을 사용해 </a:t>
            </a:r>
            <a:r>
              <a:rPr lang="ko-KR" altLang="en-US" sz="1400" b="0" dirty="0" smtClean="0"/>
              <a:t>조건을 </a:t>
            </a:r>
            <a:r>
              <a:rPr lang="ko-KR" altLang="en-US" sz="1400" b="0" dirty="0"/>
              <a:t>확장할 수 있다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46799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논리 연산자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25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2" y="2708920"/>
            <a:ext cx="7200000" cy="251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and</a:t>
            </a:r>
            <a:r>
              <a:rPr lang="ko-KR" altLang="en-US" sz="1400" b="0" dirty="0"/>
              <a:t>는 둘 다 참이어야 </a:t>
            </a:r>
            <a:r>
              <a:rPr lang="en-US" altLang="ko-KR" sz="1400" b="0" dirty="0"/>
              <a:t>True, or</a:t>
            </a:r>
            <a:r>
              <a:rPr lang="ko-KR" altLang="en-US" sz="1400" b="0" dirty="0"/>
              <a:t>는 둘 중 하나만 참이어도 </a:t>
            </a:r>
            <a:r>
              <a:rPr lang="en-US" altLang="ko-KR" sz="1400" b="0" dirty="0"/>
              <a:t>True, not</a:t>
            </a:r>
            <a:r>
              <a:rPr lang="ko-KR" altLang="en-US" sz="1400" b="0" dirty="0"/>
              <a:t>은 참이면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이고 거짓이면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1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 smtClean="0"/>
              <a:t>문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중첩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간단히 </a:t>
            </a:r>
            <a:r>
              <a:rPr lang="ko-KR" altLang="en-US" sz="1400" b="0" dirty="0" smtClean="0"/>
              <a:t>표현하려면 </a:t>
            </a:r>
            <a:r>
              <a:rPr lang="en-US" altLang="ko-KR" sz="1400" b="0" dirty="0"/>
              <a:t>if-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-else</a:t>
            </a:r>
            <a:r>
              <a:rPr lang="ko-KR" altLang="en-US" sz="1400" b="0" dirty="0"/>
              <a:t>문을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같은 </a:t>
            </a:r>
            <a:r>
              <a:rPr lang="ko-KR" altLang="en-US" sz="1400" b="0" dirty="0" err="1" smtClean="0"/>
              <a:t>점수판이</a:t>
            </a:r>
            <a:r>
              <a:rPr lang="ko-KR" altLang="en-US" sz="1400" b="0" dirty="0" smtClean="0"/>
              <a:t> 있다고 </a:t>
            </a:r>
            <a:r>
              <a:rPr lang="ko-KR" altLang="en-US" sz="1400" b="0" dirty="0"/>
              <a:t>가정하자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3652562" cy="281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점수판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9181"/>
            <a:ext cx="5664384" cy="445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점수에 맞는 학점을 주기 위해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4-2]</a:t>
            </a:r>
            <a:r>
              <a:rPr lang="ko-KR" altLang="en-US" sz="1400" b="0" dirty="0"/>
              <a:t>와 같이 코드를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어떤 학점으로 계산될까</a:t>
            </a:r>
            <a:r>
              <a:rPr lang="en-US" altLang="ko-KR" sz="1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5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10186"/>
            <a:ext cx="2664296" cy="322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if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문만을 이용한 학점 계산기에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98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을 할당했을 때 결과 산출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실제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4-2]</a:t>
            </a:r>
            <a:r>
              <a:rPr lang="ko-KR" altLang="en-US" sz="1400" b="0" dirty="0"/>
              <a:t>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실행하면 모든 값이 ‘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’나 ‘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’로 나온다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이유는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바로 </a:t>
            </a:r>
            <a:r>
              <a:rPr lang="ko-KR" altLang="en-US" sz="1400" b="0" dirty="0" smtClean="0"/>
              <a:t>다음 그림과 같이 코드가 </a:t>
            </a:r>
            <a:r>
              <a:rPr lang="ko-KR" altLang="en-US" sz="1400" b="0" dirty="0"/>
              <a:t>한 줄씩 차례대로 실행되기 때문이다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527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4-2]</a:t>
            </a:r>
            <a:r>
              <a:rPr lang="ko-KR" altLang="en-US" sz="1400" b="0" dirty="0" smtClean="0"/>
              <a:t>의 문제를 해결하기 위해서는 여러 </a:t>
            </a:r>
            <a:r>
              <a:rPr lang="ko-KR" altLang="en-US" sz="1400" b="0" dirty="0"/>
              <a:t>개의 조건을 하나의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문에서 검토할 수 있도록 </a:t>
            </a:r>
            <a:r>
              <a:rPr lang="en-US" altLang="ko-KR" sz="1400" b="0" dirty="0" err="1"/>
              <a:t>elif</a:t>
            </a:r>
            <a:r>
              <a:rPr lang="ko-KR" altLang="en-US" sz="1400" b="0" dirty="0" smtClean="0"/>
              <a:t>를 사용한 </a:t>
            </a:r>
            <a:r>
              <a:rPr lang="en-US" altLang="ko-KR" sz="1400" b="0" dirty="0"/>
              <a:t>if-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-else</a:t>
            </a:r>
            <a:r>
              <a:rPr lang="ko-KR" altLang="en-US" sz="1400" b="0" dirty="0"/>
              <a:t>문으로 작성해야 한다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elif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else if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if</a:t>
            </a:r>
            <a:r>
              <a:rPr lang="ko-KR" altLang="en-US" sz="1400" b="0" dirty="0"/>
              <a:t>문과 같은 </a:t>
            </a:r>
            <a:r>
              <a:rPr lang="ko-KR" altLang="en-US" sz="1400" b="0" dirty="0" smtClean="0"/>
              <a:t>방법으로 </a:t>
            </a:r>
            <a:r>
              <a:rPr lang="ko-KR" altLang="en-US" sz="1400" b="0" dirty="0" err="1" smtClean="0"/>
              <a:t>조건문을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표현할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04"/>
            <a:ext cx="6120280" cy="364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8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3600" dirty="0"/>
              <a:t>Lab: </a:t>
            </a:r>
            <a:r>
              <a:rPr lang="ko-KR" altLang="en-US" sz="3600" dirty="0"/>
              <a:t>어떤 종류의 학생인지 맞히기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2996952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조건문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어떤 종류의 학생인지 </a:t>
            </a:r>
            <a:r>
              <a:rPr lang="ko-KR" altLang="en-US" sz="2000" b="1" dirty="0" smtClean="0">
                <a:latin typeface="+mj-ea"/>
                <a:ea typeface="+mj-ea"/>
              </a:rPr>
              <a:t>맞히기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반복문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구구단 </a:t>
            </a:r>
            <a:r>
              <a:rPr lang="ko-KR" altLang="en-US" sz="2000" b="1" dirty="0" smtClean="0">
                <a:latin typeface="+mj-ea"/>
                <a:ea typeface="+mj-ea"/>
              </a:rPr>
              <a:t>계산기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조건문과 </a:t>
            </a:r>
            <a:r>
              <a:rPr lang="ko-KR" altLang="en-US" sz="2000" b="1" dirty="0" err="1">
                <a:latin typeface="+mj-ea"/>
                <a:ea typeface="+mj-ea"/>
              </a:rPr>
              <a:t>반복문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실습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숫자 찾기 </a:t>
            </a:r>
            <a:r>
              <a:rPr lang="ko-KR" altLang="en-US" sz="2000" b="1" dirty="0" smtClean="0">
                <a:latin typeface="+mj-ea"/>
                <a:ea typeface="+mj-ea"/>
              </a:rPr>
              <a:t>게임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연속적인 구구단 </a:t>
            </a:r>
            <a:r>
              <a:rPr lang="ko-KR" altLang="en-US" sz="2000" b="1" dirty="0" smtClean="0">
                <a:latin typeface="+mj-ea"/>
                <a:ea typeface="+mj-ea"/>
              </a:rPr>
              <a:t>계산기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평균 </a:t>
            </a:r>
            <a:r>
              <a:rPr lang="ko-KR" altLang="en-US" sz="2000" b="1" dirty="0" smtClean="0">
                <a:latin typeface="+mj-ea"/>
                <a:ea typeface="+mj-ea"/>
              </a:rPr>
              <a:t>구하기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코드의 오류를 처리하는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이용하여 ‘어떤 종류의 학생인지 맞히는 프로그램’을 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7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930"/>
            <a:ext cx="7200000" cy="446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어떤 종류의 학생인지 맞히는 프로그램의 결과 코드는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4-4]</a:t>
            </a:r>
            <a:r>
              <a:rPr lang="ko-KR" altLang="en-US" sz="1400" b="0" dirty="0"/>
              <a:t>와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97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7525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b="0" dirty="0" smtClean="0"/>
              <a:t>해결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프로그램을 실행하면 ‘당신이 태어난 연도를 입력하세요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출력하도록 </a:t>
            </a:r>
            <a:r>
              <a:rPr lang="ko-KR" altLang="en-US" sz="1400" b="0" dirty="0" err="1"/>
              <a:t>코딩한것이다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사용자의 입력을 </a:t>
            </a:r>
            <a:r>
              <a:rPr lang="en-US" altLang="ko-KR" sz="1400" b="0" dirty="0" err="1"/>
              <a:t>birth_year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사용자의 입력은 문자형이므로 계산을 위해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변경한다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나이를 계산한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값을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‘</a:t>
            </a:r>
            <a:r>
              <a:rPr lang="en-US" altLang="ko-KR" sz="1400" b="0" dirty="0"/>
              <a:t>1982’</a:t>
            </a:r>
            <a:r>
              <a:rPr lang="ko-KR" altLang="en-US" sz="1400" b="0" dirty="0"/>
              <a:t>를 입력하면 </a:t>
            </a:r>
            <a:r>
              <a:rPr lang="en-US" altLang="ko-KR" sz="1400" b="0" dirty="0"/>
              <a:t>(2020- 1982 + 1)</a:t>
            </a:r>
            <a:r>
              <a:rPr lang="ko-KR" altLang="en-US" sz="1400" b="0" dirty="0"/>
              <a:t>로 계산하여 결과값 ‘</a:t>
            </a:r>
            <a:r>
              <a:rPr lang="en-US" altLang="ko-KR" sz="1400" b="0" dirty="0"/>
              <a:t>39’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age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지금부터 </a:t>
            </a:r>
            <a:r>
              <a:rPr lang="en-US" altLang="ko-KR" sz="1400" b="0" dirty="0"/>
              <a:t>age </a:t>
            </a:r>
            <a:r>
              <a:rPr lang="ko-KR" altLang="en-US" sz="1400" b="0" dirty="0" err="1"/>
              <a:t>변수값이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39</a:t>
            </a:r>
            <a:r>
              <a:rPr lang="ko-KR" altLang="en-US" sz="1400" b="0" dirty="0"/>
              <a:t>라고 가정하고 설명하겠다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age</a:t>
            </a:r>
            <a:r>
              <a:rPr lang="ko-KR" altLang="en-US" sz="1400" b="0" dirty="0"/>
              <a:t>의 값으로 각각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문과 </a:t>
            </a:r>
            <a:r>
              <a:rPr lang="en-US" altLang="ko-KR" sz="1400" b="0" dirty="0" err="1"/>
              <a:t>elif</a:t>
            </a:r>
            <a:r>
              <a:rPr lang="ko-KR" altLang="en-US" sz="1400" b="0" dirty="0"/>
              <a:t>문을 수행한다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첫 번째 조건 </a:t>
            </a:r>
            <a:r>
              <a:rPr lang="en-US" altLang="ko-KR" sz="1400" b="0" dirty="0"/>
              <a:t>age &lt;= 26 and age &gt;= 20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일까</a:t>
            </a:r>
            <a:r>
              <a:rPr lang="en-US" altLang="ko-KR" sz="1400" b="0" dirty="0"/>
              <a:t>, False</a:t>
            </a:r>
            <a:r>
              <a:rPr lang="ko-KR" altLang="en-US" sz="1400" b="0" dirty="0"/>
              <a:t>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두 가지 조건을 모두 만족해야 하는데 </a:t>
            </a:r>
            <a:r>
              <a:rPr lang="en-US" altLang="ko-KR" sz="1400" b="0" dirty="0"/>
              <a:t>39 </a:t>
            </a:r>
            <a:r>
              <a:rPr lang="ko-KR" altLang="en-US" sz="1400" b="0" dirty="0"/>
              <a:t>＜</a:t>
            </a:r>
            <a:r>
              <a:rPr lang="en-US" altLang="ko-KR" sz="1400" b="0" dirty="0"/>
              <a:t>= 26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39</a:t>
            </a:r>
            <a:r>
              <a:rPr lang="ko-KR" altLang="en-US" sz="1400" b="0" dirty="0"/>
              <a:t>＞</a:t>
            </a:r>
            <a:r>
              <a:rPr lang="en-US" altLang="ko-KR" sz="1400" b="0" dirty="0"/>
              <a:t>= 20</a:t>
            </a:r>
            <a:r>
              <a:rPr lang="ko-KR" altLang="en-US" sz="1400" b="0" dirty="0"/>
              <a:t>은 두 번째 조건만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이므로 </a:t>
            </a:r>
            <a:r>
              <a:rPr lang="en-US" altLang="ko-KR" sz="1400" b="0" dirty="0"/>
              <a:t>and </a:t>
            </a:r>
            <a:r>
              <a:rPr lang="ko-KR" altLang="en-US" sz="1400" b="0" dirty="0"/>
              <a:t>구문에 의해 전체는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첫 </a:t>
            </a:r>
            <a:r>
              <a:rPr lang="ko-KR" altLang="en-US" sz="1400" b="0" dirty="0" err="1"/>
              <a:t>번째조건이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이므로 다음 조건을 비교한다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7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0461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논리 연산자 없이 비교 연산자를 사용할 경우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37890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이 </a:t>
            </a:r>
            <a:r>
              <a:rPr lang="ko-KR" altLang="en-US" sz="1200" b="0" dirty="0"/>
              <a:t>코드가 순서대로 실행되면 먼저 </a:t>
            </a:r>
            <a:r>
              <a:rPr lang="en-US" altLang="ko-KR" sz="1200" b="0" dirty="0"/>
              <a:t>1 </a:t>
            </a:r>
            <a:r>
              <a:rPr lang="ko-KR" altLang="en-US" sz="1200" b="0" dirty="0"/>
              <a:t>＜</a:t>
            </a:r>
            <a:r>
              <a:rPr lang="en-US" altLang="ko-KR" sz="1200" b="0" dirty="0"/>
              <a:t>= 100</a:t>
            </a:r>
            <a:r>
              <a:rPr lang="ko-KR" altLang="en-US" sz="1200" b="0" dirty="0"/>
              <a:t>을 해석하니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반환되고</a:t>
            </a:r>
            <a:r>
              <a:rPr lang="en-US" altLang="ko-KR" sz="1200" b="0" dirty="0" smtClean="0"/>
              <a:t>, True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과 같으므로 </a:t>
            </a:r>
            <a:r>
              <a:rPr lang="en-US" altLang="ko-KR" sz="1200" b="0" dirty="0"/>
              <a:t>1 </a:t>
            </a:r>
            <a:r>
              <a:rPr lang="ko-KR" altLang="en-US" sz="1200" b="0" dirty="0"/>
              <a:t>＜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도 </a:t>
            </a:r>
            <a:r>
              <a:rPr lang="en-US" altLang="ko-KR" sz="1200" b="0" dirty="0"/>
              <a:t>True</a:t>
            </a:r>
            <a:r>
              <a:rPr lang="ko-KR" altLang="en-US" sz="1200" b="0" dirty="0"/>
              <a:t>로 반환되어야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False</a:t>
            </a:r>
            <a:r>
              <a:rPr lang="ko-KR" altLang="en-US" sz="1200" b="0" dirty="0"/>
              <a:t>가 나온다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 smtClean="0"/>
              <a:t>파이썬은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사람에게 친숙하게 프로그래밍을 하겠다는 철학을 가지고 있으므로 이러한 처리가 가능하도록 </a:t>
            </a:r>
            <a:r>
              <a:rPr lang="ko-KR" altLang="en-US" sz="1200" b="0" dirty="0" smtClean="0"/>
              <a:t>지원한다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사람처럼 그냥 조건을 작성하면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인터프리터가 다 해결해 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문제는 다른 언어들이 지원해 주지 </a:t>
            </a:r>
            <a:r>
              <a:rPr lang="ko-KR" altLang="en-US" sz="1200" b="0" dirty="0" err="1" smtClean="0"/>
              <a:t>않을경우가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있으므로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이렇게 적어 주는 것은 좋은 코드가 아니라는 걸 기억해야 한다</a:t>
            </a:r>
            <a:r>
              <a:rPr lang="en-US" altLang="ko-KR" sz="1200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Lab: </a:t>
            </a:r>
            <a:r>
              <a:rPr lang="ko-KR" altLang="en-US" dirty="0"/>
              <a:t>어떤 종류의 학생인지 맞히기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200000" cy="15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0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반복문</a:t>
            </a:r>
            <a:r>
              <a:rPr lang="en-US" altLang="ko-KR" sz="1400" dirty="0" smtClean="0"/>
              <a:t>(loop)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말 그대로 문장을 반복해 만드는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정해진 동작을 반복적으로 수행할 때 </a:t>
            </a:r>
            <a:r>
              <a:rPr lang="ko-KR" altLang="en-US" sz="1400" b="0" dirty="0" smtClean="0"/>
              <a:t>내리는 </a:t>
            </a:r>
            <a:r>
              <a:rPr lang="ko-KR" altLang="en-US" sz="1400" b="0" dirty="0"/>
              <a:t>명령어이다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모든 프로그램에서 핵심적으로 사용된다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반복 시작 조건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종료 </a:t>
            </a:r>
            <a:r>
              <a:rPr lang="ko-KR" altLang="en-US" sz="1400" b="0" dirty="0" smtClean="0"/>
              <a:t>조건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수행 명령으로 구성되어 있으며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들여쓰기와 </a:t>
            </a:r>
            <a:r>
              <a:rPr lang="ko-KR" altLang="en-US" sz="1400" b="0" dirty="0" smtClean="0"/>
              <a:t>블록</a:t>
            </a:r>
            <a:r>
              <a:rPr lang="en-US" altLang="ko-KR" sz="1400" b="0" dirty="0" smtClean="0"/>
              <a:t>(block)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구분한다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while </a:t>
            </a:r>
            <a:r>
              <a:rPr lang="ko-KR" altLang="en-US" sz="1400" b="0" dirty="0"/>
              <a:t>등의 명령 키워드를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f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:</a:t>
            </a:r>
            <a:r>
              <a:rPr lang="ko-KR" altLang="en-US" sz="1400" b="0" dirty="0" smtClean="0"/>
              <a:t> 기본적인 </a:t>
            </a:r>
            <a:r>
              <a:rPr lang="ko-KR" altLang="en-US" sz="1400" b="0" dirty="0" err="1" smtClean="0"/>
              <a:t>반복문으로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반복 범위를 지정하여 반복을 수행한다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문으로 </a:t>
            </a:r>
            <a:r>
              <a:rPr lang="ko-KR" altLang="en-US" sz="1400" b="0" dirty="0" err="1" smtClean="0"/>
              <a:t>반복문을</a:t>
            </a:r>
            <a:r>
              <a:rPr lang="ko-KR" altLang="en-US" sz="1400" b="0" dirty="0" smtClean="0"/>
              <a:t> 만들 때는 먼저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를 입력하고 반복되는 범위를 지정해야 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범위를 지정하는 </a:t>
            </a:r>
            <a:r>
              <a:rPr lang="ko-KR" altLang="en-US" sz="1400" b="0" dirty="0"/>
              <a:t>방법에는 두 가지가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 방법은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4-5]</a:t>
            </a:r>
            <a:r>
              <a:rPr lang="ko-KR" altLang="en-US" sz="1400" b="0" dirty="0" smtClean="0"/>
              <a:t>와 같이 리스트를 사용하는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두 번째 방법은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4-6]</a:t>
            </a:r>
            <a:r>
              <a:rPr lang="ko-KR" altLang="en-US" sz="1400" b="0" dirty="0" smtClean="0"/>
              <a:t>과 같이 변수 자체를 출력하는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리스트를 사용해서 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315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리스트를 사용해서 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348880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4-5]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라는 리스트를 사용하였다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</a:t>
            </a:r>
            <a:r>
              <a:rPr lang="ko-KR" altLang="en-US" sz="1400" b="0" dirty="0"/>
              <a:t>리스트에 있는 각각의 값을 하나씩 가져와 </a:t>
            </a:r>
            <a:r>
              <a:rPr lang="en-US" altLang="ko-KR" sz="1400" b="0" dirty="0" err="1"/>
              <a:t>looper</a:t>
            </a:r>
            <a:r>
              <a:rPr lang="ko-KR" altLang="en-US" sz="1400" b="0" dirty="0"/>
              <a:t>라는 변수에 할당하는데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 할당할 때마다 그 아래쪽에는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명령문 구문 </a:t>
            </a:r>
            <a:r>
              <a:rPr lang="en-US" altLang="ko-KR" sz="1400" b="0" u="sng" dirty="0"/>
              <a:t>print("hello")</a:t>
            </a:r>
            <a:r>
              <a:rPr lang="ko-KR" altLang="en-US" sz="1400" b="0" dirty="0"/>
              <a:t>를 실행한다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최종적으로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에서 값을 모두 한 번씩 수행하므로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총 다섯 번의 반복이 일어나 ‘</a:t>
            </a:r>
            <a:r>
              <a:rPr lang="en-US" altLang="ko-KR" sz="1400" b="0" dirty="0"/>
              <a:t>hello</a:t>
            </a:r>
            <a:r>
              <a:rPr lang="ko-KR" altLang="en-US" sz="1400" b="0" dirty="0"/>
              <a:t>’가 다섯 번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0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8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b="0" dirty="0"/>
              <a:t>변수 자체를 </a:t>
            </a:r>
            <a:r>
              <a:rPr lang="ko-KR" altLang="en-US" sz="1400" b="0" dirty="0" smtClean="0"/>
              <a:t>출력하여 </a:t>
            </a:r>
            <a:r>
              <a:rPr lang="ko-KR" altLang="en-US" sz="1400" b="0" dirty="0"/>
              <a:t>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31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4-6]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b="0" dirty="0"/>
              <a:t>변수 자체를 </a:t>
            </a:r>
            <a:r>
              <a:rPr lang="ko-KR" altLang="en-US" sz="1400" b="0" dirty="0" smtClean="0"/>
              <a:t>출력하여 </a:t>
            </a:r>
            <a:r>
              <a:rPr lang="ko-KR" altLang="en-US" sz="1400" b="0" dirty="0"/>
              <a:t>반복되는 범위를 지정하는 방법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348880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의 각각의 값이 한 번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돌 때마다 </a:t>
            </a:r>
            <a:r>
              <a:rPr lang="en-US" altLang="ko-KR" sz="1400" b="0" dirty="0" err="1"/>
              <a:t>looper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할당되어 그 값들이 화면에 출력된다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23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100</a:t>
            </a:r>
            <a:r>
              <a:rPr lang="ko-KR" altLang="en-US" sz="1400" b="0" dirty="0" smtClean="0"/>
              <a:t>번 </a:t>
            </a:r>
            <a:r>
              <a:rPr lang="ko-KR" altLang="en-US" sz="1400" b="0" dirty="0"/>
              <a:t>반복해야 한다면 코드를 어떻게 작성해야 할까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가지고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까지 모든 값을 적기에는 너무 오래 걸린다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이럴 때는 </a:t>
            </a:r>
            <a:r>
              <a:rPr lang="en-US" altLang="ko-KR" sz="1400" b="0" dirty="0" smtClean="0"/>
              <a:t>‘</a:t>
            </a:r>
            <a:r>
              <a:rPr lang="en-US" altLang="ko-KR" sz="1400" dirty="0" smtClean="0"/>
              <a:t>range’</a:t>
            </a:r>
            <a:r>
              <a:rPr lang="ko-KR" altLang="en-US" sz="1400" b="0" dirty="0" smtClean="0"/>
              <a:t>라는 키워드를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75418"/>
            <a:ext cx="7200000" cy="288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4-7]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range </a:t>
            </a:r>
            <a:r>
              <a:rPr lang="ko-KR" altLang="en-US" sz="1400" b="0" dirty="0"/>
              <a:t>문법의 기본 </a:t>
            </a:r>
            <a:r>
              <a:rPr lang="ko-KR" altLang="en-US" sz="1400" b="0" dirty="0" smtClean="0"/>
              <a:t>구조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range</a:t>
            </a:r>
            <a:r>
              <a:rPr lang="ko-KR" altLang="en-US" sz="1400" b="0" dirty="0"/>
              <a:t>는 마지막 번호의 마지막 숫자 바로 앞까지 리스트를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range(1, 5)</a:t>
            </a:r>
            <a:r>
              <a:rPr lang="ko-KR" altLang="en-US" sz="1400" b="0" dirty="0"/>
              <a:t>라고 </a:t>
            </a:r>
            <a:r>
              <a:rPr lang="ko-KR" altLang="en-US" sz="1400" b="0" dirty="0" smtClean="0"/>
              <a:t>하면 </a:t>
            </a:r>
            <a:r>
              <a:rPr lang="en-US" altLang="ko-KR" sz="1400" b="0" dirty="0"/>
              <a:t>[1, 2, 3, 4]</a:t>
            </a:r>
            <a:r>
              <a:rPr lang="ko-KR" altLang="en-US" sz="1400" b="0" dirty="0"/>
              <a:t>의 리스트를 만들고</a:t>
            </a:r>
            <a:r>
              <a:rPr lang="en-US" altLang="ko-KR" sz="1400" b="0" dirty="0"/>
              <a:t>, range(0, 5)</a:t>
            </a:r>
            <a:r>
              <a:rPr lang="ko-KR" altLang="en-US" sz="1400" b="0" dirty="0"/>
              <a:t>라고 하면 </a:t>
            </a:r>
            <a:r>
              <a:rPr lang="en-US" altLang="ko-KR" sz="1400" b="0" dirty="0"/>
              <a:t>[0, 1, 2, 3, 4]</a:t>
            </a:r>
            <a:r>
              <a:rPr lang="ko-KR" altLang="en-US" sz="1400" b="0" dirty="0"/>
              <a:t>의 리스트를 만든다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앞의 시작 번호와 </a:t>
            </a:r>
            <a:r>
              <a:rPr lang="ko-KR" altLang="en-US" sz="1400" b="0" dirty="0" err="1"/>
              <a:t>증가값은</a:t>
            </a:r>
            <a:r>
              <a:rPr lang="ko-KR" altLang="en-US" sz="1400" b="0" dirty="0"/>
              <a:t> 생략할 수 있으며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생략했을 경우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시작 번호는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을</a:t>
            </a:r>
            <a:r>
              <a:rPr lang="en-US" altLang="ko-KR" sz="1400" b="0" dirty="0" smtClean="0"/>
              <a:t>,</a:t>
            </a:r>
            <a:r>
              <a:rPr lang="ko-KR" altLang="en-US" sz="1400" b="0" dirty="0" err="1" smtClean="0"/>
              <a:t>증가값은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입력한다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314651"/>
            <a:ext cx="7200000" cy="61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5231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반복문에서</a:t>
            </a:r>
            <a:r>
              <a:rPr lang="ko-KR" altLang="en-US" sz="2000" dirty="0"/>
              <a:t> 알아두면 좋은 상식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/>
              <a:t>반복문의 변수는 대부분 </a:t>
            </a:r>
            <a:r>
              <a:rPr lang="en-US" altLang="ko-KR" sz="1200" b="0" dirty="0"/>
              <a:t>i, j, k</a:t>
            </a:r>
            <a:r>
              <a:rPr lang="ko-KR" altLang="en-US" sz="1200" b="0" dirty="0"/>
              <a:t>로 지정한다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이것은 수학에서 변수를 </a:t>
            </a:r>
            <a:r>
              <a:rPr lang="en-US" altLang="ko-KR" sz="1200" b="0" dirty="0"/>
              <a:t>x, y, z</a:t>
            </a:r>
            <a:r>
              <a:rPr lang="ko-KR" altLang="en-US" sz="1200" b="0" dirty="0"/>
              <a:t>로 정하는 것과 비슷한 </a:t>
            </a:r>
            <a:r>
              <a:rPr lang="ko-KR" altLang="en-US" sz="1200" b="0" dirty="0" smtClean="0"/>
              <a:t>프로그래밍 관례이다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 err="1" smtClean="0"/>
              <a:t>반복문은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대부분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반복을 시작한다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이것도 일종의 관례이다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비주얼</a:t>
            </a:r>
            <a:r>
              <a:rPr lang="ko-KR" altLang="en-US" sz="1200" b="0" dirty="0"/>
              <a:t> 베이직</a:t>
            </a:r>
            <a:r>
              <a:rPr lang="en-US" altLang="ko-KR" sz="1200" b="0" dirty="0"/>
              <a:t>(Visual Basic)</a:t>
            </a:r>
            <a:r>
              <a:rPr lang="ko-KR" altLang="en-US" sz="1200" b="0" dirty="0" smtClean="0"/>
              <a:t>처럼 </a:t>
            </a:r>
            <a:r>
              <a:rPr lang="en-US" altLang="ko-KR" sz="1200" b="0" dirty="0" smtClean="0"/>
              <a:t>1</a:t>
            </a:r>
            <a:r>
              <a:rPr lang="ko-KR" altLang="en-US" sz="1200" b="0" dirty="0"/>
              <a:t>부터 시작하는 언어도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프로그래밍 언어는 아주 </a:t>
            </a:r>
            <a:r>
              <a:rPr lang="ko-KR" altLang="en-US" sz="1200" b="0" dirty="0" err="1"/>
              <a:t>오래전부터</a:t>
            </a:r>
            <a:r>
              <a:rPr lang="ko-KR" altLang="en-US" sz="1200" b="0" dirty="0"/>
              <a:t> 발전했으며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초기의 컴퓨터들은 </a:t>
            </a:r>
            <a:r>
              <a:rPr lang="ko-KR" altLang="en-US" sz="1200" b="0" dirty="0" smtClean="0"/>
              <a:t>메모리가 매우 </a:t>
            </a:r>
            <a:r>
              <a:rPr lang="ko-KR" altLang="en-US" sz="1200" b="0" dirty="0"/>
              <a:t>작아 하나라도 작은 수부터 저장하는 것이 용이하였다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그래서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시작하는 이진수의 특징 때문에 </a:t>
            </a:r>
            <a:r>
              <a:rPr lang="ko-KR" altLang="en-US" sz="1200" b="0" dirty="0" smtClean="0"/>
              <a:t>대부분 </a:t>
            </a:r>
            <a:r>
              <a:rPr lang="ko-KR" altLang="en-US" sz="1200" b="0" dirty="0"/>
              <a:t>언어가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인덱스를 시작한다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lt"/>
              <a:buAutoNum type="arabicPeriod"/>
            </a:pPr>
            <a:r>
              <a:rPr lang="ko-KR" altLang="en-US" sz="1200" b="0" dirty="0" err="1" smtClean="0"/>
              <a:t>반복문을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잘못 작성하면 무한 루프라고 하는 오류가 발생할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무한 루프는 반복 명령이 끝나지 않는 </a:t>
            </a:r>
            <a:r>
              <a:rPr lang="ko-KR" altLang="en-US" sz="1200" b="0" dirty="0" smtClean="0"/>
              <a:t>프로그램 </a:t>
            </a:r>
            <a:r>
              <a:rPr lang="ko-KR" altLang="en-US" sz="1200" b="0" dirty="0"/>
              <a:t>오류로</a:t>
            </a:r>
            <a:r>
              <a:rPr lang="en-US" altLang="ko-KR" sz="1200" b="0" dirty="0"/>
              <a:t>, CPU</a:t>
            </a:r>
            <a:r>
              <a:rPr lang="ko-KR" altLang="en-US" sz="1200" b="0" dirty="0"/>
              <a:t>와 메모리 등 컴퓨터의 리소스를 과다하게 점유하여 다른 프로그램에도 영향을 미친다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문자열도 리스트와 같은 연속적인 데이터를 표현하므로 각 문자를 변수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할당하여 화면에 </a:t>
            </a:r>
            <a:r>
              <a:rPr lang="ko-KR" altLang="en-US" sz="1400" b="0" dirty="0"/>
              <a:t>출력한다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7587"/>
            <a:ext cx="7200000" cy="374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숫자를 화면에 출력하듯이 문자열로 이루어진 리스트의 값들도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60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68252"/>
            <a:ext cx="7776864" cy="4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range </a:t>
            </a:r>
            <a:r>
              <a:rPr lang="ko-KR" altLang="en-US" sz="1400" b="0" dirty="0" smtClean="0"/>
              <a:t>구문을 이용하여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부터 </a:t>
            </a:r>
            <a:r>
              <a:rPr lang="en-US" altLang="ko-KR" sz="1400" b="0" dirty="0" smtClean="0"/>
              <a:t>9</a:t>
            </a:r>
            <a:r>
              <a:rPr lang="ko-KR" altLang="en-US" sz="1400" b="0" dirty="0"/>
              <a:t>까지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씩 증가시키는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4-10]</a:t>
            </a:r>
            <a:r>
              <a:rPr lang="ko-KR" altLang="en-US" sz="1400" b="0" dirty="0" smtClean="0"/>
              <a:t>에서 확인해 </a:t>
            </a:r>
            <a:r>
              <a:rPr lang="ko-KR" altLang="en-US" sz="1400" b="0" dirty="0"/>
              <a:t>보자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31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5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range </a:t>
            </a:r>
            <a:r>
              <a:rPr lang="ko-KR" altLang="en-US" sz="1400" b="0" dirty="0" smtClean="0"/>
              <a:t>구문을 사용하여 </a:t>
            </a:r>
            <a:r>
              <a:rPr lang="en-US" altLang="ko-KR" sz="1400" b="0" dirty="0" smtClean="0"/>
              <a:t>10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까지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감소시키는 </a:t>
            </a:r>
            <a:r>
              <a:rPr lang="ko-KR" altLang="en-US" sz="1400" b="0" dirty="0" err="1"/>
              <a:t>반복문은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4-11]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3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45024"/>
            <a:ext cx="7200000" cy="29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9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어떤 조건이 </a:t>
            </a:r>
            <a:r>
              <a:rPr lang="ko-KR" altLang="en-US" sz="1400" b="0" dirty="0" smtClean="0"/>
              <a:t>만족하는 </a:t>
            </a:r>
            <a:r>
              <a:rPr lang="ko-KR" altLang="en-US" sz="1400" b="0" dirty="0"/>
              <a:t>동안 명령 블록을 수행하고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조건이 거짓일 경우 반복 명령문을 더는 수행하지 </a:t>
            </a:r>
            <a:r>
              <a:rPr lang="ko-KR" altLang="en-US" sz="1400" b="0" dirty="0" smtClean="0"/>
              <a:t>않는 구문이다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0" y="2626303"/>
            <a:ext cx="6120000" cy="411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82809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다음처럼 성적이 </a:t>
            </a:r>
            <a:r>
              <a:rPr lang="ko-KR" altLang="en-US" sz="1400" b="0" dirty="0" smtClean="0"/>
              <a:t>나열되어 </a:t>
            </a:r>
            <a:r>
              <a:rPr lang="ko-KR" altLang="en-US" sz="1400" b="0" dirty="0"/>
              <a:t>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학점을 부여하는 프로그램은 어떻게 만들 수 있을까</a:t>
            </a:r>
            <a:r>
              <a:rPr lang="en-US" altLang="ko-KR" sz="1400" b="0" dirty="0" smtClean="0"/>
              <a:t>?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58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649938"/>
            <a:ext cx="7920880" cy="185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점수에 </a:t>
            </a:r>
            <a:r>
              <a:rPr lang="ko-KR" altLang="en-US" sz="1400" b="0" dirty="0"/>
              <a:t>따른 학점의 기준을 정한다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95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이상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A+’, 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기준을 바탕으로 첫 번째 점수를 판단한다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ex) 38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다음 점수로 이동하면서 ❷</a:t>
            </a:r>
            <a:r>
              <a:rPr lang="ko-KR" altLang="en-US" sz="1400" b="0" dirty="0" err="1"/>
              <a:t>를</a:t>
            </a:r>
            <a:r>
              <a:rPr lang="ko-KR" altLang="en-US" sz="1400" b="0" dirty="0"/>
              <a:t> 반복한다</a:t>
            </a:r>
            <a:r>
              <a:rPr lang="en-US" altLang="ko-KR" sz="1400" b="0" dirty="0"/>
              <a:t>. 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37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더 이상 판단할 점수가 없을 때 프로그램을 종료한다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810178"/>
            <a:ext cx="8280920" cy="9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어떤 기준으로 결정해야 하는가</a:t>
            </a:r>
            <a:r>
              <a:rPr lang="en-US" altLang="ko-KR" sz="1400" b="0" dirty="0"/>
              <a:t>? → </a:t>
            </a:r>
            <a:r>
              <a:rPr lang="ko-KR" altLang="en-US" sz="1400" dirty="0"/>
              <a:t>조건의 설정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언제까지 </a:t>
            </a:r>
            <a:r>
              <a:rPr lang="ko-KR" altLang="en-US" sz="1400" b="0" dirty="0"/>
              <a:t>해야 하는가</a:t>
            </a:r>
            <a:r>
              <a:rPr lang="en-US" altLang="ko-KR" sz="1400" b="0" dirty="0"/>
              <a:t>? → </a:t>
            </a:r>
            <a:r>
              <a:rPr lang="ko-KR" altLang="en-US" sz="1400" dirty="0"/>
              <a:t>반복의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상호 변환 가능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for</a:t>
            </a:r>
            <a:r>
              <a:rPr lang="ko-KR" altLang="en-US" sz="1200" b="0" dirty="0"/>
              <a:t>문과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문은 기본적으로 유사하며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서로 변환이 가능하다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두 구문의 쓰임에는 차이가 있다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For</a:t>
            </a:r>
            <a:r>
              <a:rPr lang="ko-KR" altLang="en-US" sz="1200" b="0" dirty="0" smtClean="0"/>
              <a:t>문은 일반적으로 </a:t>
            </a:r>
            <a:r>
              <a:rPr lang="ko-KR" altLang="en-US" sz="1200" b="0" dirty="0"/>
              <a:t>반복 횟수를 정확하게 알고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반복 횟수가 변하지 않을 때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반면</a:t>
            </a:r>
            <a:r>
              <a:rPr lang="en-US" altLang="ko-KR" sz="1200" b="0" dirty="0"/>
              <a:t>, while</a:t>
            </a:r>
            <a:r>
              <a:rPr lang="ko-KR" altLang="en-US" sz="1200" b="0" dirty="0"/>
              <a:t>문은 반복 </a:t>
            </a:r>
            <a:r>
              <a:rPr lang="ko-KR" altLang="en-US" sz="1200" b="0" dirty="0" smtClean="0"/>
              <a:t>실행 횟수가 </a:t>
            </a:r>
            <a:r>
              <a:rPr lang="ko-KR" altLang="en-US" sz="1200" b="0" dirty="0"/>
              <a:t>명확하지 않고 어떤 조건을 만족하면 프로그램을 종료하고자 할 때 사용한다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학생들의 성적을 채점하는 프로그램을 작성한다고 하자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이미 학생이 총 몇 명인지 명확하게 알고 </a:t>
            </a:r>
            <a:r>
              <a:rPr lang="ko-KR" altLang="en-US" sz="1200" b="0" dirty="0" smtClean="0"/>
              <a:t>있으므로 </a:t>
            </a:r>
            <a:r>
              <a:rPr lang="en-US" altLang="ko-KR" sz="1200" b="0" dirty="0"/>
              <a:t>for</a:t>
            </a:r>
            <a:r>
              <a:rPr lang="ko-KR" altLang="en-US" sz="1200" b="0" dirty="0"/>
              <a:t>문을 사용하는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가위바위보를 한다고 가정했을 때 ‘이기면 종료하라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라는 조건을 </a:t>
            </a:r>
            <a:r>
              <a:rPr lang="ko-KR" altLang="en-US" sz="1200" b="0" dirty="0" smtClean="0"/>
              <a:t>주면 언제 </a:t>
            </a:r>
            <a:r>
              <a:rPr lang="ko-KR" altLang="en-US" sz="1200" b="0" dirty="0"/>
              <a:t>이길지 모르므로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문을 사용하는 것이 낫다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173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6093296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[for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문과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while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문 상호 변환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b</a:t>
            </a:r>
            <a:r>
              <a:rPr lang="en-US" altLang="ko-KR" sz="2000" dirty="0" smtClean="0">
                <a:solidFill>
                  <a:srgbClr val="F79433"/>
                </a:solidFill>
              </a:rPr>
              <a:t>reak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break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 smtClean="0"/>
              <a:t>반복문에서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논리적으로 반복을 종료하는 방법이다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406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4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continue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특정 </a:t>
            </a:r>
            <a:r>
              <a:rPr lang="ko-KR" altLang="en-US" sz="1400" b="0" dirty="0"/>
              <a:t>조건에서 남은 명령을 건너뛰고 다음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수행한다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continue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972000" y="2348881"/>
            <a:ext cx="6120000" cy="4339411"/>
            <a:chOff x="972000" y="2348880"/>
            <a:chExt cx="7209525" cy="511194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48880"/>
              <a:ext cx="7200000" cy="401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23"/>
            <a:stretch/>
          </p:blipFill>
          <p:spPr bwMode="auto">
            <a:xfrm>
              <a:off x="981525" y="6178976"/>
              <a:ext cx="7200000" cy="1281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7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else</a:t>
            </a:r>
            <a:r>
              <a:rPr lang="ko-KR" altLang="en-US" sz="1400" dirty="0" smtClean="0"/>
              <a:t>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조건이 완전히 끝났을 때 한 번 더 실행해 주는 역할을 한다</a:t>
            </a:r>
            <a:r>
              <a:rPr lang="en-US" altLang="ko-KR" sz="1400" b="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else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3528"/>
            <a:ext cx="6120000" cy="45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50693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반복문을</a:t>
            </a:r>
            <a:r>
              <a:rPr lang="ko-KR" altLang="en-US" sz="2000" dirty="0"/>
              <a:t> 제어하는 구문의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109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개인적으로 위 제어 구문들은 되도록 사용하지 않는 것을 권한다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긴 코드를 작성할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중간에 </a:t>
            </a:r>
            <a:r>
              <a:rPr lang="en-US" altLang="ko-KR" sz="1200" b="0" dirty="0"/>
              <a:t>break</a:t>
            </a:r>
            <a:r>
              <a:rPr lang="ko-KR" altLang="en-US" sz="1200" b="0" dirty="0" smtClean="0"/>
              <a:t>문이나 </a:t>
            </a:r>
            <a:r>
              <a:rPr lang="en-US" altLang="ko-KR" sz="1200" b="0" dirty="0" smtClean="0"/>
              <a:t>continue</a:t>
            </a:r>
            <a:r>
              <a:rPr lang="ko-KR" altLang="en-US" sz="1200" b="0" dirty="0"/>
              <a:t>문이 있다면 의도치 않게 코드가 오작동할 수도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많은 사람과 함께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때는 이러한 </a:t>
            </a:r>
            <a:r>
              <a:rPr lang="ko-KR" altLang="en-US" sz="1200" b="0" dirty="0" smtClean="0"/>
              <a:t>코드들로 </a:t>
            </a:r>
            <a:r>
              <a:rPr lang="ko-KR" altLang="en-US" sz="1200" b="0" dirty="0"/>
              <a:t>인해 예측하지 못한 작동을 할 수도 있으니 주의해야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06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1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앞에서 배운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이용하여 구구단 계산기를 만들어 보자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구구단 </a:t>
            </a:r>
            <a:r>
              <a:rPr lang="ko-KR" altLang="en-US" sz="1400" b="0" dirty="0"/>
              <a:t>계산기의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6261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71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9208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9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처음 프로그램을 실행하면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‘구구단 몇 단을 계산할까</a:t>
            </a:r>
            <a:r>
              <a:rPr lang="en-US" altLang="ko-KR" sz="1400" b="0" dirty="0" smtClean="0"/>
              <a:t>?’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출력할 수 있도록 </a:t>
            </a:r>
            <a:r>
              <a:rPr lang="ko-KR" altLang="en-US" sz="1400" b="0" dirty="0" err="1"/>
              <a:t>코딩한다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사용자가 입력한 값을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변수를 이용하여 화면에 구구단을 계산한다는 메시지를 출력한다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아직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변수가 문자열 변수이므로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 smtClean="0"/>
              <a:t>정수형으로</a:t>
            </a:r>
            <a:r>
              <a:rPr lang="ko-KR" altLang="en-US" sz="1400" b="0" dirty="0" smtClean="0"/>
              <a:t> 변환한다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5~7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입력된 숫자와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 숫자의 곱을 </a:t>
            </a:r>
            <a:r>
              <a:rPr lang="ko-KR" altLang="en-US" sz="1400" b="0" dirty="0" err="1"/>
              <a:t>반복문으로</a:t>
            </a:r>
            <a:r>
              <a:rPr lang="ko-KR" altLang="en-US" sz="1400" b="0" dirty="0"/>
              <a:t> 표현한다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</a:t>
            </a:r>
            <a:r>
              <a:rPr lang="en-US" altLang="ko-KR" sz="1400" b="0" dirty="0" smtClean="0"/>
              <a:t>range(1</a:t>
            </a:r>
            <a:r>
              <a:rPr lang="en-US" altLang="ko-KR" sz="1400" b="0" dirty="0"/>
              <a:t>, 10)</a:t>
            </a:r>
            <a:r>
              <a:rPr lang="ko-KR" altLang="en-US" sz="1400" b="0" dirty="0"/>
              <a:t>을 이용하여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값들은 모두 사용자가 </a:t>
            </a:r>
            <a:r>
              <a:rPr lang="ko-KR" altLang="en-US" sz="1400" b="0" dirty="0" smtClean="0"/>
              <a:t>입력한 값의 정수형 </a:t>
            </a:r>
            <a:r>
              <a:rPr lang="ko-KR" altLang="en-US" sz="1400" b="0" dirty="0" err="1" smtClean="0"/>
              <a:t>변환값인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int_input</a:t>
            </a:r>
            <a:r>
              <a:rPr lang="ko-KR" altLang="en-US" sz="1400" b="0" dirty="0" smtClean="0"/>
              <a:t>과 곱하여 </a:t>
            </a:r>
            <a:r>
              <a:rPr lang="en-US" altLang="ko-KR" sz="1400" b="0" dirty="0" smtClean="0"/>
              <a:t>result </a:t>
            </a:r>
            <a:r>
              <a:rPr lang="ko-KR" altLang="en-US" sz="1400" b="0" dirty="0" smtClean="0"/>
              <a:t>변수에 할당된다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마지막으로 </a:t>
            </a:r>
            <a:r>
              <a:rPr lang="en-US" altLang="ko-KR" sz="1400" b="0" dirty="0" smtClean="0"/>
              <a:t>print( )</a:t>
            </a:r>
            <a:r>
              <a:rPr lang="ko-KR" altLang="en-US" sz="1400" b="0" dirty="0" smtClean="0"/>
              <a:t>함수에 </a:t>
            </a:r>
            <a:r>
              <a:rPr lang="ko-KR" altLang="en-US" sz="1400" b="0" dirty="0"/>
              <a:t>의해 값이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(conditional statement):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조건에 따라 특정 동작을 하도록 하는 프로그래밍 명령어이다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사용하기 위해 </a:t>
            </a:r>
            <a:r>
              <a:rPr lang="en-US" altLang="ko-KR" sz="1400" b="0" dirty="0"/>
              <a:t>if, else, 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등의 명령 키워드를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스마트폰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잠금 해제 패턴이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회 틀리면</a:t>
            </a:r>
            <a:r>
              <a:rPr lang="en-US" altLang="ko-KR" sz="1400" b="0" dirty="0"/>
              <a:t>, 20</a:t>
            </a:r>
            <a:r>
              <a:rPr lang="ko-KR" altLang="en-US" sz="1400" b="0" dirty="0"/>
              <a:t>초 동안 대기 상태로 만들어라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17311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조건문의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예시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스마트폰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잠금 해제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패턴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733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역순 출력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 smtClean="0"/>
              <a:t>reverse_sentence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입력된 문자열을 역순으로 출력하는 변수이다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8091"/>
            <a:ext cx="7200000" cy="28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 역순 출력</a:t>
            </a:r>
            <a:endParaRPr lang="en-US" altLang="ko-KR" sz="20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25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53907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reverse_sentence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사용한 반복문의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reverse_sentence</a:t>
            </a:r>
            <a:r>
              <a:rPr lang="en-US" altLang="ko-KR" sz="1200" b="0" dirty="0"/>
              <a:t>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 err="1" smtClean="0"/>
              <a:t>reverse_sentence</a:t>
            </a:r>
            <a:r>
              <a:rPr lang="en-US" altLang="ko-KR" sz="1400" b="0" dirty="0" smtClean="0"/>
              <a:t> = </a:t>
            </a:r>
            <a:r>
              <a:rPr lang="en-US" altLang="ko-KR" sz="1400" b="0" dirty="0"/>
              <a:t>char + </a:t>
            </a:r>
            <a:r>
              <a:rPr lang="en-US" altLang="ko-KR" sz="1400" b="0" dirty="0" err="1"/>
              <a:t>reverse_sentence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중 오른쪽에 있는 값을 뜻하며</a:t>
            </a:r>
            <a:r>
              <a:rPr lang="en-US" altLang="ko-KR" sz="1400" b="0" dirty="0"/>
              <a:t>, reverse_sentence2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char</a:t>
            </a:r>
            <a:r>
              <a:rPr lang="ko-KR" altLang="en-US" sz="1400" b="0" dirty="0" smtClean="0"/>
              <a:t>와 </a:t>
            </a:r>
            <a:r>
              <a:rPr lang="en-US" altLang="ko-KR" sz="1400" b="0" dirty="0"/>
              <a:t>reverse_sentence1</a:t>
            </a:r>
            <a:r>
              <a:rPr lang="ko-KR" altLang="en-US" sz="1400" b="0" dirty="0"/>
              <a:t>이 합쳐진 왼쪽에 있는 </a:t>
            </a:r>
            <a:r>
              <a:rPr lang="en-US" altLang="ko-KR" sz="1400" b="0" dirty="0" err="1"/>
              <a:t>reverse_sentence</a:t>
            </a:r>
            <a:r>
              <a:rPr lang="ko-KR" altLang="en-US" sz="1400" b="0" dirty="0"/>
              <a:t>를 의미한다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변환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십진수 숫자를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계속 </a:t>
            </a:r>
            <a:r>
              <a:rPr lang="ko-KR" altLang="en-US" sz="1400" b="0" dirty="0" smtClean="0"/>
              <a:t>나눈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나머지를 역순으로 취하면 이진수가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797152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십진수를 이진수로 변환하는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29908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6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십진수를 이진수로 변환하는 </a:t>
            </a:r>
            <a:r>
              <a:rPr lang="ko-KR" altLang="en-US" sz="1400" b="0" dirty="0" smtClean="0"/>
              <a:t>코드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변환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52950" y="2420888"/>
            <a:ext cx="7214908" cy="3456384"/>
            <a:chOff x="952950" y="2420888"/>
            <a:chExt cx="7214908" cy="3456384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58" y="2420888"/>
              <a:ext cx="7200000" cy="1688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9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5"/>
            <a:stretch/>
          </p:blipFill>
          <p:spPr bwMode="auto">
            <a:xfrm>
              <a:off x="952950" y="3934304"/>
              <a:ext cx="7200000" cy="1942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30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십진수를 이진수로 </a:t>
            </a:r>
            <a:r>
              <a:rPr lang="ko-KR" altLang="en-US" sz="2000" dirty="0" smtClean="0"/>
              <a:t>변환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79895"/>
            <a:ext cx="7200000" cy="159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반복문이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진행될 때마다 진행되는 변수의 변화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0066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remainder = decimal % 2 </a:t>
            </a:r>
            <a:r>
              <a:rPr lang="ko-KR" altLang="en-US" sz="1400" b="0" dirty="0"/>
              <a:t>코드는 나머지를 구해 </a:t>
            </a:r>
            <a:r>
              <a:rPr lang="en-US" altLang="ko-KR" sz="1400" b="0" dirty="0"/>
              <a:t>remainder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저장하는 역할을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decimal = decimal // 2 </a:t>
            </a:r>
            <a:r>
              <a:rPr lang="ko-KR" altLang="en-US" sz="1400" b="0" dirty="0"/>
              <a:t>코드는 현재의 십진수를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나눈 몫을 </a:t>
            </a:r>
            <a:r>
              <a:rPr lang="ko-KR" altLang="en-US" sz="1400" b="0" dirty="0" smtClean="0"/>
              <a:t>다시 </a:t>
            </a:r>
            <a:r>
              <a:rPr lang="en-US" altLang="ko-KR" sz="1400" b="0" dirty="0" smtClean="0"/>
              <a:t>decimal 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값의 역순을 </a:t>
            </a:r>
            <a:r>
              <a:rPr lang="en-US" altLang="ko-KR" sz="1400" b="0" dirty="0" smtClean="0"/>
              <a:t>result </a:t>
            </a:r>
            <a:r>
              <a:rPr lang="ko-KR" altLang="en-US" sz="1400" b="0" dirty="0" smtClean="0"/>
              <a:t>변수에 저장하는 </a:t>
            </a:r>
            <a:r>
              <a:rPr lang="en-US" altLang="ko-KR" sz="1400" b="0" dirty="0" smtClean="0"/>
              <a:t>result = </a:t>
            </a:r>
            <a:r>
              <a:rPr lang="en-US" altLang="ko-KR" sz="1400" b="0" dirty="0" err="1" smtClean="0"/>
              <a:t>str</a:t>
            </a:r>
            <a:r>
              <a:rPr lang="en-US" altLang="ko-KR" sz="1400" b="0" dirty="0" smtClean="0"/>
              <a:t>(remainder) + result </a:t>
            </a:r>
            <a:r>
              <a:rPr lang="ko-KR" altLang="en-US" sz="1400" b="0" dirty="0" smtClean="0"/>
              <a:t>코드를 사용한다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반복문이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진행될 때마다 진행되는 변수의 변화는 </a:t>
            </a:r>
            <a:r>
              <a:rPr lang="ko-KR" altLang="en-US" sz="1400" b="0" dirty="0" smtClean="0"/>
              <a:t>아래와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0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859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44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숫자 찾기 게임 프로그램을 </a:t>
            </a:r>
            <a:r>
              <a:rPr lang="ko-KR" altLang="en-US" sz="1400" b="0" dirty="0" smtClean="0"/>
              <a:t>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924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5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1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9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1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if-else</a:t>
            </a:r>
            <a:r>
              <a:rPr lang="ko-KR" altLang="en-US" sz="1400" b="0" dirty="0"/>
              <a:t>문의 기본 문법은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348880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0" dirty="0"/>
              <a:t>if </a:t>
            </a:r>
            <a:r>
              <a:rPr lang="ko-KR" altLang="en-US" sz="1400" b="0" dirty="0"/>
              <a:t>뒤에는 참과 거짓을 판단할 수 있는 </a:t>
            </a:r>
            <a:r>
              <a:rPr lang="ko-KR" altLang="en-US" sz="1400" b="0" dirty="0" err="1"/>
              <a:t>조건문이</a:t>
            </a:r>
            <a:r>
              <a:rPr lang="ko-KR" altLang="en-US" sz="1400" b="0" dirty="0"/>
              <a:t> 들어가야 하고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조건문이</a:t>
            </a:r>
            <a:r>
              <a:rPr lang="ko-KR" altLang="en-US" sz="1400" b="0" dirty="0"/>
              <a:t> 끝나면 반드시 </a:t>
            </a:r>
            <a:r>
              <a:rPr lang="ko-KR" altLang="en-US" sz="1400" b="0" dirty="0" smtClean="0"/>
              <a:t>콜론</a:t>
            </a:r>
            <a:r>
              <a:rPr lang="en-US" altLang="ko-KR" sz="1400" b="0" dirty="0" smtClean="0"/>
              <a:t>(:)</a:t>
            </a:r>
            <a:r>
              <a:rPr lang="ko-KR" altLang="en-US" sz="1400" b="0" dirty="0"/>
              <a:t>을 붙여야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들여쓰기를 </a:t>
            </a:r>
            <a:r>
              <a:rPr lang="ko-KR" altLang="en-US" sz="1400" b="0" dirty="0"/>
              <a:t>사용하여 해당 조건이 참일 경우 수행할 명령을 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0" dirty="0"/>
              <a:t>if</a:t>
            </a:r>
            <a:r>
              <a:rPr lang="ko-KR" altLang="en-US" sz="1400" b="0" dirty="0"/>
              <a:t>의 조건이 거짓일 경우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문이 수행된다</a:t>
            </a:r>
            <a:r>
              <a:rPr lang="en-US" altLang="ko-KR" sz="1400" b="0" dirty="0"/>
              <a:t>. else</a:t>
            </a:r>
            <a:r>
              <a:rPr lang="ko-KR" altLang="en-US" sz="1400" b="0" dirty="0"/>
              <a:t>문은 생략해도 상관없다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조건에 </a:t>
            </a:r>
            <a:r>
              <a:rPr lang="ko-KR" altLang="en-US" sz="1400" b="0" dirty="0" smtClean="0"/>
              <a:t>해당하지 </a:t>
            </a:r>
            <a:r>
              <a:rPr lang="ko-KR" altLang="en-US" sz="1400" b="0" dirty="0"/>
              <a:t>않는 경우에 따로 처리해야 한다면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문을 넣으면 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숫자 찾기 게임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4-19]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생성하기 위해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 안에는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라는 함수가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(1, 100)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100</a:t>
            </a:r>
            <a:r>
              <a:rPr lang="ko-KR" altLang="en-US" sz="1400" b="0" dirty="0"/>
              <a:t>까지의 </a:t>
            </a:r>
            <a:r>
              <a:rPr lang="ko-KR" altLang="en-US" sz="1400" b="0" dirty="0" smtClean="0"/>
              <a:t>임의의 </a:t>
            </a:r>
            <a:r>
              <a:rPr lang="en-US" altLang="ko-KR" sz="1400" b="0" dirty="0" smtClean="0"/>
              <a:t>random </a:t>
            </a:r>
            <a:r>
              <a:rPr lang="ko-KR" altLang="en-US" sz="1400" b="0" dirty="0"/>
              <a:t>숫자를 생성하라는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구문을 사용해 임의의 숫자를 </a:t>
            </a:r>
            <a:r>
              <a:rPr lang="en-US" altLang="ko-KR" sz="1400" b="0" dirty="0" err="1" smtClean="0"/>
              <a:t>guess_number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변수에 할당한다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사용자가 숫자를 입력할 수 있도록 </a:t>
            </a:r>
            <a:r>
              <a:rPr lang="en-US" altLang="ko-KR" sz="1400" b="0" dirty="0" smtClean="0"/>
              <a:t>print( ) </a:t>
            </a:r>
            <a:r>
              <a:rPr lang="ko-KR" altLang="en-US" sz="1400" b="0" dirty="0" smtClean="0"/>
              <a:t>함수를 사용하였다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입력된 숫자가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변환되어 </a:t>
            </a:r>
            <a:r>
              <a:rPr lang="en-US" altLang="ko-KR" sz="1400" b="0" dirty="0" err="1"/>
              <a:t>user_input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저장된다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5~10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user</a:t>
            </a:r>
            <a:r>
              <a:rPr lang="ko-KR" altLang="en-US" sz="1400" b="0" dirty="0"/>
              <a:t>가 입력한 </a:t>
            </a:r>
            <a:r>
              <a:rPr lang="en-US" altLang="ko-KR" sz="1400" b="0" dirty="0" err="1"/>
              <a:t>user_input</a:t>
            </a:r>
            <a:r>
              <a:rPr lang="ko-KR" altLang="en-US" sz="1400" b="0" dirty="0"/>
              <a:t>값과 컴퓨터가 만든 </a:t>
            </a:r>
            <a:r>
              <a:rPr lang="en-US" altLang="ko-KR" sz="1400" b="0" dirty="0" err="1"/>
              <a:t>guess_number</a:t>
            </a:r>
            <a:r>
              <a:rPr lang="ko-KR" altLang="en-US" sz="1400" b="0" dirty="0"/>
              <a:t>가 같지 </a:t>
            </a:r>
            <a:r>
              <a:rPr lang="ko-KR" altLang="en-US" sz="1400" b="0" dirty="0" smtClean="0"/>
              <a:t>않을 동안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users_input</a:t>
            </a:r>
            <a:r>
              <a:rPr lang="en-US" altLang="ko-KR" sz="1400" b="0" dirty="0"/>
              <a:t> is not </a:t>
            </a:r>
            <a:r>
              <a:rPr lang="en-US" altLang="ko-KR" sz="1400" b="0" dirty="0" err="1"/>
              <a:t>guess_number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조건이 만족하는 동안 </a:t>
            </a:r>
            <a:r>
              <a:rPr lang="en-US" altLang="ko-KR" sz="1400" b="0" dirty="0"/>
              <a:t>while</a:t>
            </a:r>
            <a:r>
              <a:rPr lang="ko-KR" altLang="en-US" sz="1400" b="0" dirty="0"/>
              <a:t>문은 계속 </a:t>
            </a:r>
            <a:r>
              <a:rPr lang="ko-KR" altLang="en-US" sz="1400" b="0" dirty="0" smtClean="0"/>
              <a:t>작동한다</a:t>
            </a:r>
            <a:r>
              <a:rPr lang="en-US" altLang="ko-KR" sz="1400" b="0" dirty="0"/>
              <a:t>. while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사용해 숫자가 크면 ‘숫자가 너무 큽니다</a:t>
            </a:r>
            <a:r>
              <a:rPr lang="en-US" altLang="ko-KR" sz="1400" b="0" dirty="0"/>
              <a:t>.’, </a:t>
            </a:r>
            <a:r>
              <a:rPr lang="ko-KR" altLang="en-US" sz="1400" b="0" dirty="0"/>
              <a:t>숫자가 작으면 ‘숫자가 </a:t>
            </a:r>
            <a:r>
              <a:rPr lang="ko-KR" altLang="en-US" sz="1400" b="0" dirty="0" smtClean="0"/>
              <a:t>너무 작습니다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번의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진행된 후 계속 반복되면서 사용자에게 다시 </a:t>
            </a:r>
            <a:r>
              <a:rPr lang="ko-KR" altLang="en-US" sz="1400" b="0" dirty="0" smtClean="0"/>
              <a:t>입력을 </a:t>
            </a:r>
            <a:r>
              <a:rPr lang="ko-KR" altLang="en-US" sz="1400" b="0" dirty="0"/>
              <a:t>받아 계속 비교한다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11~12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user_input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guess_number</a:t>
            </a:r>
            <a:r>
              <a:rPr lang="ko-KR" altLang="en-US" sz="1400" b="0" dirty="0"/>
              <a:t>가 같아지면 </a:t>
            </a:r>
            <a:r>
              <a:rPr lang="ko-KR" altLang="en-US" sz="1400" b="0" dirty="0" err="1"/>
              <a:t>반복문을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빠져나와</a:t>
            </a:r>
            <a:r>
              <a:rPr lang="ko-KR" altLang="en-US" sz="1400" b="0" dirty="0"/>
              <a:t> ‘</a:t>
            </a:r>
            <a:r>
              <a:rPr lang="ko-KR" altLang="en-US" sz="1400" b="0" dirty="0" smtClean="0"/>
              <a:t>정답입니다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를 출력한다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연속적인 구구단 계산기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404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연속적인 구구단 계산기 프로그램을 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972000" y="1988841"/>
            <a:ext cx="7200000" cy="4507209"/>
            <a:chOff x="972000" y="1988840"/>
            <a:chExt cx="8000000" cy="5008011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8000000" cy="2720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8" b="59582"/>
            <a:stretch/>
          </p:blipFill>
          <p:spPr bwMode="auto">
            <a:xfrm>
              <a:off x="972000" y="4549124"/>
              <a:ext cx="8000000" cy="2447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62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33" b="-3139"/>
          <a:stretch/>
        </p:blipFill>
        <p:spPr bwMode="auto">
          <a:xfrm>
            <a:off x="972000" y="1988840"/>
            <a:ext cx="7200000" cy="366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문제 해결</a:t>
            </a:r>
            <a:endParaRPr lang="en-US" altLang="ko-KR" sz="2000" b="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7200000" cy="4495121"/>
            <a:chOff x="972000" y="1988840"/>
            <a:chExt cx="7200000" cy="4495121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7200000" cy="1692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8"/>
            <a:stretch/>
          </p:blipFill>
          <p:spPr bwMode="auto">
            <a:xfrm>
              <a:off x="972000" y="3573016"/>
              <a:ext cx="7200000" cy="291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65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1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화면에 사용자가 숫자를 입력할 수 있도록 안내 메시지를 출력하는 코딩을 하였다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2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 while</a:t>
            </a:r>
            <a:r>
              <a:rPr lang="ko-KR" altLang="en-US" sz="1200" b="0" dirty="0"/>
              <a:t>문을 시작하기 전에 </a:t>
            </a:r>
            <a:r>
              <a:rPr lang="en-US" altLang="ko-KR" sz="1200" b="0" dirty="0"/>
              <a:t>x = 1</a:t>
            </a:r>
            <a:r>
              <a:rPr lang="ko-KR" altLang="en-US" sz="1200" b="0" dirty="0"/>
              <a:t>이라는 코드를 넣고 시작하는데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이것은 </a:t>
            </a:r>
            <a:r>
              <a:rPr lang="en-US" altLang="ko-KR" sz="1200" b="0" dirty="0"/>
              <a:t>while</a:t>
            </a:r>
            <a:r>
              <a:rPr lang="ko-KR" altLang="en-US" sz="1200" b="0" dirty="0" smtClean="0"/>
              <a:t>문을 시작할 </a:t>
            </a:r>
            <a:r>
              <a:rPr lang="ko-KR" altLang="en-US" sz="1200" b="0" dirty="0"/>
              <a:t>때 초기화하는 과정으로 이해하면 된다</a:t>
            </a:r>
            <a:r>
              <a:rPr lang="en-US" altLang="ko-KR" sz="1200" b="0" dirty="0"/>
              <a:t>. while</a:t>
            </a:r>
            <a:r>
              <a:rPr lang="ko-KR" altLang="en-US" sz="1200" b="0" dirty="0"/>
              <a:t>문이 무조건 한 번은 실행되어야 </a:t>
            </a:r>
            <a:r>
              <a:rPr lang="ko-KR" altLang="en-US" sz="1200" b="0" dirty="0" smtClean="0"/>
              <a:t>하므로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문에 들어가는 조건 </a:t>
            </a:r>
            <a:r>
              <a:rPr lang="en-US" altLang="ko-KR" sz="1200" b="0" dirty="0"/>
              <a:t>(x is not 0)</a:t>
            </a:r>
            <a:r>
              <a:rPr lang="ko-KR" altLang="en-US" sz="1200" b="0" dirty="0"/>
              <a:t>을 만족할 수 있도록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을 할당하는 것이다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3</a:t>
            </a:r>
            <a:r>
              <a:rPr lang="ko-KR" altLang="en-US" sz="1200" b="0" dirty="0" smtClean="0"/>
              <a:t>행에서부터 </a:t>
            </a:r>
            <a:r>
              <a:rPr lang="en-US" altLang="ko-KR" sz="1200" b="0" dirty="0"/>
              <a:t>while </a:t>
            </a:r>
            <a:r>
              <a:rPr lang="ko-KR" altLang="en-US" sz="1200" b="0" dirty="0" err="1"/>
              <a:t>반복문을</a:t>
            </a:r>
            <a:r>
              <a:rPr lang="ko-KR" altLang="en-US" sz="1200" b="0" dirty="0"/>
              <a:t> 실행한다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사용자에게 </a:t>
            </a:r>
            <a:r>
              <a:rPr lang="ko-KR" altLang="en-US" sz="1200" b="0" dirty="0" err="1"/>
              <a:t>입력값을</a:t>
            </a:r>
            <a:r>
              <a:rPr lang="ko-KR" altLang="en-US" sz="1200" b="0" dirty="0"/>
              <a:t> 받아 그 값을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ko-KR" altLang="en-US" sz="1200" b="0" dirty="0" smtClean="0"/>
              <a:t>할당하면서 프로그램이 </a:t>
            </a:r>
            <a:r>
              <a:rPr lang="ko-KR" altLang="en-US" sz="1200" b="0" dirty="0"/>
              <a:t>시작된다</a:t>
            </a:r>
            <a:r>
              <a:rPr lang="en-US" altLang="ko-KR" sz="1200" b="0" dirty="0"/>
              <a:t>. x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따라 </a:t>
            </a:r>
            <a:r>
              <a:rPr lang="en-US" altLang="ko-KR" sz="1200" b="0" dirty="0"/>
              <a:t>3</a:t>
            </a:r>
            <a:r>
              <a:rPr lang="ko-KR" altLang="en-US" sz="1200" b="0" dirty="0"/>
              <a:t>가지 조건의 프로그램이 실행된다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첫 번째 조건인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이 할당됐을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프로그램은 종료된다</a:t>
            </a:r>
            <a:r>
              <a:rPr lang="en-US" altLang="ko-KR" sz="1200" b="0" dirty="0"/>
              <a:t>. 5</a:t>
            </a:r>
            <a:r>
              <a:rPr lang="ko-KR" altLang="en-US" sz="1200" b="0" dirty="0"/>
              <a:t>행의 코드에서 보듯이 </a:t>
            </a:r>
            <a:r>
              <a:rPr lang="en-US" altLang="ko-KR" sz="1200" b="0" dirty="0"/>
              <a:t>break</a:t>
            </a:r>
            <a:r>
              <a:rPr lang="ko-KR" altLang="en-US" sz="1200" b="0" dirty="0" smtClean="0"/>
              <a:t>문을 </a:t>
            </a:r>
            <a:r>
              <a:rPr lang="ko-KR" altLang="en-US" sz="1200" b="0" dirty="0"/>
              <a:t>호출하여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문을 빠져나가 </a:t>
            </a:r>
            <a:r>
              <a:rPr lang="en-US" altLang="ko-KR" sz="1200" b="0" dirty="0"/>
              <a:t>14</a:t>
            </a:r>
            <a:r>
              <a:rPr lang="ko-KR" altLang="en-US" sz="1200" b="0" dirty="0"/>
              <a:t>행의 </a:t>
            </a:r>
            <a:r>
              <a:rPr lang="en-US" altLang="ko-KR" sz="1200" b="0" dirty="0"/>
              <a:t>print( ) </a:t>
            </a:r>
            <a:r>
              <a:rPr lang="ko-KR" altLang="en-US" sz="1200" b="0" dirty="0"/>
              <a:t>함수를 통해 “구구단 게임을 종료합니다</a:t>
            </a:r>
            <a:r>
              <a:rPr lang="en-US" altLang="ko-KR" sz="1200" b="0" dirty="0" smtClean="0"/>
              <a:t>.” </a:t>
            </a:r>
            <a:r>
              <a:rPr lang="ko-KR" altLang="en-US" sz="1200" b="0" dirty="0" smtClean="0"/>
              <a:t>를 </a:t>
            </a:r>
            <a:r>
              <a:rPr lang="ko-KR" altLang="en-US" sz="1200" b="0" dirty="0"/>
              <a:t>화면에 출력한다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6~8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두 번째 조건인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9 </a:t>
            </a:r>
            <a:r>
              <a:rPr lang="ko-KR" altLang="en-US" sz="1200" b="0" dirty="0"/>
              <a:t>사이의 숫자가 아닌 경우이다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조건문으로는</a:t>
            </a:r>
            <a:r>
              <a:rPr lang="ko-KR" altLang="en-US" sz="1200" b="0" dirty="0"/>
              <a:t> </a:t>
            </a:r>
            <a:r>
              <a:rPr lang="en-US" altLang="ko-KR" sz="1200" b="0" dirty="0" smtClean="0"/>
              <a:t>if not(1 </a:t>
            </a:r>
            <a:r>
              <a:rPr lang="en-US" altLang="ko-KR" sz="1200" b="0" dirty="0"/>
              <a:t>&lt;= x &lt;= 9):</a:t>
            </a:r>
            <a:r>
              <a:rPr lang="ko-KR" altLang="en-US" sz="1200" b="0" dirty="0"/>
              <a:t>으로 표현한다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조건문에</a:t>
            </a:r>
            <a:r>
              <a:rPr lang="ko-KR" altLang="en-US" sz="1200" b="0" dirty="0"/>
              <a:t> 만족하면 화면에 입력이 잘못됐다고 </a:t>
            </a:r>
            <a:r>
              <a:rPr lang="ko-KR" altLang="en-US" sz="1200" b="0" dirty="0" smtClean="0"/>
              <a:t>출력된 후 </a:t>
            </a:r>
            <a:r>
              <a:rPr lang="en-US" altLang="ko-KR" sz="1200" b="0" dirty="0"/>
              <a:t>continue</a:t>
            </a:r>
            <a:r>
              <a:rPr lang="ko-KR" altLang="en-US" sz="1200" b="0" dirty="0"/>
              <a:t>문이 </a:t>
            </a:r>
            <a:r>
              <a:rPr lang="en-US" altLang="ko-KR" sz="1200" b="0" dirty="0"/>
              <a:t>while</a:t>
            </a:r>
            <a:r>
              <a:rPr lang="ko-KR" altLang="en-US" sz="1200" b="0" dirty="0"/>
              <a:t>문의 처음으로 이동시킨다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200" b="0" dirty="0"/>
              <a:t>9~13</a:t>
            </a:r>
            <a:r>
              <a:rPr lang="ko-KR" altLang="en-US" sz="1200" b="0" dirty="0" smtClean="0"/>
              <a:t>행 </a:t>
            </a:r>
            <a:r>
              <a:rPr lang="en-US" altLang="ko-KR" sz="1200" b="0" dirty="0" smtClean="0"/>
              <a:t>: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마지막으로 위 두 조건을 모두 만족하지 않았을 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9 </a:t>
            </a:r>
            <a:r>
              <a:rPr lang="ko-KR" altLang="en-US" sz="1200" b="0" dirty="0"/>
              <a:t>사이의 </a:t>
            </a:r>
            <a:r>
              <a:rPr lang="ko-KR" altLang="en-US" sz="1200" b="0" dirty="0" smtClean="0"/>
              <a:t>숫자가 제대로 </a:t>
            </a:r>
            <a:r>
              <a:rPr lang="ko-KR" altLang="en-US" sz="1200" b="0" dirty="0"/>
              <a:t>입력되었을 때 </a:t>
            </a:r>
            <a:r>
              <a:rPr lang="en-US" altLang="ko-KR" sz="1200" b="0" dirty="0"/>
              <a:t>for</a:t>
            </a:r>
            <a:r>
              <a:rPr lang="ko-KR" altLang="en-US" sz="1200" b="0" dirty="0"/>
              <a:t>문을 이용하여 화면에 입력된 숫자의 구구단 결과가 출력된다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이렇게 </a:t>
            </a:r>
            <a:r>
              <a:rPr lang="ko-KR" altLang="en-US" sz="1200" b="0" dirty="0" err="1"/>
              <a:t>반복문</a:t>
            </a:r>
            <a:r>
              <a:rPr lang="ko-KR" altLang="en-US" sz="1200" b="0" dirty="0"/>
              <a:t> 안에 </a:t>
            </a:r>
            <a:r>
              <a:rPr lang="ko-KR" altLang="en-US" sz="1200" b="0" dirty="0" err="1"/>
              <a:t>반복문이</a:t>
            </a:r>
            <a:r>
              <a:rPr lang="ko-KR" altLang="en-US" sz="1200" b="0" dirty="0"/>
              <a:t> 있는 구조를 중첩 </a:t>
            </a:r>
            <a:r>
              <a:rPr lang="ko-KR" altLang="en-US" sz="1200" b="0" dirty="0" err="1" smtClean="0"/>
              <a:t>반복문</a:t>
            </a:r>
            <a:r>
              <a:rPr lang="en-US" altLang="ko-KR" sz="1200" b="0" dirty="0" smtClean="0"/>
              <a:t>(nested loop)</a:t>
            </a:r>
            <a:r>
              <a:rPr lang="ko-KR" altLang="en-US" sz="1200" b="0" dirty="0" smtClean="0"/>
              <a:t>이라고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07. </a:t>
            </a:r>
            <a:r>
              <a:rPr lang="en-US" altLang="ko-KR" dirty="0"/>
              <a:t>Lab: </a:t>
            </a:r>
            <a:r>
              <a:rPr lang="ko-KR" altLang="en-US" dirty="0"/>
              <a:t>연속적인 구구단 계산기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4-20] </a:t>
            </a:r>
            <a:r>
              <a:rPr lang="ko-KR" altLang="en-US" sz="2000" b="0" dirty="0"/>
              <a:t>해석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369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165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지금까지 배운 반복문과 </a:t>
            </a:r>
            <a:r>
              <a:rPr lang="ko-KR" altLang="en-US" sz="1400" b="0" dirty="0" err="1"/>
              <a:t>조건문을</a:t>
            </a:r>
            <a:r>
              <a:rPr lang="ko-KR" altLang="en-US" sz="1400" b="0" dirty="0"/>
              <a:t> 토대로 연속적인 평균 구하기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만들어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프로그램의 규칙은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8712"/>
            <a:ext cx="7200000" cy="149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8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7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5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534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6768352" cy="474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19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과목별 점수의 리스트를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국어 점수는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 </a:t>
            </a:r>
            <a:r>
              <a:rPr lang="ko-KR" altLang="en-US" sz="1400" b="0" dirty="0" smtClean="0"/>
              <a:t>점수는</a:t>
            </a:r>
            <a:r>
              <a:rPr lang="en-US" altLang="ko-KR" sz="1400" b="0" dirty="0" err="1" smtClean="0"/>
              <a:t>math_score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영어 점수는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에 리스트화한다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과목별 점수인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학생별로</a:t>
            </a:r>
            <a:r>
              <a:rPr lang="ko-KR" altLang="en-US" sz="1400" b="0" dirty="0"/>
              <a:t> 평균을 구해야 하므로 각 값을 저장할 수 있는 공간인</a:t>
            </a:r>
            <a:r>
              <a:rPr lang="en-US" altLang="ko-KR" sz="1400" b="0" dirty="0"/>
              <a:t>s </a:t>
            </a:r>
            <a:r>
              <a:rPr lang="en-US" altLang="ko-KR" sz="1400" b="0" dirty="0" err="1"/>
              <a:t>tudent_score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생성하고</a:t>
            </a:r>
            <a:r>
              <a:rPr lang="en-US" altLang="ko-KR" sz="1400" b="0" dirty="0"/>
              <a:t>, 0</a:t>
            </a:r>
            <a:r>
              <a:rPr lang="ko-KR" altLang="en-US" sz="1400" b="0" dirty="0"/>
              <a:t>으로 초기화한다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7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돌려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있는 과목별 점수를 추출한다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번째 학생을 의미하는 변수로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 += score </a:t>
            </a:r>
            <a:r>
              <a:rPr lang="ko-KR" altLang="en-US" sz="1400" b="0" dirty="0"/>
              <a:t>코드를 통해 </a:t>
            </a:r>
            <a:r>
              <a:rPr lang="ko-KR" altLang="en-US" sz="1400" b="0" dirty="0" smtClean="0"/>
              <a:t>해당과목 </a:t>
            </a:r>
            <a:r>
              <a:rPr lang="ko-KR" altLang="en-US" sz="1400" b="0" dirty="0"/>
              <a:t>점수를 기존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</a:t>
            </a:r>
            <a:r>
              <a:rPr lang="ko-KR" altLang="en-US" sz="1400" b="0" dirty="0"/>
              <a:t>에 계속 추가한다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13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모두 끝나면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나누어 개인별 성적을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err="1" smtClean="0"/>
              <a:t>student_average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[a/3, b/3, c/3, d/3, e/3]</a:t>
            </a:r>
            <a:r>
              <a:rPr lang="ko-KR" altLang="en-US" sz="1400" b="0" dirty="0"/>
              <a:t>은 개인별 총합을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나누고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평균을 </a:t>
            </a:r>
            <a:r>
              <a:rPr lang="en-US" altLang="ko-KR" sz="1400" b="0" dirty="0" err="1"/>
              <a:t>student_average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16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평균을 출력할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 err="1"/>
              <a:t>코딩한다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08.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3"/>
          <a:stretch/>
        </p:blipFill>
        <p:spPr bwMode="auto">
          <a:xfrm>
            <a:off x="972000" y="1988840"/>
            <a:ext cx="7200000" cy="324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8924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student_score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[i]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코드의 오류를 처리하는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85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버그와 디버그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버그</a:t>
            </a:r>
            <a:r>
              <a:rPr lang="en-US" altLang="ko-KR" sz="1400" dirty="0"/>
              <a:t>(bug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프로그래밍에서의 오류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디버그</a:t>
            </a:r>
            <a:r>
              <a:rPr lang="en-US" altLang="ko-KR" sz="1400" dirty="0"/>
              <a:t>(debug)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오류를 </a:t>
            </a:r>
            <a:r>
              <a:rPr lang="ko-KR" altLang="en-US" sz="1400" b="0" dirty="0"/>
              <a:t>수정하는 </a:t>
            </a:r>
            <a:r>
              <a:rPr lang="ko-KR" altLang="en-US" sz="1400" b="0" dirty="0" smtClean="0"/>
              <a:t>과정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디버깅</a:t>
            </a:r>
            <a:r>
              <a:rPr lang="en-US" altLang="ko-KR" sz="1400" dirty="0"/>
              <a:t>(debugging</a:t>
            </a:r>
            <a:r>
              <a:rPr lang="en-US" altLang="ko-KR" sz="1400" dirty="0" smtClean="0"/>
              <a:t>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코드에서 오류를 만났을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프로그램의 잘못을 찾아내고 고치는 </a:t>
            </a:r>
            <a:r>
              <a:rPr lang="ko-KR" altLang="en-US" sz="1400" b="0" dirty="0" smtClean="0"/>
              <a:t>것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833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문법적 </a:t>
            </a:r>
            <a:r>
              <a:rPr lang="ko-KR" altLang="en-US" sz="1400" b="0" dirty="0"/>
              <a:t>오류는 </a:t>
            </a:r>
            <a:r>
              <a:rPr lang="ko-KR" altLang="en-US" sz="1400" b="0" dirty="0" err="1"/>
              <a:t>코딩했을</a:t>
            </a:r>
            <a:r>
              <a:rPr lang="ko-KR" altLang="en-US" sz="1400" b="0" dirty="0"/>
              <a:t>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인터프리터가 해석을 못 해 코드 자체를 실행시키지 못하는 </a:t>
            </a:r>
            <a:r>
              <a:rPr lang="ko-KR" altLang="en-US" sz="1400" b="0" dirty="0" smtClean="0"/>
              <a:t>오류이다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문법적 오류는 비교적 쉬운 유형의 오류이며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대표적으로 들여쓰기 오류와 </a:t>
            </a:r>
            <a:r>
              <a:rPr lang="ko-KR" altLang="en-US" sz="1400" b="0" dirty="0" err="1"/>
              <a:t>오탈자로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인한 </a:t>
            </a:r>
            <a:r>
              <a:rPr lang="ko-KR" altLang="en-US" sz="1400" b="0" dirty="0"/>
              <a:t>오류가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608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들여쓰기 오류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indentation </a:t>
            </a:r>
            <a:r>
              <a:rPr lang="en-US" altLang="ko-KR" sz="1400" dirty="0" smtClean="0"/>
              <a:t>error)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5551"/>
            <a:ext cx="7200000" cy="14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3914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389351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들여쓰기 오류 메시지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0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50693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들여쓰기 오류가 발생하는 이유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smtClean="0"/>
              <a:t>&lt;Space&gt; </a:t>
            </a:r>
            <a:r>
              <a:rPr lang="ko-KR" altLang="en-US" sz="1200" b="0" dirty="0"/>
              <a:t>키나 </a:t>
            </a:r>
            <a:r>
              <a:rPr lang="en-US" altLang="ko-KR" sz="1200" b="0" dirty="0" smtClean="0"/>
              <a:t>&lt;Tab&gt; </a:t>
            </a:r>
            <a:r>
              <a:rPr lang="ko-KR" altLang="en-US" sz="1200" b="0" dirty="0"/>
              <a:t>키로 들여쓰기를 하면 들여쓰기 오류가 자주 발생한다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초기 </a:t>
            </a:r>
            <a:r>
              <a:rPr lang="ko-KR" altLang="en-US" sz="1200" b="0" dirty="0" err="1"/>
              <a:t>파이썬으로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때는 </a:t>
            </a:r>
            <a:r>
              <a:rPr lang="ko-KR" altLang="en-US" sz="1200" b="0" dirty="0" smtClean="0"/>
              <a:t>들여쓰기를 </a:t>
            </a:r>
            <a:r>
              <a:rPr lang="en-US" altLang="ko-KR" sz="1200" b="0" dirty="0"/>
              <a:t>4 </a:t>
            </a:r>
            <a:r>
              <a:rPr lang="ko-KR" altLang="en-US" sz="1200" b="0" dirty="0"/>
              <a:t>스페이스</a:t>
            </a:r>
            <a:r>
              <a:rPr lang="en-US" altLang="ko-KR" sz="1200" b="0" dirty="0"/>
              <a:t>(4 space)</a:t>
            </a:r>
            <a:r>
              <a:rPr lang="ko-KR" altLang="en-US" sz="1200" b="0" dirty="0"/>
              <a:t>로 하는 사람과 </a:t>
            </a:r>
            <a:r>
              <a:rPr lang="en-US" altLang="ko-KR" sz="1200" b="0" dirty="0" smtClean="0"/>
              <a:t>&lt;Tab&gt; </a:t>
            </a:r>
            <a:r>
              <a:rPr lang="ko-KR" altLang="en-US" sz="1200" b="0" dirty="0"/>
              <a:t>키로 하는 사람이 각각 따로 있어 함께 </a:t>
            </a:r>
            <a:r>
              <a:rPr lang="ko-KR" altLang="en-US" sz="1200" b="0" dirty="0" err="1"/>
              <a:t>코딩하면</a:t>
            </a:r>
            <a:r>
              <a:rPr lang="ko-KR" altLang="en-US" sz="1200" b="0" dirty="0"/>
              <a:t> 많은 문제가 </a:t>
            </a:r>
            <a:r>
              <a:rPr lang="ko-KR" altLang="en-US" sz="1200" b="0" dirty="0" smtClean="0"/>
              <a:t>발생하였다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최근에는 이러한 문제가 많이 줄었다</a:t>
            </a: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05076"/>
            <a:ext cx="7200000" cy="14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오탈자로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인한 오류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522920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오탈자로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인한 오류 메시지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3657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작성하다 보면 코드를 제대로 작성했다고 생각했음에도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원하는 결과가 </a:t>
            </a:r>
            <a:r>
              <a:rPr lang="ko-KR" altLang="en-US" sz="1400" b="0" dirty="0" smtClean="0"/>
              <a:t>나오지 않는 </a:t>
            </a:r>
            <a:r>
              <a:rPr lang="ko-KR" altLang="en-US" sz="1400" b="0" dirty="0"/>
              <a:t>경우가 종종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논리적 오류를 해결하는 방법은 다양한데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당장 쉽게 사용할 수 있는 방법은 확인이 </a:t>
            </a:r>
            <a:r>
              <a:rPr lang="ko-KR" altLang="en-US" sz="1400" b="0" dirty="0" err="1" smtClean="0"/>
              <a:t>필요한변수들에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함수를 사용하여 값을 확인하는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15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1~2</a:t>
            </a:r>
            <a:r>
              <a:rPr lang="ko-KR" altLang="en-US" sz="1400" b="0" dirty="0" smtClean="0"/>
              <a:t>행</a:t>
            </a:r>
            <a:r>
              <a:rPr lang="en-US" altLang="ko-KR" sz="1400" b="0" dirty="0" smtClean="0"/>
              <a:t> : </a:t>
            </a:r>
            <a:r>
              <a:rPr lang="ko-KR" altLang="en-US" sz="1400" b="0" dirty="0" smtClean="0"/>
              <a:t>먼저 </a:t>
            </a:r>
            <a:r>
              <a:rPr lang="ko-KR" altLang="en-US" sz="1400" b="0" dirty="0"/>
              <a:t>나이를 입력하는 메시지가 나타나면 사용자가 나이를 입력한다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3~6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만약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나이가 </a:t>
            </a:r>
            <a:r>
              <a:rPr lang="en-US" altLang="ko-KR" sz="1400" b="0" dirty="0"/>
              <a:t>30</a:t>
            </a:r>
            <a:r>
              <a:rPr lang="ko-KR" altLang="en-US" sz="1400" b="0" dirty="0"/>
              <a:t>세 미만일 경우 클럽에 입장할 수 있다는 메시지를 출력하고</a:t>
            </a:r>
            <a:r>
              <a:rPr lang="en-US" altLang="ko-KR" sz="1400" b="0" dirty="0"/>
              <a:t>, 30</a:t>
            </a:r>
            <a:r>
              <a:rPr lang="ko-KR" altLang="en-US" sz="1400" b="0" dirty="0"/>
              <a:t>세 이상일 경우에는 클럽에 입장할 수 없다는 메시지를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핵심은 </a:t>
            </a:r>
            <a:r>
              <a:rPr lang="en-US" altLang="ko-KR" sz="1400" b="0" u="sng" dirty="0" err="1"/>
              <a:t>myage</a:t>
            </a:r>
            <a:r>
              <a:rPr lang="en-US" altLang="ko-KR" sz="1400" b="0" u="sng" dirty="0"/>
              <a:t> &lt; 30</a:t>
            </a:r>
            <a:r>
              <a:rPr lang="ko-KR" altLang="en-US" sz="1400" b="0" dirty="0"/>
              <a:t>이라는 조건이다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입력한 값은 </a:t>
            </a:r>
            <a:r>
              <a:rPr lang="en-US" altLang="ko-KR" sz="1400" b="0" dirty="0" err="1"/>
              <a:t>myage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</a:t>
            </a:r>
            <a:r>
              <a:rPr lang="ko-KR" altLang="en-US" sz="1400" b="0" dirty="0" err="1"/>
              <a:t>정수형으로</a:t>
            </a:r>
            <a:r>
              <a:rPr lang="ko-KR" altLang="en-US" sz="1400" b="0" dirty="0"/>
              <a:t> 바꿔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그 값이 </a:t>
            </a:r>
            <a:r>
              <a:rPr lang="en-US" altLang="ko-KR" sz="1400" b="0" dirty="0"/>
              <a:t>30</a:t>
            </a:r>
            <a:r>
              <a:rPr lang="ko-KR" altLang="en-US" sz="1400" b="0" dirty="0"/>
              <a:t>보다 작다는 조건이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일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u="sng" dirty="0" err="1"/>
              <a:t>myage</a:t>
            </a:r>
            <a:r>
              <a:rPr lang="en-US" altLang="ko-KR" sz="1400" b="0" u="sng" dirty="0"/>
              <a:t> &lt; 30</a:t>
            </a:r>
            <a:r>
              <a:rPr lang="ko-KR" altLang="en-US" sz="1400" b="0" dirty="0"/>
              <a:t>이 참일 경우 </a:t>
            </a:r>
            <a:r>
              <a:rPr lang="en-US" altLang="ko-KR" sz="1400" b="0" u="sng" dirty="0"/>
              <a:t>print("Welcome to the Club")</a:t>
            </a:r>
            <a:r>
              <a:rPr lang="ko-KR" altLang="en-US" sz="1400" b="0" dirty="0"/>
              <a:t>이라는 구문이 동작하고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조건이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일 때는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로 묶인 구문이 동작한다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사다리꼴 넓이를 구하는 프로그램을 작성하면서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논리적 오류를 </a:t>
            </a:r>
            <a:r>
              <a:rPr lang="ko-KR" altLang="en-US" sz="1400" b="0" dirty="0" smtClean="0"/>
              <a:t>해결하는 </a:t>
            </a:r>
            <a:r>
              <a:rPr lang="ko-KR" altLang="en-US" sz="1400" b="0" dirty="0"/>
              <a:t>연습을 해 보자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86916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사다리꼴의 넓이 구하기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03" y="2564904"/>
            <a:ext cx="3720910" cy="230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78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사다리꼴의 넓이를 구하는 공식은 ‘</a:t>
            </a:r>
            <a:r>
              <a:rPr lang="en-US" altLang="ko-KR" sz="1400" b="0" dirty="0"/>
              <a:t>{(</a:t>
            </a:r>
            <a:r>
              <a:rPr lang="ko-KR" altLang="en-US" sz="1400" b="0" dirty="0"/>
              <a:t>밑변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윗변</a:t>
            </a:r>
            <a:r>
              <a:rPr lang="en-US" altLang="ko-KR" sz="1400" b="0" dirty="0"/>
              <a:t>)/2} * </a:t>
            </a:r>
            <a:r>
              <a:rPr lang="ko-KR" altLang="en-US" sz="1400" b="0" dirty="0"/>
              <a:t>높이’이다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수식에 있는 각각의 </a:t>
            </a:r>
            <a:r>
              <a:rPr lang="ko-KR" altLang="en-US" sz="1400" b="0" dirty="0" smtClean="0"/>
              <a:t>과정을 </a:t>
            </a:r>
            <a:r>
              <a:rPr lang="ko-KR" altLang="en-US" sz="1400" b="0" dirty="0"/>
              <a:t>하나씩 함수로 만들어 변환하는 연습을 할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첫 번째는 </a:t>
            </a:r>
            <a:r>
              <a:rPr lang="ko-KR" altLang="en-US" sz="1400" b="0" dirty="0"/>
              <a:t>두 변수를 더하는 </a:t>
            </a:r>
            <a:r>
              <a:rPr lang="en-US" altLang="ko-KR" sz="1400" b="0" dirty="0"/>
              <a:t>addition(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번째는 두 값을 곱하는 </a:t>
            </a:r>
            <a:r>
              <a:rPr lang="en-US" altLang="ko-KR" sz="1400" b="0" dirty="0"/>
              <a:t>multiplication( ) </a:t>
            </a:r>
            <a:r>
              <a:rPr lang="ko-KR" altLang="en-US" sz="1400" b="0" dirty="0"/>
              <a:t>함수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세 </a:t>
            </a:r>
            <a:r>
              <a:rPr lang="ko-KR" altLang="en-US" sz="1400" b="0" dirty="0"/>
              <a:t>번째는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로 나누는 </a:t>
            </a:r>
            <a:r>
              <a:rPr lang="en-US" altLang="ko-KR" sz="1400" b="0" dirty="0"/>
              <a:t>divided( )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46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/>
              <a:t>함수가 잘 작동하는지 </a:t>
            </a:r>
            <a:r>
              <a:rPr lang="ko-KR" altLang="en-US" sz="1400" dirty="0" smtClean="0"/>
              <a:t>확인하는 방법 </a:t>
            </a:r>
            <a:r>
              <a:rPr lang="en-US" altLang="ko-KR" sz="1400" dirty="0" smtClean="0"/>
              <a:t>: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실행하기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350393"/>
            <a:ext cx="7200000" cy="2232248"/>
            <a:chOff x="972000" y="2780928"/>
            <a:chExt cx="7200000" cy="2232248"/>
          </a:xfrm>
        </p:grpSpPr>
        <p:pic>
          <p:nvPicPr>
            <p:cNvPr id="501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80928"/>
              <a:ext cx="7200000" cy="1137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0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3"/>
            <a:stretch/>
          </p:blipFill>
          <p:spPr bwMode="auto">
            <a:xfrm>
              <a:off x="972000" y="3743868"/>
              <a:ext cx="7200000" cy="126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56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sz="1400" dirty="0" smtClean="0"/>
              <a:t>함수가 잘 작동하는지 확인하는 방법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파일에서 체크할 수 있도록 </a:t>
            </a:r>
            <a:r>
              <a:rPr lang="en-US" altLang="ko-KR" sz="1400" b="0" dirty="0"/>
              <a:t>if _name_ == "_main_":</a:t>
            </a:r>
            <a:r>
              <a:rPr lang="ko-KR" altLang="en-US" sz="1400" b="0" dirty="0"/>
              <a:t>을 써 주는 구조로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if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안에 테스트할 코드를 </a:t>
            </a:r>
            <a:r>
              <a:rPr lang="ko-KR" altLang="en-US" sz="1400" b="0" dirty="0" smtClean="0"/>
              <a:t>작성하기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40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3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9790"/>
            <a:ext cx="7200000" cy="133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3573016"/>
            <a:ext cx="74168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smtClean="0"/>
              <a:t>if </a:t>
            </a:r>
            <a:r>
              <a:rPr lang="en-US" altLang="ko-KR" sz="1400" b="0" dirty="0"/>
              <a:t>__name__ == '__main__'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넣는 가장 </a:t>
            </a:r>
            <a:r>
              <a:rPr lang="ko-KR" altLang="en-US" sz="1400" b="0" dirty="0"/>
              <a:t>큰 이유는 해당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불러올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때 함수 안에 들어 있지 않은 코드들이 작동되지 않게 하기 </a:t>
            </a:r>
            <a:r>
              <a:rPr lang="ko-KR" altLang="en-US" sz="1400" b="0" dirty="0" smtClean="0"/>
              <a:t>위해서이다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해당 구문 없이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구문을 작성한다면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파일을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셸에서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호출할 때 그 구문이 화면에 출력되는 것을 확인할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어떤 것을 테스트하기 위해서는 반드시 </a:t>
            </a:r>
            <a:r>
              <a:rPr lang="en-US" altLang="ko-KR" sz="1400" b="0" dirty="0"/>
              <a:t>if __name__ == '__main__' </a:t>
            </a:r>
            <a:r>
              <a:rPr lang="ko-KR" altLang="en-US" sz="1400" b="0" dirty="0"/>
              <a:t>안에 코드를 </a:t>
            </a:r>
            <a:r>
              <a:rPr lang="ko-KR" altLang="en-US" sz="1400" b="0" dirty="0" smtClean="0"/>
              <a:t>넣는 것이 </a:t>
            </a:r>
            <a:r>
              <a:rPr lang="ko-KR" altLang="en-US" sz="1400" b="0" dirty="0"/>
              <a:t>좋다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40135" y="37265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실제 사다리꼴의 넓이 구하기 프로그램을 작성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4" y="2371725"/>
            <a:ext cx="6480000" cy="4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실제 사다리꼴의 넓이 구하기 프로그램을 작성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</a:t>
            </a:r>
            <a:endParaRPr lang="en-US" altLang="ko-KR" sz="2000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1725"/>
            <a:ext cx="7200000" cy="161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7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오류를 스스로 해결하기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많은 </a:t>
            </a:r>
            <a:r>
              <a:rPr lang="ko-KR" altLang="en-US" sz="1200" b="0" dirty="0" smtClean="0"/>
              <a:t>사람이 </a:t>
            </a:r>
            <a:r>
              <a:rPr lang="ko-KR" altLang="en-US" sz="1200" b="0" dirty="0" err="1" smtClean="0"/>
              <a:t>구글과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/>
              <a:t>프로그래밍계의</a:t>
            </a:r>
            <a:r>
              <a:rPr lang="ko-KR" altLang="en-US" sz="1200" b="0" dirty="0"/>
              <a:t> 지식인인 </a:t>
            </a:r>
            <a:r>
              <a:rPr lang="en-US" altLang="ko-KR" sz="1200" b="0" dirty="0"/>
              <a:t>Stack Overflow</a:t>
            </a:r>
            <a:r>
              <a:rPr lang="ko-KR" altLang="en-US" sz="1200" b="0" dirty="0"/>
              <a:t>를 통해 문제를 해결하고 있다</a:t>
            </a:r>
            <a:r>
              <a:rPr lang="en-US" altLang="ko-KR" sz="1200" b="0" dirty="0"/>
              <a:t>. Stack Overflow</a:t>
            </a:r>
            <a:r>
              <a:rPr lang="ko-KR" altLang="en-US" sz="1200" b="0" dirty="0"/>
              <a:t>는 전 </a:t>
            </a:r>
            <a:r>
              <a:rPr lang="ko-KR" altLang="en-US" sz="1200" b="0" dirty="0" smtClean="0"/>
              <a:t>세계 개발자들이 </a:t>
            </a:r>
            <a:r>
              <a:rPr lang="ko-KR" altLang="en-US" sz="1200" b="0" dirty="0"/>
              <a:t>사용하는 </a:t>
            </a:r>
            <a:r>
              <a:rPr lang="en-US" altLang="ko-KR" sz="1200" b="0" dirty="0"/>
              <a:t>Q&amp;A </a:t>
            </a:r>
            <a:r>
              <a:rPr lang="ko-KR" altLang="en-US" sz="1200" b="0" dirty="0"/>
              <a:t>사이트이다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09.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84" y="2708920"/>
            <a:ext cx="6559469" cy="321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6684" y="6021288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[Stack Overflow(https://stackoverflow.com)]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7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비교 연산자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조건 연산자</a:t>
            </a:r>
            <a:r>
              <a:rPr lang="en-US" altLang="ko-KR" sz="1400" dirty="0" smtClean="0"/>
              <a:t>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어떤 것이 큰지 작은지 같은지를 비교하는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</a:t>
            </a:r>
            <a:r>
              <a:rPr lang="ko-KR" altLang="en-US" sz="1400" b="0" dirty="0" smtClean="0"/>
              <a:t>결과 는 참</a:t>
            </a:r>
            <a:r>
              <a:rPr lang="en-US" altLang="ko-KR" sz="1400" b="0" dirty="0" smtClean="0"/>
              <a:t>(True)</a:t>
            </a:r>
            <a:r>
              <a:rPr lang="ko-KR" altLang="en-US" sz="1400" b="0" dirty="0" smtClean="0"/>
              <a:t>이나 거짓</a:t>
            </a:r>
            <a:r>
              <a:rPr lang="en-US" altLang="ko-KR" sz="1400" b="0" dirty="0" smtClean="0"/>
              <a:t>(False)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41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6264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비교 연산자 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7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10692</TotalTime>
  <Words>3752</Words>
  <Application>Microsoft Office PowerPoint</Application>
  <PresentationFormat>화면 슬라이드 쇼(4:3)</PresentationFormat>
  <Paragraphs>334</Paragraphs>
  <Slides>88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PowerPoint 프레젠테이션</vt:lpstr>
      <vt:lpstr>02. Lab: 어떤 종류의 학생인지 맞히기</vt:lpstr>
      <vt:lpstr>02. Lab: 어떤 종류의 학생인지 맞히기</vt:lpstr>
      <vt:lpstr>02. Lab: 어떤 종류의 학생인지 맞히기</vt:lpstr>
      <vt:lpstr>02. Lab: 어떤 종류의 학생인지 맞히기</vt:lpstr>
      <vt:lpstr>02. Lab: 어떤 종류의 학생인지 맞히기</vt:lpstr>
      <vt:lpstr>PowerPoint 프레젠테이션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03. 반복문</vt:lpstr>
      <vt:lpstr>PowerPoint 프레젠테이션</vt:lpstr>
      <vt:lpstr>04. Lab: 구구단 계산기</vt:lpstr>
      <vt:lpstr>04. Lab: 구구단 계산기</vt:lpstr>
      <vt:lpstr>04. Lab: 구구단 계산기</vt:lpstr>
      <vt:lpstr>04. Lab: 구구단 계산기</vt:lpstr>
      <vt:lpstr>PowerPoint 프레젠테이션</vt:lpstr>
      <vt:lpstr>05. 조건문과 반복문 실습</vt:lpstr>
      <vt:lpstr>05. 조건문과 반복문 실습</vt:lpstr>
      <vt:lpstr>05. 조건문과 반복문 실습</vt:lpstr>
      <vt:lpstr>05. 조건문과 반복문 실습</vt:lpstr>
      <vt:lpstr>05. 조건문과 반복문 실습</vt:lpstr>
      <vt:lpstr>PowerPoint 프레젠테이션</vt:lpstr>
      <vt:lpstr>06. Lab: 숫자 찾기 게임</vt:lpstr>
      <vt:lpstr>06. Lab: 숫자 찾기 게임</vt:lpstr>
      <vt:lpstr>06. Lab: 숫자 찾기 게임</vt:lpstr>
      <vt:lpstr>06. Lab: 숫자 찾기 게임</vt:lpstr>
      <vt:lpstr>PowerPoint 프레젠테이션</vt:lpstr>
      <vt:lpstr>07. Lab: 연속적인 구구단 계산기</vt:lpstr>
      <vt:lpstr>07. Lab: 연속적인 구구단 계산기</vt:lpstr>
      <vt:lpstr>07. Lab: 연속적인 구구단 계산기</vt:lpstr>
      <vt:lpstr>07. Lab: 연속적인 구구단 계산기</vt:lpstr>
      <vt:lpstr>07. Lab: 연속적인 구구단 계산기</vt:lpstr>
      <vt:lpstr>PowerPoint 프레젠테이션</vt:lpstr>
      <vt:lpstr>08. Lab: 평균 구하기</vt:lpstr>
      <vt:lpstr>08. Lab: 평균 구하기</vt:lpstr>
      <vt:lpstr>08. Lab: 평균 구하기</vt:lpstr>
      <vt:lpstr>08. Lab: 평균 구하기</vt:lpstr>
      <vt:lpstr>08. Lab: 평균 구하기</vt:lpstr>
      <vt:lpstr>PowerPoint 프레젠테이션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09. 코드의 오류를 처리하는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791</cp:revision>
  <dcterms:created xsi:type="dcterms:W3CDTF">2012-07-11T10:23:22Z</dcterms:created>
  <dcterms:modified xsi:type="dcterms:W3CDTF">2019-12-07T22:36:06Z</dcterms:modified>
</cp:coreProperties>
</file>