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56" r:id="rId2"/>
    <p:sldId id="471" r:id="rId3"/>
    <p:sldId id="571" r:id="rId4"/>
    <p:sldId id="528" r:id="rId5"/>
    <p:sldId id="529" r:id="rId6"/>
    <p:sldId id="531" r:id="rId7"/>
    <p:sldId id="532" r:id="rId8"/>
    <p:sldId id="561" r:id="rId9"/>
    <p:sldId id="534" r:id="rId10"/>
    <p:sldId id="535" r:id="rId11"/>
    <p:sldId id="562" r:id="rId12"/>
    <p:sldId id="533" r:id="rId13"/>
    <p:sldId id="536" r:id="rId14"/>
    <p:sldId id="563" r:id="rId15"/>
    <p:sldId id="537" r:id="rId16"/>
    <p:sldId id="538" r:id="rId17"/>
    <p:sldId id="564" r:id="rId18"/>
    <p:sldId id="539" r:id="rId19"/>
    <p:sldId id="540" r:id="rId20"/>
    <p:sldId id="565" r:id="rId21"/>
    <p:sldId id="541" r:id="rId22"/>
    <p:sldId id="566" r:id="rId23"/>
    <p:sldId id="567" r:id="rId24"/>
    <p:sldId id="572" r:id="rId25"/>
    <p:sldId id="542" r:id="rId26"/>
    <p:sldId id="543" r:id="rId27"/>
    <p:sldId id="544" r:id="rId28"/>
    <p:sldId id="545" r:id="rId29"/>
    <p:sldId id="546" r:id="rId30"/>
    <p:sldId id="547" r:id="rId31"/>
    <p:sldId id="568" r:id="rId32"/>
    <p:sldId id="548" r:id="rId33"/>
    <p:sldId id="549" r:id="rId34"/>
    <p:sldId id="550" r:id="rId35"/>
    <p:sldId id="569" r:id="rId36"/>
    <p:sldId id="551" r:id="rId37"/>
    <p:sldId id="552" r:id="rId38"/>
    <p:sldId id="553" r:id="rId39"/>
    <p:sldId id="554" r:id="rId40"/>
    <p:sldId id="556" r:id="rId41"/>
    <p:sldId id="557" r:id="rId42"/>
    <p:sldId id="570" r:id="rId43"/>
    <p:sldId id="558" r:id="rId44"/>
    <p:sldId id="573" r:id="rId45"/>
    <p:sldId id="559" r:id="rId46"/>
    <p:sldId id="560" r:id="rId47"/>
    <p:sldId id="385" r:id="rId48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433"/>
    <a:srgbClr val="F3F8E6"/>
    <a:srgbClr val="DA6EAB"/>
    <a:srgbClr val="0067B3"/>
    <a:srgbClr val="EE7D6A"/>
    <a:srgbClr val="43AC81"/>
    <a:srgbClr val="2A5CAA"/>
    <a:srgbClr val="ED7C7F"/>
    <a:srgbClr val="3C479D"/>
    <a:srgbClr val="EF36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45" autoAdjust="0"/>
    <p:restoredTop sz="94213" autoAdjust="0"/>
  </p:normalViewPr>
  <p:slideViewPr>
    <p:cSldViewPr>
      <p:cViewPr varScale="1">
        <p:scale>
          <a:sx n="83" d="100"/>
          <a:sy n="83" d="100"/>
        </p:scale>
        <p:origin x="1694" y="77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95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2019-12-08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2019-12-08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42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42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42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42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251518" y="548681"/>
            <a:ext cx="6480721" cy="4583523"/>
            <a:chOff x="251518" y="764704"/>
            <a:chExt cx="7832271" cy="5539415"/>
          </a:xfrm>
        </p:grpSpPr>
        <p:sp>
          <p:nvSpPr>
            <p:cNvPr id="2" name="직사각형 1"/>
            <p:cNvSpPr/>
            <p:nvPr userDrawn="1"/>
          </p:nvSpPr>
          <p:spPr>
            <a:xfrm>
              <a:off x="251518" y="764704"/>
              <a:ext cx="7832271" cy="5539415"/>
            </a:xfrm>
            <a:prstGeom prst="rect">
              <a:avLst/>
            </a:prstGeom>
            <a:solidFill>
              <a:srgbClr val="F3F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7" y="1552477"/>
              <a:ext cx="3603765" cy="3824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rgbClr val="F794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611560" y="1196752"/>
            <a:ext cx="3024336" cy="648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812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2019-12-08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15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F794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123728" y="2492896"/>
            <a:ext cx="47244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0" kern="10" cap="none" spc="0" dirty="0">
                <a:ln w="18415" cmpd="sng">
                  <a:noFill/>
                  <a:prstDash val="solid"/>
                </a:ln>
                <a:solidFill>
                  <a:srgbClr val="F79433"/>
                </a:solidFill>
                <a:effectLst/>
                <a:latin typeface="Verdana"/>
                <a:cs typeface="+mn-cs"/>
              </a:rPr>
              <a:t>Thank You !</a:t>
            </a:r>
            <a:endParaRPr lang="ko-KR" altLang="en-US" sz="5400" b="0" kern="10" cap="none" spc="0" dirty="0">
              <a:ln w="18415" cmpd="sng">
                <a:noFill/>
                <a:prstDash val="solid"/>
              </a:ln>
              <a:solidFill>
                <a:srgbClr val="F79433"/>
              </a:solidFill>
              <a:effectLst/>
              <a:latin typeface="Verdan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753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79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7139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16" name="직선 연결선 15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2019-12-08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0" r:id="rId2"/>
    <p:sldLayoutId id="2147483688" r:id="rId3"/>
    <p:sldLayoutId id="2147483679" r:id="rId4"/>
    <p:sldLayoutId id="2147483680" r:id="rId5"/>
    <p:sldLayoutId id="2147483686" r:id="rId6"/>
    <p:sldLayoutId id="2147483691" r:id="rId7"/>
    <p:sldLayoutId id="2147483685" r:id="rId8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0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 bwMode="auto">
          <a:xfrm>
            <a:off x="658168" y="5802629"/>
            <a:ext cx="8306320" cy="625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 eaLnBrk="1" hangingPunct="1"/>
            <a:r>
              <a:rPr lang="en-US" altLang="ko-KR" sz="3200" b="1" dirty="0" smtClean="0">
                <a:solidFill>
                  <a:schemeClr val="bg1"/>
                </a:solidFill>
              </a:rPr>
              <a:t>12. </a:t>
            </a:r>
            <a:r>
              <a:rPr lang="ko-KR" altLang="en-US" sz="3200" b="1" dirty="0">
                <a:solidFill>
                  <a:schemeClr val="bg1"/>
                </a:solidFill>
              </a:rPr>
              <a:t>예외 처리와 파일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5882" y="1778052"/>
            <a:ext cx="8068566" cy="4243236"/>
          </a:xfrm>
          <a:prstGeom prst="rect">
            <a:avLst/>
          </a:prstGeom>
          <a:solidFill>
            <a:srgbClr val="EB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16830" y="1333456"/>
            <a:ext cx="6071394" cy="44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267744" y="1196752"/>
            <a:ext cx="5472608" cy="1152128"/>
          </a:xfrm>
        </p:spPr>
        <p:txBody>
          <a:bodyPr/>
          <a:lstStyle/>
          <a:p>
            <a:pPr marL="0" indent="0">
              <a:buClr>
                <a:srgbClr val="DA6EAB"/>
              </a:buClr>
              <a:buNone/>
            </a:pPr>
            <a:r>
              <a:rPr lang="ko-KR" altLang="en-US" sz="2000" dirty="0"/>
              <a:t>예외의 종류와 예외 에러 메시지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700439" y="1994076"/>
            <a:ext cx="7471961" cy="21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200" dirty="0" smtClean="0"/>
              <a:t>예외 에러 메시지 </a:t>
            </a:r>
            <a:r>
              <a:rPr lang="en-US" altLang="ko-KR" sz="1200" dirty="0" smtClean="0"/>
              <a:t>: </a:t>
            </a:r>
            <a:r>
              <a:rPr lang="ko-KR" altLang="en-US" sz="1200" b="0" dirty="0"/>
              <a:t>내장 예외와 함께 사용하기 좋은 것이 예외 에러 메시지이다</a:t>
            </a:r>
            <a:r>
              <a:rPr lang="en-US" altLang="ko-KR" sz="1200" b="0" dirty="0"/>
              <a:t>. [</a:t>
            </a:r>
            <a:r>
              <a:rPr lang="ko-KR" altLang="en-US" sz="1200" b="0" dirty="0"/>
              <a:t>코드 </a:t>
            </a:r>
            <a:r>
              <a:rPr lang="en-US" altLang="ko-KR" sz="1200" b="0" dirty="0"/>
              <a:t>12-2]</a:t>
            </a:r>
            <a:r>
              <a:rPr lang="ko-KR" altLang="en-US" sz="1200" b="0" dirty="0"/>
              <a:t>와 같이 </a:t>
            </a:r>
            <a:r>
              <a:rPr lang="en-US" altLang="ko-KR" sz="1200" b="0" dirty="0"/>
              <a:t>except</a:t>
            </a:r>
            <a:r>
              <a:rPr lang="ko-KR" altLang="en-US" sz="1200" b="0" dirty="0"/>
              <a:t>문의 마지막에 ‘</a:t>
            </a:r>
            <a:r>
              <a:rPr lang="en-US" altLang="ko-KR" sz="1200" b="0" dirty="0"/>
              <a:t>as e</a:t>
            </a:r>
            <a:r>
              <a:rPr lang="en-US" altLang="ko-KR" sz="1200" b="0" dirty="0" smtClean="0"/>
              <a:t>’</a:t>
            </a:r>
            <a:r>
              <a:rPr lang="ko-KR" altLang="en-US" sz="1200" b="0" dirty="0" smtClean="0"/>
              <a:t>또는 </a:t>
            </a:r>
            <a:r>
              <a:rPr lang="ko-KR" altLang="en-US" sz="1200" b="0" dirty="0"/>
              <a:t>‘</a:t>
            </a:r>
            <a:r>
              <a:rPr lang="en-US" altLang="ko-KR" sz="1200" b="0" dirty="0"/>
              <a:t>as </a:t>
            </a:r>
            <a:r>
              <a:rPr lang="ko-KR" altLang="en-US" sz="1200" b="0" dirty="0" err="1"/>
              <a:t>변수명</a:t>
            </a:r>
            <a:r>
              <a:rPr lang="ko-KR" altLang="en-US" sz="1200" b="0" dirty="0"/>
              <a:t>’을 입력하고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해당 </a:t>
            </a:r>
            <a:r>
              <a:rPr lang="ko-KR" altLang="en-US" sz="1200" b="0" dirty="0" err="1"/>
              <a:t>변수명을</a:t>
            </a:r>
            <a:r>
              <a:rPr lang="ko-KR" altLang="en-US" sz="1200" b="0" dirty="0"/>
              <a:t> 출력하면 된다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실행 결과 ‘</a:t>
            </a:r>
            <a:r>
              <a:rPr lang="en-US" altLang="ko-KR" sz="1200" b="0" dirty="0"/>
              <a:t>division by zero’</a:t>
            </a:r>
            <a:r>
              <a:rPr lang="ko-KR" altLang="en-US" sz="1200" b="0" dirty="0"/>
              <a:t>라는 에러 메시지를 </a:t>
            </a:r>
            <a:r>
              <a:rPr lang="ko-KR" altLang="en-US" sz="1200" b="0" dirty="0" smtClean="0"/>
              <a:t>확인할 </a:t>
            </a:r>
            <a:r>
              <a:rPr lang="ko-KR" altLang="en-US" sz="1200" b="0" dirty="0"/>
              <a:t>수 있는데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이 에러 메시지는 </a:t>
            </a:r>
            <a:r>
              <a:rPr lang="ko-KR" altLang="en-US" sz="1200" b="0" dirty="0" err="1"/>
              <a:t>파이썬</a:t>
            </a:r>
            <a:r>
              <a:rPr lang="ko-KR" altLang="en-US" sz="1200" b="0" dirty="0"/>
              <a:t> 개발자들이 사전에 정의한 것으로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특정한 에러를 빠르게 이해할 수 </a:t>
            </a:r>
            <a:r>
              <a:rPr lang="ko-KR" altLang="en-US" sz="1200" b="0" dirty="0" smtClean="0"/>
              <a:t>있도록 </a:t>
            </a:r>
            <a:r>
              <a:rPr lang="ko-KR" altLang="en-US" sz="1200" b="0" dirty="0"/>
              <a:t>돕는다</a:t>
            </a:r>
            <a:r>
              <a:rPr lang="en-US" altLang="ko-KR" sz="12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예외 처리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3" y="1255542"/>
            <a:ext cx="1550268" cy="40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60932"/>
          <a:stretch/>
        </p:blipFill>
        <p:spPr bwMode="auto">
          <a:xfrm>
            <a:off x="1116336" y="3501008"/>
            <a:ext cx="6480000" cy="2231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664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5882" y="1778052"/>
            <a:ext cx="8068566" cy="4171228"/>
          </a:xfrm>
          <a:prstGeom prst="rect">
            <a:avLst/>
          </a:prstGeom>
          <a:solidFill>
            <a:srgbClr val="EB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16830" y="1333456"/>
            <a:ext cx="6071394" cy="44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267744" y="1196752"/>
            <a:ext cx="5472608" cy="1152128"/>
          </a:xfrm>
        </p:spPr>
        <p:txBody>
          <a:bodyPr/>
          <a:lstStyle/>
          <a:p>
            <a:pPr marL="0" indent="0">
              <a:buClr>
                <a:srgbClr val="DA6EAB"/>
              </a:buClr>
              <a:buNone/>
            </a:pPr>
            <a:r>
              <a:rPr lang="ko-KR" altLang="en-US" sz="2000" dirty="0"/>
              <a:t>예외의 종류와 예외 에러 메시지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예외 처리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3" y="1255542"/>
            <a:ext cx="1550268" cy="40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64" b="-543"/>
          <a:stretch/>
        </p:blipFill>
        <p:spPr bwMode="auto">
          <a:xfrm>
            <a:off x="1116336" y="2132856"/>
            <a:ext cx="6480000" cy="3431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356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예외 처리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예외 처리 구문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try-except-else</a:t>
            </a:r>
            <a:r>
              <a:rPr lang="ko-KR" altLang="en-US" sz="2000" dirty="0">
                <a:solidFill>
                  <a:srgbClr val="F79433"/>
                </a:solidFill>
              </a:rPr>
              <a:t>문</a:t>
            </a:r>
          </a:p>
          <a:p>
            <a:pPr>
              <a:buClr>
                <a:srgbClr val="F79433"/>
              </a:buClr>
            </a:pP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try-except-else</a:t>
            </a:r>
            <a:r>
              <a:rPr lang="ko-KR" altLang="en-US" sz="1400" b="0" dirty="0"/>
              <a:t>문은 </a:t>
            </a:r>
            <a:r>
              <a:rPr lang="en-US" altLang="ko-KR" sz="1400" b="0" dirty="0"/>
              <a:t>if-else</a:t>
            </a:r>
            <a:r>
              <a:rPr lang="ko-KR" altLang="en-US" sz="1400" b="0" dirty="0"/>
              <a:t>문과 비슷한데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해당 예외가 발생하지 않을 경우 수행할 </a:t>
            </a:r>
            <a:r>
              <a:rPr lang="ko-KR" altLang="en-US" sz="1400" b="0" dirty="0" smtClean="0"/>
              <a:t>코드를</a:t>
            </a:r>
            <a:r>
              <a:rPr lang="en-US" altLang="ko-KR" sz="1400" b="0" dirty="0" smtClean="0"/>
              <a:t>else</a:t>
            </a:r>
            <a:r>
              <a:rPr lang="ko-KR" altLang="en-US" sz="1400" b="0" dirty="0"/>
              <a:t>문에 작성하면 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665674"/>
            <a:ext cx="7200000" cy="1987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436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예외 처리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예외 처리 구문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try-except-else</a:t>
            </a:r>
            <a:r>
              <a:rPr lang="ko-KR" altLang="en-US" sz="2000" dirty="0">
                <a:solidFill>
                  <a:srgbClr val="F79433"/>
                </a:solidFill>
              </a:rPr>
              <a:t>문</a:t>
            </a:r>
          </a:p>
          <a:p>
            <a:pPr>
              <a:buClr>
                <a:srgbClr val="F79433"/>
              </a:buClr>
            </a:pP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[</a:t>
            </a:r>
            <a:r>
              <a:rPr lang="ko-KR" altLang="en-US" sz="1400" b="0" dirty="0"/>
              <a:t>코드 </a:t>
            </a:r>
            <a:r>
              <a:rPr lang="en-US" altLang="ko-KR" sz="1400" b="0" dirty="0"/>
              <a:t>12-3]</a:t>
            </a:r>
            <a:r>
              <a:rPr lang="ko-KR" altLang="en-US" sz="1400" b="0" dirty="0"/>
              <a:t>은 </a:t>
            </a:r>
            <a:r>
              <a:rPr lang="en-US" altLang="ko-KR" sz="1400" b="0" dirty="0"/>
              <a:t>10</a:t>
            </a:r>
            <a:r>
              <a:rPr lang="ko-KR" altLang="en-US" sz="1400" b="0" dirty="0"/>
              <a:t>을 </a:t>
            </a:r>
            <a:r>
              <a:rPr lang="en-US" altLang="ko-KR" sz="1400" b="0" dirty="0"/>
              <a:t>i</a:t>
            </a:r>
            <a:r>
              <a:rPr lang="ko-KR" altLang="en-US" sz="1400" b="0" dirty="0"/>
              <a:t>로 나누는 코드를 실행하여 제대로 나누었을 경우 </a:t>
            </a:r>
            <a:r>
              <a:rPr lang="en-US" altLang="ko-KR" sz="1400" b="0" dirty="0"/>
              <a:t>else</a:t>
            </a:r>
            <a:r>
              <a:rPr lang="ko-KR" altLang="en-US" sz="1400" b="0" dirty="0"/>
              <a:t>문에 의해 </a:t>
            </a:r>
            <a:r>
              <a:rPr lang="ko-KR" altLang="en-US" sz="1400" b="0" dirty="0" smtClean="0"/>
              <a:t>결과가 </a:t>
            </a:r>
            <a:r>
              <a:rPr lang="ko-KR" altLang="en-US" sz="1400" b="0" dirty="0"/>
              <a:t>화면에 출력되고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그렇지 않을 경우 사전에 정의된 </a:t>
            </a:r>
            <a:r>
              <a:rPr lang="en-US" altLang="ko-KR" sz="1400" b="0" dirty="0"/>
              <a:t>except</a:t>
            </a:r>
            <a:r>
              <a:rPr lang="ko-KR" altLang="en-US" sz="1400" b="0" dirty="0"/>
              <a:t>문에 의해 에러가 발생하는 </a:t>
            </a:r>
            <a:r>
              <a:rPr lang="ko-KR" altLang="en-US" sz="1400" b="0" dirty="0" smtClean="0"/>
              <a:t>코드이다</a:t>
            </a:r>
            <a:r>
              <a:rPr lang="en-US" altLang="ko-KR" sz="1400" b="0" dirty="0"/>
              <a:t>.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153"/>
          <a:stretch/>
        </p:blipFill>
        <p:spPr bwMode="auto">
          <a:xfrm>
            <a:off x="971600" y="2951608"/>
            <a:ext cx="7200000" cy="2604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906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예외 처리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예외 처리 구문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try-except-else</a:t>
            </a:r>
            <a:r>
              <a:rPr lang="ko-KR" altLang="en-US" sz="2000" dirty="0">
                <a:solidFill>
                  <a:srgbClr val="F79433"/>
                </a:solidFill>
              </a:rPr>
              <a:t>문</a:t>
            </a:r>
          </a:p>
          <a:p>
            <a:pPr>
              <a:buClr>
                <a:srgbClr val="F79433"/>
              </a:buClr>
            </a:pPr>
            <a:endParaRPr lang="en-US" altLang="ko-KR" sz="20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055" b="-1193"/>
          <a:stretch/>
        </p:blipFill>
        <p:spPr bwMode="auto">
          <a:xfrm>
            <a:off x="971600" y="1966316"/>
            <a:ext cx="7200000" cy="3334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716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예외 처리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예외 처리 구문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try-except-finally</a:t>
            </a:r>
            <a:r>
              <a:rPr lang="ko-KR" altLang="en-US" sz="2000" dirty="0">
                <a:solidFill>
                  <a:srgbClr val="F79433"/>
                </a:solidFill>
              </a:rPr>
              <a:t>문</a:t>
            </a:r>
          </a:p>
          <a:p>
            <a:pPr>
              <a:buClr>
                <a:srgbClr val="F79433"/>
              </a:buClr>
            </a:pP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try-except-finally</a:t>
            </a:r>
            <a:r>
              <a:rPr lang="ko-KR" altLang="en-US" sz="1400" b="0" dirty="0"/>
              <a:t>문에서 </a:t>
            </a:r>
            <a:r>
              <a:rPr lang="en-US" altLang="ko-KR" sz="1400" b="0" dirty="0"/>
              <a:t>finally</a:t>
            </a:r>
            <a:r>
              <a:rPr lang="ko-KR" altLang="en-US" sz="1400" b="0" dirty="0"/>
              <a:t>문은 </a:t>
            </a:r>
            <a:r>
              <a:rPr lang="en-US" altLang="ko-KR" sz="1400" b="0" dirty="0"/>
              <a:t>try-except</a:t>
            </a:r>
            <a:r>
              <a:rPr lang="ko-KR" altLang="en-US" sz="1400" b="0" dirty="0"/>
              <a:t>문 안에 있는 수행 코드가 아무런 문제 </a:t>
            </a:r>
            <a:r>
              <a:rPr lang="ko-KR" altLang="en-US" sz="1400" b="0" dirty="0" smtClean="0"/>
              <a:t>없이 </a:t>
            </a:r>
            <a:r>
              <a:rPr lang="ko-KR" altLang="en-US" sz="1400" b="0" dirty="0"/>
              <a:t>종료되었을 경우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최종으로 호출하는 코드이다</a:t>
            </a:r>
            <a:endParaRPr lang="en-US" altLang="ko-KR" sz="1400" b="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708920"/>
            <a:ext cx="7200000" cy="1974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912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예외 처리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예외 처리 구문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try-except-finally</a:t>
            </a:r>
            <a:r>
              <a:rPr lang="ko-KR" altLang="en-US" sz="2000" dirty="0">
                <a:solidFill>
                  <a:srgbClr val="F79433"/>
                </a:solidFill>
              </a:rPr>
              <a:t>문</a:t>
            </a:r>
          </a:p>
          <a:p>
            <a:pPr>
              <a:buClr>
                <a:srgbClr val="F79433"/>
              </a:buClr>
            </a:pPr>
            <a:endParaRPr lang="en-US" altLang="ko-KR" sz="2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798"/>
          <a:stretch/>
        </p:blipFill>
        <p:spPr bwMode="auto">
          <a:xfrm>
            <a:off x="983832" y="1989584"/>
            <a:ext cx="7200000" cy="2807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97" b="3902"/>
          <a:stretch/>
        </p:blipFill>
        <p:spPr bwMode="auto">
          <a:xfrm>
            <a:off x="983832" y="5013176"/>
            <a:ext cx="7200000" cy="1403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919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예외 처리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예외 처리 구문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try-except-finally</a:t>
            </a:r>
            <a:r>
              <a:rPr lang="ko-KR" altLang="en-US" sz="2000" dirty="0">
                <a:solidFill>
                  <a:srgbClr val="F79433"/>
                </a:solidFill>
              </a:rPr>
              <a:t>문</a:t>
            </a:r>
          </a:p>
          <a:p>
            <a:pPr>
              <a:buClr>
                <a:srgbClr val="F79433"/>
              </a:buClr>
            </a:pPr>
            <a:endParaRPr lang="en-US" altLang="ko-KR" sz="2000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394" y="1988840"/>
            <a:ext cx="7200000" cy="180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4077072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이 코드는 </a:t>
            </a:r>
            <a:r>
              <a:rPr lang="en-US" altLang="ko-KR" sz="1400" b="0" dirty="0"/>
              <a:t>try</a:t>
            </a:r>
            <a:r>
              <a:rPr lang="ko-KR" altLang="en-US" sz="1400" b="0" dirty="0"/>
              <a:t>문이 </a:t>
            </a:r>
            <a:r>
              <a:rPr lang="en-US" altLang="ko-KR" sz="1400" b="0" dirty="0"/>
              <a:t>for</a:t>
            </a:r>
            <a:r>
              <a:rPr lang="ko-KR" altLang="en-US" sz="1400" b="0" dirty="0"/>
              <a:t>문 밖으로 나가 </a:t>
            </a:r>
            <a:r>
              <a:rPr lang="en-US" altLang="ko-KR" sz="1400" b="0" dirty="0"/>
              <a:t>i</a:t>
            </a:r>
            <a:r>
              <a:rPr lang="ko-KR" altLang="en-US" sz="1400" b="0" dirty="0"/>
              <a:t>가 </a:t>
            </a:r>
            <a:r>
              <a:rPr lang="en-US" altLang="ko-KR" sz="1400" b="0" dirty="0"/>
              <a:t>1</a:t>
            </a:r>
            <a:r>
              <a:rPr lang="ko-KR" altLang="en-US" sz="1400" b="0" dirty="0"/>
              <a:t>부터 시작한다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사실상 </a:t>
            </a:r>
            <a:r>
              <a:rPr lang="en-US" altLang="ko-KR" sz="1400" b="0" dirty="0" err="1"/>
              <a:t>ZeroDivisionError</a:t>
            </a:r>
            <a:r>
              <a:rPr lang="ko-KR" altLang="en-US" sz="1400" b="0" dirty="0"/>
              <a:t>가 </a:t>
            </a:r>
            <a:r>
              <a:rPr lang="ko-KR" altLang="en-US" sz="1400" b="0" dirty="0" smtClean="0"/>
              <a:t>발생할 </a:t>
            </a:r>
            <a:r>
              <a:rPr lang="ko-KR" altLang="en-US" sz="1400" b="0" dirty="0"/>
              <a:t>수 없는 코드이다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이러한 코드를 작성하면 </a:t>
            </a:r>
            <a:r>
              <a:rPr lang="en-US" altLang="ko-KR" sz="1400" b="0" dirty="0"/>
              <a:t>except</a:t>
            </a:r>
            <a:r>
              <a:rPr lang="ko-KR" altLang="en-US" sz="1400" b="0" dirty="0"/>
              <a:t>문을 사용할 수 없고</a:t>
            </a:r>
            <a:r>
              <a:rPr lang="en-US" altLang="ko-KR" sz="1400" b="0" dirty="0"/>
              <a:t>, </a:t>
            </a:r>
            <a:r>
              <a:rPr lang="ko-KR" altLang="en-US" sz="1400" b="0" dirty="0" smtClean="0"/>
              <a:t>마지막으로 </a:t>
            </a:r>
            <a:r>
              <a:rPr lang="en-US" altLang="ko-KR" sz="1400" b="0" dirty="0" smtClean="0"/>
              <a:t>finally</a:t>
            </a:r>
            <a:r>
              <a:rPr lang="ko-KR" altLang="en-US" sz="1400" b="0" dirty="0"/>
              <a:t>문만 실행된다</a:t>
            </a:r>
            <a:r>
              <a:rPr lang="en-US" altLang="ko-KR" sz="1400" b="0" dirty="0"/>
              <a:t>. try-except-finally</a:t>
            </a:r>
            <a:r>
              <a:rPr lang="ko-KR" altLang="en-US" sz="1400" b="0" dirty="0"/>
              <a:t>문도 </a:t>
            </a:r>
            <a:r>
              <a:rPr lang="en-US" altLang="ko-KR" sz="1400" b="0" dirty="0"/>
              <a:t>for</a:t>
            </a:r>
            <a:r>
              <a:rPr lang="ko-KR" altLang="en-US" sz="1400" b="0" dirty="0"/>
              <a:t>문에서 </a:t>
            </a:r>
            <a:r>
              <a:rPr lang="en-US" altLang="ko-KR" sz="1400" b="0" dirty="0"/>
              <a:t>finally</a:t>
            </a:r>
            <a:r>
              <a:rPr lang="ko-KR" altLang="en-US" sz="1400" b="0" dirty="0"/>
              <a:t>문을 사용하는 것과 </a:t>
            </a:r>
            <a:r>
              <a:rPr lang="ko-KR" altLang="en-US" sz="1400" b="0" dirty="0" smtClean="0"/>
              <a:t>동일하게 </a:t>
            </a:r>
            <a:r>
              <a:rPr lang="ko-KR" altLang="en-US" sz="1400" b="0" dirty="0"/>
              <a:t>예외 발생 여부와 상관없이 반드시 실행되는 코드이다</a:t>
            </a:r>
            <a:r>
              <a:rPr lang="en-US" altLang="ko-KR" sz="1400" b="0" dirty="0"/>
              <a:t>.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634352" y="4221088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08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예외 처리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예외 처리 구문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raise</a:t>
            </a:r>
            <a:r>
              <a:rPr lang="ko-KR" altLang="en-US" sz="2000" dirty="0">
                <a:solidFill>
                  <a:srgbClr val="F79433"/>
                </a:solidFill>
              </a:rPr>
              <a:t>문</a:t>
            </a:r>
          </a:p>
          <a:p>
            <a:pPr>
              <a:buClr>
                <a:srgbClr val="F79433"/>
              </a:buClr>
            </a:pP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raise</a:t>
            </a:r>
            <a:r>
              <a:rPr lang="ko-KR" altLang="en-US" sz="1400" b="0" dirty="0"/>
              <a:t>문은 </a:t>
            </a:r>
            <a:r>
              <a:rPr lang="en-US" altLang="ko-KR" sz="1400" b="0" dirty="0"/>
              <a:t>try-except</a:t>
            </a:r>
            <a:r>
              <a:rPr lang="ko-KR" altLang="en-US" sz="1400" b="0" dirty="0"/>
              <a:t>문과 달리 필요할 때 예외를 발생시키는 코드이다</a:t>
            </a:r>
            <a:r>
              <a:rPr lang="en-US" altLang="ko-KR" sz="1400" b="0" dirty="0"/>
              <a:t>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58405"/>
            <a:ext cx="7200000" cy="598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644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예외 처리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예외 처리 구문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raise</a:t>
            </a:r>
            <a:r>
              <a:rPr lang="ko-KR" altLang="en-US" sz="2000" dirty="0">
                <a:solidFill>
                  <a:srgbClr val="F79433"/>
                </a:solidFill>
              </a:rPr>
              <a:t>문</a:t>
            </a:r>
          </a:p>
          <a:p>
            <a:pPr>
              <a:buClr>
                <a:srgbClr val="F79433"/>
              </a:buClr>
            </a:pPr>
            <a:endParaRPr lang="en-US" altLang="ko-KR" sz="2000" dirty="0">
              <a:solidFill>
                <a:srgbClr val="F79433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16832"/>
            <a:ext cx="7200000" cy="2241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221088"/>
            <a:ext cx="7200000" cy="2448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993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292" y="3429000"/>
            <a:ext cx="2664296" cy="216024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예외 </a:t>
            </a:r>
            <a:r>
              <a:rPr lang="ko-KR" altLang="en-US" sz="2000" b="1" dirty="0" smtClean="0">
                <a:latin typeface="+mj-ea"/>
                <a:ea typeface="+mj-ea"/>
              </a:rPr>
              <a:t>처리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파일 다루기</a:t>
            </a:r>
            <a:endParaRPr lang="en-US" altLang="ko-KR" sz="2000" b="1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4263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예외 처리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예외 처리 구문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raise</a:t>
            </a:r>
            <a:r>
              <a:rPr lang="ko-KR" altLang="en-US" sz="2000" dirty="0">
                <a:solidFill>
                  <a:srgbClr val="F79433"/>
                </a:solidFill>
              </a:rPr>
              <a:t>문</a:t>
            </a:r>
          </a:p>
          <a:p>
            <a:pPr>
              <a:buClr>
                <a:srgbClr val="F79433"/>
              </a:buClr>
            </a:pPr>
            <a:endParaRPr lang="en-US" altLang="ko-KR" sz="2000" dirty="0">
              <a:solidFill>
                <a:srgbClr val="F79433"/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[</a:t>
            </a:r>
            <a:r>
              <a:rPr lang="ko-KR" altLang="en-US" sz="1400" b="0" dirty="0"/>
              <a:t>코드 </a:t>
            </a:r>
            <a:r>
              <a:rPr lang="en-US" altLang="ko-KR" sz="1400" b="0" dirty="0"/>
              <a:t>12-5]</a:t>
            </a:r>
            <a:r>
              <a:rPr lang="ko-KR" altLang="en-US" sz="1400" b="0" dirty="0"/>
              <a:t>는 </a:t>
            </a:r>
            <a:r>
              <a:rPr lang="en-US" altLang="ko-KR" sz="1400" b="0" dirty="0"/>
              <a:t>while True</a:t>
            </a:r>
            <a:r>
              <a:rPr lang="ko-KR" altLang="en-US" sz="1400" b="0" dirty="0"/>
              <a:t>문으로 </a:t>
            </a:r>
            <a:r>
              <a:rPr lang="ko-KR" altLang="en-US" sz="1400" b="0" dirty="0" err="1"/>
              <a:t>반복문이</a:t>
            </a:r>
            <a:r>
              <a:rPr lang="ko-KR" altLang="en-US" sz="1400" b="0" dirty="0"/>
              <a:t> 계속 돌아가면서 사용자에게 입력을 받는다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하지만 </a:t>
            </a:r>
            <a:r>
              <a:rPr lang="ko-KR" altLang="en-US" sz="1400" b="0" dirty="0"/>
              <a:t>사용자가 입력한 값이 숫자가 아닌 경우에는 </a:t>
            </a:r>
            <a:r>
              <a:rPr lang="ko-KR" altLang="en-US" sz="1400" b="0" dirty="0" err="1"/>
              <a:t>숫자값을</a:t>
            </a:r>
            <a:r>
              <a:rPr lang="ko-KR" altLang="en-US" sz="1400" b="0" dirty="0"/>
              <a:t> </a:t>
            </a:r>
            <a:r>
              <a:rPr lang="ko-KR" altLang="en-US" sz="1400" b="0" dirty="0" err="1"/>
              <a:t>입력받지</a:t>
            </a:r>
            <a:r>
              <a:rPr lang="ko-KR" altLang="en-US" sz="1400" b="0" dirty="0"/>
              <a:t> 않았다고 </a:t>
            </a:r>
            <a:r>
              <a:rPr lang="ko-KR" altLang="en-US" sz="1400" b="0" dirty="0" smtClean="0"/>
              <a:t>출력하면서 프로그램을 </a:t>
            </a:r>
            <a:r>
              <a:rPr lang="ko-KR" altLang="en-US" sz="1400" b="0" dirty="0"/>
              <a:t>종료하는 것을 목적으로 작성된 프로그램이다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이때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에러의 종료는 </a:t>
            </a:r>
            <a:r>
              <a:rPr lang="en-US" altLang="ko-KR" sz="1400" b="0" dirty="0" err="1" smtClean="0"/>
              <a:t>ValueError</a:t>
            </a:r>
            <a:r>
              <a:rPr lang="ko-KR" altLang="en-US" sz="1400" b="0" dirty="0" smtClean="0"/>
              <a:t>로 </a:t>
            </a:r>
            <a:r>
              <a:rPr lang="ko-KR" altLang="en-US" sz="1400" b="0" dirty="0"/>
              <a:t>화면에 출력된다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사용자가 입력을 잘못했을 때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입력이 잘못된 것을 알려 주면서 </a:t>
            </a:r>
            <a:r>
              <a:rPr lang="ko-KR" altLang="en-US" sz="1400" b="0" dirty="0" smtClean="0"/>
              <a:t>종료하는 </a:t>
            </a:r>
            <a:r>
              <a:rPr lang="ko-KR" altLang="en-US" sz="1400" b="0" dirty="0"/>
              <a:t>프로그램이다</a:t>
            </a:r>
            <a:r>
              <a:rPr lang="en-US" altLang="ko-KR" sz="1400" b="0" dirty="0"/>
              <a:t>.</a:t>
            </a:r>
          </a:p>
        </p:txBody>
      </p:sp>
      <p:sp>
        <p:nvSpPr>
          <p:cNvPr id="8" name="오른쪽 화살표 7"/>
          <p:cNvSpPr/>
          <p:nvPr/>
        </p:nvSpPr>
        <p:spPr>
          <a:xfrm>
            <a:off x="634352" y="1916832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50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예외 처리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예외 처리 </a:t>
            </a:r>
            <a:r>
              <a:rPr lang="ko-KR" altLang="en-US" sz="2000" dirty="0" smtClean="0"/>
              <a:t>구문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assert</a:t>
            </a:r>
            <a:r>
              <a:rPr lang="ko-KR" altLang="en-US" sz="2000" dirty="0">
                <a:solidFill>
                  <a:srgbClr val="F79433"/>
                </a:solidFill>
              </a:rPr>
              <a:t>문</a:t>
            </a: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assert</a:t>
            </a:r>
            <a:r>
              <a:rPr lang="ko-KR" altLang="en-US" sz="1400" b="0" dirty="0"/>
              <a:t>문은 미리 알아야 할 예외 정보가 조건에 만족하지 않을 경우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예외를 발생시키는 </a:t>
            </a:r>
            <a:r>
              <a:rPr lang="ko-KR" altLang="en-US" sz="1400" b="0" dirty="0" smtClean="0"/>
              <a:t>구문이다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665551"/>
            <a:ext cx="7200000" cy="61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120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예외 처리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예외 처리 </a:t>
            </a:r>
            <a:r>
              <a:rPr lang="ko-KR" altLang="en-US" sz="2000" dirty="0" smtClean="0"/>
              <a:t>구문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assert</a:t>
            </a:r>
            <a:r>
              <a:rPr lang="ko-KR" altLang="en-US" sz="2000" dirty="0">
                <a:solidFill>
                  <a:srgbClr val="F79433"/>
                </a:solidFill>
              </a:rPr>
              <a:t>문</a:t>
            </a:r>
            <a:endParaRPr lang="en-US" altLang="ko-KR" sz="2000" dirty="0" smtClean="0">
              <a:solidFill>
                <a:srgbClr val="F79433"/>
              </a:solidFill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88840"/>
            <a:ext cx="7200000" cy="1949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149080"/>
            <a:ext cx="7200000" cy="2441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94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예외 처리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예외 처리 </a:t>
            </a:r>
            <a:r>
              <a:rPr lang="ko-KR" altLang="en-US" sz="2000" dirty="0" smtClean="0"/>
              <a:t>구문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assert</a:t>
            </a:r>
            <a:r>
              <a:rPr lang="ko-KR" altLang="en-US" sz="2000" dirty="0">
                <a:solidFill>
                  <a:srgbClr val="F79433"/>
                </a:solidFill>
              </a:rPr>
              <a:t>문</a:t>
            </a: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1</a:t>
            </a:r>
            <a:r>
              <a:rPr lang="ko-KR" altLang="en-US" sz="1400" b="0" dirty="0"/>
              <a:t>행에서 </a:t>
            </a:r>
            <a:r>
              <a:rPr lang="en-US" altLang="ko-KR" sz="1400" b="0" dirty="0" err="1"/>
              <a:t>get_binary_nmubmer</a:t>
            </a:r>
            <a:r>
              <a:rPr lang="en-US" altLang="ko-KR" sz="1400" b="0" dirty="0"/>
              <a:t>( ) </a:t>
            </a:r>
            <a:r>
              <a:rPr lang="ko-KR" altLang="en-US" sz="1400" b="0" dirty="0"/>
              <a:t>함수에 십진수가 들어온다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하지만 함수를 사용하는 </a:t>
            </a:r>
            <a:r>
              <a:rPr lang="ko-KR" altLang="en-US" sz="1400" b="0" dirty="0" smtClean="0"/>
              <a:t>사용자가 </a:t>
            </a:r>
            <a:r>
              <a:rPr lang="ko-KR" altLang="en-US" sz="1400" b="0" dirty="0"/>
              <a:t>잘못된 인수</a:t>
            </a:r>
            <a:r>
              <a:rPr lang="en-US" altLang="ko-KR" sz="1400" b="0" dirty="0"/>
              <a:t>argument, </a:t>
            </a:r>
            <a:r>
              <a:rPr lang="ko-KR" altLang="en-US" sz="1400" b="0" dirty="0"/>
              <a:t>예를 들어 </a:t>
            </a:r>
            <a:r>
              <a:rPr lang="ko-KR" altLang="en-US" sz="1400" b="0" dirty="0" err="1"/>
              <a:t>문자열값을</a:t>
            </a:r>
            <a:r>
              <a:rPr lang="ko-KR" altLang="en-US" sz="1400" b="0" dirty="0"/>
              <a:t> 입력할 수도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이를 방지하기 위해 </a:t>
            </a:r>
            <a:r>
              <a:rPr lang="en-US" altLang="ko-KR" sz="1400" b="0" dirty="0"/>
              <a:t>2</a:t>
            </a:r>
            <a:r>
              <a:rPr lang="ko-KR" altLang="en-US" sz="1400" b="0" dirty="0" smtClean="0"/>
              <a:t>행에서 </a:t>
            </a:r>
            <a:r>
              <a:rPr lang="en-US" altLang="ko-KR" sz="1400" b="0" dirty="0"/>
              <a:t>assert</a:t>
            </a:r>
            <a:r>
              <a:rPr lang="ko-KR" altLang="en-US" sz="1400" b="0" dirty="0"/>
              <a:t>문을 사용하였다</a:t>
            </a:r>
            <a:r>
              <a:rPr lang="en-US" altLang="ko-KR" sz="1400" b="0" dirty="0"/>
              <a:t>. </a:t>
            </a:r>
            <a:r>
              <a:rPr lang="en-US" altLang="ko-KR" sz="1400" b="0" dirty="0" err="1"/>
              <a:t>isinstance</a:t>
            </a:r>
            <a:r>
              <a:rPr lang="en-US" altLang="ko-KR" sz="1400" b="0" dirty="0"/>
              <a:t>( ) </a:t>
            </a:r>
            <a:r>
              <a:rPr lang="ko-KR" altLang="en-US" sz="1400" b="0" dirty="0"/>
              <a:t>함수는 입력된 값이 뒤에 있는 클래스의 </a:t>
            </a:r>
            <a:r>
              <a:rPr lang="ko-KR" altLang="en-US" sz="1400" b="0" dirty="0" err="1" smtClean="0"/>
              <a:t>인스턴스인지를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확인하는 함수이다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 코드에서 </a:t>
            </a:r>
            <a:r>
              <a:rPr lang="en-US" altLang="ko-KR" sz="1400" b="0" dirty="0" err="1"/>
              <a:t>decimal_number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변수가 정수형인지는 </a:t>
            </a:r>
            <a:r>
              <a:rPr lang="en-US" altLang="ko-KR" sz="1400" b="0" dirty="0"/>
              <a:t>5~6</a:t>
            </a:r>
            <a:r>
              <a:rPr lang="ko-KR" altLang="en-US" sz="1400" b="0" dirty="0" smtClean="0"/>
              <a:t>행에서 </a:t>
            </a:r>
            <a:r>
              <a:rPr lang="ko-KR" altLang="en-US" sz="1400" b="0" dirty="0"/>
              <a:t>확인할 수 있다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assert</a:t>
            </a:r>
            <a:r>
              <a:rPr lang="ko-KR" altLang="en-US" sz="1400" b="0" dirty="0"/>
              <a:t>문은 코드를 작성할 때 잘못된 입력 여부를 사전에 확인하여 나중에 필요 없는 </a:t>
            </a:r>
            <a:r>
              <a:rPr lang="ko-KR" altLang="en-US" sz="1400" b="0" dirty="0" smtClean="0"/>
              <a:t>연산을 막아 </a:t>
            </a:r>
            <a:r>
              <a:rPr lang="ko-KR" altLang="en-US" sz="1400" b="0" dirty="0"/>
              <a:t>주며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다른 사람이 만든 코드를 사용하는 데 좋은 가이드가 될 수 있다</a:t>
            </a:r>
            <a:r>
              <a:rPr lang="en-US" altLang="ko-KR" sz="1400" b="0" dirty="0"/>
              <a:t>.</a:t>
            </a:r>
          </a:p>
        </p:txBody>
      </p:sp>
      <p:sp>
        <p:nvSpPr>
          <p:cNvPr id="8" name="오른쪽 화살표 7"/>
          <p:cNvSpPr/>
          <p:nvPr/>
        </p:nvSpPr>
        <p:spPr>
          <a:xfrm>
            <a:off x="634352" y="1916832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58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파일 다루기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88201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파일 다루기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파일의 개념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파일</a:t>
            </a:r>
            <a:r>
              <a:rPr lang="en-US" altLang="ko-KR" sz="1400" b="0" dirty="0" smtClean="0"/>
              <a:t>(file)</a:t>
            </a:r>
            <a:r>
              <a:rPr lang="ko-KR" altLang="en-US" sz="1400" b="0" dirty="0" smtClean="0"/>
              <a:t>은 </a:t>
            </a:r>
            <a:r>
              <a:rPr lang="ko-KR" altLang="en-US" sz="1400" b="0" dirty="0"/>
              <a:t>컴퓨터를 실행할 때 가장 기본이 되는 단위이다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514600"/>
            <a:ext cx="159067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60987" y="3501008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윈도 </a:t>
            </a:r>
            <a:r>
              <a:rPr lang="en-US" altLang="ko-KR" sz="1100" b="1" dirty="0">
                <a:solidFill>
                  <a:schemeClr val="accent1"/>
                </a:solidFill>
                <a:latin typeface="+mj-ea"/>
                <a:ea typeface="+mj-ea"/>
              </a:rPr>
              <a:t>GUI 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환경의 아이콘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1401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87" y="2924944"/>
            <a:ext cx="2618182" cy="3606996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파일 다루기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파일의 개념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사실 이러한 아이콘을 클릭하여 프로그램을 실행하는 것이 아니라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실제로는 아이콘과 </a:t>
            </a:r>
            <a:r>
              <a:rPr lang="ko-KR" altLang="en-US" sz="1400" b="0" dirty="0" smtClean="0"/>
              <a:t>연결된 </a:t>
            </a:r>
            <a:r>
              <a:rPr lang="ko-KR" altLang="en-US" sz="1400" b="0" dirty="0"/>
              <a:t>파일이 실행되는 구조이다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아이콘에서 마우스 오른쪽 버튼을 클릭하고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속성을 </a:t>
            </a:r>
            <a:r>
              <a:rPr lang="ko-KR" altLang="en-US" sz="1400" b="0" dirty="0" smtClean="0"/>
              <a:t>선택하면 다음과 </a:t>
            </a:r>
            <a:r>
              <a:rPr lang="ko-KR" altLang="en-US" sz="1400" b="0" dirty="0"/>
              <a:t>같은 화면을 볼 수 있다</a:t>
            </a:r>
            <a:r>
              <a:rPr lang="en-US" altLang="ko-KR" sz="1400" b="0" dirty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68476" y="6171900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아이콘의 속성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583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5882" y="1778052"/>
            <a:ext cx="8068566" cy="4819300"/>
          </a:xfrm>
          <a:prstGeom prst="rect">
            <a:avLst/>
          </a:prstGeom>
          <a:solidFill>
            <a:srgbClr val="EB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16830" y="1333456"/>
            <a:ext cx="6071394" cy="44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267744" y="1196752"/>
            <a:ext cx="5472608" cy="1152128"/>
          </a:xfrm>
        </p:spPr>
        <p:txBody>
          <a:bodyPr/>
          <a:lstStyle/>
          <a:p>
            <a:pPr marL="0" indent="0">
              <a:buClr>
                <a:srgbClr val="DA6EAB"/>
              </a:buClr>
              <a:buNone/>
            </a:pPr>
            <a:r>
              <a:rPr lang="ko-KR" altLang="en-US" sz="2000" dirty="0"/>
              <a:t>파일과 디렉터리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700439" y="1994076"/>
            <a:ext cx="7471961" cy="21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200" b="0" dirty="0"/>
              <a:t>파일을 이해하기 위해 파일과 디렉터리에 대해 알아보자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윈도에서 사용하는 탐색기는 윈도 와 </a:t>
            </a:r>
            <a:r>
              <a:rPr lang="en-US" altLang="ko-KR" sz="1200" b="0" dirty="0"/>
              <a:t>E </a:t>
            </a:r>
            <a:r>
              <a:rPr lang="ko-KR" altLang="en-US" sz="1200" b="0" dirty="0"/>
              <a:t>키를 함께 </a:t>
            </a:r>
            <a:r>
              <a:rPr lang="ko-KR" altLang="en-US" sz="1200" b="0" dirty="0" smtClean="0"/>
              <a:t>누르면 </a:t>
            </a:r>
            <a:r>
              <a:rPr lang="ko-KR" altLang="en-US" sz="1200" b="0" dirty="0"/>
              <a:t>확인할 수 있다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이것이 기본 파일 시스템이다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기본적으로 파일 시스템은 파일과 디렉터리로 구분하는데</a:t>
            </a:r>
            <a:r>
              <a:rPr lang="en-US" altLang="ko-KR" sz="1200" b="0" dirty="0"/>
              <a:t>, </a:t>
            </a:r>
            <a:r>
              <a:rPr lang="ko-KR" altLang="en-US" sz="1200" b="0" dirty="0" smtClean="0"/>
              <a:t>윈도에서는 </a:t>
            </a:r>
            <a:r>
              <a:rPr lang="ko-KR" altLang="en-US" sz="1200" b="0" dirty="0"/>
              <a:t>디렉터리라는 용어 대신 폴더라는 용어를 사용한다</a:t>
            </a:r>
            <a:r>
              <a:rPr lang="en-US" altLang="ko-KR" sz="12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200" b="0" dirty="0"/>
              <a:t>디렉터리는 파일을 담는 또 하나의 파일로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여러 파일을 포함할 수 있는 그릇이다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파일과 다른 디렉터리를 </a:t>
            </a:r>
            <a:r>
              <a:rPr lang="ko-KR" altLang="en-US" sz="1200" b="0" dirty="0" smtClean="0"/>
              <a:t>포함할 수 </a:t>
            </a:r>
            <a:r>
              <a:rPr lang="ko-KR" altLang="en-US" sz="1200" b="0" dirty="0"/>
              <a:t>있으므로 직접 프로그램을 실행하지는 않지만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다른 파일들을 구분하고 논리적인 단위로 파일을 묶을 수 있다</a:t>
            </a:r>
            <a:r>
              <a:rPr lang="en-US" altLang="ko-KR" sz="12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200" b="0" dirty="0"/>
              <a:t>파일은 컴퓨터에서 정보를 저장하는 가장 작은 논리적인 단위이다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파일은 일반적으로 파일명과 </a:t>
            </a:r>
            <a:r>
              <a:rPr lang="ko-KR" altLang="en-US" sz="1200" b="0" dirty="0" err="1"/>
              <a:t>확장자로</a:t>
            </a:r>
            <a:r>
              <a:rPr lang="ko-KR" altLang="en-US" sz="1200" b="0" dirty="0"/>
              <a:t> </a:t>
            </a:r>
            <a:r>
              <a:rPr lang="ko-KR" altLang="en-US" sz="1200" b="0" dirty="0" smtClean="0"/>
              <a:t>식별한다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예를 들어</a:t>
            </a:r>
            <a:r>
              <a:rPr lang="en-US" altLang="ko-KR" sz="1200" b="0" dirty="0"/>
              <a:t>, </a:t>
            </a:r>
            <a:r>
              <a:rPr lang="ko-KR" altLang="en-US" sz="1200" b="0" dirty="0" err="1"/>
              <a:t>파이썬</a:t>
            </a:r>
            <a:r>
              <a:rPr lang="ko-KR" altLang="en-US" sz="1200" b="0" dirty="0"/>
              <a:t> 파일로 저장 관리한 파일들은 </a:t>
            </a:r>
            <a:r>
              <a:rPr lang="en-US" altLang="ko-KR" sz="1200" b="0" dirty="0" err="1"/>
              <a:t>py</a:t>
            </a:r>
            <a:r>
              <a:rPr lang="ko-KR" altLang="en-US" sz="1200" b="0" dirty="0"/>
              <a:t>라는 </a:t>
            </a:r>
            <a:r>
              <a:rPr lang="ko-KR" altLang="en-US" sz="1200" b="0" dirty="0" err="1"/>
              <a:t>확장자를</a:t>
            </a:r>
            <a:r>
              <a:rPr lang="ko-KR" altLang="en-US" sz="1200" b="0" dirty="0"/>
              <a:t> 가지고 있다</a:t>
            </a:r>
            <a:r>
              <a:rPr lang="en-US" altLang="ko-KR" sz="1200" b="0" dirty="0"/>
              <a:t>. </a:t>
            </a:r>
            <a:r>
              <a:rPr lang="ko-KR" altLang="en-US" sz="1200" b="0" dirty="0" err="1"/>
              <a:t>확장자는</a:t>
            </a:r>
            <a:r>
              <a:rPr lang="ko-KR" altLang="en-US" sz="1200" b="0" dirty="0"/>
              <a:t> 그 파일의 쓰임을 </a:t>
            </a:r>
            <a:r>
              <a:rPr lang="ko-KR" altLang="en-US" sz="1200" b="0" dirty="0" smtClean="0"/>
              <a:t>구분하는 </a:t>
            </a:r>
            <a:r>
              <a:rPr lang="ko-KR" altLang="en-US" sz="1200" b="0" dirty="0"/>
              <a:t>글자로</a:t>
            </a:r>
            <a:r>
              <a:rPr lang="en-US" altLang="ko-KR" sz="1200" b="0" dirty="0"/>
              <a:t>, </a:t>
            </a:r>
            <a:r>
              <a:rPr lang="en-US" altLang="ko-KR" sz="1200" b="0" dirty="0" err="1"/>
              <a:t>hwp</a:t>
            </a:r>
            <a:r>
              <a:rPr lang="en-US" altLang="ko-KR" sz="1200" b="0" dirty="0"/>
              <a:t>, </a:t>
            </a:r>
            <a:r>
              <a:rPr lang="en-US" altLang="ko-KR" sz="1200" b="0" dirty="0" err="1"/>
              <a:t>ppt</a:t>
            </a:r>
            <a:r>
              <a:rPr lang="en-US" altLang="ko-KR" sz="1200" b="0" dirty="0"/>
              <a:t>, doc </a:t>
            </a:r>
            <a:r>
              <a:rPr lang="ko-KR" altLang="en-US" sz="1200" b="0" dirty="0"/>
              <a:t>같은 것이다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파일은 다른 정보를 저장하거나 프로그램을 실행하거나 다른 </a:t>
            </a:r>
            <a:r>
              <a:rPr lang="ko-KR" altLang="en-US" sz="1200" b="0" dirty="0" smtClean="0"/>
              <a:t>프로그램이 </a:t>
            </a:r>
            <a:r>
              <a:rPr lang="ko-KR" altLang="en-US" sz="1200" b="0" dirty="0"/>
              <a:t>실행될 때 필요한 정보를 제공하는 등의 역할을 한다</a:t>
            </a:r>
            <a:r>
              <a:rPr lang="en-US" altLang="ko-KR" sz="12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200" b="0" dirty="0"/>
              <a:t>흔히 탐색기 프로그램에서 파일과 디렉터리는 트리 구조로 표현되는데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그 이유가 바로 디렉터리와 파일이 </a:t>
            </a:r>
            <a:r>
              <a:rPr lang="ko-KR" altLang="en-US" sz="1200" b="0" dirty="0" smtClean="0"/>
              <a:t>서로 포함 </a:t>
            </a:r>
            <a:r>
              <a:rPr lang="ko-KR" altLang="en-US" sz="1200" b="0" dirty="0"/>
              <a:t>관계를 가지기 때문이다</a:t>
            </a:r>
            <a:r>
              <a:rPr lang="en-US" altLang="ko-KR" sz="12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파일 다루기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3" y="1255542"/>
            <a:ext cx="1550268" cy="40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112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파일 다루기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파일의 종류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컴퓨터에서 파일의 종류는 다양하지만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기본적으로 바이너리 </a:t>
            </a:r>
            <a:r>
              <a:rPr lang="ko-KR" altLang="en-US" sz="1400" b="0" dirty="0" smtClean="0"/>
              <a:t>파일</a:t>
            </a:r>
            <a:r>
              <a:rPr lang="en-US" altLang="ko-KR" sz="1400" b="0" dirty="0" smtClean="0"/>
              <a:t>(binary </a:t>
            </a:r>
            <a:r>
              <a:rPr lang="en-US" altLang="ko-KR" sz="1400" b="0" dirty="0"/>
              <a:t>file </a:t>
            </a:r>
            <a:r>
              <a:rPr lang="en-US" altLang="ko-KR" sz="1400" b="0" dirty="0" smtClean="0"/>
              <a:t>)</a:t>
            </a:r>
            <a:r>
              <a:rPr lang="ko-KR" altLang="en-US" sz="1400" b="0" dirty="0" smtClean="0"/>
              <a:t>과 </a:t>
            </a:r>
            <a:r>
              <a:rPr lang="ko-KR" altLang="en-US" sz="1400" b="0" dirty="0"/>
              <a:t>텍스트 </a:t>
            </a:r>
            <a:r>
              <a:rPr lang="ko-KR" altLang="en-US" sz="1400" b="0" dirty="0" smtClean="0"/>
              <a:t>파일</a:t>
            </a:r>
            <a:r>
              <a:rPr lang="en-US" altLang="ko-KR" sz="1400" b="0" dirty="0" smtClean="0"/>
              <a:t>(text file), </a:t>
            </a:r>
            <a:r>
              <a:rPr lang="ko-KR" altLang="en-US" sz="1400" b="0" dirty="0" smtClean="0"/>
              <a:t>두 </a:t>
            </a:r>
            <a:r>
              <a:rPr lang="ko-KR" altLang="en-US" sz="1400" b="0" dirty="0"/>
              <a:t>가지로 분류할 수 있다</a:t>
            </a:r>
            <a:r>
              <a:rPr lang="en-US" altLang="ko-KR" sz="1400" b="0" dirty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60987" y="4581128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바이너리 파일과 텍스트 파일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174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477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파일 다루기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파일 읽기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/>
              <a:t>파이썬에서는</a:t>
            </a:r>
            <a:r>
              <a:rPr lang="ko-KR" altLang="en-US" sz="1400" b="0" dirty="0"/>
              <a:t> 텍스트 파일을 다루기 위해 </a:t>
            </a:r>
            <a:r>
              <a:rPr lang="en-US" altLang="ko-KR" sz="1400" b="0" dirty="0"/>
              <a:t>open( ) </a:t>
            </a:r>
            <a:r>
              <a:rPr lang="ko-KR" altLang="en-US" sz="1400" b="0" dirty="0"/>
              <a:t>함수를 </a:t>
            </a:r>
            <a:r>
              <a:rPr lang="ko-KR" altLang="en-US" sz="1400" b="0" dirty="0" smtClean="0"/>
              <a:t>사용한다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  <p:sp>
        <p:nvSpPr>
          <p:cNvPr id="9" name="TextBox 8"/>
          <p:cNvSpPr txBox="1"/>
          <p:nvPr/>
        </p:nvSpPr>
        <p:spPr>
          <a:xfrm>
            <a:off x="960987" y="5373216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파일 열기 모드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95488"/>
            <a:ext cx="7200000" cy="8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861048"/>
            <a:ext cx="5400000" cy="1408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660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예외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82588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파일 다루기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파일 읽기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파일 읽기 실행하기</a:t>
            </a:r>
          </a:p>
          <a:p>
            <a:pPr>
              <a:buClr>
                <a:srgbClr val="F79433"/>
              </a:buClr>
            </a:pP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88840"/>
            <a:ext cx="7200000" cy="3996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317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파일 다루기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파일 읽기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파일 읽기 실행하기</a:t>
            </a:r>
          </a:p>
          <a:p>
            <a:pPr>
              <a:buClr>
                <a:srgbClr val="F79433"/>
              </a:buClr>
            </a:pP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1</a:t>
            </a:r>
            <a:r>
              <a:rPr lang="ko-KR" altLang="en-US" sz="1400" b="0" dirty="0"/>
              <a:t>행에서 </a:t>
            </a:r>
            <a:r>
              <a:rPr lang="en-US" altLang="ko-KR" sz="1400" b="0" dirty="0"/>
              <a:t>open( ) </a:t>
            </a:r>
            <a:r>
              <a:rPr lang="ko-KR" altLang="en-US" sz="1400" b="0" dirty="0"/>
              <a:t>함수 다음에 파일명과 </a:t>
            </a:r>
            <a:r>
              <a:rPr lang="en-US" altLang="ko-KR" sz="1400" b="0" dirty="0"/>
              <a:t>r</a:t>
            </a:r>
            <a:r>
              <a:rPr lang="ko-KR" altLang="en-US" sz="1400" b="0" dirty="0"/>
              <a:t>을 사용하면 파일의 정보를 변수 </a:t>
            </a:r>
            <a:r>
              <a:rPr lang="en-US" altLang="ko-KR" sz="1400" b="0" dirty="0"/>
              <a:t>f</a:t>
            </a:r>
            <a:r>
              <a:rPr lang="ko-KR" altLang="en-US" sz="1400" b="0" dirty="0"/>
              <a:t>에 저장할 수 있다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이를 </a:t>
            </a:r>
            <a:r>
              <a:rPr lang="ko-KR" altLang="en-US" sz="1400" b="0" dirty="0"/>
              <a:t>일반적으로 파일 객체라고 한다</a:t>
            </a:r>
            <a:r>
              <a:rPr lang="en-US" altLang="ko-KR" sz="1400" b="0" dirty="0"/>
              <a:t>. 2</a:t>
            </a:r>
            <a:r>
              <a:rPr lang="ko-KR" altLang="en-US" sz="1400" b="0" dirty="0"/>
              <a:t>행에서 변수 </a:t>
            </a:r>
            <a:r>
              <a:rPr lang="en-US" altLang="ko-KR" sz="1400" b="0" dirty="0"/>
              <a:t>f</a:t>
            </a:r>
            <a:r>
              <a:rPr lang="ko-KR" altLang="en-US" sz="1400" b="0" dirty="0"/>
              <a:t>에서 </a:t>
            </a:r>
            <a:r>
              <a:rPr lang="en-US" altLang="ko-KR" sz="1400" b="0" dirty="0"/>
              <a:t>read( ) </a:t>
            </a:r>
            <a:r>
              <a:rPr lang="ko-KR" altLang="en-US" sz="1400" b="0" dirty="0"/>
              <a:t>함수를 실행하면 해당 </a:t>
            </a:r>
            <a:r>
              <a:rPr lang="ko-KR" altLang="en-US" sz="1400" b="0" dirty="0" smtClean="0"/>
              <a:t>텍스트 </a:t>
            </a:r>
            <a:r>
              <a:rPr lang="ko-KR" altLang="en-US" sz="1400" b="0" dirty="0"/>
              <a:t>파일의 텍스트를 </a:t>
            </a:r>
            <a:r>
              <a:rPr lang="en-US" altLang="ko-KR" sz="1400" b="0" dirty="0"/>
              <a:t>contents </a:t>
            </a:r>
            <a:r>
              <a:rPr lang="ko-KR" altLang="en-US" sz="1400" b="0" dirty="0"/>
              <a:t>변수에 문자열로 저장한다</a:t>
            </a:r>
            <a:r>
              <a:rPr lang="en-US" altLang="ko-KR" sz="1400" b="0" dirty="0"/>
              <a:t>. 3</a:t>
            </a:r>
            <a:r>
              <a:rPr lang="ko-KR" altLang="en-US" sz="1400" b="0" dirty="0"/>
              <a:t>행에서는 ‘</a:t>
            </a:r>
            <a:r>
              <a:rPr lang="en-US" altLang="ko-KR" sz="1400" b="0" dirty="0"/>
              <a:t>dream.txt’ </a:t>
            </a:r>
            <a:r>
              <a:rPr lang="ko-KR" altLang="en-US" sz="1400" b="0" dirty="0"/>
              <a:t>파일을 </a:t>
            </a:r>
            <a:r>
              <a:rPr lang="ko-KR" altLang="en-US" sz="1400" b="0" dirty="0" smtClean="0"/>
              <a:t>불러와 </a:t>
            </a:r>
            <a:r>
              <a:rPr lang="ko-KR" altLang="en-US" sz="1400" b="0" dirty="0"/>
              <a:t>화면에 출력한다</a:t>
            </a:r>
            <a:r>
              <a:rPr lang="en-US" altLang="ko-KR" sz="1400" b="0" dirty="0"/>
              <a:t>. 4</a:t>
            </a:r>
            <a:r>
              <a:rPr lang="ko-KR" altLang="en-US" sz="1400" b="0" dirty="0"/>
              <a:t>행에서는 최종으로 </a:t>
            </a:r>
            <a:r>
              <a:rPr lang="en-US" altLang="ko-KR" sz="1400" b="0" dirty="0"/>
              <a:t>close( ) </a:t>
            </a:r>
            <a:r>
              <a:rPr lang="ko-KR" altLang="en-US" sz="1400" b="0" dirty="0"/>
              <a:t>함수를 사용하여 파일을 종료한다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때때로 </a:t>
            </a:r>
            <a:r>
              <a:rPr lang="ko-KR" altLang="en-US" sz="1400" b="0" dirty="0"/>
              <a:t>텍스트 파일을 수정할 때 이미 수정하고 있는 파일을 다른 프로그램이 함께 호출하면 </a:t>
            </a:r>
            <a:r>
              <a:rPr lang="ko-KR" altLang="en-US" sz="1400" b="0" dirty="0" smtClean="0"/>
              <a:t>에러가 </a:t>
            </a:r>
            <a:r>
              <a:rPr lang="ko-KR" altLang="en-US" sz="1400" b="0" dirty="0"/>
              <a:t>발생하는데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이렇게 하나의 </a:t>
            </a:r>
            <a:r>
              <a:rPr lang="ko-KR" altLang="en-US" sz="1400" b="0" dirty="0" err="1"/>
              <a:t>파이썬</a:t>
            </a:r>
            <a:r>
              <a:rPr lang="ko-KR" altLang="en-US" sz="1400" b="0" dirty="0"/>
              <a:t> 프로그램이 하나의 파일을 쓰고 있을 때 사용을 </a:t>
            </a:r>
            <a:r>
              <a:rPr lang="ko-KR" altLang="en-US" sz="1400" b="0" dirty="0" smtClean="0"/>
              <a:t>완료하면 </a:t>
            </a:r>
            <a:r>
              <a:rPr lang="ko-KR" altLang="en-US" sz="1400" b="0" dirty="0"/>
              <a:t>반드시 해당 파일을 종료해야 한다</a:t>
            </a:r>
            <a:r>
              <a:rPr lang="en-US" altLang="ko-KR" sz="1400" b="0" dirty="0"/>
              <a:t>.</a:t>
            </a:r>
          </a:p>
        </p:txBody>
      </p:sp>
      <p:sp>
        <p:nvSpPr>
          <p:cNvPr id="8" name="오른쪽 화살표 7"/>
          <p:cNvSpPr/>
          <p:nvPr/>
        </p:nvSpPr>
        <p:spPr>
          <a:xfrm>
            <a:off x="634352" y="1916832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41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파일 다루기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파일 읽기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with</a:t>
            </a:r>
            <a:r>
              <a:rPr lang="ko-KR" altLang="en-US" sz="2000" dirty="0">
                <a:solidFill>
                  <a:srgbClr val="F79433"/>
                </a:solidFill>
              </a:rPr>
              <a:t>문과 함께 사용하기</a:t>
            </a:r>
          </a:p>
          <a:p>
            <a:pPr>
              <a:buClr>
                <a:srgbClr val="F79433"/>
              </a:buClr>
            </a:pP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with</a:t>
            </a:r>
            <a:r>
              <a:rPr lang="ko-KR" altLang="en-US" sz="1400" b="0" dirty="0"/>
              <a:t>문과 함께 </a:t>
            </a:r>
            <a:r>
              <a:rPr lang="en-US" altLang="ko-KR" sz="1400" b="0" dirty="0"/>
              <a:t>open( ) </a:t>
            </a:r>
            <a:r>
              <a:rPr lang="ko-KR" altLang="en-US" sz="1400" b="0" dirty="0"/>
              <a:t>함수를 사용할 수 있다</a:t>
            </a:r>
            <a:r>
              <a:rPr lang="en-US" altLang="ko-KR" sz="1400" b="0" dirty="0"/>
              <a:t>. with</a:t>
            </a:r>
            <a:r>
              <a:rPr lang="ko-KR" altLang="en-US" sz="1400" b="0" dirty="0"/>
              <a:t>문은 들여쓰기를 사용해 들여쓰기가 </a:t>
            </a:r>
            <a:r>
              <a:rPr lang="ko-KR" altLang="en-US" sz="1400" b="0" dirty="0" smtClean="0"/>
              <a:t>있는 코드에서는 </a:t>
            </a:r>
            <a:r>
              <a:rPr lang="en-US" altLang="ko-KR" sz="1400" b="0" dirty="0"/>
              <a:t>open( ) </a:t>
            </a:r>
            <a:r>
              <a:rPr lang="ko-KR" altLang="en-US" sz="1400" b="0" dirty="0"/>
              <a:t>함수가 유지되고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들여쓰기가 종료되면 </a:t>
            </a:r>
            <a:r>
              <a:rPr lang="en-US" altLang="ko-KR" sz="1400" b="0" dirty="0"/>
              <a:t>open( ) </a:t>
            </a:r>
            <a:r>
              <a:rPr lang="ko-KR" altLang="en-US" sz="1400" b="0" dirty="0"/>
              <a:t>함수도 끝나는 방식이다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854301"/>
            <a:ext cx="7200000" cy="3727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38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파일 다루기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파일 읽기 </a:t>
            </a:r>
            <a:r>
              <a:rPr lang="en-US" altLang="ko-KR" sz="2000" dirty="0" smtClean="0"/>
              <a:t>: </a:t>
            </a:r>
            <a:r>
              <a:rPr lang="ko-KR" altLang="en-US" sz="2000" dirty="0" smtClean="0">
                <a:solidFill>
                  <a:srgbClr val="F79433"/>
                </a:solidFill>
              </a:rPr>
              <a:t>한 </a:t>
            </a:r>
            <a:r>
              <a:rPr lang="ko-KR" altLang="en-US" sz="2000" dirty="0">
                <a:solidFill>
                  <a:srgbClr val="F79433"/>
                </a:solidFill>
              </a:rPr>
              <a:t>줄씩 읽어 </a:t>
            </a:r>
            <a:r>
              <a:rPr lang="ko-KR" altLang="en-US" sz="2000" dirty="0" err="1">
                <a:solidFill>
                  <a:srgbClr val="F79433"/>
                </a:solidFill>
              </a:rPr>
              <a:t>리스트형으로</a:t>
            </a:r>
            <a:r>
              <a:rPr lang="ko-KR" altLang="en-US" sz="2000" dirty="0">
                <a:solidFill>
                  <a:srgbClr val="F79433"/>
                </a:solidFill>
              </a:rPr>
              <a:t> 반환하기</a:t>
            </a:r>
          </a:p>
          <a:p>
            <a:pPr>
              <a:buClr>
                <a:srgbClr val="F79433"/>
              </a:buClr>
            </a:pP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파일 전체의 텍스트를 문자열로 반환하는 </a:t>
            </a:r>
            <a:r>
              <a:rPr lang="en-US" altLang="ko-KR" sz="1400" b="0" dirty="0"/>
              <a:t>read( ) </a:t>
            </a:r>
            <a:r>
              <a:rPr lang="ko-KR" altLang="en-US" sz="1400" b="0" dirty="0"/>
              <a:t>함수 대신</a:t>
            </a:r>
            <a:r>
              <a:rPr lang="en-US" altLang="ko-KR" sz="1400" b="0" dirty="0"/>
              <a:t>, </a:t>
            </a:r>
            <a:r>
              <a:rPr lang="en-US" altLang="ko-KR" sz="1400" b="0" dirty="0" err="1"/>
              <a:t>readlines</a:t>
            </a:r>
            <a:r>
              <a:rPr lang="en-US" altLang="ko-KR" sz="1400" b="0" dirty="0"/>
              <a:t>( ) </a:t>
            </a:r>
            <a:r>
              <a:rPr lang="ko-KR" altLang="en-US" sz="1400" b="0" dirty="0"/>
              <a:t>함수를 사용하여 </a:t>
            </a:r>
            <a:r>
              <a:rPr lang="ko-KR" altLang="en-US" sz="1400" b="0" dirty="0" smtClean="0"/>
              <a:t>한 줄씩 </a:t>
            </a:r>
            <a:r>
              <a:rPr lang="ko-KR" altLang="en-US" sz="1400" b="0" dirty="0"/>
              <a:t>내용을 읽어 와 문자열 형태로 저장할 수 있다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80928"/>
            <a:ext cx="7200000" cy="1674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596382"/>
            <a:ext cx="7200000" cy="1619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286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092"/>
          <a:stretch/>
        </p:blipFill>
        <p:spPr bwMode="auto">
          <a:xfrm>
            <a:off x="972000" y="2439913"/>
            <a:ext cx="7200000" cy="2861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파일 다루기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파일 읽기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실행할 때마다 한 줄씩 읽어 오기</a:t>
            </a:r>
          </a:p>
          <a:p>
            <a:pPr>
              <a:buClr>
                <a:srgbClr val="F79433"/>
              </a:buClr>
            </a:pP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err="1"/>
              <a:t>readline</a:t>
            </a:r>
            <a:r>
              <a:rPr lang="en-US" altLang="ko-KR" sz="1400" b="0" dirty="0"/>
              <a:t>( ) </a:t>
            </a:r>
            <a:r>
              <a:rPr lang="ko-KR" altLang="en-US" sz="1400" b="0" dirty="0"/>
              <a:t>함수는 실행할 때마다 차례대로 한 줄 씩 읽어오는 함수이다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029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769"/>
          <a:stretch/>
        </p:blipFill>
        <p:spPr bwMode="auto">
          <a:xfrm>
            <a:off x="972000" y="1988840"/>
            <a:ext cx="7200000" cy="2161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파일 다루기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파일 읽기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실행할 때마다 한 줄씩 읽어 오기</a:t>
            </a:r>
          </a:p>
          <a:p>
            <a:pPr>
              <a:buClr>
                <a:srgbClr val="F79433"/>
              </a:buClr>
            </a:pP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429309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smtClean="0"/>
              <a:t>[</a:t>
            </a:r>
            <a:r>
              <a:rPr lang="ko-KR" altLang="en-US" sz="1400" b="0" dirty="0" smtClean="0"/>
              <a:t>코드 </a:t>
            </a:r>
            <a:r>
              <a:rPr lang="en-US" altLang="ko-KR" sz="1400" b="0" dirty="0" smtClean="0"/>
              <a:t>12-10]</a:t>
            </a:r>
            <a:r>
              <a:rPr lang="ko-KR" altLang="en-US" sz="1400" b="0" dirty="0" smtClean="0"/>
              <a:t>을 보면 </a:t>
            </a:r>
            <a:r>
              <a:rPr lang="en-US" altLang="ko-KR" sz="1400" b="0" dirty="0" smtClean="0"/>
              <a:t>while 1</a:t>
            </a:r>
            <a:r>
              <a:rPr lang="ko-KR" altLang="en-US" sz="1400" b="0" dirty="0" smtClean="0"/>
              <a:t>로 코드가 항상 작동하게 만든 다음</a:t>
            </a:r>
            <a:r>
              <a:rPr lang="en-US" altLang="ko-KR" sz="1400" b="0" dirty="0" smtClean="0"/>
              <a:t>, 4</a:t>
            </a:r>
            <a:r>
              <a:rPr lang="ko-KR" altLang="en-US" sz="1400" b="0" dirty="0" smtClean="0"/>
              <a:t>행의 </a:t>
            </a:r>
            <a:r>
              <a:rPr lang="en-US" altLang="ko-KR" sz="1400" b="0" dirty="0" smtClean="0"/>
              <a:t>line = </a:t>
            </a:r>
            <a:r>
              <a:rPr lang="en-US" altLang="ko-KR" sz="1400" b="0" dirty="0" err="1" smtClean="0"/>
              <a:t>my_file.readline</a:t>
            </a:r>
            <a:r>
              <a:rPr lang="en-US" altLang="ko-KR" sz="1400" b="0" dirty="0" smtClean="0"/>
              <a:t>()</a:t>
            </a:r>
            <a:r>
              <a:rPr lang="ko-KR" altLang="en-US" sz="1400" b="0" dirty="0" smtClean="0"/>
              <a:t>으로 한 줄씩 파일을 읽어 온다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만약 읽어 온 줄에 내용이 없다면 </a:t>
            </a:r>
            <a:r>
              <a:rPr lang="en-US" altLang="ko-KR" sz="1400" b="0" dirty="0" smtClean="0"/>
              <a:t>5</a:t>
            </a:r>
            <a:r>
              <a:rPr lang="ko-KR" altLang="en-US" sz="1400" b="0" dirty="0" smtClean="0"/>
              <a:t>행의 </a:t>
            </a:r>
            <a:r>
              <a:rPr lang="en-US" altLang="ko-KR" sz="1400" b="0" dirty="0" smtClean="0"/>
              <a:t>if not line: break </a:t>
            </a:r>
            <a:r>
              <a:rPr lang="ko-KR" altLang="en-US" sz="1400" b="0" dirty="0" smtClean="0"/>
              <a:t>코드에 의해 </a:t>
            </a:r>
            <a:r>
              <a:rPr lang="ko-KR" altLang="en-US" sz="1400" b="0" dirty="0" err="1" smtClean="0"/>
              <a:t>반복문이</a:t>
            </a:r>
            <a:r>
              <a:rPr lang="ko-KR" altLang="en-US" sz="1400" b="0" dirty="0" smtClean="0"/>
              <a:t> 종료되어 파일을 그만 읽게 된다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하지만 파일에 남은 내용이 있다면 </a:t>
            </a:r>
            <a:r>
              <a:rPr lang="en-US" altLang="ko-KR" sz="1400" b="0" dirty="0" smtClean="0"/>
              <a:t>while</a:t>
            </a:r>
            <a:r>
              <a:rPr lang="ko-KR" altLang="en-US" sz="1400" b="0" dirty="0" smtClean="0"/>
              <a:t>이 계속 실행되면서 모든 코드를 다 읽어 오게 된다</a:t>
            </a:r>
            <a:r>
              <a:rPr lang="en-US" altLang="ko-KR" sz="1400" b="0" dirty="0" smtClean="0"/>
              <a:t>. </a:t>
            </a:r>
            <a:r>
              <a:rPr lang="ko-KR" altLang="en-US" sz="1400" b="0" dirty="0"/>
              <a:t>일반적으로 파일의 내용을 찾다가 중간에 멈춰야 할 필요가 있는 대용량 데이터는 </a:t>
            </a:r>
            <a:r>
              <a:rPr lang="en-US" altLang="ko-KR" sz="1400" b="0" dirty="0"/>
              <a:t>[</a:t>
            </a:r>
            <a:r>
              <a:rPr lang="ko-KR" altLang="en-US" sz="1400" b="0" dirty="0"/>
              <a:t>코드 </a:t>
            </a:r>
            <a:r>
              <a:rPr lang="en-US" altLang="ko-KR" sz="1400" b="0" dirty="0"/>
              <a:t>12-10]</a:t>
            </a:r>
            <a:r>
              <a:rPr lang="ko-KR" altLang="en-US" sz="1400" b="0" dirty="0"/>
              <a:t>과 같은 코드를 </a:t>
            </a:r>
            <a:r>
              <a:rPr lang="ko-KR" altLang="en-US" sz="1400" b="0" dirty="0" smtClean="0"/>
              <a:t>많이 </a:t>
            </a:r>
            <a:r>
              <a:rPr lang="ko-KR" altLang="en-US" sz="1400" b="0" dirty="0"/>
              <a:t>사용한다</a:t>
            </a:r>
            <a:r>
              <a:rPr lang="en-US" altLang="ko-KR" sz="1400" b="0" dirty="0"/>
              <a:t>.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634352" y="4437112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10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파일 다루기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파일 읽기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파일 안 글자의 통계 정보 출력하기</a:t>
            </a:r>
          </a:p>
          <a:p>
            <a:pPr>
              <a:buClr>
                <a:srgbClr val="F79433"/>
              </a:buClr>
            </a:pP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때로는 파일 안 텍스트의 통계 정보를 읽어 와야 할 때가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이를 위해 많이 사용하는 </a:t>
            </a:r>
            <a:r>
              <a:rPr lang="ko-KR" altLang="en-US" sz="1400" b="0" dirty="0" smtClean="0"/>
              <a:t>방법은 </a:t>
            </a:r>
            <a:r>
              <a:rPr lang="ko-KR" altLang="en-US" sz="1400" b="0" dirty="0"/>
              <a:t>이미 배운 </a:t>
            </a:r>
            <a:r>
              <a:rPr lang="en-US" altLang="ko-KR" sz="1400" b="0" dirty="0"/>
              <a:t>split( ) </a:t>
            </a:r>
            <a:r>
              <a:rPr lang="ko-KR" altLang="en-US" sz="1400" b="0" dirty="0"/>
              <a:t>함수와 </a:t>
            </a:r>
            <a:r>
              <a:rPr lang="en-US" altLang="ko-KR" sz="1400" b="0" dirty="0" err="1"/>
              <a:t>len</a:t>
            </a:r>
            <a:r>
              <a:rPr lang="en-US" altLang="ko-KR" sz="1400" b="0" dirty="0"/>
              <a:t>( ) </a:t>
            </a:r>
            <a:r>
              <a:rPr lang="ko-KR" altLang="en-US" sz="1400" b="0" dirty="0"/>
              <a:t>함수를 함께 사용하는 것이다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636912"/>
            <a:ext cx="6840000" cy="407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64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파일 다루기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파일 쓰기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텍스트 파일을 저장하기 위해서는 텍스트 파일을 저장할 때 사용하는 표준을 지정해야 하는데</a:t>
            </a:r>
            <a:r>
              <a:rPr lang="en-US" altLang="ko-KR" sz="1400" b="0" dirty="0" smtClean="0"/>
              <a:t>, </a:t>
            </a:r>
            <a:r>
              <a:rPr lang="ko-KR" altLang="en-US" sz="1400" b="0" dirty="0" smtClean="0"/>
              <a:t>이것을 </a:t>
            </a:r>
            <a:r>
              <a:rPr lang="ko-KR" altLang="en-US" sz="1400" b="0" dirty="0" err="1" smtClean="0"/>
              <a:t>인코딩</a:t>
            </a:r>
            <a:r>
              <a:rPr lang="en-US" altLang="ko-KR" sz="1400" b="0" dirty="0" smtClean="0"/>
              <a:t>(encoding)</a:t>
            </a:r>
            <a:r>
              <a:rPr lang="ko-KR" altLang="en-US" sz="1400" b="0" dirty="0" smtClean="0"/>
              <a:t>이라고 </a:t>
            </a:r>
            <a:r>
              <a:rPr lang="ko-KR" altLang="en-US" sz="1400" b="0" dirty="0"/>
              <a:t>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195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488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파일 다루기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파일 쓰기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파일 열기 모드 </a:t>
            </a:r>
            <a:r>
              <a:rPr lang="en-US" altLang="ko-KR" sz="2000" dirty="0">
                <a:solidFill>
                  <a:srgbClr val="F79433"/>
                </a:solidFill>
              </a:rPr>
              <a:t>a</a:t>
            </a:r>
            <a:r>
              <a:rPr lang="ko-KR" altLang="en-US" sz="2000" dirty="0">
                <a:solidFill>
                  <a:srgbClr val="F79433"/>
                </a:solidFill>
              </a:rPr>
              <a:t>로 새로운 글 추가하기</a:t>
            </a:r>
          </a:p>
          <a:p>
            <a:pPr>
              <a:buClr>
                <a:srgbClr val="F79433"/>
              </a:buClr>
            </a:pP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상황에 따라 파일을 계속 추가해야 하는 작업이 있을 수도 있으므로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기존 파일에 추가 </a:t>
            </a:r>
            <a:r>
              <a:rPr lang="ko-KR" altLang="en-US" sz="1400" b="0" dirty="0" smtClean="0"/>
              <a:t>작업을 해야 </a:t>
            </a:r>
            <a:r>
              <a:rPr lang="ko-KR" altLang="en-US" sz="1400" b="0" dirty="0"/>
              <a:t>하는 일이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 경우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많이 사용하는 방법은 추가 모드</a:t>
            </a:r>
            <a:r>
              <a:rPr lang="en-US" altLang="ko-KR" sz="1400" b="0" dirty="0"/>
              <a:t>a </a:t>
            </a:r>
            <a:r>
              <a:rPr lang="ko-KR" altLang="en-US" sz="1400" b="0" dirty="0"/>
              <a:t>를 사용하는 것이다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1695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808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파일 다루기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파일 쓰기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디렉터리 만들기</a:t>
            </a:r>
          </a:p>
          <a:p>
            <a:pPr>
              <a:buClr>
                <a:srgbClr val="F79433"/>
              </a:buClr>
            </a:pP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/>
              <a:t>파이썬으로는</a:t>
            </a:r>
            <a:r>
              <a:rPr lang="ko-KR" altLang="en-US" sz="1400" b="0" dirty="0"/>
              <a:t> 파일만 다루는 것이 아니라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디렉터리도 함께 다룰 수 있다</a:t>
            </a:r>
            <a:r>
              <a:rPr lang="en-US" altLang="ko-KR" sz="1400" b="0" dirty="0"/>
              <a:t>. </a:t>
            </a:r>
            <a:r>
              <a:rPr lang="en-US" altLang="ko-KR" sz="1400" b="0" dirty="0" err="1"/>
              <a:t>os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모듈을 사용하면 디렉터리를 쉽게 만들 수 있다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695576"/>
            <a:ext cx="7200000" cy="1122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077072"/>
            <a:ext cx="4314825" cy="200977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60987" y="6237312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en-US" altLang="ko-KR" sz="1100" b="1" dirty="0">
                <a:solidFill>
                  <a:schemeClr val="accent1"/>
                </a:solidFill>
                <a:latin typeface="+mj-ea"/>
                <a:ea typeface="+mj-ea"/>
              </a:rPr>
              <a:t>log 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폴더 생성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2781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예외 처리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예외의 개념과 사례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예외</a:t>
            </a:r>
            <a:r>
              <a:rPr lang="en-US" altLang="ko-KR" sz="1400" b="0" dirty="0" smtClean="0"/>
              <a:t>(exception) </a:t>
            </a:r>
            <a:r>
              <a:rPr lang="ko-KR" altLang="en-US" sz="1400" b="0" dirty="0"/>
              <a:t>란 프로그램을 개발하면서 예상하지 못한 상황이 발생한 것이다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프로그래밍의 </a:t>
            </a:r>
            <a:r>
              <a:rPr lang="ko-KR" altLang="en-US" sz="1400" b="0" dirty="0" smtClean="0"/>
              <a:t>예외는 </a:t>
            </a:r>
            <a:r>
              <a:rPr lang="ko-KR" altLang="en-US" sz="1400" b="0" dirty="0"/>
              <a:t>크게 예측 가능한 예외와 예측 불가능한 예외로 나눌 수 있다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864"/>
          <a:stretch/>
        </p:blipFill>
        <p:spPr bwMode="auto">
          <a:xfrm>
            <a:off x="972000" y="2708920"/>
            <a:ext cx="7200000" cy="1800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60987" y="4797152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예외에 대비한 사례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1427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파일 다루기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파일 쓰기 </a:t>
            </a:r>
            <a:r>
              <a:rPr lang="en-US" altLang="ko-KR" sz="2000" dirty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디렉터리 만들기</a:t>
            </a:r>
          </a:p>
          <a:p>
            <a:pPr>
              <a:buClr>
                <a:srgbClr val="F79433"/>
              </a:buClr>
            </a:pPr>
            <a:endParaRPr lang="en-US" altLang="ko-KR" sz="2000" dirty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프로그램 </a:t>
            </a:r>
            <a:r>
              <a:rPr lang="ko-KR" altLang="en-US" sz="1400" b="0" dirty="0"/>
              <a:t>대부분이 새로 실행되므로 기존에 해당 디렉터리가 있는지 확인하는 </a:t>
            </a:r>
            <a:r>
              <a:rPr lang="ko-KR" altLang="en-US" sz="1400" b="0" dirty="0" smtClean="0"/>
              <a:t>코드가 필요하다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 경우 </a:t>
            </a:r>
            <a:r>
              <a:rPr lang="en-US" altLang="ko-KR" sz="1400" b="0" dirty="0"/>
              <a:t>[</a:t>
            </a:r>
            <a:r>
              <a:rPr lang="ko-KR" altLang="en-US" sz="1400" b="0" dirty="0"/>
              <a:t>코드 </a:t>
            </a:r>
            <a:r>
              <a:rPr lang="en-US" altLang="ko-KR" sz="1400" b="0" dirty="0"/>
              <a:t>12-15]</a:t>
            </a:r>
            <a:r>
              <a:rPr lang="ko-KR" altLang="en-US" sz="1400" b="0" dirty="0"/>
              <a:t>와 같이 </a:t>
            </a:r>
            <a:r>
              <a:rPr lang="en-US" altLang="ko-KR" sz="1400" b="0" dirty="0" err="1"/>
              <a:t>os.path.isdir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모듈을 사용하여 기존 디렉터리의 </a:t>
            </a:r>
            <a:r>
              <a:rPr lang="ko-KR" altLang="en-US" sz="1400" b="0" dirty="0" smtClean="0"/>
              <a:t>존재 </a:t>
            </a:r>
            <a:r>
              <a:rPr lang="ko-KR" altLang="en-US" sz="1400" b="0" dirty="0"/>
              <a:t>여부를 확인하면 된다</a:t>
            </a:r>
            <a:endParaRPr lang="en-US" altLang="ko-KR" sz="1400" b="0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996952"/>
            <a:ext cx="7200000" cy="3720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027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파일 다루기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파일 쓰기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로그 파일 만들기</a:t>
            </a:r>
          </a:p>
          <a:p>
            <a:pPr>
              <a:buClr>
                <a:srgbClr val="F79433"/>
              </a:buClr>
            </a:pP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로그 </a:t>
            </a:r>
            <a:r>
              <a:rPr lang="ko-KR" altLang="en-US" sz="1400" b="0" dirty="0" smtClean="0"/>
              <a:t>파일</a:t>
            </a:r>
            <a:r>
              <a:rPr lang="en-US" altLang="ko-KR" sz="1400" b="0" dirty="0" smtClean="0"/>
              <a:t>(log file)</a:t>
            </a:r>
            <a:r>
              <a:rPr lang="ko-KR" altLang="en-US" sz="1400" b="0" dirty="0" smtClean="0"/>
              <a:t>은 </a:t>
            </a:r>
            <a:r>
              <a:rPr lang="ko-KR" altLang="en-US" sz="1400" b="0" dirty="0"/>
              <a:t>프로그램이 동작하는 동안 여러 가지 중간 기록을 하는 파일이다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89"/>
          <a:stretch/>
        </p:blipFill>
        <p:spPr bwMode="auto">
          <a:xfrm>
            <a:off x="972000" y="2348880"/>
            <a:ext cx="7200000" cy="4042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839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파일 다루기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파일 쓰기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로그 파일 만들기</a:t>
            </a:r>
          </a:p>
          <a:p>
            <a:pPr>
              <a:buClr>
                <a:srgbClr val="F79433"/>
              </a:buClr>
            </a:pP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3429000"/>
            <a:ext cx="784887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3~4</a:t>
            </a:r>
            <a:r>
              <a:rPr lang="ko-KR" altLang="en-US" sz="1400" b="0" dirty="0"/>
              <a:t>행에서는 </a:t>
            </a:r>
            <a:r>
              <a:rPr lang="en-US" altLang="ko-KR" sz="1400" b="0" dirty="0"/>
              <a:t>log </a:t>
            </a:r>
            <a:r>
              <a:rPr lang="ko-KR" altLang="en-US" sz="1400" b="0" dirty="0"/>
              <a:t>디렉터리가 존재하지 않을 경우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새롭게 디렉터리를 만든다</a:t>
            </a:r>
            <a:r>
              <a:rPr lang="en-US" altLang="ko-KR" sz="1400" b="0" dirty="0"/>
              <a:t>. 6~9</a:t>
            </a:r>
            <a:r>
              <a:rPr lang="ko-KR" altLang="en-US" sz="1400" b="0" dirty="0" smtClean="0"/>
              <a:t>행에서는 </a:t>
            </a:r>
            <a:r>
              <a:rPr lang="ko-KR" altLang="en-US" sz="1400" b="0" dirty="0"/>
              <a:t>기존에 한 번도 로그 기록이 없었다면</a:t>
            </a:r>
            <a:r>
              <a:rPr lang="en-US" altLang="ko-KR" sz="1400" b="0" dirty="0"/>
              <a:t>, w </a:t>
            </a:r>
            <a:r>
              <a:rPr lang="ko-KR" altLang="en-US" sz="1400" b="0" dirty="0"/>
              <a:t>모드로 </a:t>
            </a:r>
            <a:r>
              <a:rPr lang="en-US" altLang="ko-KR" sz="1400" b="0" dirty="0"/>
              <a:t>count_log.txt </a:t>
            </a:r>
            <a:r>
              <a:rPr lang="ko-KR" altLang="en-US" sz="1400" b="0" dirty="0"/>
              <a:t>파일을 생성하고 </a:t>
            </a:r>
            <a:r>
              <a:rPr lang="ko-KR" altLang="en-US" sz="1400" b="0" dirty="0" smtClean="0"/>
              <a:t>기록의 시작을 </a:t>
            </a:r>
            <a:r>
              <a:rPr lang="ko-KR" altLang="en-US" sz="1400" b="0" dirty="0"/>
              <a:t>알리는 문구를 저장한다</a:t>
            </a:r>
            <a:r>
              <a:rPr lang="en-US" altLang="ko-KR" sz="1400" b="0" dirty="0"/>
              <a:t>. 11~17</a:t>
            </a:r>
            <a:r>
              <a:rPr lang="ko-KR" altLang="en-US" sz="1400" b="0" dirty="0"/>
              <a:t>행은 예시를 만들기 위해 임의로 계속 시간 </a:t>
            </a:r>
            <a:r>
              <a:rPr lang="ko-KR" altLang="en-US" sz="1400" b="0" dirty="0" smtClean="0"/>
              <a:t>기록과 함께 </a:t>
            </a:r>
            <a:r>
              <a:rPr lang="ko-KR" altLang="en-US" sz="1400" b="0" dirty="0"/>
              <a:t>임의의 숫자를 문구 안에 기록하여 저장한다</a:t>
            </a:r>
            <a:r>
              <a:rPr lang="en-US" altLang="ko-KR" sz="1400" b="0" dirty="0"/>
              <a:t>. [</a:t>
            </a:r>
            <a:r>
              <a:rPr lang="ko-KR" altLang="en-US" sz="1400" b="0" dirty="0"/>
              <a:t>코드 </a:t>
            </a:r>
            <a:r>
              <a:rPr lang="en-US" altLang="ko-KR" sz="1400" b="0" dirty="0"/>
              <a:t>12-16]</a:t>
            </a:r>
            <a:r>
              <a:rPr lang="ko-KR" altLang="en-US" sz="1400" b="0" dirty="0"/>
              <a:t>을 실행하면 딱 </a:t>
            </a:r>
            <a:r>
              <a:rPr lang="en-US" altLang="ko-KR" sz="1400" b="0" dirty="0"/>
              <a:t>10</a:t>
            </a:r>
            <a:r>
              <a:rPr lang="ko-KR" altLang="en-US" sz="1400" b="0" dirty="0"/>
              <a:t>번의 </a:t>
            </a:r>
            <a:r>
              <a:rPr lang="ko-KR" altLang="en-US" sz="1400" b="0" dirty="0" smtClean="0"/>
              <a:t>기록을 </a:t>
            </a:r>
            <a:r>
              <a:rPr lang="ko-KR" altLang="en-US" sz="1400" b="0" dirty="0"/>
              <a:t>시행하지만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실제로는 해당 코드가 호출할 때마다 시간과 함께 임의의 숫자가 계속 </a:t>
            </a:r>
            <a:r>
              <a:rPr lang="ko-KR" altLang="en-US" sz="1400" b="0" dirty="0" smtClean="0"/>
              <a:t>기록된다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718" b="-1029"/>
          <a:stretch/>
        </p:blipFill>
        <p:spPr bwMode="auto">
          <a:xfrm>
            <a:off x="972000" y="1988840"/>
            <a:ext cx="7200000" cy="1337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634352" y="3573016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23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파일 다루기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pickle </a:t>
            </a:r>
            <a:r>
              <a:rPr lang="ko-KR" altLang="en-US" sz="2000" dirty="0"/>
              <a:t>모듈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/>
              <a:t>파이썬은</a:t>
            </a:r>
            <a:r>
              <a:rPr lang="ko-KR" altLang="en-US" sz="1400" b="0" dirty="0"/>
              <a:t> </a:t>
            </a:r>
            <a:r>
              <a:rPr lang="en-US" altLang="ko-KR" sz="1400" b="0" dirty="0"/>
              <a:t>pickle </a:t>
            </a:r>
            <a:r>
              <a:rPr lang="ko-KR" altLang="en-US" sz="1400" b="0" dirty="0"/>
              <a:t>모듈을 제공하여 메모리에 로딩된 객체를 영속화할 수 있도록 </a:t>
            </a:r>
            <a:r>
              <a:rPr lang="ko-KR" altLang="en-US" sz="1400" b="0" dirty="0" smtClean="0"/>
              <a:t>지원한다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pickle </a:t>
            </a:r>
            <a:r>
              <a:rPr lang="ko-KR" altLang="en-US" sz="1400" b="0" dirty="0"/>
              <a:t>모듈을 사용하기 위해서는 다음 코드와 같이 호출한 후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객체를 저장할 수 있는 </a:t>
            </a:r>
            <a:r>
              <a:rPr lang="ko-KR" altLang="en-US" sz="1400" b="0" dirty="0" smtClean="0"/>
              <a:t>파일을 </a:t>
            </a:r>
            <a:r>
              <a:rPr lang="ko-KR" altLang="en-US" sz="1400" b="0" dirty="0"/>
              <a:t>열고 저장하고자 하는 객체를 </a:t>
            </a:r>
            <a:r>
              <a:rPr lang="ko-KR" altLang="en-US" sz="1400" b="0" dirty="0" smtClean="0"/>
              <a:t>넘기면</a:t>
            </a:r>
            <a:r>
              <a:rPr lang="en-US" altLang="ko-KR" sz="1400" b="0" dirty="0" smtClean="0"/>
              <a:t>(dump)</a:t>
            </a:r>
            <a:r>
              <a:rPr lang="ko-KR" altLang="en-US" sz="1400" b="0" dirty="0" smtClean="0"/>
              <a:t>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파일을 생성할 때는 </a:t>
            </a:r>
            <a:r>
              <a:rPr lang="en-US" altLang="ko-KR" sz="1400" b="0" dirty="0"/>
              <a:t>w</a:t>
            </a:r>
            <a:r>
              <a:rPr lang="ko-KR" altLang="en-US" sz="1400" b="0" dirty="0"/>
              <a:t>가 아닌 </a:t>
            </a:r>
            <a:r>
              <a:rPr lang="en-US" altLang="ko-KR" sz="1400" b="0" dirty="0" err="1"/>
              <a:t>wb</a:t>
            </a:r>
            <a:r>
              <a:rPr lang="ko-KR" altLang="en-US" sz="1400" b="0" dirty="0"/>
              <a:t>로 </a:t>
            </a:r>
            <a:r>
              <a:rPr lang="ko-KR" altLang="en-US" sz="1400" b="0" dirty="0" smtClean="0"/>
              <a:t>열어야 </a:t>
            </a:r>
            <a:r>
              <a:rPr lang="ko-KR" altLang="en-US" sz="1400" b="0" dirty="0"/>
              <a:t>하는데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여기서 </a:t>
            </a:r>
            <a:r>
              <a:rPr lang="en-US" altLang="ko-KR" sz="1400" b="0" dirty="0"/>
              <a:t>b</a:t>
            </a:r>
            <a:r>
              <a:rPr lang="ko-KR" altLang="en-US" sz="1400" b="0" dirty="0"/>
              <a:t>는 </a:t>
            </a:r>
            <a:r>
              <a:rPr lang="ko-KR" altLang="en-US" sz="1400" b="0" dirty="0" smtClean="0"/>
              <a:t>바이너리</a:t>
            </a:r>
            <a:r>
              <a:rPr lang="en-US" altLang="ko-KR" sz="1400" b="0" dirty="0" smtClean="0"/>
              <a:t>(binary)</a:t>
            </a:r>
            <a:r>
              <a:rPr lang="ko-KR" altLang="en-US" sz="1400" b="0" dirty="0" smtClean="0"/>
              <a:t>를 </a:t>
            </a:r>
            <a:r>
              <a:rPr lang="ko-KR" altLang="en-US" sz="1400" b="0" dirty="0"/>
              <a:t>뜻하는 약자로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텍스트 파일이 아닌 바이너리 </a:t>
            </a:r>
            <a:r>
              <a:rPr lang="ko-KR" altLang="en-US" sz="1400" b="0" dirty="0" smtClean="0"/>
              <a:t>파일이 저장된 </a:t>
            </a:r>
            <a:r>
              <a:rPr lang="ko-KR" altLang="en-US" sz="1400" b="0" dirty="0"/>
              <a:t>것을 확인할 수 있다</a:t>
            </a:r>
            <a:r>
              <a:rPr lang="en-US" altLang="ko-KR" sz="1400" b="0" dirty="0"/>
              <a:t>. dump( ) </a:t>
            </a:r>
            <a:r>
              <a:rPr lang="ko-KR" altLang="en-US" sz="1400" b="0" dirty="0"/>
              <a:t>함수에서는 저장할 객체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저장될 파일 객체를 </a:t>
            </a:r>
            <a:r>
              <a:rPr lang="ko-KR" altLang="en-US" sz="1400" b="0" dirty="0" smtClean="0"/>
              <a:t>차례대로 </a:t>
            </a:r>
            <a:r>
              <a:rPr lang="ko-KR" altLang="en-US" sz="1400" b="0" dirty="0"/>
              <a:t>인수로 넣으면 해당 객체가 해당 파일에 저장된다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149080"/>
            <a:ext cx="7200000" cy="197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030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파일 다루기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pickle </a:t>
            </a:r>
            <a:r>
              <a:rPr lang="ko-KR" altLang="en-US" sz="2000" dirty="0"/>
              <a:t>모듈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저장된 </a:t>
            </a:r>
            <a:r>
              <a:rPr lang="en-US" altLang="ko-KR" sz="1400" b="0" dirty="0"/>
              <a:t>pickle </a:t>
            </a:r>
            <a:r>
              <a:rPr lang="ko-KR" altLang="en-US" sz="1400" b="0" dirty="0"/>
              <a:t>파일을 불러오는 프로세스도 저장 프로세스와 같다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먼저 </a:t>
            </a:r>
            <a:r>
              <a:rPr lang="en-US" altLang="ko-KR" sz="1400" b="0" dirty="0" err="1"/>
              <a:t>list.pickle</a:t>
            </a:r>
            <a:r>
              <a:rPr lang="en-US" altLang="ko-KR" sz="1400" b="0" dirty="0"/>
              <a:t> </a:t>
            </a:r>
            <a:r>
              <a:rPr lang="ko-KR" altLang="en-US" sz="1400" b="0" dirty="0" smtClean="0"/>
              <a:t>파일을</a:t>
            </a:r>
            <a:r>
              <a:rPr lang="en-US" altLang="ko-KR" sz="1400" b="0" dirty="0" err="1" smtClean="0"/>
              <a:t>rb</a:t>
            </a:r>
            <a:r>
              <a:rPr lang="en-US" altLang="ko-KR" sz="1400" b="0" dirty="0" smtClean="0"/>
              <a:t> </a:t>
            </a:r>
            <a:r>
              <a:rPr lang="ko-KR" altLang="en-US" sz="1400" b="0" dirty="0"/>
              <a:t>모드로 읽어 온 후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해당 파일 객체를 </a:t>
            </a:r>
            <a:r>
              <a:rPr lang="en-US" altLang="ko-KR" sz="1400" b="0" dirty="0"/>
              <a:t>pickle </a:t>
            </a:r>
            <a:r>
              <a:rPr lang="ko-KR" altLang="en-US" sz="1400" b="0" dirty="0"/>
              <a:t>모듈을 사용하여 </a:t>
            </a:r>
            <a:r>
              <a:rPr lang="en-US" altLang="ko-KR" sz="1400" b="0" dirty="0"/>
              <a:t>load( ) </a:t>
            </a:r>
            <a:r>
              <a:rPr lang="ko-KR" altLang="en-US" sz="1400" b="0" dirty="0"/>
              <a:t>함수를 불러오면 </a:t>
            </a:r>
            <a:r>
              <a:rPr lang="ko-KR" altLang="en-US" sz="1400" b="0" dirty="0" smtClean="0"/>
              <a:t>된다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다음 </a:t>
            </a:r>
            <a:r>
              <a:rPr lang="ko-KR" altLang="en-US" sz="1400" b="0" dirty="0" err="1"/>
              <a:t>파이썬</a:t>
            </a:r>
            <a:r>
              <a:rPr lang="ko-KR" altLang="en-US" sz="1400" b="0" dirty="0"/>
              <a:t> </a:t>
            </a:r>
            <a:r>
              <a:rPr lang="ko-KR" altLang="en-US" sz="1400" b="0" dirty="0" err="1"/>
              <a:t>셸</a:t>
            </a:r>
            <a:r>
              <a:rPr lang="ko-KR" altLang="en-US" sz="1400" b="0" dirty="0"/>
              <a:t> 코드는 앞에서 리스트 객체를 </a:t>
            </a:r>
            <a:r>
              <a:rPr lang="en-US" altLang="ko-KR" sz="1400" b="0" dirty="0"/>
              <a:t>list</a:t>
            </a:r>
            <a:r>
              <a:rPr lang="en-US" altLang="ko-KR" sz="1400" b="0" dirty="0" smtClean="0"/>
              <a:t>. pickle </a:t>
            </a:r>
            <a:r>
              <a:rPr lang="ko-KR" altLang="en-US" sz="1400" b="0" dirty="0"/>
              <a:t>파일에 저장했기 때문에 해당 파일을 불러 사용할 때도 동일하게 리스트 객체가 </a:t>
            </a:r>
            <a:r>
              <a:rPr lang="ko-KR" altLang="en-US" sz="1400" b="0" dirty="0" smtClean="0"/>
              <a:t>반환된 </a:t>
            </a:r>
            <a:r>
              <a:rPr lang="ko-KR" altLang="en-US" sz="1400" b="0" dirty="0"/>
              <a:t>것을 확인할 수 있다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429000"/>
            <a:ext cx="7200000" cy="171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362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파일 다루기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pickle </a:t>
            </a:r>
            <a:r>
              <a:rPr lang="ko-KR" altLang="en-US" sz="2000" dirty="0"/>
              <a:t>모듈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pickle </a:t>
            </a:r>
            <a:r>
              <a:rPr lang="ko-KR" altLang="en-US" sz="1400" b="0" dirty="0"/>
              <a:t>모듈은 단순히 생성된 객체를 저장하는 기능도 있지만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사용자가 직접 생성한 </a:t>
            </a:r>
            <a:r>
              <a:rPr lang="ko-KR" altLang="en-US" sz="1400" b="0" dirty="0" smtClean="0"/>
              <a:t>클래스의 </a:t>
            </a:r>
            <a:r>
              <a:rPr lang="ko-KR" altLang="en-US" sz="1400" b="0" dirty="0"/>
              <a:t>객체도 저장한다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다음 코드와 같이 곱셈을 처리하는 클래스를 생성한다고 가정하자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이 코드의 </a:t>
            </a:r>
            <a:r>
              <a:rPr lang="ko-KR" altLang="en-US" sz="1400" b="0" dirty="0"/>
              <a:t>클래스는 처음 객체를 생성할 때 </a:t>
            </a:r>
            <a:r>
              <a:rPr lang="ko-KR" altLang="en-US" sz="1400" b="0" dirty="0" err="1"/>
              <a:t>초깃값을</a:t>
            </a:r>
            <a:r>
              <a:rPr lang="ko-KR" altLang="en-US" sz="1400" b="0" dirty="0"/>
              <a:t> 생성하고</a:t>
            </a:r>
            <a:r>
              <a:rPr lang="en-US" altLang="ko-KR" sz="1400" b="0" dirty="0"/>
              <a:t>, multiply( ) </a:t>
            </a:r>
            <a:r>
              <a:rPr lang="ko-KR" altLang="en-US" sz="1400" b="0" dirty="0"/>
              <a:t>함수를 부를 </a:t>
            </a:r>
            <a:r>
              <a:rPr lang="ko-KR" altLang="en-US" sz="1400" b="0" dirty="0" smtClean="0"/>
              <a:t>때마다‘</a:t>
            </a:r>
            <a:r>
              <a:rPr lang="ko-KR" altLang="en-US" sz="1400" b="0" dirty="0" err="1"/>
              <a:t>초깃값</a:t>
            </a:r>
            <a:r>
              <a:rPr lang="ko-KR" altLang="en-US" sz="1400" b="0" dirty="0"/>
              <a:t> * </a:t>
            </a:r>
            <a:r>
              <a:rPr lang="en-US" altLang="ko-KR" sz="1400" b="0" dirty="0"/>
              <a:t>number’</a:t>
            </a:r>
            <a:r>
              <a:rPr lang="ko-KR" altLang="en-US" sz="1400" b="0" dirty="0"/>
              <a:t>의 값을 호출하는 클래스이다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일종의 </a:t>
            </a:r>
            <a:r>
              <a:rPr lang="ko-KR" altLang="en-US" sz="1400" b="0" dirty="0" err="1"/>
              <a:t>곱셈기</a:t>
            </a:r>
            <a:r>
              <a:rPr lang="ko-KR" altLang="en-US" sz="1400" b="0" dirty="0"/>
              <a:t> 클래스라고 생각하면 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429000"/>
            <a:ext cx="7200000" cy="2787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450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파일 다루기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pickle </a:t>
            </a:r>
            <a:r>
              <a:rPr lang="ko-KR" altLang="en-US" sz="2000" dirty="0"/>
              <a:t>모듈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프로그램을 작성하다 보면 매우 복잡한 </a:t>
            </a:r>
            <a:r>
              <a:rPr lang="ko-KR" altLang="en-US" sz="1400" b="0" dirty="0" smtClean="0"/>
              <a:t>연산도 따로 </a:t>
            </a:r>
            <a:r>
              <a:rPr lang="ko-KR" altLang="en-US" sz="1400" b="0" dirty="0"/>
              <a:t>저장하여 사용할 때가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이러한 저장 모듈을 효율적으로 사용하기 위해 다음 </a:t>
            </a:r>
            <a:r>
              <a:rPr lang="ko-KR" altLang="en-US" sz="1400" b="0" dirty="0" smtClean="0"/>
              <a:t>코드처럼 </a:t>
            </a:r>
            <a:r>
              <a:rPr lang="en-US" altLang="ko-KR" sz="1400" b="0" dirty="0"/>
              <a:t>pickle </a:t>
            </a:r>
            <a:r>
              <a:rPr lang="ko-KR" altLang="en-US" sz="1400" b="0" dirty="0"/>
              <a:t>모듈을 사용할 수 있다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2519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49"/>
          <a:stretch/>
        </p:blipFill>
        <p:spPr bwMode="auto">
          <a:xfrm>
            <a:off x="972000" y="5085184"/>
            <a:ext cx="7200000" cy="728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200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예외 처리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예측 가능한 예외와 예측 불가능한 예외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 smtClean="0"/>
              <a:t>예측 가능한 예외 </a:t>
            </a:r>
            <a:r>
              <a:rPr lang="en-US" altLang="ko-KR" sz="1400" dirty="0" smtClean="0"/>
              <a:t>: </a:t>
            </a:r>
            <a:r>
              <a:rPr lang="ko-KR" altLang="en-US" sz="1400" b="0" dirty="0" smtClean="0"/>
              <a:t>발생 여부를 개발자가 사전에 인지할 수 있는 예외이다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개발자는 예외를 예측하여 명시적으로 예외가 발생할 때는 어떻게 대응하라고 할 수 있다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대표적으로 </a:t>
            </a:r>
            <a:r>
              <a:rPr lang="ko-KR" altLang="en-US" sz="1400" b="0" dirty="0"/>
              <a:t>사용자 입력란에 값이 잘못 들어갔다면</a:t>
            </a:r>
            <a:r>
              <a:rPr lang="en-US" altLang="ko-KR" sz="1400" b="0" dirty="0"/>
              <a:t>, if</a:t>
            </a:r>
            <a:r>
              <a:rPr lang="ko-KR" altLang="en-US" sz="1400" b="0" dirty="0"/>
              <a:t>문을 사용하여 사용자에게 잘못 </a:t>
            </a:r>
            <a:r>
              <a:rPr lang="ko-KR" altLang="en-US" sz="1400" b="0" dirty="0" smtClean="0"/>
              <a:t>입력하였다고 </a:t>
            </a:r>
            <a:r>
              <a:rPr lang="ko-KR" altLang="en-US" sz="1400" b="0" dirty="0"/>
              <a:t>응답하는 방법이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매우 쉽게 대응할 수 있다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 smtClean="0"/>
              <a:t>예측 불가능한 예외 </a:t>
            </a:r>
            <a:r>
              <a:rPr lang="en-US" altLang="ko-KR" sz="1400" dirty="0" smtClean="0"/>
              <a:t>: </a:t>
            </a:r>
            <a:r>
              <a:rPr lang="ko-KR" altLang="en-US" sz="1400" b="0" dirty="0" smtClean="0"/>
              <a:t>대표적으로 매우 많은 파일을 처리할 때 문제가 발생할 수 있다</a:t>
            </a:r>
            <a:r>
              <a:rPr lang="en-US" altLang="ko-KR" sz="1400" b="0" dirty="0" smtClean="0"/>
              <a:t>. </a:t>
            </a:r>
            <a:r>
              <a:rPr lang="ko-KR" altLang="en-US" sz="1400" b="0" dirty="0"/>
              <a:t>예측 불가능한 예외가 발생했을 경우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인터프리터가 자동으로 이것이 예외라고 </a:t>
            </a:r>
            <a:r>
              <a:rPr lang="ko-KR" altLang="en-US" sz="1400" b="0" dirty="0" smtClean="0"/>
              <a:t>사용자에게 </a:t>
            </a:r>
            <a:r>
              <a:rPr lang="ko-KR" altLang="en-US" sz="1400" b="0" dirty="0"/>
              <a:t>알려 준다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대부분은 이러한 예외가 발생하면서 프로그램이 종료되므로 적절한 </a:t>
            </a:r>
            <a:r>
              <a:rPr lang="ko-KR" altLang="en-US" sz="1400" b="0" dirty="0" smtClean="0"/>
              <a:t>조치가 </a:t>
            </a:r>
            <a:r>
              <a:rPr lang="ko-KR" altLang="en-US" sz="1400" b="0" dirty="0"/>
              <a:t>필요하다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</p:txBody>
      </p:sp>
    </p:spTree>
    <p:extLst>
      <p:ext uri="{BB962C8B-B14F-4D97-AF65-F5344CB8AC3E}">
        <p14:creationId xmlns:p14="http://schemas.microsoft.com/office/powerpoint/2010/main" val="48093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예외 처리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예외 처리 구문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try -except</a:t>
            </a:r>
            <a:r>
              <a:rPr lang="ko-KR" altLang="en-US" sz="2000" dirty="0">
                <a:solidFill>
                  <a:srgbClr val="F79433"/>
                </a:solidFill>
              </a:rPr>
              <a:t>문</a:t>
            </a:r>
          </a:p>
          <a:p>
            <a:pPr>
              <a:buClr>
                <a:srgbClr val="F79433"/>
              </a:buClr>
            </a:pP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/>
              <a:t>파이썬</a:t>
            </a:r>
            <a:r>
              <a:rPr lang="ko-KR" altLang="en-US" sz="1400" b="0" dirty="0"/>
              <a:t> 예외 처리의 기본 문법은 </a:t>
            </a:r>
            <a:r>
              <a:rPr lang="en-US" altLang="ko-KR" sz="1400" b="0" dirty="0"/>
              <a:t>try -except</a:t>
            </a:r>
            <a:r>
              <a:rPr lang="ko-KR" altLang="en-US" sz="1400" b="0" dirty="0"/>
              <a:t>문이다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48880"/>
            <a:ext cx="7200000" cy="1429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667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예외 처리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예외 처리 구문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try -except</a:t>
            </a:r>
            <a:r>
              <a:rPr lang="ko-KR" altLang="en-US" sz="2000" dirty="0">
                <a:solidFill>
                  <a:srgbClr val="F79433"/>
                </a:solidFill>
              </a:rPr>
              <a:t>문</a:t>
            </a:r>
          </a:p>
          <a:p>
            <a:pPr>
              <a:buClr>
                <a:srgbClr val="F79433"/>
              </a:buClr>
            </a:pPr>
            <a:endParaRPr lang="en-US" altLang="ko-KR" sz="2000" dirty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간단한 코드를 만들어 보자</a:t>
            </a:r>
            <a:r>
              <a:rPr lang="en-US" altLang="ko-KR" sz="1400" b="0" dirty="0"/>
              <a:t>. [</a:t>
            </a:r>
            <a:r>
              <a:rPr lang="ko-KR" altLang="en-US" sz="1400" b="0" dirty="0"/>
              <a:t>코드 </a:t>
            </a:r>
            <a:r>
              <a:rPr lang="en-US" altLang="ko-KR" sz="1400" b="0" dirty="0"/>
              <a:t>12-1]</a:t>
            </a:r>
            <a:r>
              <a:rPr lang="ko-KR" altLang="en-US" sz="1400" b="0" dirty="0"/>
              <a:t>은 </a:t>
            </a:r>
            <a:r>
              <a:rPr lang="en-US" altLang="ko-KR" sz="1400" b="0" dirty="0"/>
              <a:t>0</a:t>
            </a:r>
            <a:r>
              <a:rPr lang="ko-KR" altLang="en-US" sz="1400" b="0" dirty="0"/>
              <a:t>부터 </a:t>
            </a:r>
            <a:r>
              <a:rPr lang="en-US" altLang="ko-KR" sz="1400" b="0" dirty="0"/>
              <a:t>9</a:t>
            </a:r>
            <a:r>
              <a:rPr lang="ko-KR" altLang="en-US" sz="1400" b="0" dirty="0"/>
              <a:t>까지의 숫자를 </a:t>
            </a:r>
            <a:r>
              <a:rPr lang="en-US" altLang="ko-KR" sz="1400" b="0" dirty="0"/>
              <a:t>i</a:t>
            </a:r>
            <a:r>
              <a:rPr lang="ko-KR" altLang="en-US" sz="1400" b="0" dirty="0"/>
              <a:t>에 하나씩 할당하면서 </a:t>
            </a:r>
            <a:r>
              <a:rPr lang="en-US" altLang="ko-KR" sz="1400" b="0" dirty="0" smtClean="0"/>
              <a:t>10</a:t>
            </a:r>
            <a:r>
              <a:rPr lang="ko-KR" altLang="en-US" sz="1400" b="0" dirty="0" smtClean="0"/>
              <a:t>으로 </a:t>
            </a:r>
            <a:r>
              <a:rPr lang="ko-KR" altLang="en-US" sz="1400" b="0" dirty="0"/>
              <a:t>나눈 값을 출력하는 코드이다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 프로그램은 </a:t>
            </a:r>
            <a:r>
              <a:rPr lang="en-US" altLang="ko-KR" sz="1400" b="0" dirty="0"/>
              <a:t>1</a:t>
            </a:r>
            <a:r>
              <a:rPr lang="ko-KR" altLang="en-US" sz="1400" b="0" dirty="0"/>
              <a:t>이 아닌 </a:t>
            </a:r>
            <a:r>
              <a:rPr lang="en-US" altLang="ko-KR" sz="1400" b="0" dirty="0"/>
              <a:t>0</a:t>
            </a:r>
            <a:r>
              <a:rPr lang="ko-KR" altLang="en-US" sz="1400" b="0" dirty="0"/>
              <a:t>부터 시작하다 보니 </a:t>
            </a:r>
            <a:r>
              <a:rPr lang="en-US" altLang="ko-KR" sz="1400" b="0" dirty="0"/>
              <a:t>10</a:t>
            </a:r>
            <a:r>
              <a:rPr lang="ko-KR" altLang="en-US" sz="1400" b="0" dirty="0"/>
              <a:t>을 </a:t>
            </a:r>
            <a:r>
              <a:rPr lang="en-US" altLang="ko-KR" sz="1400" b="0" dirty="0"/>
              <a:t>0</a:t>
            </a:r>
            <a:r>
              <a:rPr lang="ko-KR" altLang="en-US" sz="1400" b="0" dirty="0" smtClean="0"/>
              <a:t>으로 나누는 </a:t>
            </a:r>
            <a:r>
              <a:rPr lang="ko-KR" altLang="en-US" sz="1400" b="0" dirty="0"/>
              <a:t>계산이 가장 먼저 실행된다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처음에 ‘</a:t>
            </a:r>
            <a:r>
              <a:rPr lang="en-US" altLang="ko-KR" sz="1400" b="0" dirty="0"/>
              <a:t>10÷0(10/0)’</a:t>
            </a:r>
            <a:r>
              <a:rPr lang="ko-KR" altLang="en-US" sz="1400" b="0" dirty="0"/>
              <a:t>을 하면 </a:t>
            </a:r>
            <a:r>
              <a:rPr lang="en-US" altLang="ko-KR" sz="1400" b="0" dirty="0"/>
              <a:t>0</a:t>
            </a:r>
            <a:r>
              <a:rPr lang="ko-KR" altLang="en-US" sz="1400" b="0" dirty="0"/>
              <a:t>으로는 </a:t>
            </a:r>
            <a:r>
              <a:rPr lang="en-US" altLang="ko-KR" sz="1400" b="0" dirty="0"/>
              <a:t>10</a:t>
            </a:r>
            <a:r>
              <a:rPr lang="ko-KR" altLang="en-US" sz="1400" b="0" dirty="0"/>
              <a:t>을 나눌 수 </a:t>
            </a:r>
            <a:r>
              <a:rPr lang="ko-KR" altLang="en-US" sz="1400" b="0" dirty="0" smtClean="0"/>
              <a:t>없으므로 </a:t>
            </a:r>
            <a:r>
              <a:rPr lang="ko-KR" altLang="en-US" sz="1400" b="0" dirty="0"/>
              <a:t>예외가 발생한다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하지만 이미 이러한 예외의 발생은 예상 가능하므로 </a:t>
            </a:r>
            <a:r>
              <a:rPr lang="en-US" altLang="ko-KR" sz="1400" b="0" dirty="0"/>
              <a:t>try</a:t>
            </a:r>
            <a:r>
              <a:rPr lang="ko-KR" altLang="en-US" sz="1400" b="0" dirty="0"/>
              <a:t>문으로 </a:t>
            </a:r>
            <a:r>
              <a:rPr lang="ko-KR" altLang="en-US" sz="1400" b="0" dirty="0" smtClean="0"/>
              <a:t>해당 예외가 </a:t>
            </a:r>
            <a:r>
              <a:rPr lang="ko-KR" altLang="en-US" sz="1400" b="0" dirty="0"/>
              <a:t>발생할 때를 대비할 수 있다</a:t>
            </a:r>
            <a:r>
              <a:rPr lang="en-US" altLang="ko-KR" sz="1400" b="0" dirty="0"/>
              <a:t>. </a:t>
            </a:r>
            <a:r>
              <a:rPr lang="en-US" altLang="ko-KR" sz="1400" b="0" dirty="0" err="1"/>
              <a:t>ZeroDivisionError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즉 </a:t>
            </a:r>
            <a:r>
              <a:rPr lang="en-US" altLang="ko-KR" sz="1400" b="0" dirty="0"/>
              <a:t>0</a:t>
            </a:r>
            <a:r>
              <a:rPr lang="ko-KR" altLang="en-US" sz="1400" b="0" dirty="0"/>
              <a:t>으로 나눠진 경우에는 </a:t>
            </a:r>
            <a:r>
              <a:rPr lang="en-US" altLang="ko-KR" sz="1400" b="0" dirty="0" smtClean="0"/>
              <a:t>except </a:t>
            </a:r>
            <a:r>
              <a:rPr lang="ko-KR" altLang="en-US" sz="1400" b="0" dirty="0" smtClean="0"/>
              <a:t>문 </a:t>
            </a:r>
            <a:r>
              <a:rPr lang="ko-KR" altLang="en-US" sz="1400" b="0" dirty="0"/>
              <a:t>안으로 들어가 해당 구문에서 처리하는 코드가 정의된다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여기서는 </a:t>
            </a:r>
            <a:r>
              <a:rPr lang="en-US" altLang="ko-KR" sz="1400" b="0" dirty="0"/>
              <a:t>print("Not </a:t>
            </a:r>
            <a:r>
              <a:rPr lang="en-US" altLang="ko-KR" sz="1400" b="0" dirty="0" smtClean="0"/>
              <a:t>divided by </a:t>
            </a:r>
            <a:r>
              <a:rPr lang="en-US" altLang="ko-KR" sz="1400" b="0" dirty="0"/>
              <a:t>0") </a:t>
            </a:r>
            <a:r>
              <a:rPr lang="ko-KR" altLang="en-US" sz="1400" b="0" dirty="0"/>
              <a:t>코드가 실행된다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293096"/>
            <a:ext cx="7200000" cy="196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348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예외 처리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예외 처리 구문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try -except</a:t>
            </a:r>
            <a:r>
              <a:rPr lang="ko-KR" altLang="en-US" sz="2000" dirty="0">
                <a:solidFill>
                  <a:srgbClr val="F79433"/>
                </a:solidFill>
              </a:rPr>
              <a:t>문</a:t>
            </a:r>
          </a:p>
          <a:p>
            <a:pPr>
              <a:buClr>
                <a:srgbClr val="F79433"/>
              </a:buClr>
            </a:pPr>
            <a:endParaRPr lang="en-US" altLang="ko-KR" sz="2000" dirty="0">
              <a:solidFill>
                <a:srgbClr val="F79433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69973"/>
            <a:ext cx="7200000" cy="3279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5445224"/>
            <a:ext cx="806489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그런데 만약 여기서 </a:t>
            </a:r>
            <a:r>
              <a:rPr lang="en-US" altLang="ko-KR" sz="1400" b="0" dirty="0"/>
              <a:t>try</a:t>
            </a:r>
            <a:r>
              <a:rPr lang="ko-KR" altLang="en-US" sz="1400" b="0" dirty="0"/>
              <a:t>문이 </a:t>
            </a:r>
            <a:r>
              <a:rPr lang="en-US" altLang="ko-KR" sz="1400" b="0" dirty="0"/>
              <a:t>for</a:t>
            </a:r>
            <a:r>
              <a:rPr lang="ko-KR" altLang="en-US" sz="1400" b="0" dirty="0"/>
              <a:t>문 밖으로 나가면 어떤 일이 발생할까</a:t>
            </a:r>
            <a:r>
              <a:rPr lang="en-US" altLang="ko-KR" sz="1400" b="0" dirty="0"/>
              <a:t>? </a:t>
            </a:r>
            <a:r>
              <a:rPr lang="ko-KR" altLang="en-US" sz="1400" b="0" dirty="0"/>
              <a:t>이 경우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이 </a:t>
            </a:r>
            <a:r>
              <a:rPr lang="ko-KR" altLang="en-US" sz="1400" b="0" dirty="0" err="1"/>
              <a:t>반복문</a:t>
            </a:r>
            <a:r>
              <a:rPr lang="ko-KR" altLang="en-US" sz="1400" b="0" dirty="0"/>
              <a:t> </a:t>
            </a:r>
            <a:r>
              <a:rPr lang="ko-KR" altLang="en-US" sz="1400" b="0" dirty="0" smtClean="0"/>
              <a:t>전체가 </a:t>
            </a:r>
            <a:r>
              <a:rPr lang="ko-KR" altLang="en-US" sz="1400" b="0" dirty="0"/>
              <a:t>종료된다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즉</a:t>
            </a:r>
            <a:r>
              <a:rPr lang="en-US" altLang="ko-KR" sz="1400" b="0" dirty="0"/>
              <a:t>, try</a:t>
            </a:r>
            <a:r>
              <a:rPr lang="ko-KR" altLang="en-US" sz="1400" b="0" dirty="0"/>
              <a:t>문 내부에서 예외가 발생하면 </a:t>
            </a:r>
            <a:r>
              <a:rPr lang="en-US" altLang="ko-KR" sz="1400" b="0" dirty="0"/>
              <a:t>except</a:t>
            </a:r>
            <a:r>
              <a:rPr lang="ko-KR" altLang="en-US" sz="1400" b="0" dirty="0"/>
              <a:t>문 영역에서 코드가 실행되고</a:t>
            </a:r>
            <a:r>
              <a:rPr lang="en-US" altLang="ko-KR" sz="1400" b="0" dirty="0"/>
              <a:t>, </a:t>
            </a:r>
            <a:r>
              <a:rPr lang="en-US" altLang="ko-KR" sz="1400" b="0" dirty="0" smtClean="0"/>
              <a:t>try except</a:t>
            </a:r>
            <a:r>
              <a:rPr lang="ko-KR" altLang="en-US" sz="1400" b="0" dirty="0" smtClean="0"/>
              <a:t>문이 종료된다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이러한 이유로 </a:t>
            </a:r>
            <a:r>
              <a:rPr lang="en-US" altLang="ko-KR" sz="1400" b="0" dirty="0"/>
              <a:t>try</a:t>
            </a:r>
            <a:r>
              <a:rPr lang="ko-KR" altLang="en-US" sz="1400" b="0" dirty="0"/>
              <a:t>문을 적당한 곳에 삽입하여 예외 처리를 해야 한다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627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20503" y="1774754"/>
            <a:ext cx="8068566" cy="3094406"/>
          </a:xfrm>
          <a:prstGeom prst="rect">
            <a:avLst/>
          </a:prstGeom>
          <a:solidFill>
            <a:srgbClr val="EB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16830" y="1333456"/>
            <a:ext cx="6071394" cy="44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267744" y="1196752"/>
            <a:ext cx="5472608" cy="1152128"/>
          </a:xfrm>
        </p:spPr>
        <p:txBody>
          <a:bodyPr/>
          <a:lstStyle/>
          <a:p>
            <a:pPr marL="0" indent="0">
              <a:buClr>
                <a:srgbClr val="DA6EAB"/>
              </a:buClr>
              <a:buNone/>
            </a:pPr>
            <a:r>
              <a:rPr lang="ko-KR" altLang="en-US" sz="2000" dirty="0"/>
              <a:t>예외의 종류와 예외 에러 메시지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700439" y="1994076"/>
            <a:ext cx="7471961" cy="21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200" dirty="0"/>
              <a:t>예외의 종류</a:t>
            </a:r>
            <a:endParaRPr lang="en-US" altLang="ko-KR" sz="12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예외 처리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3" y="1255542"/>
            <a:ext cx="1550268" cy="40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492896"/>
            <a:ext cx="6480000" cy="1968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181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10387</TotalTime>
  <Words>2041</Words>
  <Application>Microsoft Office PowerPoint</Application>
  <PresentationFormat>화면 슬라이드 쇼(4:3)</PresentationFormat>
  <Paragraphs>143</Paragraphs>
  <Slides>47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5" baseType="lpstr">
      <vt:lpstr>HY견고딕</vt:lpstr>
      <vt:lpstr>굴림</vt:lpstr>
      <vt:lpstr>맑은 고딕</vt:lpstr>
      <vt:lpstr>Arial</vt:lpstr>
      <vt:lpstr>Tahoma</vt:lpstr>
      <vt:lpstr>Verdana</vt:lpstr>
      <vt:lpstr>Wingdings</vt:lpstr>
      <vt:lpstr>Office 테마</vt:lpstr>
      <vt:lpstr>PowerPoint 프레젠테이션</vt:lpstr>
      <vt:lpstr>PowerPoint 프레젠테이션</vt:lpstr>
      <vt:lpstr>PowerPoint 프레젠테이션</vt:lpstr>
      <vt:lpstr>01. 예외 처리</vt:lpstr>
      <vt:lpstr>01. 예외 처리</vt:lpstr>
      <vt:lpstr>01. 예외 처리</vt:lpstr>
      <vt:lpstr>01. 예외 처리</vt:lpstr>
      <vt:lpstr>01. 예외 처리</vt:lpstr>
      <vt:lpstr>01. 예외 처리</vt:lpstr>
      <vt:lpstr>01. 예외 처리</vt:lpstr>
      <vt:lpstr>01. 예외 처리</vt:lpstr>
      <vt:lpstr>01. 예외 처리</vt:lpstr>
      <vt:lpstr>01. 예외 처리</vt:lpstr>
      <vt:lpstr>01. 예외 처리</vt:lpstr>
      <vt:lpstr>01. 예외 처리</vt:lpstr>
      <vt:lpstr>01. 예외 처리</vt:lpstr>
      <vt:lpstr>01. 예외 처리</vt:lpstr>
      <vt:lpstr>01. 예외 처리</vt:lpstr>
      <vt:lpstr>01. 예외 처리</vt:lpstr>
      <vt:lpstr>01. 예외 처리</vt:lpstr>
      <vt:lpstr>01. 예외 처리</vt:lpstr>
      <vt:lpstr>01. 예외 처리</vt:lpstr>
      <vt:lpstr>01. 예외 처리</vt:lpstr>
      <vt:lpstr>PowerPoint 프레젠테이션</vt:lpstr>
      <vt:lpstr>02. 파일 다루기</vt:lpstr>
      <vt:lpstr>02. 파일 다루기</vt:lpstr>
      <vt:lpstr>02. 파일 다루기</vt:lpstr>
      <vt:lpstr>02. 파일 다루기</vt:lpstr>
      <vt:lpstr>02. 파일 다루기</vt:lpstr>
      <vt:lpstr>02. 파일 다루기</vt:lpstr>
      <vt:lpstr>02. 파일 다루기</vt:lpstr>
      <vt:lpstr>02. 파일 다루기</vt:lpstr>
      <vt:lpstr>02. 파일 다루기</vt:lpstr>
      <vt:lpstr>02. 파일 다루기</vt:lpstr>
      <vt:lpstr>02. 파일 다루기</vt:lpstr>
      <vt:lpstr>02. 파일 다루기</vt:lpstr>
      <vt:lpstr>02. 파일 다루기</vt:lpstr>
      <vt:lpstr>02. 파일 다루기</vt:lpstr>
      <vt:lpstr>02. 파일 다루기</vt:lpstr>
      <vt:lpstr>02. 파일 다루기</vt:lpstr>
      <vt:lpstr>02. 파일 다루기</vt:lpstr>
      <vt:lpstr>02. 파일 다루기</vt:lpstr>
      <vt:lpstr>02. 파일 다루기</vt:lpstr>
      <vt:lpstr>02. 파일 다루기</vt:lpstr>
      <vt:lpstr>02. 파일 다루기</vt:lpstr>
      <vt:lpstr>02. 파일 다루기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최성철</dc:creator>
  <cp:lastModifiedBy>park taejung</cp:lastModifiedBy>
  <cp:revision>780</cp:revision>
  <dcterms:created xsi:type="dcterms:W3CDTF">2012-07-11T10:23:22Z</dcterms:created>
  <dcterms:modified xsi:type="dcterms:W3CDTF">2019-12-07T22:59:08Z</dcterms:modified>
</cp:coreProperties>
</file>