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492" r:id="rId2"/>
    <p:sldId id="706" r:id="rId3"/>
    <p:sldId id="714" r:id="rId4"/>
    <p:sldId id="707" r:id="rId5"/>
    <p:sldId id="715" r:id="rId6"/>
    <p:sldId id="716" r:id="rId7"/>
    <p:sldId id="708" r:id="rId8"/>
    <p:sldId id="717" r:id="rId9"/>
    <p:sldId id="718" r:id="rId10"/>
    <p:sldId id="719" r:id="rId11"/>
    <p:sldId id="720" r:id="rId12"/>
    <p:sldId id="721" r:id="rId13"/>
    <p:sldId id="722" r:id="rId14"/>
    <p:sldId id="723" r:id="rId15"/>
    <p:sldId id="724" r:id="rId16"/>
    <p:sldId id="725" r:id="rId17"/>
    <p:sldId id="726" r:id="rId18"/>
    <p:sldId id="727" r:id="rId19"/>
    <p:sldId id="728" r:id="rId20"/>
    <p:sldId id="729" r:id="rId21"/>
    <p:sldId id="730" r:id="rId22"/>
    <p:sldId id="731" r:id="rId23"/>
    <p:sldId id="732" r:id="rId24"/>
    <p:sldId id="733" r:id="rId25"/>
    <p:sldId id="734" r:id="rId26"/>
    <p:sldId id="735" r:id="rId27"/>
    <p:sldId id="736" r:id="rId28"/>
    <p:sldId id="737" r:id="rId29"/>
    <p:sldId id="738" r:id="rId30"/>
    <p:sldId id="739" r:id="rId31"/>
    <p:sldId id="741" r:id="rId32"/>
    <p:sldId id="742" r:id="rId33"/>
    <p:sldId id="743" r:id="rId34"/>
    <p:sldId id="744" r:id="rId35"/>
    <p:sldId id="745" r:id="rId36"/>
    <p:sldId id="746" r:id="rId37"/>
    <p:sldId id="709" r:id="rId38"/>
    <p:sldId id="710" r:id="rId39"/>
    <p:sldId id="711" r:id="rId40"/>
    <p:sldId id="747" r:id="rId41"/>
    <p:sldId id="748" r:id="rId42"/>
    <p:sldId id="749" r:id="rId43"/>
    <p:sldId id="750" r:id="rId44"/>
    <p:sldId id="751" r:id="rId45"/>
    <p:sldId id="752" r:id="rId46"/>
    <p:sldId id="753" r:id="rId47"/>
    <p:sldId id="754" r:id="rId48"/>
    <p:sldId id="755" r:id="rId49"/>
    <p:sldId id="756" r:id="rId50"/>
    <p:sldId id="757" r:id="rId51"/>
    <p:sldId id="758" r:id="rId52"/>
    <p:sldId id="759" r:id="rId5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54" autoAdjust="0"/>
    <p:restoredTop sz="94912" autoAdjust="0"/>
  </p:normalViewPr>
  <p:slideViewPr>
    <p:cSldViewPr snapToGrid="0">
      <p:cViewPr varScale="1">
        <p:scale>
          <a:sx n="70" d="100"/>
          <a:sy n="70" d="100"/>
        </p:scale>
        <p:origin x="680" y="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C9793C-2530-4A15-AF5D-4BFCC1E0E512}" type="datetimeFigureOut">
              <a:rPr lang="ko-KR" altLang="en-US" smtClean="0"/>
              <a:pPr/>
              <a:t>2019-12-16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92840-62FE-4F4D-8D3D-C4F5BC2D672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474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pythonstudy.xyz/python/article/402-numpy-%EC%82%AC%EC%9A%A9%ED%95%98%EA%B8%B0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3"/>
              </a:rPr>
              <a:t>http://pythonstudy.xyz/python/article/402-numpy-%EC%82%AC%EC%9A%A9%ED%95%98%EA%B8%B0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92840-62FE-4F4D-8D3D-C4F5BC2D6726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6695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13466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7349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1864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5064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1523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15182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8630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0931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70222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2503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16967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73200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9521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49972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7448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90836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78052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58295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7510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8131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92907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397683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41833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587549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150492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65338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078008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541175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pprint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arr</a:t>
            </a:r>
            <a:r>
              <a:rPr lang="en-US" altLang="ko-KR" dirty="0" smtClean="0"/>
              <a:t>):</a:t>
            </a:r>
          </a:p>
          <a:p>
            <a:r>
              <a:rPr lang="en-US" altLang="ko-KR" dirty="0" smtClean="0"/>
              <a:t>    print("type:{}".format(type(</a:t>
            </a:r>
            <a:r>
              <a:rPr lang="en-US" altLang="ko-KR" dirty="0" err="1" smtClean="0"/>
              <a:t>arr</a:t>
            </a:r>
            <a:r>
              <a:rPr lang="en-US" altLang="ko-KR" dirty="0" smtClean="0"/>
              <a:t>)))</a:t>
            </a:r>
          </a:p>
          <a:p>
            <a:r>
              <a:rPr lang="en-US" altLang="ko-KR" dirty="0" smtClean="0"/>
              <a:t>    print("shape: {}, dimension: {}, </a:t>
            </a:r>
            <a:r>
              <a:rPr lang="en-US" altLang="ko-KR" dirty="0" err="1" smtClean="0"/>
              <a:t>dtype</a:t>
            </a:r>
            <a:r>
              <a:rPr lang="en-US" altLang="ko-KR" dirty="0" smtClean="0"/>
              <a:t>:{}".format(</a:t>
            </a:r>
            <a:r>
              <a:rPr lang="en-US" altLang="ko-KR" dirty="0" err="1" smtClean="0"/>
              <a:t>arr.shape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arr.ndim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arr.dtype</a:t>
            </a:r>
            <a:r>
              <a:rPr lang="en-US" altLang="ko-KR" dirty="0" smtClean="0"/>
              <a:t>))</a:t>
            </a:r>
          </a:p>
          <a:p>
            <a:r>
              <a:rPr lang="en-US" altLang="ko-KR" dirty="0" smtClean="0"/>
              <a:t>    print("Array's Data:\n", </a:t>
            </a:r>
            <a:r>
              <a:rPr lang="en-US" altLang="ko-KR" dirty="0" err="1" smtClean="0"/>
              <a:t>arr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709672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48846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501514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5160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3213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35921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781164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432990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09738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6541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27109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97451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63216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42714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8396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03309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678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7A847-385D-42AA-BB4D-9B2AD96520BD}" type="datetime1">
              <a:rPr lang="ko-KR" altLang="en-US" smtClean="0"/>
              <a:pPr/>
              <a:t>2019-12-16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E8DA-7464-4478-B557-7BC7E4C413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5963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F038E-A6C5-446A-BEED-6835083C6588}" type="datetime1">
              <a:rPr lang="ko-KR" altLang="en-US" smtClean="0"/>
              <a:pPr/>
              <a:t>2019-12-16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E8DA-7464-4478-B557-7BC7E4C413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707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9E4D6-D79A-43D9-A5A8-7AB9AB7B1E5E}" type="datetime1">
              <a:rPr lang="ko-KR" altLang="en-US" smtClean="0"/>
              <a:pPr/>
              <a:t>2019-12-16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E8DA-7464-4478-B557-7BC7E4C413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4901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53" y="704850"/>
            <a:ext cx="10544258" cy="544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4821335" y="6645276"/>
            <a:ext cx="2844800" cy="2127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>
                <a:defRPr/>
              </a:pPr>
              <a:t>‹#›</a:t>
            </a:fld>
            <a:r>
              <a:rPr lang="en-US" smtClean="0"/>
              <a:t> -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1844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14E3-1C06-4E19-8791-9A818EF65336}" type="datetime1">
              <a:rPr lang="ko-KR" altLang="en-US" smtClean="0"/>
              <a:pPr/>
              <a:t>2019-12-16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E8DA-7464-4478-B557-7BC7E4C413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398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93212-F7B0-4B93-9B60-6E5FB6C54C72}" type="datetime1">
              <a:rPr lang="ko-KR" altLang="en-US" smtClean="0"/>
              <a:pPr/>
              <a:t>2019-12-16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E8DA-7464-4478-B557-7BC7E4C413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945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4DDA7-5D95-4151-AFD2-47307971184C}" type="datetime1">
              <a:rPr lang="ko-KR" altLang="en-US" smtClean="0"/>
              <a:pPr/>
              <a:t>2019-12-16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E8DA-7464-4478-B557-7BC7E4C413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3085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86791-88C1-4FCD-A687-E1FCAE7AF18A}" type="datetime1">
              <a:rPr lang="ko-KR" altLang="en-US" smtClean="0"/>
              <a:pPr/>
              <a:t>2019-12-16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E8DA-7464-4478-B557-7BC7E4C413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096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3F0F2-2D5F-43D1-9F5E-D309DDAEBE49}" type="datetime1">
              <a:rPr lang="ko-KR" altLang="en-US" smtClean="0"/>
              <a:pPr/>
              <a:t>2019-12-16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E8DA-7464-4478-B557-7BC7E4C413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968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5C202-AD58-4A56-9C6D-75ADDD2AD6AA}" type="datetime1">
              <a:rPr lang="ko-KR" altLang="en-US" smtClean="0"/>
              <a:pPr/>
              <a:t>2019-12-16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E8DA-7464-4478-B557-7BC7E4C413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997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A92C6-7D13-4D35-BFBC-C51E112D179E}" type="datetime1">
              <a:rPr lang="ko-KR" altLang="en-US" smtClean="0"/>
              <a:pPr/>
              <a:t>2019-12-16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E8DA-7464-4478-B557-7BC7E4C413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351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CA842-1D91-4D7F-9871-0539A4119A30}" type="datetime1">
              <a:rPr lang="ko-KR" altLang="en-US" smtClean="0"/>
              <a:pPr/>
              <a:t>2019-12-16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E8DA-7464-4478-B557-7BC7E4C413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4027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D1F009-0D2F-4D04-85C6-1AC53FF5954D}" type="datetime1">
              <a:rPr lang="ko-KR" altLang="en-US" smtClean="0"/>
              <a:pPr/>
              <a:t>2019-12-16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1E8DA-7464-4478-B557-7BC7E4C413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11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athematica.stackexchange.com/questions/99171/how-to-implement-the-general-array-broadcasting-method-from-numpy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9347200" y="6576237"/>
            <a:ext cx="2844800" cy="212725"/>
          </a:xfrm>
        </p:spPr>
        <p:txBody>
          <a:bodyPr/>
          <a:lstStyle/>
          <a:p>
            <a:pPr algn="r">
              <a:defRPr/>
            </a:pPr>
            <a:r>
              <a:rPr lang="en-US" dirty="0"/>
              <a:t>/</a:t>
            </a:r>
            <a:r>
              <a:rPr lang="en-US" dirty="0" smtClean="0"/>
              <a:t> </a:t>
            </a:r>
            <a:fld id="{BD009CB1-CD95-8244-A750-7E7B63629FF5}" type="slidenum">
              <a:rPr lang="en-US" smtClean="0"/>
              <a:pPr algn="r">
                <a:defRPr/>
              </a:pPr>
              <a:t>1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34443" y="1237674"/>
            <a:ext cx="7023830" cy="1062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>   </a:t>
            </a:r>
            <a:r>
              <a:rPr kumimoji="0" lang="en-US" altLang="ko-KR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>Session </a:t>
            </a:r>
            <a:r>
              <a:rPr lang="en-US" altLang="ko-KR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JBold" pitchFamily="18" charset="-127"/>
              </a:rPr>
              <a:t>1</a:t>
            </a: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/>
            </a:r>
            <a:b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</a:b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/>
            </a:r>
            <a:b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</a:br>
            <a:r>
              <a:rPr kumimoji="0" lang="en-US" altLang="ko-KR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/>
            </a:r>
            <a:br>
              <a:rPr kumimoji="0" lang="en-US" altLang="ko-KR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</a:br>
            <a:r>
              <a:rPr lang="en-US" altLang="ko-KR" sz="2400" smtClean="0">
                <a:latin typeface="+mn-ea"/>
              </a:rPr>
              <a:t> </a:t>
            </a:r>
            <a:endParaRPr lang="ko-KR" altLang="en-US" sz="2400">
              <a:latin typeface="+mn-ea"/>
            </a:endParaRPr>
          </a:p>
          <a:p>
            <a:pPr marL="446088" marR="0" lvl="0" indent="-446088" algn="l" defTabSz="4572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ea"/>
              <a:ea typeface="+mj-ea"/>
              <a:cs typeface="JBold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987636" y="2382982"/>
            <a:ext cx="6086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err="1" smtClean="0"/>
              <a:t>numpy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0148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52542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 err="1"/>
              <a:t>난수</a:t>
            </a:r>
            <a:r>
              <a:rPr lang="ko-KR" altLang="en-US" sz="1800" b="1" dirty="0"/>
              <a:t> 기반 배열 </a:t>
            </a:r>
            <a:r>
              <a:rPr lang="ko-KR" altLang="en-US" sz="1800" b="1" dirty="0" smtClean="0"/>
              <a:t>생성</a:t>
            </a:r>
            <a:endParaRPr lang="en-US" altLang="ko-KR" sz="1800" b="1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err="1"/>
              <a:t>NumPy</a:t>
            </a:r>
            <a:r>
              <a:rPr lang="ko-KR" altLang="en-US" sz="1600" dirty="0"/>
              <a:t>는 </a:t>
            </a:r>
            <a:r>
              <a:rPr lang="ko-KR" altLang="en-US" sz="1600" dirty="0" err="1"/>
              <a:t>난수</a:t>
            </a:r>
            <a:r>
              <a:rPr lang="ko-KR" altLang="en-US" sz="1600" dirty="0"/>
              <a:t> 발생 및 배열 생성을 생성하는 </a:t>
            </a:r>
            <a:r>
              <a:rPr lang="en-US" altLang="ko-KR" sz="1600" dirty="0" err="1"/>
              <a:t>numpy.random</a:t>
            </a:r>
            <a:r>
              <a:rPr lang="en-US" altLang="ko-KR" sz="1600" dirty="0"/>
              <a:t> </a:t>
            </a:r>
            <a:r>
              <a:rPr lang="ko-KR" altLang="en-US" sz="1600" dirty="0"/>
              <a:t>모듈을 제공합니다</a:t>
            </a:r>
            <a:r>
              <a:rPr lang="en-US" altLang="ko-KR" sz="1600" dirty="0"/>
              <a:t>.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b="1" dirty="0" err="1"/>
              <a:t>np.random.normal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함수 </a:t>
            </a:r>
            <a:r>
              <a:rPr lang="en-US" altLang="ko-KR" sz="1600" dirty="0"/>
              <a:t>:  normal(</a:t>
            </a:r>
            <a:r>
              <a:rPr lang="en-US" altLang="ko-KR" sz="1600" dirty="0" err="1"/>
              <a:t>loc</a:t>
            </a:r>
            <a:r>
              <a:rPr lang="en-US" altLang="ko-KR" sz="1600" dirty="0"/>
              <a:t>=0.0, scale=1.0, size=None</a:t>
            </a:r>
            <a:r>
              <a:rPr lang="en-US" altLang="ko-KR" sz="1600" dirty="0" smtClean="0"/>
              <a:t>)</a:t>
            </a:r>
            <a:br>
              <a:rPr lang="en-US" altLang="ko-KR" sz="1600" dirty="0" smtClean="0"/>
            </a:br>
            <a:r>
              <a:rPr lang="en-US" altLang="ko-KR" sz="1600" dirty="0" smtClean="0"/>
              <a:t>                                   </a:t>
            </a:r>
            <a:r>
              <a:rPr lang="ko-KR" altLang="en-US" sz="1600" dirty="0" smtClean="0"/>
              <a:t>정규 </a:t>
            </a:r>
            <a:r>
              <a:rPr lang="ko-KR" altLang="en-US" sz="1600" dirty="0"/>
              <a:t>분포 확률 밀도에서 표본 </a:t>
            </a:r>
            <a:r>
              <a:rPr lang="ko-KR" altLang="en-US" sz="1600" dirty="0" smtClean="0"/>
              <a:t>추출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                                   </a:t>
            </a:r>
            <a:r>
              <a:rPr lang="en-US" altLang="ko-KR" sz="1600" dirty="0" err="1" smtClean="0"/>
              <a:t>loc</a:t>
            </a:r>
            <a:r>
              <a:rPr lang="en-US" altLang="ko-KR" sz="1600" dirty="0"/>
              <a:t>: </a:t>
            </a:r>
            <a:r>
              <a:rPr lang="ko-KR" altLang="en-US" sz="1600" dirty="0"/>
              <a:t>정규 분포의 </a:t>
            </a:r>
            <a:r>
              <a:rPr lang="ko-KR" altLang="en-US" sz="1600" dirty="0" smtClean="0"/>
              <a:t>평균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                                   scale</a:t>
            </a:r>
            <a:r>
              <a:rPr lang="en-US" altLang="ko-KR" sz="1600" dirty="0"/>
              <a:t>: </a:t>
            </a:r>
            <a:r>
              <a:rPr lang="ko-KR" altLang="en-US" sz="1600" dirty="0" smtClean="0"/>
              <a:t>표준편차</a:t>
            </a: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600" b="1" dirty="0" err="1"/>
              <a:t>np.random.rand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함수</a:t>
            </a:r>
            <a:r>
              <a:rPr lang="ko-KR" altLang="en-US" sz="1600" dirty="0"/>
              <a:t> 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numpy.random.rand</a:t>
            </a:r>
            <a:r>
              <a:rPr lang="en-US" altLang="ko-KR" sz="1600" dirty="0"/>
              <a:t>(d0, d1, ..., </a:t>
            </a:r>
            <a:r>
              <a:rPr lang="en-US" altLang="ko-KR" sz="1600" dirty="0" err="1" smtClean="0"/>
              <a:t>dn</a:t>
            </a:r>
            <a:r>
              <a:rPr lang="en-US" altLang="ko-KR" sz="1600" dirty="0" smtClean="0"/>
              <a:t>)</a:t>
            </a:r>
            <a:br>
              <a:rPr lang="en-US" altLang="ko-KR" sz="1600" dirty="0" smtClean="0"/>
            </a:br>
            <a:r>
              <a:rPr lang="en-US" altLang="ko-KR" sz="1600" dirty="0" smtClean="0"/>
              <a:t>                               Shape</a:t>
            </a:r>
            <a:r>
              <a:rPr lang="ko-KR" altLang="en-US" sz="1600" dirty="0"/>
              <a:t>이 </a:t>
            </a:r>
            <a:r>
              <a:rPr lang="en-US" altLang="ko-KR" sz="1600" dirty="0"/>
              <a:t>(d0, d1, ..., </a:t>
            </a:r>
            <a:r>
              <a:rPr lang="en-US" altLang="ko-KR" sz="1600" dirty="0" err="1"/>
              <a:t>dn</a:t>
            </a:r>
            <a:r>
              <a:rPr lang="en-US" altLang="ko-KR" sz="1600" dirty="0"/>
              <a:t>) </a:t>
            </a:r>
            <a:r>
              <a:rPr lang="ko-KR" altLang="en-US" sz="1600" dirty="0"/>
              <a:t>인 배열 생성 후 </a:t>
            </a:r>
            <a:r>
              <a:rPr lang="ko-KR" altLang="en-US" sz="1600" dirty="0" err="1"/>
              <a:t>난수로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초기화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                               </a:t>
            </a:r>
            <a:r>
              <a:rPr lang="ko-KR" altLang="en-US" sz="1600" dirty="0" err="1" smtClean="0"/>
              <a:t>난수</a:t>
            </a:r>
            <a:r>
              <a:rPr lang="en-US" altLang="ko-KR" sz="1600" dirty="0"/>
              <a:t>: [0. 1)</a:t>
            </a:r>
            <a:r>
              <a:rPr lang="ko-KR" altLang="en-US" sz="1600" dirty="0"/>
              <a:t>의 균등 분포</a:t>
            </a:r>
            <a:r>
              <a:rPr lang="en-US" altLang="ko-KR" sz="1600" dirty="0"/>
              <a:t>(Uniform Distribution) </a:t>
            </a:r>
            <a:r>
              <a:rPr lang="ko-KR" altLang="en-US" sz="1600" dirty="0"/>
              <a:t>형상으로 표본 </a:t>
            </a:r>
            <a:r>
              <a:rPr lang="ko-KR" altLang="en-US" sz="1600" dirty="0" smtClean="0"/>
              <a:t>추출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 smtClean="0"/>
              <a:t>                               </a:t>
            </a:r>
            <a:r>
              <a:rPr lang="en-US" altLang="ko-KR" sz="1600" dirty="0" err="1" smtClean="0"/>
              <a:t>Gaussina</a:t>
            </a:r>
            <a:r>
              <a:rPr lang="en-US" altLang="ko-KR" sz="1600" dirty="0" smtClean="0"/>
              <a:t> normal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b="1" dirty="0" err="1"/>
              <a:t>np.random.randn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함수 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numpy.random.randn</a:t>
            </a:r>
            <a:r>
              <a:rPr lang="en-US" altLang="ko-KR" sz="1600" dirty="0"/>
              <a:t>(d0, d1, ..., </a:t>
            </a:r>
            <a:r>
              <a:rPr lang="en-US" altLang="ko-KR" sz="1600" dirty="0" err="1"/>
              <a:t>dn</a:t>
            </a:r>
            <a:r>
              <a:rPr lang="en-US" altLang="ko-KR" sz="1600" dirty="0" smtClean="0"/>
              <a:t>)</a:t>
            </a:r>
            <a:br>
              <a:rPr lang="en-US" altLang="ko-KR" sz="1600" dirty="0" smtClean="0"/>
            </a:br>
            <a:r>
              <a:rPr lang="en-US" altLang="ko-KR" sz="1600" dirty="0" smtClean="0"/>
              <a:t>                                (</a:t>
            </a:r>
            <a:r>
              <a:rPr lang="en-US" altLang="ko-KR" sz="1600" dirty="0"/>
              <a:t>d0, d1, ..., </a:t>
            </a:r>
            <a:r>
              <a:rPr lang="en-US" altLang="ko-KR" sz="1600" dirty="0" err="1"/>
              <a:t>dn</a:t>
            </a:r>
            <a:r>
              <a:rPr lang="en-US" altLang="ko-KR" sz="1600" dirty="0"/>
              <a:t>) shape </a:t>
            </a:r>
            <a:r>
              <a:rPr lang="ko-KR" altLang="en-US" sz="1600" dirty="0"/>
              <a:t>배열 생성 후 </a:t>
            </a:r>
            <a:r>
              <a:rPr lang="ko-KR" altLang="en-US" sz="1600" dirty="0" err="1"/>
              <a:t>난수로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초기화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                                </a:t>
            </a:r>
            <a:r>
              <a:rPr lang="ko-KR" altLang="en-US" sz="1600" dirty="0" err="1" smtClean="0"/>
              <a:t>난수</a:t>
            </a:r>
            <a:r>
              <a:rPr lang="en-US" altLang="ko-KR" sz="1600" dirty="0"/>
              <a:t>: </a:t>
            </a:r>
            <a:r>
              <a:rPr lang="ko-KR" altLang="en-US" sz="1600" dirty="0"/>
              <a:t>표준 정규 분포</a:t>
            </a:r>
            <a:r>
              <a:rPr lang="en-US" altLang="ko-KR" sz="1600" dirty="0"/>
              <a:t>(standard normal distribution)</a:t>
            </a:r>
            <a:r>
              <a:rPr lang="ko-KR" altLang="en-US" sz="1600" dirty="0"/>
              <a:t>에서 표본 </a:t>
            </a:r>
            <a:r>
              <a:rPr lang="ko-KR" altLang="en-US" sz="1600" dirty="0" smtClean="0"/>
              <a:t>추출</a:t>
            </a: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600" b="1" dirty="0" err="1"/>
              <a:t>np.random.randint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함수 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numpy.random.randint</a:t>
            </a:r>
            <a:r>
              <a:rPr lang="en-US" altLang="ko-KR" sz="1600" dirty="0"/>
              <a:t>(low, high=None, size=None, </a:t>
            </a:r>
            <a:r>
              <a:rPr lang="en-US" altLang="ko-KR" sz="1600" dirty="0" err="1"/>
              <a:t>dtype</a:t>
            </a:r>
            <a:r>
              <a:rPr lang="en-US" altLang="ko-KR" sz="1600" dirty="0"/>
              <a:t>='l</a:t>
            </a:r>
            <a:r>
              <a:rPr lang="en-US" altLang="ko-KR" sz="1600" dirty="0" smtClean="0"/>
              <a:t>')</a:t>
            </a:r>
            <a:br>
              <a:rPr lang="en-US" altLang="ko-KR" sz="1600" dirty="0" smtClean="0"/>
            </a:br>
            <a:r>
              <a:rPr lang="en-US" altLang="ko-KR" sz="1600" dirty="0" smtClean="0"/>
              <a:t>                                 </a:t>
            </a:r>
            <a:r>
              <a:rPr lang="ko-KR" altLang="en-US" sz="1600" dirty="0" smtClean="0"/>
              <a:t>지정된 </a:t>
            </a:r>
            <a:r>
              <a:rPr lang="en-US" altLang="ko-KR" sz="1600" dirty="0"/>
              <a:t>shape</a:t>
            </a:r>
            <a:r>
              <a:rPr lang="ko-KR" altLang="en-US" sz="1600" dirty="0"/>
              <a:t>으로 배열을 만들고 </a:t>
            </a:r>
            <a:r>
              <a:rPr lang="en-US" altLang="ko-KR" sz="1600" dirty="0"/>
              <a:t>low </a:t>
            </a:r>
            <a:r>
              <a:rPr lang="ko-KR" altLang="en-US" sz="1600" dirty="0"/>
              <a:t>부터 </a:t>
            </a:r>
            <a:r>
              <a:rPr lang="en-US" altLang="ko-KR" sz="1600" dirty="0"/>
              <a:t>high </a:t>
            </a:r>
            <a:r>
              <a:rPr lang="ko-KR" altLang="en-US" sz="1600" dirty="0"/>
              <a:t>미만의 범위에서 정수 표본 </a:t>
            </a:r>
            <a:r>
              <a:rPr lang="ko-KR" altLang="en-US" sz="1600" dirty="0" smtClean="0"/>
              <a:t>추출</a:t>
            </a: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600" b="1" dirty="0" err="1"/>
              <a:t>np.ramdom.random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함수 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np.random.random</a:t>
            </a:r>
            <a:r>
              <a:rPr lang="en-US" altLang="ko-KR" sz="1600" dirty="0"/>
              <a:t>(size=None</a:t>
            </a:r>
            <a:r>
              <a:rPr lang="en-US" altLang="ko-KR" sz="1600" dirty="0" smtClean="0"/>
              <a:t>)</a:t>
            </a:r>
            <a:br>
              <a:rPr lang="en-US" altLang="ko-KR" sz="1600" dirty="0" smtClean="0"/>
            </a:br>
            <a:r>
              <a:rPr lang="en-US" altLang="ko-KR" sz="1600" dirty="0" smtClean="0"/>
              <a:t>                                   </a:t>
            </a:r>
            <a:r>
              <a:rPr lang="ko-KR" altLang="en-US" sz="1600" dirty="0" err="1" smtClean="0"/>
              <a:t>난수</a:t>
            </a:r>
            <a:r>
              <a:rPr lang="en-US" altLang="ko-KR" sz="1600" dirty="0"/>
              <a:t>: [0., 1.)</a:t>
            </a:r>
            <a:r>
              <a:rPr lang="ko-KR" altLang="en-US" sz="1600" dirty="0"/>
              <a:t>의 균등 분포</a:t>
            </a:r>
            <a:r>
              <a:rPr lang="en-US" altLang="ko-KR" sz="1600" dirty="0"/>
              <a:t>(Uniform Distribution)</a:t>
            </a:r>
            <a:r>
              <a:rPr lang="ko-KR" altLang="en-US" sz="1600" dirty="0"/>
              <a:t>에서 표본 추출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Python </a:t>
            </a:r>
            <a:r>
              <a:rPr lang="en-US" altLang="ko-KR" sz="2400" b="1" dirty="0" err="1" smtClean="0"/>
              <a:t>Numpy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5609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4107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 err="1"/>
              <a:t>난수</a:t>
            </a:r>
            <a:r>
              <a:rPr lang="ko-KR" altLang="en-US" sz="1800" b="1" dirty="0"/>
              <a:t> 기반 배열</a:t>
            </a:r>
            <a:r>
              <a:rPr lang="ko-KR" altLang="en-US" sz="1800" b="1" dirty="0" smtClean="0"/>
              <a:t> </a:t>
            </a:r>
            <a:r>
              <a:rPr lang="ko-KR" altLang="en-US" sz="1800" b="1" dirty="0"/>
              <a:t>생성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endParaRPr lang="ko-KR" altLang="en-US" sz="16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Python </a:t>
            </a:r>
            <a:r>
              <a:rPr lang="en-US" altLang="ko-KR" sz="2400" b="1" dirty="0" err="1" smtClean="0"/>
              <a:t>Numpy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47464" y="1349085"/>
            <a:ext cx="7963136" cy="537239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rgbClr val="002060"/>
                </a:solidFill>
              </a:rPr>
              <a:t>mean = 0</a:t>
            </a:r>
          </a:p>
          <a:p>
            <a:r>
              <a:rPr lang="en-US" altLang="ko-KR" sz="1600" dirty="0" err="1">
                <a:solidFill>
                  <a:srgbClr val="002060"/>
                </a:solidFill>
              </a:rPr>
              <a:t>std</a:t>
            </a:r>
            <a:r>
              <a:rPr lang="en-US" altLang="ko-KR" sz="1600" dirty="0">
                <a:solidFill>
                  <a:srgbClr val="002060"/>
                </a:solidFill>
              </a:rPr>
              <a:t> = 1</a:t>
            </a:r>
          </a:p>
          <a:p>
            <a:r>
              <a:rPr lang="en-US" altLang="ko-KR" sz="1600" dirty="0">
                <a:solidFill>
                  <a:srgbClr val="002060"/>
                </a:solidFill>
              </a:rPr>
              <a:t>a = </a:t>
            </a:r>
            <a:r>
              <a:rPr lang="en-US" altLang="ko-KR" sz="1600" dirty="0" err="1">
                <a:solidFill>
                  <a:srgbClr val="C00000"/>
                </a:solidFill>
              </a:rPr>
              <a:t>np.random.normal</a:t>
            </a:r>
            <a:r>
              <a:rPr lang="en-US" altLang="ko-KR" sz="1600" dirty="0">
                <a:solidFill>
                  <a:srgbClr val="002060"/>
                </a:solidFill>
              </a:rPr>
              <a:t>(mean, </a:t>
            </a:r>
            <a:r>
              <a:rPr lang="en-US" altLang="ko-KR" sz="1600" dirty="0" err="1">
                <a:solidFill>
                  <a:srgbClr val="002060"/>
                </a:solidFill>
              </a:rPr>
              <a:t>std</a:t>
            </a:r>
            <a:r>
              <a:rPr lang="en-US" altLang="ko-KR" sz="1600" dirty="0">
                <a:solidFill>
                  <a:srgbClr val="002060"/>
                </a:solidFill>
              </a:rPr>
              <a:t>, (2, 3))</a:t>
            </a:r>
          </a:p>
          <a:p>
            <a:r>
              <a:rPr lang="en-US" altLang="ko-KR" sz="1600" dirty="0" err="1">
                <a:solidFill>
                  <a:srgbClr val="002060"/>
                </a:solidFill>
              </a:rPr>
              <a:t>pprint</a:t>
            </a:r>
            <a:r>
              <a:rPr lang="en-US" altLang="ko-KR" sz="1600" dirty="0">
                <a:solidFill>
                  <a:srgbClr val="002060"/>
                </a:solidFill>
              </a:rPr>
              <a:t>(a)</a:t>
            </a:r>
          </a:p>
          <a:p>
            <a:r>
              <a:rPr lang="en-US" altLang="ko-KR" sz="1600" dirty="0">
                <a:solidFill>
                  <a:srgbClr val="002060"/>
                </a:solidFill>
              </a:rPr>
              <a:t>data = </a:t>
            </a:r>
            <a:r>
              <a:rPr lang="en-US" altLang="ko-KR" sz="1600" dirty="0" err="1">
                <a:solidFill>
                  <a:srgbClr val="002060"/>
                </a:solidFill>
              </a:rPr>
              <a:t>np.random.normal</a:t>
            </a:r>
            <a:r>
              <a:rPr lang="en-US" altLang="ko-KR" sz="1600" dirty="0">
                <a:solidFill>
                  <a:srgbClr val="002060"/>
                </a:solidFill>
              </a:rPr>
              <a:t>(0, 1, 10000)</a:t>
            </a:r>
          </a:p>
          <a:p>
            <a:r>
              <a:rPr lang="en-US" altLang="ko-KR" sz="1600" dirty="0">
                <a:solidFill>
                  <a:srgbClr val="002060"/>
                </a:solidFill>
              </a:rPr>
              <a:t>import </a:t>
            </a:r>
            <a:r>
              <a:rPr lang="en-US" altLang="ko-KR" sz="1600" dirty="0" err="1">
                <a:solidFill>
                  <a:srgbClr val="002060"/>
                </a:solidFill>
              </a:rPr>
              <a:t>matplotlib.pyplot</a:t>
            </a:r>
            <a:r>
              <a:rPr lang="en-US" altLang="ko-KR" sz="1600" dirty="0">
                <a:solidFill>
                  <a:srgbClr val="002060"/>
                </a:solidFill>
              </a:rPr>
              <a:t> as </a:t>
            </a:r>
            <a:r>
              <a:rPr lang="en-US" altLang="ko-KR" sz="1600" dirty="0" err="1">
                <a:solidFill>
                  <a:srgbClr val="002060"/>
                </a:solidFill>
              </a:rPr>
              <a:t>plt</a:t>
            </a:r>
            <a:endParaRPr lang="en-US" altLang="ko-KR" sz="1600" dirty="0">
              <a:solidFill>
                <a:srgbClr val="002060"/>
              </a:solidFill>
            </a:endParaRPr>
          </a:p>
          <a:p>
            <a:r>
              <a:rPr lang="en-US" altLang="ko-KR" sz="1600" dirty="0" err="1">
                <a:solidFill>
                  <a:srgbClr val="002060"/>
                </a:solidFill>
              </a:rPr>
              <a:t>plt.hist</a:t>
            </a:r>
            <a:r>
              <a:rPr lang="en-US" altLang="ko-KR" sz="1600" dirty="0">
                <a:solidFill>
                  <a:srgbClr val="002060"/>
                </a:solidFill>
              </a:rPr>
              <a:t>(data, bins=100)</a:t>
            </a:r>
          </a:p>
          <a:p>
            <a:r>
              <a:rPr lang="en-US" altLang="ko-KR" sz="1600" dirty="0" err="1">
                <a:solidFill>
                  <a:srgbClr val="002060"/>
                </a:solidFill>
              </a:rPr>
              <a:t>plt.show</a:t>
            </a:r>
            <a:r>
              <a:rPr lang="en-US" altLang="ko-KR" sz="1600" dirty="0" smtClean="0">
                <a:solidFill>
                  <a:srgbClr val="002060"/>
                </a:solidFill>
              </a:rPr>
              <a:t>()</a:t>
            </a:r>
          </a:p>
          <a:p>
            <a:endParaRPr lang="en-US" altLang="ko-KR" sz="1600" dirty="0">
              <a:solidFill>
                <a:srgbClr val="002060"/>
              </a:solidFill>
            </a:endParaRPr>
          </a:p>
          <a:p>
            <a:r>
              <a:rPr lang="en-US" altLang="ko-KR" sz="1600" dirty="0">
                <a:solidFill>
                  <a:srgbClr val="002060"/>
                </a:solidFill>
              </a:rPr>
              <a:t>a = </a:t>
            </a:r>
            <a:r>
              <a:rPr lang="en-US" altLang="ko-KR" sz="1600" dirty="0" err="1">
                <a:solidFill>
                  <a:srgbClr val="C00000"/>
                </a:solidFill>
              </a:rPr>
              <a:t>np.random.rand</a:t>
            </a:r>
            <a:r>
              <a:rPr lang="en-US" altLang="ko-KR" sz="1600" dirty="0">
                <a:solidFill>
                  <a:srgbClr val="002060"/>
                </a:solidFill>
              </a:rPr>
              <a:t>(3,2)</a:t>
            </a:r>
          </a:p>
          <a:p>
            <a:r>
              <a:rPr lang="en-US" altLang="ko-KR" sz="1600" dirty="0" err="1">
                <a:solidFill>
                  <a:srgbClr val="002060"/>
                </a:solidFill>
              </a:rPr>
              <a:t>pprint</a:t>
            </a:r>
            <a:r>
              <a:rPr lang="en-US" altLang="ko-KR" sz="1600" dirty="0">
                <a:solidFill>
                  <a:srgbClr val="002060"/>
                </a:solidFill>
              </a:rPr>
              <a:t>(a)</a:t>
            </a:r>
          </a:p>
          <a:p>
            <a:r>
              <a:rPr lang="en-US" altLang="ko-KR" sz="1600" dirty="0">
                <a:solidFill>
                  <a:srgbClr val="002060"/>
                </a:solidFill>
              </a:rPr>
              <a:t>data = </a:t>
            </a:r>
            <a:r>
              <a:rPr lang="en-US" altLang="ko-KR" sz="1600" dirty="0" err="1">
                <a:solidFill>
                  <a:srgbClr val="002060"/>
                </a:solidFill>
              </a:rPr>
              <a:t>np.random.rand</a:t>
            </a:r>
            <a:r>
              <a:rPr lang="en-US" altLang="ko-KR" sz="1600" dirty="0">
                <a:solidFill>
                  <a:srgbClr val="002060"/>
                </a:solidFill>
              </a:rPr>
              <a:t>(10000)</a:t>
            </a:r>
          </a:p>
          <a:p>
            <a:r>
              <a:rPr lang="en-US" altLang="ko-KR" sz="1600" dirty="0">
                <a:solidFill>
                  <a:srgbClr val="002060"/>
                </a:solidFill>
              </a:rPr>
              <a:t>import </a:t>
            </a:r>
            <a:r>
              <a:rPr lang="en-US" altLang="ko-KR" sz="1600" dirty="0" err="1">
                <a:solidFill>
                  <a:srgbClr val="002060"/>
                </a:solidFill>
              </a:rPr>
              <a:t>matplotlib.pyplot</a:t>
            </a:r>
            <a:r>
              <a:rPr lang="en-US" altLang="ko-KR" sz="1600" dirty="0">
                <a:solidFill>
                  <a:srgbClr val="002060"/>
                </a:solidFill>
              </a:rPr>
              <a:t> as </a:t>
            </a:r>
            <a:r>
              <a:rPr lang="en-US" altLang="ko-KR" sz="1600" dirty="0" err="1">
                <a:solidFill>
                  <a:srgbClr val="002060"/>
                </a:solidFill>
              </a:rPr>
              <a:t>plt</a:t>
            </a:r>
            <a:endParaRPr lang="en-US" altLang="ko-KR" sz="1600" dirty="0">
              <a:solidFill>
                <a:srgbClr val="002060"/>
              </a:solidFill>
            </a:endParaRPr>
          </a:p>
          <a:p>
            <a:r>
              <a:rPr lang="en-US" altLang="ko-KR" sz="1600" dirty="0" err="1">
                <a:solidFill>
                  <a:srgbClr val="002060"/>
                </a:solidFill>
              </a:rPr>
              <a:t>plt.hist</a:t>
            </a:r>
            <a:r>
              <a:rPr lang="en-US" altLang="ko-KR" sz="1600" dirty="0">
                <a:solidFill>
                  <a:srgbClr val="002060"/>
                </a:solidFill>
              </a:rPr>
              <a:t>(data, bins=10)</a:t>
            </a:r>
          </a:p>
          <a:p>
            <a:r>
              <a:rPr lang="en-US" altLang="ko-KR" sz="1600" dirty="0" err="1">
                <a:solidFill>
                  <a:srgbClr val="002060"/>
                </a:solidFill>
              </a:rPr>
              <a:t>plt.show</a:t>
            </a:r>
            <a:r>
              <a:rPr lang="en-US" altLang="ko-KR" sz="1600" dirty="0" smtClean="0">
                <a:solidFill>
                  <a:srgbClr val="002060"/>
                </a:solidFill>
              </a:rPr>
              <a:t>()</a:t>
            </a:r>
          </a:p>
          <a:p>
            <a:endParaRPr lang="en-US" altLang="ko-KR" sz="1600" dirty="0">
              <a:solidFill>
                <a:srgbClr val="002060"/>
              </a:solidFill>
            </a:endParaRPr>
          </a:p>
          <a:p>
            <a:r>
              <a:rPr lang="en-US" altLang="ko-KR" sz="1600" dirty="0">
                <a:solidFill>
                  <a:srgbClr val="002060"/>
                </a:solidFill>
              </a:rPr>
              <a:t>a = </a:t>
            </a:r>
            <a:r>
              <a:rPr lang="en-US" altLang="ko-KR" sz="1600" dirty="0" err="1">
                <a:solidFill>
                  <a:srgbClr val="C00000"/>
                </a:solidFill>
              </a:rPr>
              <a:t>np.random.randn</a:t>
            </a:r>
            <a:r>
              <a:rPr lang="en-US" altLang="ko-KR" sz="1600" dirty="0">
                <a:solidFill>
                  <a:srgbClr val="002060"/>
                </a:solidFill>
              </a:rPr>
              <a:t>(2, 4)</a:t>
            </a:r>
          </a:p>
          <a:p>
            <a:r>
              <a:rPr lang="en-US" altLang="ko-KR" sz="1600" dirty="0" err="1">
                <a:solidFill>
                  <a:srgbClr val="002060"/>
                </a:solidFill>
              </a:rPr>
              <a:t>pprint</a:t>
            </a:r>
            <a:r>
              <a:rPr lang="en-US" altLang="ko-KR" sz="1600" dirty="0">
                <a:solidFill>
                  <a:srgbClr val="002060"/>
                </a:solidFill>
              </a:rPr>
              <a:t>(a)</a:t>
            </a:r>
          </a:p>
          <a:p>
            <a:r>
              <a:rPr lang="en-US" altLang="ko-KR" sz="1600" dirty="0">
                <a:solidFill>
                  <a:srgbClr val="002060"/>
                </a:solidFill>
              </a:rPr>
              <a:t>data = </a:t>
            </a:r>
            <a:r>
              <a:rPr lang="en-US" altLang="ko-KR" sz="1600" dirty="0" err="1">
                <a:solidFill>
                  <a:srgbClr val="002060"/>
                </a:solidFill>
              </a:rPr>
              <a:t>np.random.randn</a:t>
            </a:r>
            <a:r>
              <a:rPr lang="en-US" altLang="ko-KR" sz="1600" dirty="0">
                <a:solidFill>
                  <a:srgbClr val="002060"/>
                </a:solidFill>
              </a:rPr>
              <a:t>(10000)</a:t>
            </a:r>
          </a:p>
          <a:p>
            <a:r>
              <a:rPr lang="en-US" altLang="ko-KR" sz="1600" dirty="0">
                <a:solidFill>
                  <a:srgbClr val="002060"/>
                </a:solidFill>
              </a:rPr>
              <a:t>import </a:t>
            </a:r>
            <a:r>
              <a:rPr lang="en-US" altLang="ko-KR" sz="1600" dirty="0" err="1">
                <a:solidFill>
                  <a:srgbClr val="002060"/>
                </a:solidFill>
              </a:rPr>
              <a:t>matplotlib.pyplot</a:t>
            </a:r>
            <a:r>
              <a:rPr lang="en-US" altLang="ko-KR" sz="1600" dirty="0">
                <a:solidFill>
                  <a:srgbClr val="002060"/>
                </a:solidFill>
              </a:rPr>
              <a:t> as </a:t>
            </a:r>
            <a:r>
              <a:rPr lang="en-US" altLang="ko-KR" sz="1600" dirty="0" err="1">
                <a:solidFill>
                  <a:srgbClr val="002060"/>
                </a:solidFill>
              </a:rPr>
              <a:t>plt</a:t>
            </a:r>
            <a:endParaRPr lang="en-US" altLang="ko-KR" sz="1600" dirty="0">
              <a:solidFill>
                <a:srgbClr val="002060"/>
              </a:solidFill>
            </a:endParaRPr>
          </a:p>
          <a:p>
            <a:r>
              <a:rPr lang="en-US" altLang="ko-KR" sz="1600" dirty="0" err="1">
                <a:solidFill>
                  <a:srgbClr val="002060"/>
                </a:solidFill>
              </a:rPr>
              <a:t>plt.hist</a:t>
            </a:r>
            <a:r>
              <a:rPr lang="en-US" altLang="ko-KR" sz="1600" dirty="0">
                <a:solidFill>
                  <a:srgbClr val="002060"/>
                </a:solidFill>
              </a:rPr>
              <a:t>(data, bins=10)</a:t>
            </a:r>
          </a:p>
          <a:p>
            <a:r>
              <a:rPr lang="en-US" altLang="ko-KR" sz="1600" dirty="0" err="1">
                <a:solidFill>
                  <a:srgbClr val="002060"/>
                </a:solidFill>
              </a:rPr>
              <a:t>plt.show</a:t>
            </a:r>
            <a:r>
              <a:rPr lang="en-US" altLang="ko-KR" sz="1600" dirty="0">
                <a:solidFill>
                  <a:srgbClr val="002060"/>
                </a:solidFill>
              </a:rPr>
              <a:t>()</a:t>
            </a:r>
            <a:endParaRPr lang="ko-KR" altLang="en-US" sz="1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194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4107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 err="1"/>
              <a:t>난수</a:t>
            </a:r>
            <a:r>
              <a:rPr lang="ko-KR" altLang="en-US" sz="1800" b="1" dirty="0"/>
              <a:t> 기반 배열</a:t>
            </a:r>
            <a:r>
              <a:rPr lang="ko-KR" altLang="en-US" sz="1800" b="1" dirty="0" smtClean="0"/>
              <a:t> </a:t>
            </a:r>
            <a:r>
              <a:rPr lang="ko-KR" altLang="en-US" sz="1800" b="1" dirty="0"/>
              <a:t>생성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endParaRPr lang="ko-KR" altLang="en-US" sz="16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Python </a:t>
            </a:r>
            <a:r>
              <a:rPr lang="en-US" altLang="ko-KR" sz="2400" b="1" dirty="0" err="1" smtClean="0"/>
              <a:t>Numpy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47464" y="1349084"/>
            <a:ext cx="7963136" cy="45409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rgbClr val="002060"/>
                </a:solidFill>
              </a:rPr>
              <a:t>a = </a:t>
            </a:r>
            <a:r>
              <a:rPr lang="en-US" altLang="ko-KR" sz="1600" dirty="0" err="1">
                <a:solidFill>
                  <a:srgbClr val="C00000"/>
                </a:solidFill>
              </a:rPr>
              <a:t>np.random.randint</a:t>
            </a:r>
            <a:r>
              <a:rPr lang="en-US" altLang="ko-KR" sz="1600" dirty="0">
                <a:solidFill>
                  <a:srgbClr val="002060"/>
                </a:solidFill>
              </a:rPr>
              <a:t>(5, 10, size=(2, 4))</a:t>
            </a:r>
          </a:p>
          <a:p>
            <a:r>
              <a:rPr lang="en-US" altLang="ko-KR" sz="1600" dirty="0" err="1">
                <a:solidFill>
                  <a:srgbClr val="002060"/>
                </a:solidFill>
              </a:rPr>
              <a:t>pprint</a:t>
            </a:r>
            <a:r>
              <a:rPr lang="en-US" altLang="ko-KR" sz="1600" dirty="0">
                <a:solidFill>
                  <a:srgbClr val="002060"/>
                </a:solidFill>
              </a:rPr>
              <a:t>(a</a:t>
            </a:r>
            <a:r>
              <a:rPr lang="en-US" altLang="ko-KR" sz="1600" dirty="0" smtClean="0">
                <a:solidFill>
                  <a:srgbClr val="002060"/>
                </a:solidFill>
              </a:rPr>
              <a:t>)</a:t>
            </a:r>
            <a:endParaRPr lang="en-US" altLang="ko-KR" sz="1600" dirty="0">
              <a:solidFill>
                <a:srgbClr val="002060"/>
              </a:solidFill>
            </a:endParaRPr>
          </a:p>
          <a:p>
            <a:r>
              <a:rPr lang="en-US" altLang="ko-KR" sz="1600" dirty="0">
                <a:solidFill>
                  <a:srgbClr val="002060"/>
                </a:solidFill>
              </a:rPr>
              <a:t>a = </a:t>
            </a:r>
            <a:r>
              <a:rPr lang="en-US" altLang="ko-KR" sz="1600" dirty="0" err="1">
                <a:solidFill>
                  <a:srgbClr val="C00000"/>
                </a:solidFill>
              </a:rPr>
              <a:t>np.random.randint</a:t>
            </a:r>
            <a:r>
              <a:rPr lang="en-US" altLang="ko-KR" sz="1600" dirty="0">
                <a:solidFill>
                  <a:srgbClr val="002060"/>
                </a:solidFill>
              </a:rPr>
              <a:t>(1, size=10)</a:t>
            </a:r>
          </a:p>
          <a:p>
            <a:r>
              <a:rPr lang="en-US" altLang="ko-KR" sz="1600" dirty="0" err="1">
                <a:solidFill>
                  <a:srgbClr val="002060"/>
                </a:solidFill>
              </a:rPr>
              <a:t>pprint</a:t>
            </a:r>
            <a:r>
              <a:rPr lang="en-US" altLang="ko-KR" sz="1600" dirty="0">
                <a:solidFill>
                  <a:srgbClr val="002060"/>
                </a:solidFill>
              </a:rPr>
              <a:t>(a)</a:t>
            </a:r>
          </a:p>
          <a:p>
            <a:endParaRPr lang="en-US" altLang="ko-KR" sz="1600" dirty="0">
              <a:solidFill>
                <a:srgbClr val="002060"/>
              </a:solidFill>
            </a:endParaRPr>
          </a:p>
          <a:p>
            <a:r>
              <a:rPr lang="en-US" altLang="ko-KR" sz="1600" dirty="0">
                <a:solidFill>
                  <a:srgbClr val="002060"/>
                </a:solidFill>
              </a:rPr>
              <a:t>data = </a:t>
            </a:r>
            <a:r>
              <a:rPr lang="en-US" altLang="ko-KR" sz="1600" dirty="0" err="1">
                <a:solidFill>
                  <a:srgbClr val="C00000"/>
                </a:solidFill>
              </a:rPr>
              <a:t>np.random.randint</a:t>
            </a:r>
            <a:r>
              <a:rPr lang="en-US" altLang="ko-KR" sz="1600" dirty="0">
                <a:solidFill>
                  <a:srgbClr val="002060"/>
                </a:solidFill>
              </a:rPr>
              <a:t>(-100, 100, 10000)</a:t>
            </a:r>
          </a:p>
          <a:p>
            <a:r>
              <a:rPr lang="en-US" altLang="ko-KR" sz="1600" dirty="0">
                <a:solidFill>
                  <a:srgbClr val="002060"/>
                </a:solidFill>
              </a:rPr>
              <a:t>import </a:t>
            </a:r>
            <a:r>
              <a:rPr lang="en-US" altLang="ko-KR" sz="1600" dirty="0" err="1">
                <a:solidFill>
                  <a:srgbClr val="002060"/>
                </a:solidFill>
              </a:rPr>
              <a:t>matplotlib.pyplot</a:t>
            </a:r>
            <a:r>
              <a:rPr lang="en-US" altLang="ko-KR" sz="1600" dirty="0">
                <a:solidFill>
                  <a:srgbClr val="002060"/>
                </a:solidFill>
              </a:rPr>
              <a:t> as </a:t>
            </a:r>
            <a:r>
              <a:rPr lang="en-US" altLang="ko-KR" sz="1600" dirty="0" err="1">
                <a:solidFill>
                  <a:srgbClr val="002060"/>
                </a:solidFill>
              </a:rPr>
              <a:t>plt</a:t>
            </a:r>
            <a:endParaRPr lang="en-US" altLang="ko-KR" sz="1600" dirty="0">
              <a:solidFill>
                <a:srgbClr val="002060"/>
              </a:solidFill>
            </a:endParaRPr>
          </a:p>
          <a:p>
            <a:r>
              <a:rPr lang="en-US" altLang="ko-KR" sz="1600" dirty="0" err="1">
                <a:solidFill>
                  <a:srgbClr val="002060"/>
                </a:solidFill>
              </a:rPr>
              <a:t>plt.hist</a:t>
            </a:r>
            <a:r>
              <a:rPr lang="en-US" altLang="ko-KR" sz="1600" dirty="0">
                <a:solidFill>
                  <a:srgbClr val="002060"/>
                </a:solidFill>
              </a:rPr>
              <a:t>(data, bins=10)</a:t>
            </a:r>
          </a:p>
          <a:p>
            <a:r>
              <a:rPr lang="en-US" altLang="ko-KR" sz="1600" dirty="0" err="1">
                <a:solidFill>
                  <a:srgbClr val="002060"/>
                </a:solidFill>
              </a:rPr>
              <a:t>plt.show</a:t>
            </a:r>
            <a:r>
              <a:rPr lang="en-US" altLang="ko-KR" sz="1600" dirty="0" smtClean="0">
                <a:solidFill>
                  <a:srgbClr val="002060"/>
                </a:solidFill>
              </a:rPr>
              <a:t>()</a:t>
            </a:r>
          </a:p>
          <a:p>
            <a:endParaRPr lang="en-US" altLang="ko-KR" sz="1600" dirty="0">
              <a:solidFill>
                <a:srgbClr val="002060"/>
              </a:solidFill>
            </a:endParaRPr>
          </a:p>
          <a:p>
            <a:endParaRPr lang="en-US" altLang="ko-KR" sz="1600" dirty="0" smtClean="0">
              <a:solidFill>
                <a:srgbClr val="002060"/>
              </a:solidFill>
            </a:endParaRPr>
          </a:p>
          <a:p>
            <a:r>
              <a:rPr lang="en-US" altLang="ko-KR" sz="1600" dirty="0">
                <a:solidFill>
                  <a:srgbClr val="002060"/>
                </a:solidFill>
              </a:rPr>
              <a:t>a = </a:t>
            </a:r>
            <a:r>
              <a:rPr lang="en-US" altLang="ko-KR" sz="1600" dirty="0" err="1">
                <a:solidFill>
                  <a:srgbClr val="C00000"/>
                </a:solidFill>
              </a:rPr>
              <a:t>np.random.random</a:t>
            </a:r>
            <a:r>
              <a:rPr lang="en-US" altLang="ko-KR" sz="1600" dirty="0">
                <a:solidFill>
                  <a:srgbClr val="002060"/>
                </a:solidFill>
              </a:rPr>
              <a:t>((2, 4))</a:t>
            </a:r>
          </a:p>
          <a:p>
            <a:r>
              <a:rPr lang="en-US" altLang="ko-KR" sz="1600" dirty="0" err="1">
                <a:solidFill>
                  <a:srgbClr val="002060"/>
                </a:solidFill>
              </a:rPr>
              <a:t>pprint</a:t>
            </a:r>
            <a:r>
              <a:rPr lang="en-US" altLang="ko-KR" sz="1600" dirty="0">
                <a:solidFill>
                  <a:srgbClr val="002060"/>
                </a:solidFill>
              </a:rPr>
              <a:t>(a</a:t>
            </a:r>
            <a:r>
              <a:rPr lang="en-US" altLang="ko-KR" sz="1600" dirty="0" smtClean="0">
                <a:solidFill>
                  <a:srgbClr val="002060"/>
                </a:solidFill>
              </a:rPr>
              <a:t>)</a:t>
            </a:r>
          </a:p>
          <a:p>
            <a:endParaRPr lang="en-US" altLang="ko-KR" sz="1600" dirty="0">
              <a:solidFill>
                <a:srgbClr val="002060"/>
              </a:solidFill>
            </a:endParaRPr>
          </a:p>
          <a:p>
            <a:r>
              <a:rPr lang="en-US" altLang="ko-KR" sz="1600" dirty="0">
                <a:solidFill>
                  <a:srgbClr val="002060"/>
                </a:solidFill>
              </a:rPr>
              <a:t>data = </a:t>
            </a:r>
            <a:r>
              <a:rPr lang="en-US" altLang="ko-KR" sz="1600" dirty="0" err="1">
                <a:solidFill>
                  <a:srgbClr val="C00000"/>
                </a:solidFill>
              </a:rPr>
              <a:t>np.random.random</a:t>
            </a:r>
            <a:r>
              <a:rPr lang="en-US" altLang="ko-KR" sz="1600" dirty="0">
                <a:solidFill>
                  <a:srgbClr val="002060"/>
                </a:solidFill>
              </a:rPr>
              <a:t>(100000)</a:t>
            </a:r>
          </a:p>
          <a:p>
            <a:r>
              <a:rPr lang="en-US" altLang="ko-KR" sz="1600" dirty="0">
                <a:solidFill>
                  <a:srgbClr val="002060"/>
                </a:solidFill>
              </a:rPr>
              <a:t>import </a:t>
            </a:r>
            <a:r>
              <a:rPr lang="en-US" altLang="ko-KR" sz="1600" dirty="0" err="1">
                <a:solidFill>
                  <a:srgbClr val="002060"/>
                </a:solidFill>
              </a:rPr>
              <a:t>matplotlib.pyplot</a:t>
            </a:r>
            <a:r>
              <a:rPr lang="en-US" altLang="ko-KR" sz="1600" dirty="0">
                <a:solidFill>
                  <a:srgbClr val="002060"/>
                </a:solidFill>
              </a:rPr>
              <a:t> as </a:t>
            </a:r>
            <a:r>
              <a:rPr lang="en-US" altLang="ko-KR" sz="1600" dirty="0" err="1">
                <a:solidFill>
                  <a:srgbClr val="002060"/>
                </a:solidFill>
              </a:rPr>
              <a:t>plt</a:t>
            </a:r>
            <a:endParaRPr lang="en-US" altLang="ko-KR" sz="1600" dirty="0">
              <a:solidFill>
                <a:srgbClr val="002060"/>
              </a:solidFill>
            </a:endParaRPr>
          </a:p>
          <a:p>
            <a:r>
              <a:rPr lang="en-US" altLang="ko-KR" sz="1600" dirty="0" err="1">
                <a:solidFill>
                  <a:srgbClr val="002060"/>
                </a:solidFill>
              </a:rPr>
              <a:t>plt.hist</a:t>
            </a:r>
            <a:r>
              <a:rPr lang="en-US" altLang="ko-KR" sz="1600" dirty="0">
                <a:solidFill>
                  <a:srgbClr val="002060"/>
                </a:solidFill>
              </a:rPr>
              <a:t>(data, bins=10)</a:t>
            </a:r>
          </a:p>
          <a:p>
            <a:r>
              <a:rPr lang="en-US" altLang="ko-KR" sz="1600" dirty="0" err="1">
                <a:solidFill>
                  <a:srgbClr val="002060"/>
                </a:solidFill>
              </a:rPr>
              <a:t>plt.show</a:t>
            </a:r>
            <a:r>
              <a:rPr lang="en-US" altLang="ko-KR" sz="1600" dirty="0">
                <a:solidFill>
                  <a:srgbClr val="002060"/>
                </a:solidFill>
              </a:rPr>
              <a:t>()</a:t>
            </a:r>
            <a:endParaRPr lang="ko-KR" altLang="en-US" sz="1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51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1431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/>
              <a:t>약속된 </a:t>
            </a:r>
            <a:r>
              <a:rPr lang="ko-KR" altLang="en-US" sz="1800" b="1" dirty="0" err="1" smtClean="0"/>
              <a:t>난수</a:t>
            </a:r>
            <a:r>
              <a:rPr lang="ko-KR" altLang="en-US" sz="1800" b="1" dirty="0" smtClean="0"/>
              <a:t> 생성</a:t>
            </a:r>
            <a:endParaRPr lang="en-US" altLang="ko-KR" sz="1800" b="1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무작위 수를 만드는 </a:t>
            </a:r>
            <a:r>
              <a:rPr lang="ko-KR" altLang="en-US" sz="1600" dirty="0" err="1"/>
              <a:t>난수는</a:t>
            </a:r>
            <a:r>
              <a:rPr lang="ko-KR" altLang="en-US" sz="1600" dirty="0"/>
              <a:t> 특정 시작 숫자로부터 </a:t>
            </a:r>
            <a:r>
              <a:rPr lang="ko-KR" altLang="en-US" sz="1600" dirty="0" err="1"/>
              <a:t>난수처럼</a:t>
            </a:r>
            <a:r>
              <a:rPr lang="ko-KR" altLang="en-US" sz="1600" dirty="0"/>
              <a:t> 보이는 수열을 만드는 알고리즘의 결과물입니다</a:t>
            </a:r>
            <a:r>
              <a:rPr lang="en-US" altLang="ko-KR" sz="1600" dirty="0"/>
              <a:t>.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따라서 시작점을 설정함으로써 </a:t>
            </a:r>
            <a:r>
              <a:rPr lang="ko-KR" altLang="en-US" sz="1600" dirty="0" err="1"/>
              <a:t>난수</a:t>
            </a:r>
            <a:r>
              <a:rPr lang="ko-KR" altLang="en-US" sz="1600" dirty="0"/>
              <a:t> 발생을 재연할 수 있습니다</a:t>
            </a:r>
            <a:r>
              <a:rPr lang="en-US" altLang="ko-KR" sz="1600" dirty="0"/>
              <a:t>.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err="1"/>
              <a:t>난수의</a:t>
            </a:r>
            <a:r>
              <a:rPr lang="ko-KR" altLang="en-US" sz="1600" dirty="0"/>
              <a:t> 시작점을 설정하는 함수가 </a:t>
            </a:r>
            <a:r>
              <a:rPr lang="en-US" altLang="ko-KR" sz="1600" dirty="0" err="1"/>
              <a:t>np.random.seed</a:t>
            </a:r>
            <a:r>
              <a:rPr lang="en-US" altLang="ko-KR" sz="1600" dirty="0"/>
              <a:t> </a:t>
            </a:r>
            <a:r>
              <a:rPr lang="ko-KR" altLang="en-US" sz="1600" dirty="0"/>
              <a:t>입니다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Python </a:t>
            </a:r>
            <a:r>
              <a:rPr lang="en-US" altLang="ko-KR" sz="2400" b="1" dirty="0" err="1" smtClean="0"/>
              <a:t>Numpy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34644" y="2233428"/>
            <a:ext cx="7963136" cy="3969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err="1">
                <a:solidFill>
                  <a:srgbClr val="002060"/>
                </a:solidFill>
              </a:rPr>
              <a:t>np.random.random</a:t>
            </a:r>
            <a:r>
              <a:rPr lang="en-US" altLang="ko-KR" sz="1600" dirty="0">
                <a:solidFill>
                  <a:srgbClr val="002060"/>
                </a:solidFill>
              </a:rPr>
              <a:t>((2, 2))</a:t>
            </a:r>
          </a:p>
          <a:p>
            <a:r>
              <a:rPr lang="en-US" altLang="ko-KR" sz="1600" dirty="0" err="1">
                <a:solidFill>
                  <a:srgbClr val="002060"/>
                </a:solidFill>
              </a:rPr>
              <a:t>np.random.randint</a:t>
            </a:r>
            <a:r>
              <a:rPr lang="en-US" altLang="ko-KR" sz="1600" dirty="0">
                <a:solidFill>
                  <a:srgbClr val="002060"/>
                </a:solidFill>
              </a:rPr>
              <a:t>(0, 10, (2, 3))</a:t>
            </a:r>
          </a:p>
          <a:p>
            <a:r>
              <a:rPr lang="en-US" altLang="ko-KR" sz="1600" dirty="0" err="1">
                <a:solidFill>
                  <a:srgbClr val="002060"/>
                </a:solidFill>
              </a:rPr>
              <a:t>np.random.random</a:t>
            </a:r>
            <a:r>
              <a:rPr lang="en-US" altLang="ko-KR" sz="1600" dirty="0">
                <a:solidFill>
                  <a:srgbClr val="002060"/>
                </a:solidFill>
              </a:rPr>
              <a:t>((2, 2))</a:t>
            </a:r>
          </a:p>
          <a:p>
            <a:r>
              <a:rPr lang="en-US" altLang="ko-KR" sz="1600" dirty="0" err="1">
                <a:solidFill>
                  <a:srgbClr val="002060"/>
                </a:solidFill>
              </a:rPr>
              <a:t>np.random.randint</a:t>
            </a:r>
            <a:r>
              <a:rPr lang="en-US" altLang="ko-KR" sz="1600" dirty="0">
                <a:solidFill>
                  <a:srgbClr val="002060"/>
                </a:solidFill>
              </a:rPr>
              <a:t>(0, 10, (2, 3</a:t>
            </a:r>
            <a:r>
              <a:rPr lang="en-US" altLang="ko-KR" sz="1600" dirty="0" smtClean="0">
                <a:solidFill>
                  <a:srgbClr val="002060"/>
                </a:solidFill>
              </a:rPr>
              <a:t>))</a:t>
            </a:r>
          </a:p>
          <a:p>
            <a:endParaRPr lang="en-US" altLang="ko-KR" sz="1600" dirty="0">
              <a:solidFill>
                <a:srgbClr val="002060"/>
              </a:solidFill>
            </a:endParaRPr>
          </a:p>
          <a:p>
            <a:r>
              <a:rPr lang="en-US" altLang="ko-KR" sz="1600" dirty="0">
                <a:solidFill>
                  <a:srgbClr val="002060"/>
                </a:solidFill>
              </a:rPr>
              <a:t># seed </a:t>
            </a:r>
            <a:r>
              <a:rPr lang="ko-KR" altLang="en-US" sz="1600" dirty="0">
                <a:solidFill>
                  <a:srgbClr val="002060"/>
                </a:solidFill>
              </a:rPr>
              <a:t>값을 설정하여 아래에서 </a:t>
            </a:r>
            <a:r>
              <a:rPr lang="ko-KR" altLang="en-US" sz="1600" dirty="0" err="1">
                <a:solidFill>
                  <a:srgbClr val="002060"/>
                </a:solidFill>
              </a:rPr>
              <a:t>난수가</a:t>
            </a:r>
            <a:r>
              <a:rPr lang="ko-KR" altLang="en-US" sz="1600" dirty="0">
                <a:solidFill>
                  <a:srgbClr val="002060"/>
                </a:solidFill>
              </a:rPr>
              <a:t> 재연 가능하도록 함</a:t>
            </a:r>
          </a:p>
          <a:p>
            <a:r>
              <a:rPr lang="en-US" altLang="ko-KR" sz="1600" dirty="0" err="1">
                <a:solidFill>
                  <a:srgbClr val="C00000"/>
                </a:solidFill>
              </a:rPr>
              <a:t>np.random.seed</a:t>
            </a:r>
            <a:r>
              <a:rPr lang="en-US" altLang="ko-KR" sz="1600" dirty="0">
                <a:solidFill>
                  <a:srgbClr val="002060"/>
                </a:solidFill>
              </a:rPr>
              <a:t>(100)</a:t>
            </a:r>
          </a:p>
          <a:p>
            <a:r>
              <a:rPr lang="en-US" altLang="ko-KR" sz="1600" dirty="0" err="1">
                <a:solidFill>
                  <a:srgbClr val="002060"/>
                </a:solidFill>
              </a:rPr>
              <a:t>np.random.random</a:t>
            </a:r>
            <a:r>
              <a:rPr lang="en-US" altLang="ko-KR" sz="1600" dirty="0">
                <a:solidFill>
                  <a:srgbClr val="002060"/>
                </a:solidFill>
              </a:rPr>
              <a:t>((2, 2))</a:t>
            </a:r>
          </a:p>
          <a:p>
            <a:r>
              <a:rPr lang="en-US" altLang="ko-KR" sz="1600" dirty="0" err="1">
                <a:solidFill>
                  <a:srgbClr val="002060"/>
                </a:solidFill>
              </a:rPr>
              <a:t>np.random.randint</a:t>
            </a:r>
            <a:r>
              <a:rPr lang="en-US" altLang="ko-KR" sz="1600" dirty="0">
                <a:solidFill>
                  <a:srgbClr val="002060"/>
                </a:solidFill>
              </a:rPr>
              <a:t>(0, 10, (2, 3</a:t>
            </a:r>
            <a:r>
              <a:rPr lang="en-US" altLang="ko-KR" sz="1600" dirty="0" smtClean="0">
                <a:solidFill>
                  <a:srgbClr val="002060"/>
                </a:solidFill>
              </a:rPr>
              <a:t>))</a:t>
            </a:r>
            <a:endParaRPr lang="en-US" altLang="ko-KR" sz="1600" dirty="0">
              <a:solidFill>
                <a:srgbClr val="002060"/>
              </a:solidFill>
            </a:endParaRPr>
          </a:p>
          <a:p>
            <a:r>
              <a:rPr lang="en-US" altLang="ko-KR" sz="1600" dirty="0">
                <a:solidFill>
                  <a:srgbClr val="002060"/>
                </a:solidFill>
              </a:rPr>
              <a:t># seed </a:t>
            </a:r>
            <a:r>
              <a:rPr lang="ko-KR" altLang="en-US" sz="1600" dirty="0">
                <a:solidFill>
                  <a:srgbClr val="002060"/>
                </a:solidFill>
              </a:rPr>
              <a:t>값 재 설정</a:t>
            </a:r>
          </a:p>
          <a:p>
            <a:r>
              <a:rPr lang="en-US" altLang="ko-KR" sz="1600" dirty="0" err="1">
                <a:solidFill>
                  <a:srgbClr val="002060"/>
                </a:solidFill>
              </a:rPr>
              <a:t>np.random.seed</a:t>
            </a:r>
            <a:r>
              <a:rPr lang="en-US" altLang="ko-KR" sz="1600" dirty="0">
                <a:solidFill>
                  <a:srgbClr val="002060"/>
                </a:solidFill>
              </a:rPr>
              <a:t>(100)</a:t>
            </a:r>
          </a:p>
          <a:p>
            <a:r>
              <a:rPr lang="en-US" altLang="ko-KR" sz="1600" dirty="0">
                <a:solidFill>
                  <a:srgbClr val="002060"/>
                </a:solidFill>
              </a:rPr>
              <a:t># </a:t>
            </a:r>
            <a:r>
              <a:rPr lang="ko-KR" altLang="en-US" sz="1600" dirty="0">
                <a:solidFill>
                  <a:srgbClr val="002060"/>
                </a:solidFill>
              </a:rPr>
              <a:t>위 </a:t>
            </a:r>
            <a:r>
              <a:rPr lang="ko-KR" altLang="en-US" sz="1600" dirty="0" err="1">
                <a:solidFill>
                  <a:srgbClr val="002060"/>
                </a:solidFill>
              </a:rPr>
              <a:t>난수의</a:t>
            </a:r>
            <a:r>
              <a:rPr lang="ko-KR" altLang="en-US" sz="1600" dirty="0">
                <a:solidFill>
                  <a:srgbClr val="002060"/>
                </a:solidFill>
              </a:rPr>
              <a:t> 재연</a:t>
            </a:r>
          </a:p>
          <a:p>
            <a:r>
              <a:rPr lang="en-US" altLang="ko-KR" sz="1600" dirty="0" err="1">
                <a:solidFill>
                  <a:srgbClr val="002060"/>
                </a:solidFill>
              </a:rPr>
              <a:t>np.random.random</a:t>
            </a:r>
            <a:r>
              <a:rPr lang="en-US" altLang="ko-KR" sz="1600" dirty="0">
                <a:solidFill>
                  <a:srgbClr val="002060"/>
                </a:solidFill>
              </a:rPr>
              <a:t>((2, 2))</a:t>
            </a:r>
          </a:p>
          <a:p>
            <a:r>
              <a:rPr lang="en-US" altLang="ko-KR" sz="1600" dirty="0">
                <a:solidFill>
                  <a:srgbClr val="002060"/>
                </a:solidFill>
              </a:rPr>
              <a:t>#</a:t>
            </a:r>
            <a:r>
              <a:rPr lang="ko-KR" altLang="en-US" sz="1600" dirty="0">
                <a:solidFill>
                  <a:srgbClr val="002060"/>
                </a:solidFill>
              </a:rPr>
              <a:t>위 </a:t>
            </a:r>
            <a:r>
              <a:rPr lang="ko-KR" altLang="en-US" sz="1600" dirty="0" err="1">
                <a:solidFill>
                  <a:srgbClr val="002060"/>
                </a:solidFill>
              </a:rPr>
              <a:t>난수의</a:t>
            </a:r>
            <a:r>
              <a:rPr lang="ko-KR" altLang="en-US" sz="1600" dirty="0">
                <a:solidFill>
                  <a:srgbClr val="002060"/>
                </a:solidFill>
              </a:rPr>
              <a:t> 재연</a:t>
            </a:r>
          </a:p>
          <a:p>
            <a:r>
              <a:rPr lang="en-US" altLang="ko-KR" sz="1600" dirty="0" err="1">
                <a:solidFill>
                  <a:srgbClr val="002060"/>
                </a:solidFill>
              </a:rPr>
              <a:t>np.random.randint</a:t>
            </a:r>
            <a:r>
              <a:rPr lang="en-US" altLang="ko-KR" sz="1600" dirty="0">
                <a:solidFill>
                  <a:srgbClr val="002060"/>
                </a:solidFill>
              </a:rPr>
              <a:t>(0, 10, (2, 3))</a:t>
            </a:r>
            <a:endParaRPr lang="ko-KR" altLang="en-US" sz="1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7060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1431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NumPy</a:t>
            </a:r>
            <a:r>
              <a:rPr lang="en-US" altLang="ko-KR" sz="1800" b="1" dirty="0"/>
              <a:t> </a:t>
            </a:r>
            <a:r>
              <a:rPr lang="ko-KR" altLang="en-US" sz="1800" b="1" dirty="0" smtClean="0"/>
              <a:t>입출력</a:t>
            </a:r>
            <a:endParaRPr lang="en-US" altLang="ko-KR" sz="1800" b="1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err="1"/>
              <a:t>NumPy</a:t>
            </a:r>
            <a:r>
              <a:rPr lang="ko-KR" altLang="en-US" sz="1600" dirty="0"/>
              <a:t>는 배열 객체를 바이너리 파일 혹은 텍스트 파일에 저장하고 로딩하는 기능을 제공합니다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Python </a:t>
            </a:r>
            <a:r>
              <a:rPr lang="en-US" altLang="ko-KR" sz="2400" b="1" dirty="0" err="1" smtClean="0"/>
              <a:t>Numpy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4234349"/>
              </p:ext>
            </p:extLst>
          </p:nvPr>
        </p:nvGraphicFramePr>
        <p:xfrm>
          <a:off x="1037968" y="1664043"/>
          <a:ext cx="9111048" cy="4937760"/>
        </p:xfrm>
        <a:graphic>
          <a:graphicData uri="http://schemas.openxmlformats.org/drawingml/2006/table">
            <a:tbl>
              <a:tblPr/>
              <a:tblGrid>
                <a:gridCol w="1631091"/>
                <a:gridCol w="5717060"/>
                <a:gridCol w="1762897"/>
              </a:tblGrid>
              <a:tr h="2224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함수명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기능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파일포멧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224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np.save</a:t>
                      </a:r>
                      <a:r>
                        <a:rPr lang="en-US" altLang="ko-KR" sz="1600" dirty="0" smtClean="0"/>
                        <a:t>()	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NumPy</a:t>
                      </a: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배열 객체 </a:t>
                      </a:r>
                      <a:r>
                        <a:rPr lang="en-US" altLang="ko-KR" sz="1600" dirty="0" smtClean="0"/>
                        <a:t>1</a:t>
                      </a:r>
                      <a:r>
                        <a:rPr lang="ko-KR" altLang="en-US" sz="1600" dirty="0" smtClean="0"/>
                        <a:t>개를 파일에 저장</a:t>
                      </a:r>
                      <a:r>
                        <a:rPr lang="en-US" altLang="ko-KR" sz="1600" dirty="0" smtClean="0"/>
                        <a:t/>
                      </a:r>
                      <a:br>
                        <a:rPr lang="en-US" altLang="ko-KR" sz="1600" dirty="0" smtClean="0"/>
                      </a:br>
                      <a:r>
                        <a:rPr lang="ko-KR" altLang="en-US" sz="1600" dirty="0" err="1" smtClean="0"/>
                        <a:t>확장자</a:t>
                      </a:r>
                      <a:r>
                        <a:rPr lang="en-US" altLang="ko-KR" sz="1600" dirty="0" smtClean="0"/>
                        <a:t>: </a:t>
                      </a:r>
                      <a:r>
                        <a:rPr lang="en-US" altLang="ko-KR" sz="1600" dirty="0" err="1" smtClean="0"/>
                        <a:t>npy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바이너리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4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np.savez</a:t>
                      </a:r>
                      <a:r>
                        <a:rPr lang="en-US" altLang="ko-KR" sz="1600" dirty="0" smtClean="0"/>
                        <a:t>()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NumPy</a:t>
                      </a: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배열 객체 </a:t>
                      </a:r>
                      <a:r>
                        <a:rPr lang="ko-KR" altLang="en-US" sz="1600" dirty="0" err="1" smtClean="0"/>
                        <a:t>복수개를</a:t>
                      </a:r>
                      <a:r>
                        <a:rPr lang="ko-KR" altLang="en-US" sz="1600" dirty="0" smtClean="0"/>
                        <a:t> 파일에 저장</a:t>
                      </a:r>
                      <a:r>
                        <a:rPr lang="en-US" altLang="ko-KR" sz="1600" dirty="0" smtClean="0"/>
                        <a:t/>
                      </a:r>
                      <a:br>
                        <a:rPr lang="en-US" altLang="ko-KR" sz="1600" dirty="0" smtClean="0"/>
                      </a:br>
                      <a:r>
                        <a:rPr lang="ko-KR" altLang="en-US" sz="1600" dirty="0" err="1" smtClean="0"/>
                        <a:t>확장자</a:t>
                      </a:r>
                      <a:r>
                        <a:rPr lang="en-US" altLang="ko-KR" sz="1600" dirty="0" smtClean="0"/>
                        <a:t>: </a:t>
                      </a:r>
                      <a:r>
                        <a:rPr lang="en-US" altLang="ko-KR" sz="1600" dirty="0" err="1" smtClean="0"/>
                        <a:t>pnz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바이너리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4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np.load</a:t>
                      </a:r>
                      <a:r>
                        <a:rPr lang="en-US" altLang="ko-KR" sz="1600" dirty="0" smtClean="0"/>
                        <a:t>()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NumPy</a:t>
                      </a: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배열 저장 파일로 부터 객체 로딩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바이너리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4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np.loadtxt</a:t>
                      </a:r>
                      <a:r>
                        <a:rPr lang="en-US" altLang="ko-KR" sz="1600" dirty="0" smtClean="0"/>
                        <a:t>()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텍스트 파일로 </a:t>
                      </a:r>
                      <a:r>
                        <a:rPr lang="ko-KR" altLang="en-US" sz="1600" dirty="0" err="1" smtClean="0"/>
                        <a:t>부터</a:t>
                      </a:r>
                      <a:r>
                        <a:rPr lang="ko-KR" altLang="en-US" sz="1600" dirty="0" smtClean="0"/>
                        <a:t> 배열 로딩</a:t>
                      </a:r>
                      <a:endParaRPr lang="en-US" altLang="ko-KR" sz="1600" dirty="0" smtClean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600" dirty="0" err="1" smtClean="0"/>
                        <a:t>np.loadtxt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en-US" altLang="ko-KR" sz="1600" dirty="0" err="1" smtClean="0"/>
                        <a:t>fname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en-US" altLang="ko-KR" sz="1600" dirty="0" err="1" smtClean="0"/>
                        <a:t>dtype</a:t>
                      </a:r>
                      <a:r>
                        <a:rPr lang="en-US" altLang="ko-KR" sz="1600" dirty="0" smtClean="0"/>
                        <a:t>=&lt;class 'float'&gt;, comments='#', delimiter=None, converters=None, </a:t>
                      </a:r>
                      <a:r>
                        <a:rPr lang="en-US" altLang="ko-KR" sz="1600" dirty="0" err="1" smtClean="0"/>
                        <a:t>skiprows</a:t>
                      </a:r>
                      <a:r>
                        <a:rPr lang="en-US" altLang="ko-KR" sz="1600" dirty="0" smtClean="0"/>
                        <a:t>=0, </a:t>
                      </a:r>
                      <a:r>
                        <a:rPr lang="en-US" altLang="ko-KR" sz="1600" dirty="0" err="1" smtClean="0"/>
                        <a:t>usecols</a:t>
                      </a:r>
                      <a:r>
                        <a:rPr lang="en-US" altLang="ko-KR" sz="1600" dirty="0" smtClean="0"/>
                        <a:t>=None, unpack=False, </a:t>
                      </a:r>
                      <a:r>
                        <a:rPr lang="en-US" altLang="ko-KR" sz="1600" dirty="0" err="1" smtClean="0"/>
                        <a:t>ndmin</a:t>
                      </a:r>
                      <a:r>
                        <a:rPr lang="en-US" altLang="ko-KR" sz="1600" dirty="0" smtClean="0"/>
                        <a:t>=0)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600" dirty="0" err="1" smtClean="0"/>
                        <a:t>fname</a:t>
                      </a:r>
                      <a:r>
                        <a:rPr lang="en-US" altLang="ko-KR" sz="1600" dirty="0" smtClean="0"/>
                        <a:t>: </a:t>
                      </a:r>
                      <a:r>
                        <a:rPr lang="ko-KR" altLang="en-US" sz="1600" dirty="0" smtClean="0"/>
                        <a:t>파일명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600" dirty="0" err="1" smtClean="0"/>
                        <a:t>dtype</a:t>
                      </a:r>
                      <a:r>
                        <a:rPr lang="en-US" altLang="ko-KR" sz="1600" dirty="0" smtClean="0"/>
                        <a:t>: </a:t>
                      </a:r>
                      <a:r>
                        <a:rPr lang="ko-KR" altLang="en-US" sz="1600" dirty="0" smtClean="0"/>
                        <a:t>데이터 타입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600" dirty="0" smtClean="0"/>
                        <a:t>comments: comment </a:t>
                      </a:r>
                      <a:r>
                        <a:rPr lang="ko-KR" altLang="en-US" sz="1600" dirty="0" smtClean="0"/>
                        <a:t>시작 부호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600" dirty="0" smtClean="0"/>
                        <a:t>delimiter: </a:t>
                      </a:r>
                      <a:r>
                        <a:rPr lang="ko-KR" altLang="en-US" sz="1600" dirty="0" err="1" smtClean="0"/>
                        <a:t>구분자</a:t>
                      </a:r>
                      <a:endParaRPr lang="ko-KR" altLang="en-US" sz="1600" dirty="0" smtClean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600" dirty="0" err="1" smtClean="0"/>
                        <a:t>skiprows</a:t>
                      </a:r>
                      <a:r>
                        <a:rPr lang="en-US" altLang="ko-KR" sz="1600" dirty="0" smtClean="0"/>
                        <a:t>: </a:t>
                      </a:r>
                      <a:r>
                        <a:rPr lang="ko-KR" altLang="en-US" sz="1600" dirty="0" smtClean="0"/>
                        <a:t>제외 라인 수</a:t>
                      </a:r>
                      <a:r>
                        <a:rPr lang="en-US" altLang="ko-KR" sz="1600" dirty="0" smtClean="0"/>
                        <a:t>(header </a:t>
                      </a:r>
                      <a:r>
                        <a:rPr lang="ko-KR" altLang="en-US" sz="1600" dirty="0" smtClean="0"/>
                        <a:t>제거용</a:t>
                      </a:r>
                      <a:r>
                        <a:rPr lang="en-US" altLang="ko-KR" sz="1600" dirty="0" smtClean="0"/>
                        <a:t>)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텍스트를 포함한 파일이 경우 </a:t>
                      </a:r>
                      <a:r>
                        <a:rPr lang="en-US" altLang="ko-KR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dtyped</a:t>
                      </a:r>
                      <a:r>
                        <a:rPr lang="ko-KR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으로 </a:t>
                      </a:r>
                      <a:r>
                        <a:rPr lang="ko-KR" altLang="en-US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컬럼</a:t>
                      </a:r>
                      <a:r>
                        <a:rPr lang="ko-KR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명과 데이터 타입을 설정해야 합니다</a:t>
                      </a:r>
                      <a:r>
                        <a:rPr lang="en-US" altLang="ko-K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텍스트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4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np.savetxt</a:t>
                      </a:r>
                      <a:r>
                        <a:rPr lang="en-US" altLang="ko-KR" sz="1600" dirty="0" smtClean="0"/>
                        <a:t>()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텍스트 파일에 </a:t>
                      </a:r>
                      <a:r>
                        <a:rPr lang="en-US" altLang="ko-KR" sz="1600" dirty="0" err="1" smtClean="0"/>
                        <a:t>NumPy</a:t>
                      </a: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배열 객체 저장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텍스트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290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4107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NumPy</a:t>
            </a:r>
            <a:r>
              <a:rPr lang="en-US" altLang="ko-KR" sz="1800" b="1" dirty="0"/>
              <a:t> </a:t>
            </a:r>
            <a:r>
              <a:rPr lang="ko-KR" altLang="en-US" sz="1800" b="1" dirty="0"/>
              <a:t>입출력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endParaRPr lang="ko-KR" altLang="en-US" sz="16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Python </a:t>
            </a:r>
            <a:r>
              <a:rPr lang="en-US" altLang="ko-KR" sz="2400" b="1" dirty="0" err="1" smtClean="0"/>
              <a:t>Numpy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47464" y="1349085"/>
            <a:ext cx="7963136" cy="537239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rgbClr val="002060"/>
                </a:solidFill>
              </a:rPr>
              <a:t>a = </a:t>
            </a:r>
            <a:r>
              <a:rPr lang="en-US" altLang="ko-KR" sz="1600" dirty="0" err="1">
                <a:solidFill>
                  <a:srgbClr val="002060"/>
                </a:solidFill>
              </a:rPr>
              <a:t>np.random.randint</a:t>
            </a:r>
            <a:r>
              <a:rPr lang="en-US" altLang="ko-KR" sz="1600" dirty="0">
                <a:solidFill>
                  <a:srgbClr val="002060"/>
                </a:solidFill>
              </a:rPr>
              <a:t>(0, 10, (2, 3))</a:t>
            </a:r>
          </a:p>
          <a:p>
            <a:r>
              <a:rPr lang="en-US" altLang="ko-KR" sz="1600" dirty="0">
                <a:solidFill>
                  <a:srgbClr val="002060"/>
                </a:solidFill>
              </a:rPr>
              <a:t>b = </a:t>
            </a:r>
            <a:r>
              <a:rPr lang="en-US" altLang="ko-KR" sz="1600" dirty="0" err="1">
                <a:solidFill>
                  <a:srgbClr val="002060"/>
                </a:solidFill>
              </a:rPr>
              <a:t>np.random.randint</a:t>
            </a:r>
            <a:r>
              <a:rPr lang="en-US" altLang="ko-KR" sz="1600" dirty="0">
                <a:solidFill>
                  <a:srgbClr val="002060"/>
                </a:solidFill>
              </a:rPr>
              <a:t>(0, 10, (2, 3))</a:t>
            </a:r>
          </a:p>
          <a:p>
            <a:r>
              <a:rPr lang="en-US" altLang="ko-KR" sz="1600" dirty="0" err="1">
                <a:solidFill>
                  <a:srgbClr val="002060"/>
                </a:solidFill>
              </a:rPr>
              <a:t>pprint</a:t>
            </a:r>
            <a:r>
              <a:rPr lang="en-US" altLang="ko-KR" sz="1600" dirty="0">
                <a:solidFill>
                  <a:srgbClr val="002060"/>
                </a:solidFill>
              </a:rPr>
              <a:t>(a)</a:t>
            </a:r>
          </a:p>
          <a:p>
            <a:r>
              <a:rPr lang="en-US" altLang="ko-KR" sz="1600" dirty="0" err="1">
                <a:solidFill>
                  <a:srgbClr val="002060"/>
                </a:solidFill>
              </a:rPr>
              <a:t>pprint</a:t>
            </a:r>
            <a:r>
              <a:rPr lang="en-US" altLang="ko-KR" sz="1600" dirty="0">
                <a:solidFill>
                  <a:srgbClr val="002060"/>
                </a:solidFill>
              </a:rPr>
              <a:t>(b</a:t>
            </a:r>
            <a:r>
              <a:rPr lang="en-US" altLang="ko-KR" sz="1600" dirty="0" smtClean="0">
                <a:solidFill>
                  <a:srgbClr val="002060"/>
                </a:solidFill>
              </a:rPr>
              <a:t>)</a:t>
            </a:r>
            <a:endParaRPr lang="en-US" altLang="ko-KR" sz="1600" dirty="0">
              <a:solidFill>
                <a:srgbClr val="002060"/>
              </a:solidFill>
            </a:endParaRPr>
          </a:p>
          <a:p>
            <a:r>
              <a:rPr lang="en-US" altLang="ko-KR" sz="1600" dirty="0">
                <a:solidFill>
                  <a:srgbClr val="002060"/>
                </a:solidFill>
              </a:rPr>
              <a:t># a</a:t>
            </a:r>
            <a:r>
              <a:rPr lang="ko-KR" altLang="en-US" sz="1600" dirty="0">
                <a:solidFill>
                  <a:srgbClr val="002060"/>
                </a:solidFill>
              </a:rPr>
              <a:t>배열 파일에 저장</a:t>
            </a:r>
          </a:p>
          <a:p>
            <a:r>
              <a:rPr lang="en-US" altLang="ko-KR" sz="1600" dirty="0" err="1">
                <a:solidFill>
                  <a:srgbClr val="C00000"/>
                </a:solidFill>
              </a:rPr>
              <a:t>np.save</a:t>
            </a:r>
            <a:r>
              <a:rPr lang="en-US" altLang="ko-KR" sz="1600" dirty="0">
                <a:solidFill>
                  <a:srgbClr val="C00000"/>
                </a:solidFill>
              </a:rPr>
              <a:t>("./my_array1", a)</a:t>
            </a:r>
          </a:p>
          <a:p>
            <a:r>
              <a:rPr lang="en-US" altLang="ko-KR" sz="1600" dirty="0">
                <a:solidFill>
                  <a:srgbClr val="002060"/>
                </a:solidFill>
              </a:rPr>
              <a:t># a, b </a:t>
            </a:r>
            <a:r>
              <a:rPr lang="ko-KR" altLang="en-US" sz="1600" dirty="0">
                <a:solidFill>
                  <a:srgbClr val="002060"/>
                </a:solidFill>
              </a:rPr>
              <a:t>두 개 배열을 파일에 저장</a:t>
            </a:r>
          </a:p>
          <a:p>
            <a:r>
              <a:rPr lang="en-US" altLang="ko-KR" sz="1600" dirty="0" err="1">
                <a:solidFill>
                  <a:srgbClr val="C00000"/>
                </a:solidFill>
              </a:rPr>
              <a:t>np.savez</a:t>
            </a:r>
            <a:r>
              <a:rPr lang="en-US" altLang="ko-KR" sz="1600" dirty="0">
                <a:solidFill>
                  <a:srgbClr val="C00000"/>
                </a:solidFill>
              </a:rPr>
              <a:t>("my_array2", a, b</a:t>
            </a:r>
            <a:r>
              <a:rPr lang="en-US" altLang="ko-KR" sz="1600" dirty="0" smtClean="0">
                <a:solidFill>
                  <a:srgbClr val="C00000"/>
                </a:solidFill>
              </a:rPr>
              <a:t>)</a:t>
            </a:r>
            <a:endParaRPr lang="en-US" altLang="ko-KR" sz="1600" dirty="0">
              <a:solidFill>
                <a:srgbClr val="002060"/>
              </a:solidFill>
            </a:endParaRPr>
          </a:p>
          <a:p>
            <a:r>
              <a:rPr lang="en-US" altLang="ko-KR" sz="1600" dirty="0">
                <a:solidFill>
                  <a:srgbClr val="002060"/>
                </a:solidFill>
              </a:rPr>
              <a:t># 1</a:t>
            </a:r>
            <a:r>
              <a:rPr lang="ko-KR" altLang="en-US" sz="1600" dirty="0">
                <a:solidFill>
                  <a:srgbClr val="002060"/>
                </a:solidFill>
              </a:rPr>
              <a:t>개 배열 로딩</a:t>
            </a:r>
          </a:p>
          <a:p>
            <a:r>
              <a:rPr lang="en-US" altLang="ko-KR" sz="1600" dirty="0" err="1">
                <a:solidFill>
                  <a:srgbClr val="C00000"/>
                </a:solidFill>
              </a:rPr>
              <a:t>np.load</a:t>
            </a:r>
            <a:r>
              <a:rPr lang="en-US" altLang="ko-KR" sz="1600" dirty="0">
                <a:solidFill>
                  <a:srgbClr val="C00000"/>
                </a:solidFill>
              </a:rPr>
              <a:t>("./my_array1.npy")</a:t>
            </a:r>
          </a:p>
          <a:p>
            <a:r>
              <a:rPr lang="en-US" altLang="ko-KR" sz="1600" dirty="0">
                <a:solidFill>
                  <a:srgbClr val="002060"/>
                </a:solidFill>
              </a:rPr>
              <a:t># </a:t>
            </a:r>
            <a:r>
              <a:rPr lang="ko-KR" altLang="en-US" sz="1600" dirty="0">
                <a:solidFill>
                  <a:srgbClr val="002060"/>
                </a:solidFill>
              </a:rPr>
              <a:t>복수 파일 로딩</a:t>
            </a:r>
          </a:p>
          <a:p>
            <a:r>
              <a:rPr lang="en-US" altLang="ko-KR" sz="1600" dirty="0" err="1">
                <a:solidFill>
                  <a:srgbClr val="C00000"/>
                </a:solidFill>
              </a:rPr>
              <a:t>npzfiles</a:t>
            </a:r>
            <a:r>
              <a:rPr lang="en-US" altLang="ko-KR" sz="1600" dirty="0">
                <a:solidFill>
                  <a:srgbClr val="C00000"/>
                </a:solidFill>
              </a:rPr>
              <a:t> = </a:t>
            </a:r>
            <a:r>
              <a:rPr lang="en-US" altLang="ko-KR" sz="1600" dirty="0" err="1">
                <a:solidFill>
                  <a:srgbClr val="C00000"/>
                </a:solidFill>
              </a:rPr>
              <a:t>np.load</a:t>
            </a:r>
            <a:r>
              <a:rPr lang="en-US" altLang="ko-KR" sz="1600" dirty="0">
                <a:solidFill>
                  <a:srgbClr val="C00000"/>
                </a:solidFill>
              </a:rPr>
              <a:t>("./my_array2.npz")</a:t>
            </a:r>
          </a:p>
          <a:p>
            <a:r>
              <a:rPr lang="en-US" altLang="ko-KR" sz="1600" dirty="0" err="1">
                <a:solidFill>
                  <a:srgbClr val="002060"/>
                </a:solidFill>
              </a:rPr>
              <a:t>npzfiles.files</a:t>
            </a:r>
            <a:endParaRPr lang="en-US" altLang="ko-KR" sz="1600" dirty="0">
              <a:solidFill>
                <a:srgbClr val="002060"/>
              </a:solidFill>
            </a:endParaRPr>
          </a:p>
          <a:p>
            <a:r>
              <a:rPr lang="en-US" altLang="ko-KR" sz="1600" dirty="0" err="1">
                <a:solidFill>
                  <a:srgbClr val="002060"/>
                </a:solidFill>
              </a:rPr>
              <a:t>npzfiles</a:t>
            </a:r>
            <a:r>
              <a:rPr lang="en-US" altLang="ko-KR" sz="1600" dirty="0">
                <a:solidFill>
                  <a:srgbClr val="002060"/>
                </a:solidFill>
              </a:rPr>
              <a:t>['arr_0']</a:t>
            </a:r>
          </a:p>
          <a:p>
            <a:r>
              <a:rPr lang="en-US" altLang="ko-KR" sz="1600" dirty="0" err="1">
                <a:solidFill>
                  <a:srgbClr val="002060"/>
                </a:solidFill>
              </a:rPr>
              <a:t>npzfiles</a:t>
            </a:r>
            <a:r>
              <a:rPr lang="en-US" altLang="ko-KR" sz="1600" dirty="0">
                <a:solidFill>
                  <a:srgbClr val="002060"/>
                </a:solidFill>
              </a:rPr>
              <a:t>['arr_1</a:t>
            </a:r>
            <a:r>
              <a:rPr lang="en-US" altLang="ko-KR" sz="1600" dirty="0" smtClean="0">
                <a:solidFill>
                  <a:srgbClr val="002060"/>
                </a:solidFill>
              </a:rPr>
              <a:t>']</a:t>
            </a:r>
          </a:p>
          <a:p>
            <a:r>
              <a:rPr lang="en-US" altLang="ko-KR" sz="1600" dirty="0">
                <a:solidFill>
                  <a:srgbClr val="002060"/>
                </a:solidFill>
              </a:rPr>
              <a:t>#</a:t>
            </a:r>
            <a:r>
              <a:rPr lang="ko-KR" altLang="en-US" sz="1600" dirty="0">
                <a:solidFill>
                  <a:srgbClr val="002060"/>
                </a:solidFill>
              </a:rPr>
              <a:t>기본 데이터 타입은 </a:t>
            </a:r>
            <a:r>
              <a:rPr lang="en-US" altLang="ko-KR" sz="1600" dirty="0">
                <a:solidFill>
                  <a:srgbClr val="002060"/>
                </a:solidFill>
              </a:rPr>
              <a:t>float</a:t>
            </a:r>
            <a:r>
              <a:rPr lang="ko-KR" altLang="en-US" sz="1600" dirty="0">
                <a:solidFill>
                  <a:srgbClr val="002060"/>
                </a:solidFill>
              </a:rPr>
              <a:t>을 설정됩니다</a:t>
            </a:r>
            <a:r>
              <a:rPr lang="en-US" altLang="ko-KR" sz="1600" dirty="0">
                <a:solidFill>
                  <a:srgbClr val="002060"/>
                </a:solidFill>
              </a:rPr>
              <a:t>. </a:t>
            </a:r>
          </a:p>
          <a:p>
            <a:r>
              <a:rPr lang="en-US" altLang="ko-KR" sz="1600" dirty="0">
                <a:solidFill>
                  <a:srgbClr val="002060"/>
                </a:solidFill>
              </a:rPr>
              <a:t>#</a:t>
            </a:r>
            <a:r>
              <a:rPr lang="ko-KR" altLang="en-US" sz="1600" dirty="0">
                <a:solidFill>
                  <a:srgbClr val="002060"/>
                </a:solidFill>
              </a:rPr>
              <a:t>파일 데이터 배열로 로딩</a:t>
            </a:r>
          </a:p>
          <a:p>
            <a:r>
              <a:rPr lang="en-US" altLang="ko-KR" sz="1600" dirty="0" err="1">
                <a:solidFill>
                  <a:srgbClr val="002060"/>
                </a:solidFill>
              </a:rPr>
              <a:t>np.loadtxt</a:t>
            </a:r>
            <a:r>
              <a:rPr lang="en-US" altLang="ko-KR" sz="1600" dirty="0">
                <a:solidFill>
                  <a:srgbClr val="002060"/>
                </a:solidFill>
              </a:rPr>
              <a:t>("./data/simple.csv")</a:t>
            </a:r>
          </a:p>
          <a:p>
            <a:r>
              <a:rPr lang="en-US" altLang="ko-KR" sz="1600" dirty="0">
                <a:solidFill>
                  <a:srgbClr val="002060"/>
                </a:solidFill>
              </a:rPr>
              <a:t>#</a:t>
            </a:r>
            <a:r>
              <a:rPr lang="en-US" altLang="ko-KR" sz="1600" dirty="0" err="1">
                <a:solidFill>
                  <a:srgbClr val="002060"/>
                </a:solidFill>
              </a:rPr>
              <a:t>dype</a:t>
            </a:r>
            <a:r>
              <a:rPr lang="en-US" altLang="ko-KR" sz="1600" dirty="0">
                <a:solidFill>
                  <a:srgbClr val="002060"/>
                </a:solidFill>
              </a:rPr>
              <a:t> </a:t>
            </a:r>
            <a:r>
              <a:rPr lang="ko-KR" altLang="en-US" sz="1600" dirty="0">
                <a:solidFill>
                  <a:srgbClr val="002060"/>
                </a:solidFill>
              </a:rPr>
              <a:t>속성으로 데이터 타입 변경 가능합니다</a:t>
            </a:r>
            <a:r>
              <a:rPr lang="en-US" altLang="ko-KR" sz="1600" dirty="0">
                <a:solidFill>
                  <a:srgbClr val="002060"/>
                </a:solidFill>
              </a:rPr>
              <a:t>. </a:t>
            </a:r>
          </a:p>
          <a:p>
            <a:r>
              <a:rPr lang="en-US" altLang="ko-KR" sz="1600" dirty="0">
                <a:solidFill>
                  <a:srgbClr val="002060"/>
                </a:solidFill>
              </a:rPr>
              <a:t>#</a:t>
            </a:r>
            <a:r>
              <a:rPr lang="ko-KR" altLang="en-US" sz="1600" dirty="0">
                <a:solidFill>
                  <a:srgbClr val="002060"/>
                </a:solidFill>
              </a:rPr>
              <a:t>파일 데이터 배열로 로딩 및 데이터 타입 지정</a:t>
            </a:r>
          </a:p>
          <a:p>
            <a:r>
              <a:rPr lang="en-US" altLang="ko-KR" sz="1600" dirty="0" err="1">
                <a:solidFill>
                  <a:srgbClr val="002060"/>
                </a:solidFill>
              </a:rPr>
              <a:t>np.loadtxt</a:t>
            </a:r>
            <a:r>
              <a:rPr lang="en-US" altLang="ko-KR" sz="1600" dirty="0">
                <a:solidFill>
                  <a:srgbClr val="002060"/>
                </a:solidFill>
              </a:rPr>
              <a:t>("./data/simple.csv", </a:t>
            </a:r>
            <a:r>
              <a:rPr lang="en-US" altLang="ko-KR" sz="1600" dirty="0" err="1">
                <a:solidFill>
                  <a:srgbClr val="002060"/>
                </a:solidFill>
              </a:rPr>
              <a:t>dtype</a:t>
            </a:r>
            <a:r>
              <a:rPr lang="en-US" altLang="ko-KR" sz="1600" dirty="0">
                <a:solidFill>
                  <a:srgbClr val="002060"/>
                </a:solidFill>
              </a:rPr>
              <a:t>=np.int)</a:t>
            </a:r>
            <a:endParaRPr lang="ko-KR" altLang="en-US" sz="1600" dirty="0">
              <a:solidFill>
                <a:srgbClr val="002060"/>
              </a:solidFill>
            </a:endParaRPr>
          </a:p>
          <a:p>
            <a:endParaRPr lang="ko-KR" altLang="en-US" sz="1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846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71910" y="702888"/>
            <a:ext cx="11700989" cy="24403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NumPy</a:t>
            </a:r>
            <a:r>
              <a:rPr lang="en-US" altLang="ko-KR" sz="1800" b="1" dirty="0"/>
              <a:t> </a:t>
            </a:r>
            <a:r>
              <a:rPr lang="ko-KR" altLang="en-US" sz="1800" b="1" dirty="0"/>
              <a:t>입출력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문자열을 포함하는 텍스트 파일 </a:t>
            </a:r>
            <a:r>
              <a:rPr lang="ko-KR" altLang="en-US" sz="1600" dirty="0" smtClean="0"/>
              <a:t>로딩 </a:t>
            </a:r>
            <a:endParaRPr lang="ko-KR" altLang="en-US" sz="1600" dirty="0"/>
          </a:p>
          <a:p>
            <a:pPr lvl="2"/>
            <a:r>
              <a:rPr lang="en-US" altLang="ko-KR" sz="1600" dirty="0"/>
              <a:t>president_height.csv </a:t>
            </a:r>
            <a:r>
              <a:rPr lang="ko-KR" altLang="en-US" sz="1600" dirty="0"/>
              <a:t>파일은 숫자와 문자를 모두 포함하는 데이터 파일입니다</a:t>
            </a:r>
            <a:r>
              <a:rPr lang="en-US" altLang="ko-KR" sz="1600" dirty="0"/>
              <a:t>.</a:t>
            </a:r>
          </a:p>
          <a:p>
            <a:pPr lvl="2"/>
            <a:r>
              <a:rPr lang="en-US" altLang="ko-KR" sz="1600" dirty="0" err="1"/>
              <a:t>dtype</a:t>
            </a:r>
            <a:r>
              <a:rPr lang="ko-KR" altLang="en-US" sz="1600" dirty="0"/>
              <a:t>을 이용하여 </a:t>
            </a:r>
            <a:r>
              <a:rPr lang="ko-KR" altLang="en-US" sz="1600" dirty="0" err="1"/>
              <a:t>컬럼</a:t>
            </a:r>
            <a:r>
              <a:rPr lang="ko-KR" altLang="en-US" sz="1600" dirty="0"/>
              <a:t> 타입을 지정하여 로딩합니다</a:t>
            </a:r>
            <a:r>
              <a:rPr lang="en-US" altLang="ko-KR" sz="1600" dirty="0"/>
              <a:t>.</a:t>
            </a:r>
          </a:p>
          <a:p>
            <a:pPr lvl="2"/>
            <a:r>
              <a:rPr lang="en-US" altLang="ko-KR" sz="1600" dirty="0"/>
              <a:t>delimiter</a:t>
            </a:r>
            <a:r>
              <a:rPr lang="ko-KR" altLang="en-US" sz="1600" dirty="0"/>
              <a:t>와 </a:t>
            </a:r>
            <a:r>
              <a:rPr lang="en-US" altLang="ko-KR" sz="1600" dirty="0" err="1"/>
              <a:t>skiprows</a:t>
            </a:r>
            <a:r>
              <a:rPr lang="ko-KR" altLang="en-US" sz="1600" dirty="0"/>
              <a:t>를 이용하여 </a:t>
            </a:r>
            <a:r>
              <a:rPr lang="ko-KR" altLang="en-US" sz="1600" dirty="0" err="1"/>
              <a:t>구분자와</a:t>
            </a:r>
            <a:r>
              <a:rPr lang="ko-KR" altLang="en-US" sz="1600" dirty="0"/>
              <a:t> 무시해야 할 라인을 지정합니다</a:t>
            </a:r>
            <a:r>
              <a:rPr lang="en-US" altLang="ko-KR" sz="1600" dirty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배열 객체 텍스트 파일로 저장</a:t>
            </a:r>
          </a:p>
          <a:p>
            <a:pPr lvl="2">
              <a:buFont typeface="Wingdings" pitchFamily="2" charset="2"/>
              <a:buChar char="§"/>
            </a:pPr>
            <a:r>
              <a:rPr lang="en-US" altLang="ko-KR" sz="1600" dirty="0" err="1" smtClean="0"/>
              <a:t>np.savetxt</a:t>
            </a:r>
            <a:r>
              <a:rPr lang="en-US" altLang="ko-KR" sz="1600" dirty="0" smtClean="0"/>
              <a:t> </a:t>
            </a:r>
            <a:r>
              <a:rPr lang="ko-KR" altLang="en-US" sz="1600" dirty="0"/>
              <a:t>함수를 이용하여 배열 객체를 텍스트 파일로 저장할 수 있습니다</a:t>
            </a:r>
            <a:r>
              <a:rPr lang="en-US" altLang="ko-KR" sz="1600" dirty="0"/>
              <a:t>.</a:t>
            </a:r>
          </a:p>
          <a:p>
            <a:pPr lvl="2">
              <a:buFont typeface="Wingdings" pitchFamily="2" charset="2"/>
              <a:buChar char="§"/>
            </a:pPr>
            <a:r>
              <a:rPr lang="en-US" altLang="ko-KR" sz="1600" dirty="0" err="1"/>
              <a:t>np.savetxt</a:t>
            </a:r>
            <a:r>
              <a:rPr lang="en-US" altLang="ko-KR" sz="1600" dirty="0"/>
              <a:t>(</a:t>
            </a:r>
            <a:r>
              <a:rPr lang="en-US" altLang="ko-KR" sz="1600" dirty="0" err="1"/>
              <a:t>fname</a:t>
            </a:r>
            <a:r>
              <a:rPr lang="en-US" altLang="ko-KR" sz="1600" dirty="0"/>
              <a:t>, X, </a:t>
            </a:r>
            <a:r>
              <a:rPr lang="en-US" altLang="ko-KR" sz="1600" dirty="0" err="1"/>
              <a:t>fmt</a:t>
            </a:r>
            <a:r>
              <a:rPr lang="en-US" altLang="ko-KR" sz="1600" dirty="0"/>
              <a:t>='%.18e', delimiter=' ', newline='\n', header='', footer='', comments='# ')</a:t>
            </a:r>
          </a:p>
          <a:p>
            <a:pPr lvl="1">
              <a:buFont typeface="Wingdings" pitchFamily="2" charset="2"/>
              <a:buChar char="§"/>
            </a:pPr>
            <a:endParaRPr lang="en-US" altLang="ko-KR" sz="1600" dirty="0"/>
          </a:p>
          <a:p>
            <a:pPr lvl="1">
              <a:buFont typeface="Wingdings" pitchFamily="2" charset="2"/>
              <a:buChar char="§"/>
            </a:pPr>
            <a:endParaRPr lang="en-US" altLang="ko-KR" sz="1600" dirty="0"/>
          </a:p>
          <a:p>
            <a:pPr lvl="1">
              <a:buFont typeface="Wingdings" pitchFamily="2" charset="2"/>
              <a:buChar char="§"/>
            </a:pPr>
            <a:endParaRPr lang="en-US" altLang="ko-KR" sz="1600" dirty="0"/>
          </a:p>
          <a:p>
            <a:pPr lvl="1">
              <a:buFont typeface="Wingdings" pitchFamily="2" charset="2"/>
              <a:buChar char="§"/>
            </a:pPr>
            <a:endParaRPr lang="ko-KR" altLang="en-US" sz="16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Python </a:t>
            </a:r>
            <a:r>
              <a:rPr lang="en-US" altLang="ko-KR" sz="2400" b="1" dirty="0" err="1" smtClean="0"/>
              <a:t>Numpy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02586" y="3265661"/>
            <a:ext cx="10219200" cy="34558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rgbClr val="002060"/>
                </a:solidFill>
              </a:rPr>
              <a:t># </a:t>
            </a:r>
            <a:r>
              <a:rPr lang="en-US" altLang="ko-KR" sz="1600" dirty="0" err="1">
                <a:solidFill>
                  <a:srgbClr val="002060"/>
                </a:solidFill>
              </a:rPr>
              <a:t>dtype</a:t>
            </a:r>
            <a:r>
              <a:rPr lang="ko-KR" altLang="en-US" sz="1600" dirty="0">
                <a:solidFill>
                  <a:srgbClr val="002060"/>
                </a:solidFill>
              </a:rPr>
              <a:t>에 </a:t>
            </a:r>
            <a:r>
              <a:rPr lang="en-US" altLang="ko-KR" sz="1600" dirty="0" err="1">
                <a:solidFill>
                  <a:srgbClr val="002060"/>
                </a:solidFill>
              </a:rPr>
              <a:t>dict</a:t>
            </a:r>
            <a:r>
              <a:rPr lang="en-US" altLang="ko-KR" sz="1600" dirty="0">
                <a:solidFill>
                  <a:srgbClr val="002060"/>
                </a:solidFill>
              </a:rPr>
              <a:t> </a:t>
            </a:r>
            <a:r>
              <a:rPr lang="ko-KR" altLang="en-US" sz="1600" dirty="0">
                <a:solidFill>
                  <a:srgbClr val="002060"/>
                </a:solidFill>
              </a:rPr>
              <a:t>형식으로 데이터 </a:t>
            </a:r>
            <a:r>
              <a:rPr lang="ko-KR" altLang="en-US" sz="1600" dirty="0" err="1">
                <a:solidFill>
                  <a:srgbClr val="002060"/>
                </a:solidFill>
              </a:rPr>
              <a:t>ㅌ입</a:t>
            </a:r>
            <a:r>
              <a:rPr lang="ko-KR" altLang="en-US" sz="1600" dirty="0">
                <a:solidFill>
                  <a:srgbClr val="002060"/>
                </a:solidFill>
              </a:rPr>
              <a:t> 지정</a:t>
            </a:r>
          </a:p>
          <a:p>
            <a:r>
              <a:rPr lang="en-US" altLang="ko-KR" sz="1600" dirty="0">
                <a:solidFill>
                  <a:srgbClr val="002060"/>
                </a:solidFill>
              </a:rPr>
              <a:t>data = </a:t>
            </a:r>
            <a:r>
              <a:rPr lang="en-US" altLang="ko-KR" sz="1600" dirty="0" err="1">
                <a:solidFill>
                  <a:srgbClr val="002060"/>
                </a:solidFill>
              </a:rPr>
              <a:t>np.loadtxt</a:t>
            </a:r>
            <a:r>
              <a:rPr lang="en-US" altLang="ko-KR" sz="1600" dirty="0">
                <a:solidFill>
                  <a:srgbClr val="002060"/>
                </a:solidFill>
              </a:rPr>
              <a:t>("./data/president_height.csv", delimiter=",", </a:t>
            </a:r>
            <a:r>
              <a:rPr lang="en-US" altLang="ko-KR" sz="1600" dirty="0" err="1">
                <a:solidFill>
                  <a:srgbClr val="002060"/>
                </a:solidFill>
              </a:rPr>
              <a:t>skiprows</a:t>
            </a:r>
            <a:r>
              <a:rPr lang="en-US" altLang="ko-KR" sz="1600" dirty="0">
                <a:solidFill>
                  <a:srgbClr val="002060"/>
                </a:solidFill>
              </a:rPr>
              <a:t>=1, </a:t>
            </a:r>
            <a:r>
              <a:rPr lang="en-US" altLang="ko-KR" sz="1600" dirty="0" err="1">
                <a:solidFill>
                  <a:srgbClr val="002060"/>
                </a:solidFill>
              </a:rPr>
              <a:t>dtype</a:t>
            </a:r>
            <a:r>
              <a:rPr lang="en-US" altLang="ko-KR" sz="1600" dirty="0">
                <a:solidFill>
                  <a:srgbClr val="002060"/>
                </a:solidFill>
              </a:rPr>
              <a:t>={</a:t>
            </a:r>
          </a:p>
          <a:p>
            <a:r>
              <a:rPr lang="en-US" altLang="ko-KR" sz="1600" dirty="0">
                <a:solidFill>
                  <a:srgbClr val="002060"/>
                </a:solidFill>
              </a:rPr>
              <a:t>  'names': ("</a:t>
            </a:r>
            <a:r>
              <a:rPr lang="en-US" altLang="ko-KR" sz="1600" dirty="0" err="1">
                <a:solidFill>
                  <a:srgbClr val="002060"/>
                </a:solidFill>
              </a:rPr>
              <a:t>order","name","height</a:t>
            </a:r>
            <a:r>
              <a:rPr lang="en-US" altLang="ko-KR" sz="1600" dirty="0">
                <a:solidFill>
                  <a:srgbClr val="002060"/>
                </a:solidFill>
              </a:rPr>
              <a:t>"),</a:t>
            </a:r>
          </a:p>
          <a:p>
            <a:r>
              <a:rPr lang="en-US" altLang="ko-KR" sz="1600" dirty="0">
                <a:solidFill>
                  <a:srgbClr val="002060"/>
                </a:solidFill>
              </a:rPr>
              <a:t>  'formats':('</a:t>
            </a:r>
            <a:r>
              <a:rPr lang="en-US" altLang="ko-KR" sz="1600" dirty="0" err="1">
                <a:solidFill>
                  <a:srgbClr val="002060"/>
                </a:solidFill>
              </a:rPr>
              <a:t>i</a:t>
            </a:r>
            <a:r>
              <a:rPr lang="en-US" altLang="ko-KR" sz="1600" dirty="0">
                <a:solidFill>
                  <a:srgbClr val="002060"/>
                </a:solidFill>
              </a:rPr>
              <a:t>', 'S20', 'f')</a:t>
            </a:r>
          </a:p>
          <a:p>
            <a:r>
              <a:rPr lang="en-US" altLang="ko-KR" sz="1600" dirty="0">
                <a:solidFill>
                  <a:srgbClr val="002060"/>
                </a:solidFill>
              </a:rPr>
              <a:t>})</a:t>
            </a:r>
          </a:p>
          <a:p>
            <a:r>
              <a:rPr lang="en-US" altLang="ko-KR" sz="1600" dirty="0">
                <a:solidFill>
                  <a:srgbClr val="002060"/>
                </a:solidFill>
              </a:rPr>
              <a:t># </a:t>
            </a:r>
            <a:r>
              <a:rPr lang="ko-KR" altLang="en-US" sz="1600" dirty="0">
                <a:solidFill>
                  <a:srgbClr val="002060"/>
                </a:solidFill>
              </a:rPr>
              <a:t>배열 데이터 출력</a:t>
            </a:r>
          </a:p>
          <a:p>
            <a:r>
              <a:rPr lang="en-US" altLang="ko-KR" sz="1600" dirty="0">
                <a:solidFill>
                  <a:srgbClr val="002060"/>
                </a:solidFill>
              </a:rPr>
              <a:t>data[:3</a:t>
            </a:r>
            <a:r>
              <a:rPr lang="en-US" altLang="ko-KR" sz="1600" dirty="0" smtClean="0">
                <a:solidFill>
                  <a:srgbClr val="002060"/>
                </a:solidFill>
              </a:rPr>
              <a:t>]</a:t>
            </a:r>
            <a:endParaRPr lang="en-US" altLang="ko-KR" sz="1600" dirty="0">
              <a:solidFill>
                <a:srgbClr val="002060"/>
              </a:solidFill>
            </a:endParaRPr>
          </a:p>
          <a:p>
            <a:r>
              <a:rPr lang="en-US" altLang="ko-KR" sz="1600" dirty="0">
                <a:solidFill>
                  <a:srgbClr val="002060"/>
                </a:solidFill>
              </a:rPr>
              <a:t># </a:t>
            </a:r>
            <a:r>
              <a:rPr lang="ko-KR" altLang="en-US" sz="1600" dirty="0">
                <a:solidFill>
                  <a:srgbClr val="002060"/>
                </a:solidFill>
              </a:rPr>
              <a:t>데모 데이터 생성</a:t>
            </a:r>
          </a:p>
          <a:p>
            <a:r>
              <a:rPr lang="en-US" altLang="ko-KR" sz="1600" dirty="0">
                <a:solidFill>
                  <a:srgbClr val="002060"/>
                </a:solidFill>
              </a:rPr>
              <a:t>data = </a:t>
            </a:r>
            <a:r>
              <a:rPr lang="en-US" altLang="ko-KR" sz="1600" dirty="0" err="1">
                <a:solidFill>
                  <a:srgbClr val="002060"/>
                </a:solidFill>
              </a:rPr>
              <a:t>np.random.random</a:t>
            </a:r>
            <a:r>
              <a:rPr lang="en-US" altLang="ko-KR" sz="1600" dirty="0">
                <a:solidFill>
                  <a:srgbClr val="002060"/>
                </a:solidFill>
              </a:rPr>
              <a:t>((3, 4))</a:t>
            </a:r>
          </a:p>
          <a:p>
            <a:r>
              <a:rPr lang="en-US" altLang="ko-KR" sz="1600" dirty="0" err="1">
                <a:solidFill>
                  <a:srgbClr val="002060"/>
                </a:solidFill>
              </a:rPr>
              <a:t>pprint</a:t>
            </a:r>
            <a:r>
              <a:rPr lang="en-US" altLang="ko-KR" sz="1600" dirty="0">
                <a:solidFill>
                  <a:srgbClr val="002060"/>
                </a:solidFill>
              </a:rPr>
              <a:t>(data</a:t>
            </a:r>
            <a:r>
              <a:rPr lang="en-US" altLang="ko-KR" sz="1600" dirty="0" smtClean="0">
                <a:solidFill>
                  <a:srgbClr val="002060"/>
                </a:solidFill>
              </a:rPr>
              <a:t>)</a:t>
            </a:r>
            <a:endParaRPr lang="en-US" altLang="ko-KR" sz="1600" dirty="0">
              <a:solidFill>
                <a:srgbClr val="002060"/>
              </a:solidFill>
            </a:endParaRPr>
          </a:p>
          <a:p>
            <a:r>
              <a:rPr lang="en-US" altLang="ko-KR" sz="1600" dirty="0">
                <a:solidFill>
                  <a:srgbClr val="002060"/>
                </a:solidFill>
              </a:rPr>
              <a:t># </a:t>
            </a:r>
            <a:r>
              <a:rPr lang="ko-KR" altLang="en-US" sz="1600" dirty="0">
                <a:solidFill>
                  <a:srgbClr val="002060"/>
                </a:solidFill>
              </a:rPr>
              <a:t>배열 객체 텍스트 파일로 저장</a:t>
            </a:r>
          </a:p>
          <a:p>
            <a:r>
              <a:rPr lang="en-US" altLang="ko-KR" sz="1600" dirty="0" err="1">
                <a:solidFill>
                  <a:srgbClr val="002060"/>
                </a:solidFill>
              </a:rPr>
              <a:t>np.savetxt</a:t>
            </a:r>
            <a:r>
              <a:rPr lang="en-US" altLang="ko-KR" sz="1600" dirty="0">
                <a:solidFill>
                  <a:srgbClr val="002060"/>
                </a:solidFill>
              </a:rPr>
              <a:t>("./data/saved.csv", data, delimiter</a:t>
            </a:r>
            <a:r>
              <a:rPr lang="en-US" altLang="ko-KR" sz="1600" dirty="0" smtClean="0">
                <a:solidFill>
                  <a:srgbClr val="002060"/>
                </a:solidFill>
              </a:rPr>
              <a:t>=",")</a:t>
            </a:r>
            <a:endParaRPr lang="en-US" altLang="ko-KR" sz="1600" dirty="0">
              <a:solidFill>
                <a:srgbClr val="002060"/>
              </a:solidFill>
            </a:endParaRPr>
          </a:p>
          <a:p>
            <a:r>
              <a:rPr lang="en-US" altLang="ko-KR" sz="1600" dirty="0">
                <a:solidFill>
                  <a:srgbClr val="002060"/>
                </a:solidFill>
              </a:rPr>
              <a:t># </a:t>
            </a:r>
            <a:r>
              <a:rPr lang="ko-KR" altLang="en-US" sz="1600" dirty="0">
                <a:solidFill>
                  <a:srgbClr val="002060"/>
                </a:solidFill>
              </a:rPr>
              <a:t>데이터 파일 로딩</a:t>
            </a:r>
          </a:p>
          <a:p>
            <a:r>
              <a:rPr lang="en-US" altLang="ko-KR" sz="1600" dirty="0" err="1">
                <a:solidFill>
                  <a:srgbClr val="002060"/>
                </a:solidFill>
              </a:rPr>
              <a:t>np.loadtxt</a:t>
            </a:r>
            <a:r>
              <a:rPr lang="en-US" altLang="ko-KR" sz="1600" dirty="0">
                <a:solidFill>
                  <a:srgbClr val="002060"/>
                </a:solidFill>
              </a:rPr>
              <a:t>('./data/saved.csv', delimiter=',')</a:t>
            </a:r>
            <a:endParaRPr lang="ko-KR" altLang="en-US" sz="1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83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71910" y="813707"/>
            <a:ext cx="11700989" cy="24403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/>
              <a:t>데이터 </a:t>
            </a:r>
            <a:r>
              <a:rPr lang="ko-KR" altLang="en-US" sz="1800" b="1" dirty="0" smtClean="0"/>
              <a:t>타입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/>
              <a:t>np.int64 : 64 </a:t>
            </a:r>
            <a:r>
              <a:rPr lang="ko-KR" altLang="en-US" sz="1600" dirty="0"/>
              <a:t>비트 정수 타입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/>
              <a:t>np.float32 : 32 </a:t>
            </a:r>
            <a:r>
              <a:rPr lang="ko-KR" altLang="en-US" sz="1600" dirty="0"/>
              <a:t>비트 부동 소수 타입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err="1"/>
              <a:t>np.complex</a:t>
            </a:r>
            <a:r>
              <a:rPr lang="en-US" altLang="ko-KR" sz="1600" dirty="0"/>
              <a:t> : </a:t>
            </a:r>
            <a:r>
              <a:rPr lang="ko-KR" altLang="en-US" sz="1600" dirty="0"/>
              <a:t>복소수 </a:t>
            </a:r>
            <a:r>
              <a:rPr lang="en-US" altLang="ko-KR" sz="1600" dirty="0"/>
              <a:t>(128 float)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err="1"/>
              <a:t>np.bool</a:t>
            </a:r>
            <a:r>
              <a:rPr lang="en-US" altLang="ko-KR" sz="1600" dirty="0"/>
              <a:t> : </a:t>
            </a:r>
            <a:r>
              <a:rPr lang="ko-KR" altLang="en-US" sz="1600" dirty="0"/>
              <a:t>불린 타입 </a:t>
            </a:r>
            <a:r>
              <a:rPr lang="en-US" altLang="ko-KR" sz="1600" dirty="0"/>
              <a:t>(</a:t>
            </a:r>
            <a:r>
              <a:rPr lang="en-US" altLang="ko-KR" sz="1600" dirty="0" err="1"/>
              <a:t>Trur</a:t>
            </a:r>
            <a:r>
              <a:rPr lang="en-US" altLang="ko-KR" sz="1600" dirty="0"/>
              <a:t>, False)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err="1"/>
              <a:t>np.object</a:t>
            </a:r>
            <a:r>
              <a:rPr lang="en-US" altLang="ko-KR" sz="1600" dirty="0"/>
              <a:t> : </a:t>
            </a:r>
            <a:r>
              <a:rPr lang="ko-KR" altLang="en-US" sz="1600" dirty="0" err="1"/>
              <a:t>파이썬</a:t>
            </a:r>
            <a:r>
              <a:rPr lang="ko-KR" altLang="en-US" sz="1600" dirty="0"/>
              <a:t> 객체 타입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err="1"/>
              <a:t>np.string</a:t>
            </a:r>
            <a:r>
              <a:rPr lang="en-US" altLang="ko-KR" sz="1600" dirty="0"/>
              <a:t>_ : </a:t>
            </a:r>
            <a:r>
              <a:rPr lang="ko-KR" altLang="en-US" sz="1600" dirty="0"/>
              <a:t>고정자리 </a:t>
            </a:r>
            <a:r>
              <a:rPr lang="ko-KR" altLang="en-US" sz="1600" dirty="0" err="1"/>
              <a:t>스트링</a:t>
            </a:r>
            <a:r>
              <a:rPr lang="ko-KR" altLang="en-US" sz="1600" dirty="0"/>
              <a:t> 타입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err="1"/>
              <a:t>np.unicode</a:t>
            </a:r>
            <a:r>
              <a:rPr lang="en-US" altLang="ko-KR" sz="1600" dirty="0"/>
              <a:t>_ : </a:t>
            </a:r>
            <a:r>
              <a:rPr lang="ko-KR" altLang="en-US" sz="1600" dirty="0"/>
              <a:t>고정자리 유니코드 타입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Python </a:t>
            </a:r>
            <a:r>
              <a:rPr lang="en-US" altLang="ko-KR" sz="2400" b="1" dirty="0" err="1" smtClean="0"/>
              <a:t>Numpy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7266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88239" y="825272"/>
            <a:ext cx="11700989" cy="24403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/>
              <a:t>배열 상태 검사</a:t>
            </a:r>
            <a:r>
              <a:rPr lang="en-US" altLang="ko-KR" sz="1800" b="1" dirty="0"/>
              <a:t>(Inspecting</a:t>
            </a:r>
            <a:r>
              <a:rPr lang="en-US" altLang="ko-KR" sz="1800" b="1" dirty="0" smtClean="0"/>
              <a:t>)</a:t>
            </a:r>
            <a:r>
              <a:rPr lang="ko-KR" altLang="en-US" sz="1800" b="1" dirty="0" smtClean="0"/>
              <a:t>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smtClean="0"/>
              <a:t> </a:t>
            </a:r>
            <a:endParaRPr lang="ko-KR" altLang="en-US" sz="16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Python </a:t>
            </a:r>
            <a:r>
              <a:rPr lang="en-US" altLang="ko-KR" sz="2400" b="1" dirty="0" err="1" smtClean="0"/>
              <a:t>Numpy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2457580"/>
              </p:ext>
            </p:extLst>
          </p:nvPr>
        </p:nvGraphicFramePr>
        <p:xfrm>
          <a:off x="1062461" y="1378293"/>
          <a:ext cx="9111049" cy="2682240"/>
        </p:xfrm>
        <a:graphic>
          <a:graphicData uri="http://schemas.openxmlformats.org/drawingml/2006/table">
            <a:tbl>
              <a:tblPr/>
              <a:tblGrid>
                <a:gridCol w="2464511"/>
                <a:gridCol w="3037114"/>
                <a:gridCol w="1836964"/>
                <a:gridCol w="1772460"/>
              </a:tblGrid>
              <a:tr h="2224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배열 속성 검사 항목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배열 속성 확인 방법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예시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결과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2242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배열 </a:t>
                      </a:r>
                      <a:r>
                        <a:rPr lang="en-US" altLang="ko-KR" sz="1600" dirty="0" smtClean="0"/>
                        <a:t>shape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np.ndarray.shape</a:t>
                      </a: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속성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arr.shape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(5, 2, 3)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42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배열 길이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일차원의</a:t>
                      </a:r>
                      <a:r>
                        <a:rPr lang="ko-KR" altLang="en-US" sz="1600" dirty="0" smtClean="0"/>
                        <a:t> 배열 길이 확인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len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en-US" altLang="ko-KR" sz="1600" dirty="0" err="1" smtClean="0"/>
                        <a:t>arr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5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42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배열 차원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np.ndarray.ndim</a:t>
                      </a: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속성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arr.ndim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42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배열 요소 수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np.ndarray.size</a:t>
                      </a: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속성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arr.size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30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42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배열 타입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np.ndarray.dtype</a:t>
                      </a: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속성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arr.dtype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dtype</a:t>
                      </a:r>
                      <a:r>
                        <a:rPr lang="en-US" altLang="ko-KR" sz="1600" dirty="0" smtClean="0"/>
                        <a:t>(‘float64’)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42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배열 타입 명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np.ndarray.dtype.name </a:t>
                      </a:r>
                      <a:r>
                        <a:rPr lang="ko-KR" altLang="en-US" sz="1600" dirty="0" smtClean="0"/>
                        <a:t>속성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arr.dtype.name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Float64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42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배열 타입 변환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np.ndarray.astype</a:t>
                      </a: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함수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arr.astype</a:t>
                      </a:r>
                      <a:r>
                        <a:rPr lang="en-US" altLang="ko-KR" sz="1600" dirty="0" smtClean="0"/>
                        <a:t>(np.int)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배열 타입 변환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337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4107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/>
              <a:t>배열 상태 검사</a:t>
            </a:r>
            <a:r>
              <a:rPr lang="en-US" altLang="ko-KR" sz="1800" b="1" dirty="0"/>
              <a:t>(</a:t>
            </a:r>
            <a:r>
              <a:rPr lang="en-US" altLang="ko-KR" sz="1800" b="1" dirty="0" smtClean="0"/>
              <a:t>Inspecting)</a:t>
            </a:r>
            <a:r>
              <a:rPr lang="ko-KR" altLang="en-US" sz="1800" b="1" dirty="0" smtClean="0"/>
              <a:t>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endParaRPr lang="ko-KR" altLang="en-US" sz="16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Python </a:t>
            </a:r>
            <a:r>
              <a:rPr lang="en-US" altLang="ko-KR" sz="2400" b="1" dirty="0" err="1" smtClean="0"/>
              <a:t>Numpy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47463" y="1349085"/>
            <a:ext cx="8341415" cy="537239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rgbClr val="002060"/>
                </a:solidFill>
              </a:rPr>
              <a:t>#</a:t>
            </a:r>
            <a:r>
              <a:rPr lang="ko-KR" altLang="en-US" sz="1600" dirty="0">
                <a:solidFill>
                  <a:srgbClr val="002060"/>
                </a:solidFill>
              </a:rPr>
              <a:t>데모 배열 객체 생성</a:t>
            </a:r>
          </a:p>
          <a:p>
            <a:r>
              <a:rPr lang="en-US" altLang="ko-KR" sz="1600" dirty="0" err="1">
                <a:solidFill>
                  <a:srgbClr val="002060"/>
                </a:solidFill>
              </a:rPr>
              <a:t>arr</a:t>
            </a:r>
            <a:r>
              <a:rPr lang="en-US" altLang="ko-KR" sz="1600" dirty="0">
                <a:solidFill>
                  <a:srgbClr val="002060"/>
                </a:solidFill>
              </a:rPr>
              <a:t> = </a:t>
            </a:r>
            <a:r>
              <a:rPr lang="en-US" altLang="ko-KR" sz="1600" dirty="0" err="1">
                <a:solidFill>
                  <a:srgbClr val="002060"/>
                </a:solidFill>
              </a:rPr>
              <a:t>np.random.random</a:t>
            </a:r>
            <a:r>
              <a:rPr lang="en-US" altLang="ko-KR" sz="1600" dirty="0">
                <a:solidFill>
                  <a:srgbClr val="002060"/>
                </a:solidFill>
              </a:rPr>
              <a:t>((5,2,3))</a:t>
            </a:r>
          </a:p>
          <a:p>
            <a:r>
              <a:rPr lang="en-US" altLang="ko-KR" sz="1600" dirty="0">
                <a:solidFill>
                  <a:srgbClr val="002060"/>
                </a:solidFill>
              </a:rPr>
              <a:t>#</a:t>
            </a:r>
            <a:r>
              <a:rPr lang="ko-KR" altLang="en-US" sz="1600" dirty="0">
                <a:solidFill>
                  <a:srgbClr val="002060"/>
                </a:solidFill>
              </a:rPr>
              <a:t>배열 타입 조회</a:t>
            </a:r>
          </a:p>
          <a:p>
            <a:r>
              <a:rPr lang="en-US" altLang="ko-KR" sz="1600" dirty="0">
                <a:solidFill>
                  <a:srgbClr val="002060"/>
                </a:solidFill>
              </a:rPr>
              <a:t>type(</a:t>
            </a:r>
            <a:r>
              <a:rPr lang="en-US" altLang="ko-KR" sz="1600" dirty="0" err="1">
                <a:solidFill>
                  <a:srgbClr val="002060"/>
                </a:solidFill>
              </a:rPr>
              <a:t>arr</a:t>
            </a:r>
            <a:r>
              <a:rPr lang="en-US" altLang="ko-KR" sz="1600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600" dirty="0">
                <a:solidFill>
                  <a:srgbClr val="002060"/>
                </a:solidFill>
              </a:rPr>
              <a:t># </a:t>
            </a:r>
            <a:r>
              <a:rPr lang="ko-KR" altLang="en-US" sz="1600" dirty="0">
                <a:solidFill>
                  <a:srgbClr val="002060"/>
                </a:solidFill>
              </a:rPr>
              <a:t>배열의 </a:t>
            </a:r>
            <a:r>
              <a:rPr lang="en-US" altLang="ko-KR" sz="1600" dirty="0">
                <a:solidFill>
                  <a:srgbClr val="002060"/>
                </a:solidFill>
              </a:rPr>
              <a:t>shape </a:t>
            </a:r>
            <a:r>
              <a:rPr lang="ko-KR" altLang="en-US" sz="1600" dirty="0">
                <a:solidFill>
                  <a:srgbClr val="002060"/>
                </a:solidFill>
              </a:rPr>
              <a:t>확인</a:t>
            </a:r>
          </a:p>
          <a:p>
            <a:r>
              <a:rPr lang="en-US" altLang="ko-KR" sz="1600" dirty="0" err="1">
                <a:solidFill>
                  <a:srgbClr val="002060"/>
                </a:solidFill>
              </a:rPr>
              <a:t>arr.shape</a:t>
            </a:r>
            <a:endParaRPr lang="en-US" altLang="ko-KR" sz="1600" dirty="0">
              <a:solidFill>
                <a:srgbClr val="002060"/>
              </a:solidFill>
            </a:endParaRPr>
          </a:p>
          <a:p>
            <a:r>
              <a:rPr lang="en-US" altLang="ko-KR" sz="1600" dirty="0">
                <a:solidFill>
                  <a:srgbClr val="002060"/>
                </a:solidFill>
              </a:rPr>
              <a:t># </a:t>
            </a:r>
            <a:r>
              <a:rPr lang="ko-KR" altLang="en-US" sz="1600" dirty="0">
                <a:solidFill>
                  <a:srgbClr val="002060"/>
                </a:solidFill>
              </a:rPr>
              <a:t>배열의 길이</a:t>
            </a:r>
          </a:p>
          <a:p>
            <a:r>
              <a:rPr lang="en-US" altLang="ko-KR" sz="1600" dirty="0" err="1">
                <a:solidFill>
                  <a:srgbClr val="002060"/>
                </a:solidFill>
              </a:rPr>
              <a:t>len</a:t>
            </a:r>
            <a:r>
              <a:rPr lang="en-US" altLang="ko-KR" sz="1600" dirty="0">
                <a:solidFill>
                  <a:srgbClr val="002060"/>
                </a:solidFill>
              </a:rPr>
              <a:t>(</a:t>
            </a:r>
            <a:r>
              <a:rPr lang="en-US" altLang="ko-KR" sz="1600" dirty="0" err="1">
                <a:solidFill>
                  <a:srgbClr val="002060"/>
                </a:solidFill>
              </a:rPr>
              <a:t>arr</a:t>
            </a:r>
            <a:r>
              <a:rPr lang="en-US" altLang="ko-KR" sz="1600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600" dirty="0">
                <a:solidFill>
                  <a:srgbClr val="002060"/>
                </a:solidFill>
              </a:rPr>
              <a:t># </a:t>
            </a:r>
            <a:r>
              <a:rPr lang="ko-KR" altLang="en-US" sz="1600" dirty="0">
                <a:solidFill>
                  <a:srgbClr val="002060"/>
                </a:solidFill>
              </a:rPr>
              <a:t>배열의 차원 수 </a:t>
            </a:r>
          </a:p>
          <a:p>
            <a:r>
              <a:rPr lang="en-US" altLang="ko-KR" sz="1600" dirty="0" err="1">
                <a:solidFill>
                  <a:srgbClr val="002060"/>
                </a:solidFill>
              </a:rPr>
              <a:t>arr.ndim</a:t>
            </a:r>
            <a:endParaRPr lang="en-US" altLang="ko-KR" sz="1600" dirty="0">
              <a:solidFill>
                <a:srgbClr val="002060"/>
              </a:solidFill>
            </a:endParaRPr>
          </a:p>
          <a:p>
            <a:r>
              <a:rPr lang="en-US" altLang="ko-KR" sz="1600" dirty="0">
                <a:solidFill>
                  <a:srgbClr val="002060"/>
                </a:solidFill>
              </a:rPr>
              <a:t># </a:t>
            </a:r>
            <a:r>
              <a:rPr lang="ko-KR" altLang="en-US" sz="1600" dirty="0">
                <a:solidFill>
                  <a:srgbClr val="002060"/>
                </a:solidFill>
              </a:rPr>
              <a:t>배열의 요소 수</a:t>
            </a:r>
            <a:r>
              <a:rPr lang="en-US" altLang="ko-KR" sz="1600" dirty="0">
                <a:solidFill>
                  <a:srgbClr val="002060"/>
                </a:solidFill>
              </a:rPr>
              <a:t>: shape(k, m, n) ==&gt; k*m*n</a:t>
            </a:r>
          </a:p>
          <a:p>
            <a:r>
              <a:rPr lang="en-US" altLang="ko-KR" sz="1600" dirty="0" err="1">
                <a:solidFill>
                  <a:srgbClr val="002060"/>
                </a:solidFill>
              </a:rPr>
              <a:t>arr.size</a:t>
            </a:r>
            <a:endParaRPr lang="en-US" altLang="ko-KR" sz="1600" dirty="0">
              <a:solidFill>
                <a:srgbClr val="002060"/>
              </a:solidFill>
            </a:endParaRPr>
          </a:p>
          <a:p>
            <a:r>
              <a:rPr lang="en-US" altLang="ko-KR" sz="1600" dirty="0">
                <a:solidFill>
                  <a:srgbClr val="002060"/>
                </a:solidFill>
              </a:rPr>
              <a:t># </a:t>
            </a:r>
            <a:r>
              <a:rPr lang="ko-KR" altLang="en-US" sz="1600" dirty="0">
                <a:solidFill>
                  <a:srgbClr val="002060"/>
                </a:solidFill>
              </a:rPr>
              <a:t>배열 타입 확인</a:t>
            </a:r>
          </a:p>
          <a:p>
            <a:r>
              <a:rPr lang="en-US" altLang="ko-KR" sz="1600" dirty="0" err="1">
                <a:solidFill>
                  <a:srgbClr val="002060"/>
                </a:solidFill>
              </a:rPr>
              <a:t>arr.dtype</a:t>
            </a:r>
            <a:endParaRPr lang="en-US" altLang="ko-KR" sz="1600" dirty="0">
              <a:solidFill>
                <a:srgbClr val="002060"/>
              </a:solidFill>
            </a:endParaRPr>
          </a:p>
          <a:p>
            <a:r>
              <a:rPr lang="en-US" altLang="ko-KR" sz="1600" dirty="0">
                <a:solidFill>
                  <a:srgbClr val="002060"/>
                </a:solidFill>
              </a:rPr>
              <a:t># </a:t>
            </a:r>
            <a:r>
              <a:rPr lang="ko-KR" altLang="en-US" sz="1600" dirty="0">
                <a:solidFill>
                  <a:srgbClr val="002060"/>
                </a:solidFill>
              </a:rPr>
              <a:t>배열 </a:t>
            </a:r>
            <a:r>
              <a:rPr lang="ko-KR" altLang="en-US" sz="1600" dirty="0" err="1">
                <a:solidFill>
                  <a:srgbClr val="002060"/>
                </a:solidFill>
              </a:rPr>
              <a:t>타입명</a:t>
            </a:r>
            <a:r>
              <a:rPr lang="ko-KR" altLang="en-US" sz="1600" dirty="0">
                <a:solidFill>
                  <a:srgbClr val="002060"/>
                </a:solidFill>
              </a:rPr>
              <a:t> </a:t>
            </a:r>
          </a:p>
          <a:p>
            <a:r>
              <a:rPr lang="en-US" altLang="ko-KR" sz="1600" dirty="0">
                <a:solidFill>
                  <a:srgbClr val="002060"/>
                </a:solidFill>
              </a:rPr>
              <a:t>arr.dtype.name</a:t>
            </a:r>
          </a:p>
          <a:p>
            <a:r>
              <a:rPr lang="en-US" altLang="ko-KR" sz="1600" dirty="0">
                <a:solidFill>
                  <a:srgbClr val="002060"/>
                </a:solidFill>
              </a:rPr>
              <a:t># </a:t>
            </a:r>
            <a:r>
              <a:rPr lang="ko-KR" altLang="en-US" sz="1600" dirty="0">
                <a:solidFill>
                  <a:srgbClr val="002060"/>
                </a:solidFill>
              </a:rPr>
              <a:t>배열 요소를 </a:t>
            </a:r>
            <a:r>
              <a:rPr lang="en-US" altLang="ko-KR" sz="1600" dirty="0" err="1">
                <a:solidFill>
                  <a:srgbClr val="002060"/>
                </a:solidFill>
              </a:rPr>
              <a:t>int</a:t>
            </a:r>
            <a:r>
              <a:rPr lang="ko-KR" altLang="en-US" sz="1600" dirty="0">
                <a:solidFill>
                  <a:srgbClr val="002060"/>
                </a:solidFill>
              </a:rPr>
              <a:t>로 변환</a:t>
            </a:r>
          </a:p>
          <a:p>
            <a:r>
              <a:rPr lang="en-US" altLang="ko-KR" sz="1600" dirty="0">
                <a:solidFill>
                  <a:srgbClr val="002060"/>
                </a:solidFill>
              </a:rPr>
              <a:t># </a:t>
            </a:r>
            <a:r>
              <a:rPr lang="ko-KR" altLang="en-US" sz="1600" dirty="0">
                <a:solidFill>
                  <a:srgbClr val="002060"/>
                </a:solidFill>
              </a:rPr>
              <a:t>요소의 실제 값이 변환되는 것이 아님</a:t>
            </a:r>
          </a:p>
          <a:p>
            <a:r>
              <a:rPr lang="en-US" altLang="ko-KR" sz="1600" dirty="0">
                <a:solidFill>
                  <a:srgbClr val="002060"/>
                </a:solidFill>
              </a:rPr>
              <a:t># View</a:t>
            </a:r>
            <a:r>
              <a:rPr lang="ko-KR" altLang="en-US" sz="1600" dirty="0">
                <a:solidFill>
                  <a:srgbClr val="002060"/>
                </a:solidFill>
              </a:rPr>
              <a:t>의 출력 타입과 연산을 변환하는 것</a:t>
            </a:r>
          </a:p>
          <a:p>
            <a:r>
              <a:rPr lang="en-US" altLang="ko-KR" sz="1600" dirty="0" err="1">
                <a:solidFill>
                  <a:srgbClr val="002060"/>
                </a:solidFill>
              </a:rPr>
              <a:t>arr.astype</a:t>
            </a:r>
            <a:r>
              <a:rPr lang="en-US" altLang="ko-KR" sz="1600" dirty="0">
                <a:solidFill>
                  <a:srgbClr val="002060"/>
                </a:solidFill>
              </a:rPr>
              <a:t>(np.int)</a:t>
            </a:r>
          </a:p>
          <a:p>
            <a:r>
              <a:rPr lang="en-US" altLang="ko-KR" sz="1600" dirty="0">
                <a:solidFill>
                  <a:srgbClr val="002060"/>
                </a:solidFill>
              </a:rPr>
              <a:t># </a:t>
            </a:r>
            <a:r>
              <a:rPr lang="en-US" altLang="ko-KR" sz="1600" dirty="0" err="1">
                <a:solidFill>
                  <a:srgbClr val="002060"/>
                </a:solidFill>
              </a:rPr>
              <a:t>np.float</a:t>
            </a:r>
            <a:r>
              <a:rPr lang="ko-KR" altLang="en-US" sz="1600" dirty="0">
                <a:solidFill>
                  <a:srgbClr val="002060"/>
                </a:solidFill>
              </a:rPr>
              <a:t>으로 타입을 다시 변환하면 </a:t>
            </a:r>
            <a:r>
              <a:rPr lang="en-US" altLang="ko-KR" sz="1600" dirty="0">
                <a:solidFill>
                  <a:srgbClr val="002060"/>
                </a:solidFill>
              </a:rPr>
              <a:t>np.int </a:t>
            </a:r>
            <a:r>
              <a:rPr lang="ko-KR" altLang="en-US" sz="1600" dirty="0">
                <a:solidFill>
                  <a:srgbClr val="002060"/>
                </a:solidFill>
              </a:rPr>
              <a:t>변환 이전 값으로 모든 원소 값이 복원됨</a:t>
            </a:r>
          </a:p>
          <a:p>
            <a:r>
              <a:rPr lang="en-US" altLang="ko-KR" sz="1600" dirty="0" err="1">
                <a:solidFill>
                  <a:srgbClr val="002060"/>
                </a:solidFill>
              </a:rPr>
              <a:t>arr.astype</a:t>
            </a:r>
            <a:r>
              <a:rPr lang="en-US" altLang="ko-KR" sz="1600" dirty="0">
                <a:solidFill>
                  <a:srgbClr val="002060"/>
                </a:solidFill>
              </a:rPr>
              <a:t>(</a:t>
            </a:r>
            <a:r>
              <a:rPr lang="en-US" altLang="ko-KR" sz="1600" dirty="0" err="1">
                <a:solidFill>
                  <a:srgbClr val="002060"/>
                </a:solidFill>
              </a:rPr>
              <a:t>np.float</a:t>
            </a:r>
            <a:r>
              <a:rPr lang="en-US" altLang="ko-KR" sz="1600" dirty="0">
                <a:solidFill>
                  <a:srgbClr val="002060"/>
                </a:solidFill>
              </a:rPr>
              <a:t>)</a:t>
            </a:r>
            <a:endParaRPr lang="ko-KR" altLang="en-US" sz="1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33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3310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numpy</a:t>
            </a:r>
            <a:r>
              <a:rPr lang="en-US" altLang="ko-KR" sz="1800" b="1" dirty="0"/>
              <a:t> </a:t>
            </a:r>
            <a:r>
              <a:rPr lang="ko-KR" altLang="en-US" sz="1800" b="1" dirty="0"/>
              <a:t>패키지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/>
              <a:t>과학 계산을 위한 </a:t>
            </a:r>
            <a:r>
              <a:rPr lang="ko-KR" altLang="en-US" sz="1800" dirty="0" smtClean="0"/>
              <a:t>라이브러리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/>
              <a:t>강력한 </a:t>
            </a:r>
            <a:r>
              <a:rPr lang="en-US" altLang="ko-KR" sz="1800" dirty="0"/>
              <a:t>N </a:t>
            </a:r>
            <a:r>
              <a:rPr lang="ko-KR" altLang="en-US" sz="1800" dirty="0"/>
              <a:t>차원 배열 객체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/>
              <a:t>정교한 </a:t>
            </a:r>
            <a:r>
              <a:rPr lang="ko-KR" altLang="en-US" sz="1800" dirty="0" err="1"/>
              <a:t>브로드케스팅</a:t>
            </a:r>
            <a:r>
              <a:rPr lang="en-US" altLang="ko-KR" sz="1800" dirty="0"/>
              <a:t>(Broadcast) </a:t>
            </a:r>
            <a:r>
              <a:rPr lang="ko-KR" altLang="en-US" sz="1800" dirty="0"/>
              <a:t>기능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C/C ++ </a:t>
            </a:r>
            <a:r>
              <a:rPr lang="ko-KR" altLang="en-US" sz="1800" dirty="0"/>
              <a:t>및 포트란 코드 통합 도구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/>
              <a:t>유용한 선형 대수학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푸리에</a:t>
            </a:r>
            <a:r>
              <a:rPr lang="ko-KR" altLang="en-US" sz="1800" dirty="0"/>
              <a:t> 변환 및 </a:t>
            </a:r>
            <a:r>
              <a:rPr lang="ko-KR" altLang="en-US" sz="1800" dirty="0" err="1"/>
              <a:t>난수</a:t>
            </a:r>
            <a:r>
              <a:rPr lang="ko-KR" altLang="en-US" sz="1800" dirty="0"/>
              <a:t> 기능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/>
              <a:t>범용적 데이터 처리에 사용 가능한 다차원 컨테이너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/>
              <a:t>다차원 배열을 처리하는데 필요한 여러 유용한 기능을 제공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Python </a:t>
            </a:r>
            <a:r>
              <a:rPr lang="en-US" altLang="ko-KR" sz="2400" b="1" dirty="0" err="1"/>
              <a:t>Numpy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29730" y="3882081"/>
            <a:ext cx="6623222" cy="5066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chemeClr val="tx1"/>
                </a:solidFill>
              </a:rPr>
              <a:t>$ pip install </a:t>
            </a:r>
            <a:r>
              <a:rPr lang="en-US" altLang="ko-KR" sz="1600" b="1" dirty="0" err="1">
                <a:solidFill>
                  <a:schemeClr val="tx1"/>
                </a:solidFill>
              </a:rPr>
              <a:t>numpy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29730" y="4739246"/>
            <a:ext cx="6623222" cy="7471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chemeClr val="tx1"/>
                </a:solidFill>
              </a:rPr>
              <a:t>import </a:t>
            </a:r>
            <a:r>
              <a:rPr lang="en-US" altLang="ko-KR" sz="1600" b="1" dirty="0" err="1">
                <a:solidFill>
                  <a:schemeClr val="tx1"/>
                </a:solidFill>
              </a:rPr>
              <a:t>numpy</a:t>
            </a:r>
            <a:r>
              <a:rPr lang="en-US" altLang="ko-KR" sz="1600" b="1" dirty="0">
                <a:solidFill>
                  <a:schemeClr val="tx1"/>
                </a:solidFill>
              </a:rPr>
              <a:t> as </a:t>
            </a:r>
            <a:r>
              <a:rPr lang="en-US" altLang="ko-KR" sz="1600" b="1" dirty="0" err="1">
                <a:solidFill>
                  <a:schemeClr val="tx1"/>
                </a:solidFill>
              </a:rPr>
              <a:t>np</a:t>
            </a:r>
            <a:endParaRPr lang="en-US" altLang="ko-KR" sz="1600" b="1" dirty="0">
              <a:solidFill>
                <a:schemeClr val="tx1"/>
              </a:solidFill>
            </a:endParaRPr>
          </a:p>
          <a:p>
            <a:r>
              <a:rPr lang="en-US" altLang="ko-KR" sz="1600" b="1" dirty="0" err="1">
                <a:solidFill>
                  <a:schemeClr val="tx1"/>
                </a:solidFill>
              </a:rPr>
              <a:t>np</a:t>
            </a:r>
            <a:r>
              <a:rPr lang="en-US" altLang="ko-KR" sz="1600" b="1" dirty="0">
                <a:solidFill>
                  <a:schemeClr val="tx1"/>
                </a:solidFill>
              </a:rPr>
              <a:t>.__version__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51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71910" y="813707"/>
            <a:ext cx="11700989" cy="24403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 smtClean="0"/>
              <a:t>도움말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err="1" smtClean="0"/>
              <a:t>NumPy</a:t>
            </a:r>
            <a:r>
              <a:rPr lang="ko-KR" altLang="en-US" sz="1600" dirty="0"/>
              <a:t>의 모든 </a:t>
            </a:r>
            <a:r>
              <a:rPr lang="en-US" altLang="ko-KR" sz="1600" dirty="0"/>
              <a:t>API</a:t>
            </a:r>
            <a:r>
              <a:rPr lang="ko-KR" altLang="en-US" sz="1600" dirty="0"/>
              <a:t>는 </a:t>
            </a:r>
            <a:r>
              <a:rPr lang="en-US" altLang="ko-KR" sz="1600" dirty="0"/>
              <a:t>np.info </a:t>
            </a:r>
            <a:r>
              <a:rPr lang="ko-KR" altLang="en-US" sz="1600" dirty="0"/>
              <a:t>함수를 이용하여 도움말을 확인할 수 있습니다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Python </a:t>
            </a:r>
            <a:r>
              <a:rPr lang="en-US" altLang="ko-KR" sz="2400" b="1" dirty="0" err="1" smtClean="0"/>
              <a:t>Numpy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49542" y="1590560"/>
            <a:ext cx="8341415" cy="7444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>
                <a:solidFill>
                  <a:srgbClr val="002060"/>
                </a:solidFill>
              </a:rPr>
              <a:t>np.info(np.ndarray.dtype)</a:t>
            </a:r>
          </a:p>
          <a:p>
            <a:r>
              <a:rPr lang="en-US" altLang="ko-KR" sz="1600">
                <a:solidFill>
                  <a:srgbClr val="002060"/>
                </a:solidFill>
              </a:rPr>
              <a:t>np.info(np.squeeze)</a:t>
            </a:r>
            <a:endParaRPr lang="ko-KR" altLang="en-US" sz="1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122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71910" y="813707"/>
            <a:ext cx="11700989" cy="24403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/>
              <a:t>배열 산술 연산</a:t>
            </a:r>
            <a:r>
              <a:rPr lang="en-US" altLang="ko-KR" sz="1800" b="1" dirty="0"/>
              <a:t>(Arithmetic Operations</a:t>
            </a:r>
            <a:r>
              <a:rPr lang="en-US" altLang="ko-KR" sz="1800" b="1" dirty="0" smtClean="0"/>
              <a:t>)</a:t>
            </a:r>
            <a:r>
              <a:rPr lang="ko-KR" altLang="en-US" sz="1800" b="1" dirty="0" smtClean="0"/>
              <a:t>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err="1"/>
              <a:t>NumPy</a:t>
            </a:r>
            <a:r>
              <a:rPr lang="ko-KR" altLang="en-US" sz="1600" dirty="0"/>
              <a:t>는 기본 연산자를 연산자 재정의하여 배열</a:t>
            </a:r>
            <a:r>
              <a:rPr lang="en-US" altLang="ko-KR" sz="1600" dirty="0"/>
              <a:t>(</a:t>
            </a:r>
            <a:r>
              <a:rPr lang="ko-KR" altLang="en-US" sz="1600" dirty="0"/>
              <a:t>행렬</a:t>
            </a:r>
            <a:r>
              <a:rPr lang="en-US" altLang="ko-KR" sz="1600" dirty="0"/>
              <a:t>) </a:t>
            </a:r>
            <a:r>
              <a:rPr lang="ko-KR" altLang="en-US" sz="1600" dirty="0"/>
              <a:t>연산에 대한 직관적으로 표현을 강화하였습니다</a:t>
            </a:r>
            <a:r>
              <a:rPr lang="en-US" altLang="ko-KR" sz="1600" dirty="0"/>
              <a:t>. </a:t>
            </a:r>
            <a:endParaRPr lang="ko-KR" altLang="en-US" sz="16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Python </a:t>
            </a:r>
            <a:r>
              <a:rPr lang="en-US" altLang="ko-KR" sz="2400" b="1" dirty="0" err="1" smtClean="0"/>
              <a:t>Numpy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49542" y="1590559"/>
            <a:ext cx="8341415" cy="51309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rgbClr val="002060"/>
                </a:solidFill>
              </a:rPr>
              <a:t># </a:t>
            </a:r>
            <a:r>
              <a:rPr lang="en-US" altLang="ko-KR" sz="1600" dirty="0" err="1">
                <a:solidFill>
                  <a:srgbClr val="002060"/>
                </a:solidFill>
              </a:rPr>
              <a:t>arange</a:t>
            </a:r>
            <a:r>
              <a:rPr lang="ko-KR" altLang="en-US" sz="1600" dirty="0">
                <a:solidFill>
                  <a:srgbClr val="002060"/>
                </a:solidFill>
              </a:rPr>
              <a:t>로 </a:t>
            </a:r>
            <a:r>
              <a:rPr lang="en-US" altLang="ko-KR" sz="1600" dirty="0">
                <a:solidFill>
                  <a:srgbClr val="002060"/>
                </a:solidFill>
              </a:rPr>
              <a:t>1</a:t>
            </a:r>
            <a:r>
              <a:rPr lang="ko-KR" altLang="en-US" sz="1600" dirty="0">
                <a:solidFill>
                  <a:srgbClr val="002060"/>
                </a:solidFill>
              </a:rPr>
              <a:t>부터 </a:t>
            </a:r>
            <a:r>
              <a:rPr lang="en-US" altLang="ko-KR" sz="1600" dirty="0">
                <a:solidFill>
                  <a:srgbClr val="002060"/>
                </a:solidFill>
              </a:rPr>
              <a:t>10 </a:t>
            </a:r>
            <a:r>
              <a:rPr lang="ko-KR" altLang="en-US" sz="1600" dirty="0">
                <a:solidFill>
                  <a:srgbClr val="002060"/>
                </a:solidFill>
              </a:rPr>
              <a:t>미만의 범위에서 </a:t>
            </a:r>
            <a:r>
              <a:rPr lang="en-US" altLang="ko-KR" sz="1600" dirty="0">
                <a:solidFill>
                  <a:srgbClr val="002060"/>
                </a:solidFill>
              </a:rPr>
              <a:t>1</a:t>
            </a:r>
            <a:r>
              <a:rPr lang="ko-KR" altLang="en-US" sz="1600" dirty="0">
                <a:solidFill>
                  <a:srgbClr val="002060"/>
                </a:solidFill>
              </a:rPr>
              <a:t>씩 증가하는 배열 생성</a:t>
            </a:r>
          </a:p>
          <a:p>
            <a:r>
              <a:rPr lang="en-US" altLang="ko-KR" sz="1600" dirty="0">
                <a:solidFill>
                  <a:srgbClr val="002060"/>
                </a:solidFill>
              </a:rPr>
              <a:t># </a:t>
            </a:r>
            <a:r>
              <a:rPr lang="ko-KR" altLang="en-US" sz="1600" dirty="0">
                <a:solidFill>
                  <a:srgbClr val="002060"/>
                </a:solidFill>
              </a:rPr>
              <a:t>배열의 </a:t>
            </a:r>
            <a:r>
              <a:rPr lang="en-US" altLang="ko-KR" sz="1600" dirty="0">
                <a:solidFill>
                  <a:srgbClr val="002060"/>
                </a:solidFill>
              </a:rPr>
              <a:t>shape</a:t>
            </a:r>
            <a:r>
              <a:rPr lang="ko-KR" altLang="en-US" sz="1600" dirty="0">
                <a:solidFill>
                  <a:srgbClr val="002060"/>
                </a:solidFill>
              </a:rPr>
              <a:t>을 </a:t>
            </a:r>
            <a:r>
              <a:rPr lang="en-US" altLang="ko-KR" sz="1600" dirty="0">
                <a:solidFill>
                  <a:srgbClr val="002060"/>
                </a:solidFill>
              </a:rPr>
              <a:t>(3, 3)</a:t>
            </a:r>
            <a:r>
              <a:rPr lang="ko-KR" altLang="en-US" sz="1600" dirty="0">
                <a:solidFill>
                  <a:srgbClr val="002060"/>
                </a:solidFill>
              </a:rPr>
              <a:t>으로 지정</a:t>
            </a:r>
          </a:p>
          <a:p>
            <a:r>
              <a:rPr lang="en-US" altLang="ko-KR" sz="1600" dirty="0">
                <a:solidFill>
                  <a:srgbClr val="002060"/>
                </a:solidFill>
              </a:rPr>
              <a:t>a = </a:t>
            </a:r>
            <a:r>
              <a:rPr lang="en-US" altLang="ko-KR" sz="1600" dirty="0" err="1">
                <a:solidFill>
                  <a:srgbClr val="002060"/>
                </a:solidFill>
              </a:rPr>
              <a:t>np.arange</a:t>
            </a:r>
            <a:r>
              <a:rPr lang="en-US" altLang="ko-KR" sz="1600" dirty="0">
                <a:solidFill>
                  <a:srgbClr val="002060"/>
                </a:solidFill>
              </a:rPr>
              <a:t>(1, 10).reshape(3, 3)</a:t>
            </a:r>
          </a:p>
          <a:p>
            <a:r>
              <a:rPr lang="en-US" altLang="ko-KR" sz="1600" dirty="0" err="1">
                <a:solidFill>
                  <a:srgbClr val="002060"/>
                </a:solidFill>
              </a:rPr>
              <a:t>pprint</a:t>
            </a:r>
            <a:r>
              <a:rPr lang="en-US" altLang="ko-KR" sz="1600" dirty="0">
                <a:solidFill>
                  <a:srgbClr val="002060"/>
                </a:solidFill>
              </a:rPr>
              <a:t>(a)</a:t>
            </a:r>
          </a:p>
          <a:p>
            <a:endParaRPr lang="en-US" altLang="ko-KR" sz="1600" dirty="0">
              <a:solidFill>
                <a:srgbClr val="002060"/>
              </a:solidFill>
            </a:endParaRPr>
          </a:p>
          <a:p>
            <a:r>
              <a:rPr lang="en-US" altLang="ko-KR" sz="1600" dirty="0">
                <a:solidFill>
                  <a:srgbClr val="002060"/>
                </a:solidFill>
              </a:rPr>
              <a:t># </a:t>
            </a:r>
            <a:r>
              <a:rPr lang="en-US" altLang="ko-KR" sz="1600" dirty="0" err="1">
                <a:solidFill>
                  <a:srgbClr val="002060"/>
                </a:solidFill>
              </a:rPr>
              <a:t>arange</a:t>
            </a:r>
            <a:r>
              <a:rPr lang="ko-KR" altLang="en-US" sz="1600" dirty="0">
                <a:solidFill>
                  <a:srgbClr val="002060"/>
                </a:solidFill>
              </a:rPr>
              <a:t>로 </a:t>
            </a:r>
            <a:r>
              <a:rPr lang="en-US" altLang="ko-KR" sz="1600" dirty="0">
                <a:solidFill>
                  <a:srgbClr val="002060"/>
                </a:solidFill>
              </a:rPr>
              <a:t>9</a:t>
            </a:r>
            <a:r>
              <a:rPr lang="ko-KR" altLang="en-US" sz="1600" dirty="0">
                <a:solidFill>
                  <a:srgbClr val="002060"/>
                </a:solidFill>
              </a:rPr>
              <a:t>부터 </a:t>
            </a:r>
            <a:r>
              <a:rPr lang="en-US" altLang="ko-KR" sz="1600" dirty="0">
                <a:solidFill>
                  <a:srgbClr val="002060"/>
                </a:solidFill>
              </a:rPr>
              <a:t>0</a:t>
            </a:r>
            <a:r>
              <a:rPr lang="ko-KR" altLang="en-US" sz="1600" dirty="0">
                <a:solidFill>
                  <a:srgbClr val="002060"/>
                </a:solidFill>
              </a:rPr>
              <a:t>까지 범위에서 </a:t>
            </a:r>
            <a:r>
              <a:rPr lang="en-US" altLang="ko-KR" sz="1600" dirty="0">
                <a:solidFill>
                  <a:srgbClr val="002060"/>
                </a:solidFill>
              </a:rPr>
              <a:t>1</a:t>
            </a:r>
            <a:r>
              <a:rPr lang="ko-KR" altLang="en-US" sz="1600" dirty="0">
                <a:solidFill>
                  <a:srgbClr val="002060"/>
                </a:solidFill>
              </a:rPr>
              <a:t>씩 감소하는 배열 생성</a:t>
            </a:r>
          </a:p>
          <a:p>
            <a:r>
              <a:rPr lang="en-US" altLang="ko-KR" sz="1600" dirty="0">
                <a:solidFill>
                  <a:srgbClr val="002060"/>
                </a:solidFill>
              </a:rPr>
              <a:t># </a:t>
            </a:r>
            <a:r>
              <a:rPr lang="ko-KR" altLang="en-US" sz="1600" dirty="0">
                <a:solidFill>
                  <a:srgbClr val="002060"/>
                </a:solidFill>
              </a:rPr>
              <a:t>배열의 </a:t>
            </a:r>
            <a:r>
              <a:rPr lang="en-US" altLang="ko-KR" sz="1600" dirty="0">
                <a:solidFill>
                  <a:srgbClr val="002060"/>
                </a:solidFill>
              </a:rPr>
              <a:t>shape</a:t>
            </a:r>
            <a:r>
              <a:rPr lang="ko-KR" altLang="en-US" sz="1600" dirty="0">
                <a:solidFill>
                  <a:srgbClr val="002060"/>
                </a:solidFill>
              </a:rPr>
              <a:t>을 </a:t>
            </a:r>
            <a:r>
              <a:rPr lang="en-US" altLang="ko-KR" sz="1600" dirty="0">
                <a:solidFill>
                  <a:srgbClr val="002060"/>
                </a:solidFill>
              </a:rPr>
              <a:t>(3, 3)</a:t>
            </a:r>
            <a:r>
              <a:rPr lang="ko-KR" altLang="en-US" sz="1600" dirty="0">
                <a:solidFill>
                  <a:srgbClr val="002060"/>
                </a:solidFill>
              </a:rPr>
              <a:t>으로 지정</a:t>
            </a:r>
          </a:p>
          <a:p>
            <a:r>
              <a:rPr lang="en-US" altLang="ko-KR" sz="1600" dirty="0">
                <a:solidFill>
                  <a:srgbClr val="002060"/>
                </a:solidFill>
              </a:rPr>
              <a:t>b = </a:t>
            </a:r>
            <a:r>
              <a:rPr lang="en-US" altLang="ko-KR" sz="1600" dirty="0" err="1">
                <a:solidFill>
                  <a:srgbClr val="002060"/>
                </a:solidFill>
              </a:rPr>
              <a:t>np.arange</a:t>
            </a:r>
            <a:r>
              <a:rPr lang="en-US" altLang="ko-KR" sz="1600" dirty="0">
                <a:solidFill>
                  <a:srgbClr val="002060"/>
                </a:solidFill>
              </a:rPr>
              <a:t>(9, 0, -1).reshape(3, 3)</a:t>
            </a:r>
          </a:p>
          <a:p>
            <a:r>
              <a:rPr lang="en-US" altLang="ko-KR" sz="1600" dirty="0" err="1">
                <a:solidFill>
                  <a:srgbClr val="002060"/>
                </a:solidFill>
              </a:rPr>
              <a:t>pprint</a:t>
            </a:r>
            <a:r>
              <a:rPr lang="en-US" altLang="ko-KR" sz="1600" dirty="0">
                <a:solidFill>
                  <a:srgbClr val="002060"/>
                </a:solidFill>
              </a:rPr>
              <a:t>(b)</a:t>
            </a:r>
          </a:p>
          <a:p>
            <a:endParaRPr lang="en-US" altLang="ko-KR" sz="1600" dirty="0">
              <a:solidFill>
                <a:srgbClr val="002060"/>
              </a:solidFill>
            </a:endParaRPr>
          </a:p>
          <a:p>
            <a:r>
              <a:rPr lang="en-US" altLang="ko-KR" sz="1600" dirty="0">
                <a:solidFill>
                  <a:srgbClr val="002060"/>
                </a:solidFill>
              </a:rPr>
              <a:t>a - b</a:t>
            </a:r>
          </a:p>
          <a:p>
            <a:r>
              <a:rPr lang="en-US" altLang="ko-KR" sz="1600" dirty="0" err="1">
                <a:solidFill>
                  <a:srgbClr val="002060"/>
                </a:solidFill>
              </a:rPr>
              <a:t>np.subtract</a:t>
            </a:r>
            <a:r>
              <a:rPr lang="en-US" altLang="ko-KR" sz="1600" dirty="0">
                <a:solidFill>
                  <a:srgbClr val="002060"/>
                </a:solidFill>
              </a:rPr>
              <a:t>(a, b)</a:t>
            </a:r>
          </a:p>
          <a:p>
            <a:endParaRPr lang="en-US" altLang="ko-KR" sz="1600" dirty="0">
              <a:solidFill>
                <a:srgbClr val="002060"/>
              </a:solidFill>
            </a:endParaRPr>
          </a:p>
          <a:p>
            <a:r>
              <a:rPr lang="en-US" altLang="ko-KR" sz="1600" dirty="0" err="1">
                <a:solidFill>
                  <a:srgbClr val="002060"/>
                </a:solidFill>
              </a:rPr>
              <a:t>a+b</a:t>
            </a:r>
            <a:endParaRPr lang="en-US" altLang="ko-KR" sz="1600" dirty="0">
              <a:solidFill>
                <a:srgbClr val="002060"/>
              </a:solidFill>
            </a:endParaRPr>
          </a:p>
          <a:p>
            <a:r>
              <a:rPr lang="en-US" altLang="ko-KR" sz="1600" dirty="0" err="1">
                <a:solidFill>
                  <a:srgbClr val="002060"/>
                </a:solidFill>
              </a:rPr>
              <a:t>np.add</a:t>
            </a:r>
            <a:r>
              <a:rPr lang="en-US" altLang="ko-KR" sz="1600" dirty="0">
                <a:solidFill>
                  <a:srgbClr val="002060"/>
                </a:solidFill>
              </a:rPr>
              <a:t>(a, b)</a:t>
            </a:r>
          </a:p>
          <a:p>
            <a:endParaRPr lang="en-US" altLang="ko-KR" sz="1600" dirty="0">
              <a:solidFill>
                <a:srgbClr val="002060"/>
              </a:solidFill>
            </a:endParaRPr>
          </a:p>
          <a:p>
            <a:r>
              <a:rPr lang="en-US" altLang="ko-KR" sz="1600" dirty="0">
                <a:solidFill>
                  <a:srgbClr val="002060"/>
                </a:solidFill>
              </a:rPr>
              <a:t>a/b</a:t>
            </a:r>
          </a:p>
          <a:p>
            <a:r>
              <a:rPr lang="en-US" altLang="ko-KR" sz="1600" dirty="0" err="1">
                <a:solidFill>
                  <a:srgbClr val="002060"/>
                </a:solidFill>
              </a:rPr>
              <a:t>np.divide</a:t>
            </a:r>
            <a:r>
              <a:rPr lang="en-US" altLang="ko-KR" sz="1600" dirty="0">
                <a:solidFill>
                  <a:srgbClr val="002060"/>
                </a:solidFill>
              </a:rPr>
              <a:t>(a, b)</a:t>
            </a:r>
          </a:p>
          <a:p>
            <a:endParaRPr lang="en-US" altLang="ko-KR" sz="1600" dirty="0">
              <a:solidFill>
                <a:srgbClr val="002060"/>
              </a:solidFill>
            </a:endParaRPr>
          </a:p>
          <a:p>
            <a:r>
              <a:rPr lang="en-US" altLang="ko-KR" sz="1600" dirty="0">
                <a:solidFill>
                  <a:srgbClr val="002060"/>
                </a:solidFill>
              </a:rPr>
              <a:t>a*b</a:t>
            </a:r>
          </a:p>
          <a:p>
            <a:r>
              <a:rPr lang="en-US" altLang="ko-KR" sz="1600" dirty="0" err="1">
                <a:solidFill>
                  <a:srgbClr val="002060"/>
                </a:solidFill>
              </a:rPr>
              <a:t>np.multiply</a:t>
            </a:r>
            <a:r>
              <a:rPr lang="en-US" altLang="ko-KR" sz="1600" dirty="0">
                <a:solidFill>
                  <a:srgbClr val="002060"/>
                </a:solidFill>
              </a:rPr>
              <a:t>(a, b</a:t>
            </a:r>
            <a:r>
              <a:rPr lang="en-US" altLang="ko-KR" sz="1600" dirty="0" smtClean="0">
                <a:solidFill>
                  <a:srgbClr val="002060"/>
                </a:solidFill>
              </a:rPr>
              <a:t>)</a:t>
            </a:r>
            <a:endParaRPr lang="en-US" altLang="ko-KR" sz="1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081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77533" y="813707"/>
            <a:ext cx="11495366" cy="5717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/>
              <a:t>배열 산술 연산</a:t>
            </a:r>
            <a:r>
              <a:rPr lang="en-US" altLang="ko-KR" sz="1800" b="1" dirty="0"/>
              <a:t>(Arithmetic Operations</a:t>
            </a:r>
            <a:r>
              <a:rPr lang="en-US" altLang="ko-KR" sz="1800" b="1" dirty="0" smtClean="0"/>
              <a:t>)</a:t>
            </a:r>
            <a:r>
              <a:rPr lang="ko-KR" altLang="en-US" sz="1800" b="1" dirty="0" smtClean="0"/>
              <a:t>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600" dirty="0"/>
          </a:p>
          <a:p>
            <a:pPr lvl="1">
              <a:buFont typeface="Wingdings" pitchFamily="2" charset="2"/>
              <a:buChar char="§"/>
            </a:pP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600" dirty="0"/>
          </a:p>
          <a:p>
            <a:pPr lvl="1">
              <a:buFont typeface="Wingdings" pitchFamily="2" charset="2"/>
              <a:buChar char="§"/>
            </a:pP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600" dirty="0"/>
          </a:p>
          <a:p>
            <a:pPr lvl="1">
              <a:buFont typeface="Wingdings" pitchFamily="2" charset="2"/>
              <a:buChar char="§"/>
            </a:pP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600" dirty="0"/>
          </a:p>
          <a:p>
            <a:pPr lvl="1">
              <a:buFont typeface="Wingdings" pitchFamily="2" charset="2"/>
              <a:buChar char="§"/>
            </a:pPr>
            <a:endParaRPr lang="en-US" altLang="ko-KR" sz="16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/>
              <a:t>배열 산술 연산</a:t>
            </a:r>
            <a:r>
              <a:rPr lang="en-US" altLang="ko-KR" sz="1800" b="1" dirty="0"/>
              <a:t>(Arithmetic Operations)</a:t>
            </a:r>
            <a:r>
              <a:rPr lang="ko-KR" altLang="en-US" sz="1800" b="1" dirty="0"/>
              <a:t> </a:t>
            </a:r>
            <a:r>
              <a:rPr lang="en-US" altLang="ko-KR" sz="1800" b="1" dirty="0"/>
              <a:t> 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Python </a:t>
            </a:r>
            <a:r>
              <a:rPr lang="en-US" altLang="ko-KR" sz="2400" b="1" dirty="0" err="1" smtClean="0"/>
              <a:t>Numpy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12042" y="1235976"/>
            <a:ext cx="8341415" cy="20349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err="1" smtClean="0">
                <a:solidFill>
                  <a:srgbClr val="002060"/>
                </a:solidFill>
              </a:rPr>
              <a:t>np.exp</a:t>
            </a:r>
            <a:r>
              <a:rPr lang="en-US" altLang="ko-KR" sz="1600" dirty="0" smtClean="0">
                <a:solidFill>
                  <a:srgbClr val="002060"/>
                </a:solidFill>
              </a:rPr>
              <a:t>(b</a:t>
            </a:r>
            <a:r>
              <a:rPr lang="en-US" altLang="ko-KR" sz="1600" dirty="0">
                <a:solidFill>
                  <a:srgbClr val="002060"/>
                </a:solidFill>
              </a:rPr>
              <a:t>) #</a:t>
            </a:r>
            <a:r>
              <a:rPr lang="ko-KR" altLang="en-US" sz="1600" dirty="0">
                <a:solidFill>
                  <a:srgbClr val="002060"/>
                </a:solidFill>
              </a:rPr>
              <a:t>지수</a:t>
            </a:r>
          </a:p>
          <a:p>
            <a:r>
              <a:rPr lang="en-US" altLang="ko-KR" sz="1600" dirty="0" err="1">
                <a:solidFill>
                  <a:srgbClr val="002060"/>
                </a:solidFill>
              </a:rPr>
              <a:t>np.sqrt</a:t>
            </a:r>
            <a:r>
              <a:rPr lang="en-US" altLang="ko-KR" sz="1600" dirty="0">
                <a:solidFill>
                  <a:srgbClr val="002060"/>
                </a:solidFill>
              </a:rPr>
              <a:t>(a) #</a:t>
            </a:r>
            <a:r>
              <a:rPr lang="ko-KR" altLang="en-US" sz="1600" dirty="0" smtClean="0">
                <a:solidFill>
                  <a:srgbClr val="002060"/>
                </a:solidFill>
              </a:rPr>
              <a:t>제곱근</a:t>
            </a:r>
            <a:endParaRPr lang="en-US" altLang="ko-KR" sz="1600" dirty="0" smtClean="0">
              <a:solidFill>
                <a:srgbClr val="002060"/>
              </a:solidFill>
            </a:endParaRPr>
          </a:p>
          <a:p>
            <a:endParaRPr lang="en-US" altLang="ko-KR" sz="1600" dirty="0">
              <a:solidFill>
                <a:srgbClr val="002060"/>
              </a:solidFill>
            </a:endParaRPr>
          </a:p>
          <a:p>
            <a:r>
              <a:rPr lang="en-US" altLang="ko-KR" sz="1600" dirty="0" err="1">
                <a:solidFill>
                  <a:srgbClr val="002060"/>
                </a:solidFill>
              </a:rPr>
              <a:t>np.sin</a:t>
            </a:r>
            <a:r>
              <a:rPr lang="en-US" altLang="ko-KR" sz="1600" dirty="0">
                <a:solidFill>
                  <a:srgbClr val="002060"/>
                </a:solidFill>
              </a:rPr>
              <a:t>(a)</a:t>
            </a:r>
          </a:p>
          <a:p>
            <a:r>
              <a:rPr lang="en-US" altLang="ko-KR" sz="1600" dirty="0" err="1">
                <a:solidFill>
                  <a:srgbClr val="002060"/>
                </a:solidFill>
              </a:rPr>
              <a:t>np.cos</a:t>
            </a:r>
            <a:r>
              <a:rPr lang="en-US" altLang="ko-KR" sz="1600" dirty="0">
                <a:solidFill>
                  <a:srgbClr val="002060"/>
                </a:solidFill>
              </a:rPr>
              <a:t>(a)</a:t>
            </a:r>
          </a:p>
          <a:p>
            <a:r>
              <a:rPr lang="en-US" altLang="ko-KR" sz="1600" dirty="0" err="1">
                <a:solidFill>
                  <a:srgbClr val="002060"/>
                </a:solidFill>
              </a:rPr>
              <a:t>np.tan</a:t>
            </a:r>
            <a:r>
              <a:rPr lang="en-US" altLang="ko-KR" sz="1600" dirty="0">
                <a:solidFill>
                  <a:srgbClr val="002060"/>
                </a:solidFill>
              </a:rPr>
              <a:t>(a)</a:t>
            </a:r>
          </a:p>
          <a:p>
            <a:r>
              <a:rPr lang="en-US" altLang="ko-KR" sz="1600" dirty="0">
                <a:solidFill>
                  <a:srgbClr val="002060"/>
                </a:solidFill>
              </a:rPr>
              <a:t>np.log(a)</a:t>
            </a:r>
          </a:p>
          <a:p>
            <a:r>
              <a:rPr lang="en-US" altLang="ko-KR" sz="1600" dirty="0">
                <a:solidFill>
                  <a:srgbClr val="002060"/>
                </a:solidFill>
              </a:rPr>
              <a:t>np.dot(a, b) #</a:t>
            </a:r>
            <a:r>
              <a:rPr lang="ko-KR" altLang="en-US" sz="1600" dirty="0" err="1">
                <a:solidFill>
                  <a:srgbClr val="002060"/>
                </a:solidFill>
              </a:rPr>
              <a:t>행력</a:t>
            </a:r>
            <a:r>
              <a:rPr lang="ko-KR" altLang="en-US" sz="1600" dirty="0">
                <a:solidFill>
                  <a:srgbClr val="002060"/>
                </a:solidFill>
              </a:rPr>
              <a:t> 곱 </a:t>
            </a:r>
            <a:r>
              <a:rPr lang="en-US" altLang="ko-KR" sz="1600" dirty="0">
                <a:solidFill>
                  <a:srgbClr val="002060"/>
                </a:solidFill>
              </a:rPr>
              <a:t>(dot product, </a:t>
            </a:r>
            <a:r>
              <a:rPr lang="ko-KR" altLang="en-US" sz="1600" dirty="0">
                <a:solidFill>
                  <a:srgbClr val="002060"/>
                </a:solidFill>
              </a:rPr>
              <a:t>내적</a:t>
            </a:r>
            <a:r>
              <a:rPr lang="en-US" altLang="ko-KR" sz="1600" dirty="0">
                <a:solidFill>
                  <a:srgbClr val="002060"/>
                </a:solidFill>
              </a:rPr>
              <a:t>)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812042" y="4277937"/>
            <a:ext cx="8341415" cy="12464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rgbClr val="002060"/>
                </a:solidFill>
              </a:rPr>
              <a:t>a == b</a:t>
            </a:r>
          </a:p>
          <a:p>
            <a:r>
              <a:rPr lang="en-US" altLang="ko-KR" sz="1600" dirty="0">
                <a:solidFill>
                  <a:srgbClr val="002060"/>
                </a:solidFill>
              </a:rPr>
              <a:t>a &gt; b</a:t>
            </a:r>
          </a:p>
          <a:p>
            <a:r>
              <a:rPr lang="en-US" altLang="ko-KR" sz="1600" dirty="0">
                <a:solidFill>
                  <a:srgbClr val="002060"/>
                </a:solidFill>
              </a:rPr>
              <a:t>#</a:t>
            </a:r>
            <a:r>
              <a:rPr lang="ko-KR" altLang="en-US" sz="1600" dirty="0">
                <a:solidFill>
                  <a:srgbClr val="002060"/>
                </a:solidFill>
              </a:rPr>
              <a:t>배열 비교 </a:t>
            </a:r>
            <a:r>
              <a:rPr lang="en-US" altLang="ko-KR" sz="1600" dirty="0">
                <a:solidFill>
                  <a:srgbClr val="002060"/>
                </a:solidFill>
              </a:rPr>
              <a:t>(Array-wise) : </a:t>
            </a:r>
            <a:r>
              <a:rPr lang="ko-KR" altLang="en-US" sz="1600" dirty="0">
                <a:solidFill>
                  <a:srgbClr val="002060"/>
                </a:solidFill>
              </a:rPr>
              <a:t>두 배열 전체는 </a:t>
            </a:r>
            <a:r>
              <a:rPr lang="en-US" altLang="ko-KR" sz="1600" dirty="0" err="1">
                <a:solidFill>
                  <a:srgbClr val="002060"/>
                </a:solidFill>
              </a:rPr>
              <a:t>np.array_equal</a:t>
            </a:r>
            <a:r>
              <a:rPr lang="en-US" altLang="ko-KR" sz="1600" dirty="0">
                <a:solidFill>
                  <a:srgbClr val="002060"/>
                </a:solidFill>
              </a:rPr>
              <a:t> </a:t>
            </a:r>
            <a:r>
              <a:rPr lang="ko-KR" altLang="en-US" sz="1600" dirty="0">
                <a:solidFill>
                  <a:srgbClr val="002060"/>
                </a:solidFill>
              </a:rPr>
              <a:t>함수를 사용하여 비교합니다</a:t>
            </a:r>
            <a:r>
              <a:rPr lang="en-US" altLang="ko-KR" sz="1600" dirty="0">
                <a:solidFill>
                  <a:srgbClr val="002060"/>
                </a:solidFill>
              </a:rPr>
              <a:t>.</a:t>
            </a:r>
          </a:p>
          <a:p>
            <a:r>
              <a:rPr lang="en-US" altLang="ko-KR" sz="1600" dirty="0" err="1">
                <a:solidFill>
                  <a:srgbClr val="002060"/>
                </a:solidFill>
              </a:rPr>
              <a:t>np.array_equal</a:t>
            </a:r>
            <a:r>
              <a:rPr lang="en-US" altLang="ko-KR" sz="1600" dirty="0">
                <a:solidFill>
                  <a:srgbClr val="002060"/>
                </a:solidFill>
              </a:rPr>
              <a:t>(a, b)</a:t>
            </a:r>
          </a:p>
        </p:txBody>
      </p:sp>
    </p:spTree>
    <p:extLst>
      <p:ext uri="{BB962C8B-B14F-4D97-AF65-F5344CB8AC3E}">
        <p14:creationId xmlns:p14="http://schemas.microsoft.com/office/powerpoint/2010/main" val="354129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77533" y="813707"/>
            <a:ext cx="11495366" cy="2173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/>
              <a:t>집계 함수</a:t>
            </a:r>
            <a:r>
              <a:rPr lang="en-US" altLang="ko-KR" sz="1800" b="1" dirty="0"/>
              <a:t>(Aggregate </a:t>
            </a:r>
            <a:r>
              <a:rPr lang="en-US" altLang="ko-KR" sz="1800" b="1" dirty="0" smtClean="0"/>
              <a:t>Functions)</a:t>
            </a:r>
            <a:r>
              <a:rPr lang="ko-KR" altLang="en-US" sz="1800" b="1" dirty="0" smtClean="0"/>
              <a:t>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err="1" smtClean="0"/>
              <a:t>NumPy</a:t>
            </a:r>
            <a:r>
              <a:rPr lang="ko-KR" altLang="en-US" sz="1600" dirty="0"/>
              <a:t>의 모든 집계 함수는 집계 함수는 </a:t>
            </a:r>
            <a:r>
              <a:rPr lang="en-US" altLang="ko-KR" sz="1600" dirty="0"/>
              <a:t>AXIS</a:t>
            </a:r>
            <a:r>
              <a:rPr lang="ko-KR" altLang="en-US" sz="1600" dirty="0"/>
              <a:t>를 기준으로 계산됩니다</a:t>
            </a:r>
            <a:r>
              <a:rPr lang="en-US" altLang="ko-KR" sz="1600" dirty="0"/>
              <a:t>.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집계함수에 </a:t>
            </a:r>
            <a:r>
              <a:rPr lang="en-US" altLang="ko-KR" sz="1600" dirty="0"/>
              <a:t>AXIS</a:t>
            </a:r>
            <a:r>
              <a:rPr lang="ko-KR" altLang="en-US" sz="1600" dirty="0"/>
              <a:t>를 지정하지 않으면 </a:t>
            </a:r>
            <a:r>
              <a:rPr lang="en-US" altLang="ko-KR" sz="1600" dirty="0"/>
              <a:t>axis=None</a:t>
            </a:r>
            <a:r>
              <a:rPr lang="ko-KR" altLang="en-US" sz="1600" dirty="0"/>
              <a:t>입니다</a:t>
            </a:r>
            <a:r>
              <a:rPr lang="en-US" altLang="ko-KR" sz="1600" dirty="0"/>
              <a:t>.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err="1"/>
              <a:t>aixs</a:t>
            </a:r>
            <a:r>
              <a:rPr lang="en-US" altLang="ko-KR" sz="1600" dirty="0"/>
              <a:t>=None</a:t>
            </a:r>
            <a:r>
              <a:rPr lang="ko-KR" altLang="en-US" sz="1600" dirty="0"/>
              <a:t>은 전체 행렬을 하나의 배열로 간주하고 집계 함수의 범위를 전체 행렬로 정의합니다</a:t>
            </a:r>
            <a:r>
              <a:rPr lang="en-US" altLang="ko-KR" sz="1600" dirty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err="1"/>
              <a:t>aixs</a:t>
            </a:r>
            <a:r>
              <a:rPr lang="en-US" altLang="ko-KR" sz="1600" dirty="0"/>
              <a:t>=0</a:t>
            </a:r>
            <a:r>
              <a:rPr lang="ko-KR" altLang="en-US" sz="1600" dirty="0"/>
              <a:t>은 행을 기준으로 각 행의 동일 인덱스의 요소를 그룹으로 합니다</a:t>
            </a:r>
            <a:r>
              <a:rPr lang="en-US" altLang="ko-KR" sz="1600" dirty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err="1"/>
              <a:t>aixs</a:t>
            </a:r>
            <a:r>
              <a:rPr lang="en-US" altLang="ko-KR" sz="1600" dirty="0"/>
              <a:t>=1</a:t>
            </a:r>
            <a:r>
              <a:rPr lang="ko-KR" altLang="en-US" sz="1600" dirty="0"/>
              <a:t>은 열을 기준으로 각 열의 요소를 그룹으로 합니다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pPr lvl="1">
              <a:buFont typeface="Wingdings" pitchFamily="2" charset="2"/>
              <a:buChar char="§"/>
            </a:pP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600" dirty="0"/>
          </a:p>
          <a:p>
            <a:pPr lvl="1">
              <a:buFont typeface="Wingdings" pitchFamily="2" charset="2"/>
              <a:buChar char="§"/>
            </a:pPr>
            <a:endParaRPr lang="en-US" altLang="ko-KR" sz="1600" dirty="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Python </a:t>
            </a:r>
            <a:r>
              <a:rPr lang="en-US" altLang="ko-KR" sz="2400" b="1" dirty="0" err="1" smtClean="0"/>
              <a:t>Numpy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204" y="3098463"/>
            <a:ext cx="2828925" cy="23336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8419" y="3056800"/>
            <a:ext cx="2800350" cy="23431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7364" y="3065885"/>
            <a:ext cx="264795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61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77533" y="813707"/>
            <a:ext cx="11495366" cy="5717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/>
              <a:t>집계 함수</a:t>
            </a:r>
            <a:r>
              <a:rPr lang="en-US" altLang="ko-KR" sz="1800" b="1" dirty="0"/>
              <a:t>(Aggregate Functions</a:t>
            </a:r>
            <a:r>
              <a:rPr lang="en-US" altLang="ko-KR" sz="1800" b="1" dirty="0" smtClean="0"/>
              <a:t>)</a:t>
            </a:r>
            <a:r>
              <a:rPr lang="ko-KR" altLang="en-US" sz="1800" b="1" dirty="0" smtClean="0"/>
              <a:t>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err="1"/>
              <a:t>NumPy</a:t>
            </a:r>
            <a:r>
              <a:rPr lang="ko-KR" altLang="en-US" sz="1600" dirty="0"/>
              <a:t>의 모든 집계 함수는 집계 함수는 </a:t>
            </a:r>
            <a:r>
              <a:rPr lang="en-US" altLang="ko-KR" sz="1600" dirty="0"/>
              <a:t>AXIS</a:t>
            </a:r>
            <a:r>
              <a:rPr lang="ko-KR" altLang="en-US" sz="1600" dirty="0"/>
              <a:t>를 기준으로 계산됩니다</a:t>
            </a:r>
            <a:r>
              <a:rPr lang="en-US" altLang="ko-KR" sz="1600" dirty="0"/>
              <a:t>.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집계함수에 </a:t>
            </a:r>
            <a:r>
              <a:rPr lang="en-US" altLang="ko-KR" sz="1600" dirty="0"/>
              <a:t>AXIS</a:t>
            </a:r>
            <a:r>
              <a:rPr lang="ko-KR" altLang="en-US" sz="1600" dirty="0"/>
              <a:t>를 지정하지 않으면 </a:t>
            </a:r>
            <a:r>
              <a:rPr lang="en-US" altLang="ko-KR" sz="1600" dirty="0"/>
              <a:t>axis=None</a:t>
            </a:r>
            <a:r>
              <a:rPr lang="ko-KR" altLang="en-US" sz="1600" dirty="0"/>
              <a:t>입니다</a:t>
            </a:r>
            <a:r>
              <a:rPr lang="en-US" altLang="ko-KR" sz="1600" dirty="0"/>
              <a:t>.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err="1"/>
              <a:t>aixs</a:t>
            </a:r>
            <a:r>
              <a:rPr lang="en-US" altLang="ko-KR" sz="1600" dirty="0"/>
              <a:t>=None</a:t>
            </a:r>
            <a:r>
              <a:rPr lang="ko-KR" altLang="en-US" sz="1600" dirty="0"/>
              <a:t>은 전체 행렬을 하나의 배열로 간주하고 집계 함수의 범위를 전체 행렬로 정의합니다</a:t>
            </a:r>
            <a:r>
              <a:rPr lang="en-US" altLang="ko-KR" sz="1600" dirty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err="1"/>
              <a:t>aixs</a:t>
            </a:r>
            <a:r>
              <a:rPr lang="en-US" altLang="ko-KR" sz="1600" dirty="0"/>
              <a:t>=0</a:t>
            </a:r>
            <a:r>
              <a:rPr lang="ko-KR" altLang="en-US" sz="1600" dirty="0"/>
              <a:t>은 행을 기준으로 각 행의 동일 인덱스의 요소를 그룹으로 합니다</a:t>
            </a:r>
            <a:r>
              <a:rPr lang="en-US" altLang="ko-KR" sz="1600" dirty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err="1"/>
              <a:t>aixs</a:t>
            </a:r>
            <a:r>
              <a:rPr lang="en-US" altLang="ko-KR" sz="1600" dirty="0"/>
              <a:t>=1</a:t>
            </a:r>
            <a:r>
              <a:rPr lang="ko-KR" altLang="en-US" sz="1600" dirty="0"/>
              <a:t>은 열을 기준으로 각 열의 요소를 그룹으로 합니다</a:t>
            </a:r>
            <a:r>
              <a:rPr lang="en-US" altLang="ko-KR" sz="1600" dirty="0"/>
              <a:t>.</a:t>
            </a: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600" dirty="0"/>
          </a:p>
          <a:p>
            <a:pPr lvl="1">
              <a:buFont typeface="Wingdings" pitchFamily="2" charset="2"/>
              <a:buChar char="§"/>
            </a:pP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600" dirty="0"/>
          </a:p>
          <a:p>
            <a:pPr lvl="1">
              <a:buFont typeface="Wingdings" pitchFamily="2" charset="2"/>
              <a:buChar char="§"/>
            </a:pP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600" dirty="0"/>
          </a:p>
          <a:p>
            <a:pPr lvl="1">
              <a:buFont typeface="Wingdings" pitchFamily="2" charset="2"/>
              <a:buChar char="§"/>
            </a:pPr>
            <a:endParaRPr lang="en-US" altLang="ko-KR" sz="1600" dirty="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Python </a:t>
            </a:r>
            <a:r>
              <a:rPr lang="en-US" altLang="ko-KR" sz="2400" b="1" dirty="0" err="1" smtClean="0"/>
              <a:t>Numpy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83970" y="2755184"/>
            <a:ext cx="8341415" cy="39662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rgbClr val="002060"/>
                </a:solidFill>
              </a:rPr>
              <a:t># </a:t>
            </a:r>
            <a:r>
              <a:rPr lang="en-US" altLang="ko-KR" sz="1600" dirty="0" err="1">
                <a:solidFill>
                  <a:srgbClr val="002060"/>
                </a:solidFill>
              </a:rPr>
              <a:t>arange</a:t>
            </a:r>
            <a:r>
              <a:rPr lang="ko-KR" altLang="en-US" sz="1600" dirty="0">
                <a:solidFill>
                  <a:srgbClr val="002060"/>
                </a:solidFill>
              </a:rPr>
              <a:t>로 </a:t>
            </a:r>
            <a:r>
              <a:rPr lang="en-US" altLang="ko-KR" sz="1600" dirty="0">
                <a:solidFill>
                  <a:srgbClr val="002060"/>
                </a:solidFill>
              </a:rPr>
              <a:t>1</a:t>
            </a:r>
            <a:r>
              <a:rPr lang="ko-KR" altLang="en-US" sz="1600" dirty="0">
                <a:solidFill>
                  <a:srgbClr val="002060"/>
                </a:solidFill>
              </a:rPr>
              <a:t>부터 </a:t>
            </a:r>
            <a:r>
              <a:rPr lang="en-US" altLang="ko-KR" sz="1600" dirty="0">
                <a:solidFill>
                  <a:srgbClr val="002060"/>
                </a:solidFill>
              </a:rPr>
              <a:t>10</a:t>
            </a:r>
            <a:r>
              <a:rPr lang="ko-KR" altLang="en-US" sz="1600" dirty="0">
                <a:solidFill>
                  <a:srgbClr val="002060"/>
                </a:solidFill>
              </a:rPr>
              <a:t>미만의 범위에서 </a:t>
            </a:r>
            <a:r>
              <a:rPr lang="en-US" altLang="ko-KR" sz="1600" dirty="0">
                <a:solidFill>
                  <a:srgbClr val="002060"/>
                </a:solidFill>
              </a:rPr>
              <a:t>1</a:t>
            </a:r>
            <a:r>
              <a:rPr lang="ko-KR" altLang="en-US" sz="1600" dirty="0">
                <a:solidFill>
                  <a:srgbClr val="002060"/>
                </a:solidFill>
              </a:rPr>
              <a:t>씩 증가하는 배열 생성</a:t>
            </a:r>
          </a:p>
          <a:p>
            <a:r>
              <a:rPr lang="en-US" altLang="ko-KR" sz="1600" dirty="0">
                <a:solidFill>
                  <a:srgbClr val="002060"/>
                </a:solidFill>
              </a:rPr>
              <a:t># </a:t>
            </a:r>
            <a:r>
              <a:rPr lang="ko-KR" altLang="en-US" sz="1600" dirty="0">
                <a:solidFill>
                  <a:srgbClr val="002060"/>
                </a:solidFill>
              </a:rPr>
              <a:t>배열의 </a:t>
            </a:r>
            <a:r>
              <a:rPr lang="en-US" altLang="ko-KR" sz="1600" dirty="0">
                <a:solidFill>
                  <a:srgbClr val="002060"/>
                </a:solidFill>
              </a:rPr>
              <a:t>shape</a:t>
            </a:r>
            <a:r>
              <a:rPr lang="ko-KR" altLang="en-US" sz="1600" dirty="0">
                <a:solidFill>
                  <a:srgbClr val="002060"/>
                </a:solidFill>
              </a:rPr>
              <a:t>을 </a:t>
            </a:r>
            <a:r>
              <a:rPr lang="en-US" altLang="ko-KR" sz="1600" dirty="0">
                <a:solidFill>
                  <a:srgbClr val="002060"/>
                </a:solidFill>
              </a:rPr>
              <a:t>(3, 3)</a:t>
            </a:r>
            <a:r>
              <a:rPr lang="ko-KR" altLang="en-US" sz="1600" dirty="0">
                <a:solidFill>
                  <a:srgbClr val="002060"/>
                </a:solidFill>
              </a:rPr>
              <a:t>으로 지정</a:t>
            </a:r>
          </a:p>
          <a:p>
            <a:r>
              <a:rPr lang="en-US" altLang="ko-KR" sz="1600" dirty="0">
                <a:solidFill>
                  <a:srgbClr val="002060"/>
                </a:solidFill>
              </a:rPr>
              <a:t>a = </a:t>
            </a:r>
            <a:r>
              <a:rPr lang="en-US" altLang="ko-KR" sz="1600" dirty="0" err="1">
                <a:solidFill>
                  <a:srgbClr val="002060"/>
                </a:solidFill>
              </a:rPr>
              <a:t>np.arange</a:t>
            </a:r>
            <a:r>
              <a:rPr lang="en-US" altLang="ko-KR" sz="1600" dirty="0">
                <a:solidFill>
                  <a:srgbClr val="002060"/>
                </a:solidFill>
              </a:rPr>
              <a:t>(1, 10).reshape(3, 3)</a:t>
            </a:r>
          </a:p>
          <a:p>
            <a:r>
              <a:rPr lang="en-US" altLang="ko-KR" sz="1600" dirty="0" err="1">
                <a:solidFill>
                  <a:srgbClr val="002060"/>
                </a:solidFill>
              </a:rPr>
              <a:t>pprint</a:t>
            </a:r>
            <a:r>
              <a:rPr lang="en-US" altLang="ko-KR" sz="1600" dirty="0">
                <a:solidFill>
                  <a:srgbClr val="002060"/>
                </a:solidFill>
              </a:rPr>
              <a:t>(a)</a:t>
            </a:r>
          </a:p>
          <a:p>
            <a:r>
              <a:rPr lang="en-US" altLang="ko-KR" sz="1600" dirty="0">
                <a:solidFill>
                  <a:srgbClr val="002060"/>
                </a:solidFill>
              </a:rPr>
              <a:t># </a:t>
            </a:r>
            <a:r>
              <a:rPr lang="en-US" altLang="ko-KR" sz="1600" dirty="0" err="1">
                <a:solidFill>
                  <a:srgbClr val="002060"/>
                </a:solidFill>
              </a:rPr>
              <a:t>np.sum</a:t>
            </a:r>
            <a:r>
              <a:rPr lang="en-US" altLang="ko-KR" sz="1600" dirty="0">
                <a:solidFill>
                  <a:srgbClr val="002060"/>
                </a:solidFill>
              </a:rPr>
              <a:t>(): </a:t>
            </a:r>
            <a:r>
              <a:rPr lang="ko-KR" altLang="en-US" sz="1600" dirty="0">
                <a:solidFill>
                  <a:srgbClr val="002060"/>
                </a:solidFill>
              </a:rPr>
              <a:t>합계</a:t>
            </a:r>
          </a:p>
          <a:p>
            <a:r>
              <a:rPr lang="en-US" altLang="ko-KR" sz="1600" dirty="0" err="1">
                <a:solidFill>
                  <a:srgbClr val="C00000"/>
                </a:solidFill>
              </a:rPr>
              <a:t>a.sum</a:t>
            </a:r>
            <a:r>
              <a:rPr lang="en-US" altLang="ko-KR" sz="1600" dirty="0">
                <a:solidFill>
                  <a:srgbClr val="C00000"/>
                </a:solidFill>
              </a:rPr>
              <a:t>(), </a:t>
            </a:r>
            <a:r>
              <a:rPr lang="en-US" altLang="ko-KR" sz="1600" dirty="0" err="1">
                <a:solidFill>
                  <a:srgbClr val="C00000"/>
                </a:solidFill>
              </a:rPr>
              <a:t>np.sum</a:t>
            </a:r>
            <a:r>
              <a:rPr lang="en-US" altLang="ko-KR" sz="1600" dirty="0">
                <a:solidFill>
                  <a:srgbClr val="C00000"/>
                </a:solidFill>
              </a:rPr>
              <a:t>(a)</a:t>
            </a:r>
          </a:p>
          <a:p>
            <a:r>
              <a:rPr lang="en-US" altLang="ko-KR" sz="1600" dirty="0" err="1">
                <a:solidFill>
                  <a:srgbClr val="002060"/>
                </a:solidFill>
              </a:rPr>
              <a:t>a.sum</a:t>
            </a:r>
            <a:r>
              <a:rPr lang="en-US" altLang="ko-KR" sz="1600" dirty="0">
                <a:solidFill>
                  <a:srgbClr val="002060"/>
                </a:solidFill>
              </a:rPr>
              <a:t>(axis=0), </a:t>
            </a:r>
            <a:r>
              <a:rPr lang="en-US" altLang="ko-KR" sz="1600" dirty="0" err="1">
                <a:solidFill>
                  <a:srgbClr val="002060"/>
                </a:solidFill>
              </a:rPr>
              <a:t>np.sum</a:t>
            </a:r>
            <a:r>
              <a:rPr lang="en-US" altLang="ko-KR" sz="1600" dirty="0">
                <a:solidFill>
                  <a:srgbClr val="002060"/>
                </a:solidFill>
              </a:rPr>
              <a:t>(a, axis=0)</a:t>
            </a:r>
          </a:p>
          <a:p>
            <a:r>
              <a:rPr lang="en-US" altLang="ko-KR" sz="1600" dirty="0" err="1">
                <a:solidFill>
                  <a:srgbClr val="002060"/>
                </a:solidFill>
              </a:rPr>
              <a:t>a.sum</a:t>
            </a:r>
            <a:r>
              <a:rPr lang="en-US" altLang="ko-KR" sz="1600" dirty="0">
                <a:solidFill>
                  <a:srgbClr val="002060"/>
                </a:solidFill>
              </a:rPr>
              <a:t>(axis=1), </a:t>
            </a:r>
            <a:r>
              <a:rPr lang="en-US" altLang="ko-KR" sz="1600" dirty="0" err="1">
                <a:solidFill>
                  <a:srgbClr val="002060"/>
                </a:solidFill>
              </a:rPr>
              <a:t>np.sum</a:t>
            </a:r>
            <a:r>
              <a:rPr lang="en-US" altLang="ko-KR" sz="1600" dirty="0">
                <a:solidFill>
                  <a:srgbClr val="002060"/>
                </a:solidFill>
              </a:rPr>
              <a:t>(a, axis=1</a:t>
            </a:r>
            <a:r>
              <a:rPr lang="en-US" altLang="ko-KR" sz="1600" dirty="0" smtClean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600" dirty="0">
                <a:solidFill>
                  <a:srgbClr val="002060"/>
                </a:solidFill>
              </a:rPr>
              <a:t># </a:t>
            </a:r>
            <a:r>
              <a:rPr lang="en-US" altLang="ko-KR" sz="1600" dirty="0" err="1">
                <a:solidFill>
                  <a:srgbClr val="002060"/>
                </a:solidFill>
              </a:rPr>
              <a:t>np.min</a:t>
            </a:r>
            <a:r>
              <a:rPr lang="en-US" altLang="ko-KR" sz="1600" dirty="0">
                <a:solidFill>
                  <a:srgbClr val="002060"/>
                </a:solidFill>
              </a:rPr>
              <a:t>(): </a:t>
            </a:r>
            <a:r>
              <a:rPr lang="ko-KR" altLang="en-US" sz="1600" dirty="0">
                <a:solidFill>
                  <a:srgbClr val="002060"/>
                </a:solidFill>
              </a:rPr>
              <a:t>최소값</a:t>
            </a:r>
          </a:p>
          <a:p>
            <a:r>
              <a:rPr lang="en-US" altLang="ko-KR" sz="1600" dirty="0" err="1">
                <a:solidFill>
                  <a:srgbClr val="C00000"/>
                </a:solidFill>
              </a:rPr>
              <a:t>a.min</a:t>
            </a:r>
            <a:r>
              <a:rPr lang="en-US" altLang="ko-KR" sz="1600" dirty="0">
                <a:solidFill>
                  <a:srgbClr val="C00000"/>
                </a:solidFill>
              </a:rPr>
              <a:t>(), </a:t>
            </a:r>
            <a:r>
              <a:rPr lang="en-US" altLang="ko-KR" sz="1600" dirty="0" err="1">
                <a:solidFill>
                  <a:srgbClr val="C00000"/>
                </a:solidFill>
              </a:rPr>
              <a:t>np.min</a:t>
            </a:r>
            <a:r>
              <a:rPr lang="en-US" altLang="ko-KR" sz="1600" dirty="0">
                <a:solidFill>
                  <a:srgbClr val="C00000"/>
                </a:solidFill>
              </a:rPr>
              <a:t>(a)</a:t>
            </a:r>
          </a:p>
          <a:p>
            <a:r>
              <a:rPr lang="en-US" altLang="ko-KR" sz="1600" dirty="0" err="1">
                <a:solidFill>
                  <a:srgbClr val="002060"/>
                </a:solidFill>
              </a:rPr>
              <a:t>a.min</a:t>
            </a:r>
            <a:r>
              <a:rPr lang="en-US" altLang="ko-KR" sz="1600" dirty="0">
                <a:solidFill>
                  <a:srgbClr val="002060"/>
                </a:solidFill>
              </a:rPr>
              <a:t>(axis=0), </a:t>
            </a:r>
            <a:r>
              <a:rPr lang="en-US" altLang="ko-KR" sz="1600" dirty="0" err="1">
                <a:solidFill>
                  <a:srgbClr val="002060"/>
                </a:solidFill>
              </a:rPr>
              <a:t>np.min</a:t>
            </a:r>
            <a:r>
              <a:rPr lang="en-US" altLang="ko-KR" sz="1600" dirty="0">
                <a:solidFill>
                  <a:srgbClr val="002060"/>
                </a:solidFill>
              </a:rPr>
              <a:t>(a, axis=0)</a:t>
            </a:r>
          </a:p>
          <a:p>
            <a:r>
              <a:rPr lang="en-US" altLang="ko-KR" sz="1600" dirty="0" err="1">
                <a:solidFill>
                  <a:srgbClr val="002060"/>
                </a:solidFill>
              </a:rPr>
              <a:t>a.min</a:t>
            </a:r>
            <a:r>
              <a:rPr lang="en-US" altLang="ko-KR" sz="1600" dirty="0">
                <a:solidFill>
                  <a:srgbClr val="002060"/>
                </a:solidFill>
              </a:rPr>
              <a:t>(axis=1), </a:t>
            </a:r>
            <a:r>
              <a:rPr lang="en-US" altLang="ko-KR" sz="1600" dirty="0" err="1">
                <a:solidFill>
                  <a:srgbClr val="002060"/>
                </a:solidFill>
              </a:rPr>
              <a:t>np.min</a:t>
            </a:r>
            <a:r>
              <a:rPr lang="en-US" altLang="ko-KR" sz="1600" dirty="0">
                <a:solidFill>
                  <a:srgbClr val="002060"/>
                </a:solidFill>
              </a:rPr>
              <a:t>(a, axis=1</a:t>
            </a:r>
            <a:r>
              <a:rPr lang="en-US" altLang="ko-KR" sz="1600" dirty="0" smtClean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600" dirty="0">
                <a:solidFill>
                  <a:srgbClr val="002060"/>
                </a:solidFill>
              </a:rPr>
              <a:t># </a:t>
            </a:r>
            <a:r>
              <a:rPr lang="en-US" altLang="ko-KR" sz="1600" dirty="0" err="1">
                <a:solidFill>
                  <a:srgbClr val="002060"/>
                </a:solidFill>
              </a:rPr>
              <a:t>np.max</a:t>
            </a:r>
            <a:r>
              <a:rPr lang="en-US" altLang="ko-KR" sz="1600" dirty="0">
                <a:solidFill>
                  <a:srgbClr val="002060"/>
                </a:solidFill>
              </a:rPr>
              <a:t>(): </a:t>
            </a:r>
            <a:r>
              <a:rPr lang="ko-KR" altLang="en-US" sz="1600" dirty="0">
                <a:solidFill>
                  <a:srgbClr val="002060"/>
                </a:solidFill>
              </a:rPr>
              <a:t>최대값</a:t>
            </a:r>
          </a:p>
          <a:p>
            <a:r>
              <a:rPr lang="en-US" altLang="ko-KR" sz="1600" dirty="0" err="1">
                <a:solidFill>
                  <a:srgbClr val="002060"/>
                </a:solidFill>
              </a:rPr>
              <a:t>a.max</a:t>
            </a:r>
            <a:r>
              <a:rPr lang="en-US" altLang="ko-KR" sz="1600" dirty="0">
                <a:solidFill>
                  <a:srgbClr val="002060"/>
                </a:solidFill>
              </a:rPr>
              <a:t>(), </a:t>
            </a:r>
            <a:r>
              <a:rPr lang="en-US" altLang="ko-KR" sz="1600" dirty="0" err="1">
                <a:solidFill>
                  <a:srgbClr val="002060"/>
                </a:solidFill>
              </a:rPr>
              <a:t>np.max</a:t>
            </a:r>
            <a:r>
              <a:rPr lang="en-US" altLang="ko-KR" sz="1600" dirty="0">
                <a:solidFill>
                  <a:srgbClr val="002060"/>
                </a:solidFill>
              </a:rPr>
              <a:t>(a)</a:t>
            </a:r>
          </a:p>
          <a:p>
            <a:r>
              <a:rPr lang="en-US" altLang="ko-KR" sz="1600" dirty="0" err="1">
                <a:solidFill>
                  <a:srgbClr val="002060"/>
                </a:solidFill>
              </a:rPr>
              <a:t>a.max</a:t>
            </a:r>
            <a:r>
              <a:rPr lang="en-US" altLang="ko-KR" sz="1600" dirty="0">
                <a:solidFill>
                  <a:srgbClr val="002060"/>
                </a:solidFill>
              </a:rPr>
              <a:t>(axis=0), </a:t>
            </a:r>
            <a:r>
              <a:rPr lang="en-US" altLang="ko-KR" sz="1600" dirty="0" err="1">
                <a:solidFill>
                  <a:srgbClr val="002060"/>
                </a:solidFill>
              </a:rPr>
              <a:t>np.max</a:t>
            </a:r>
            <a:r>
              <a:rPr lang="en-US" altLang="ko-KR" sz="1600" dirty="0">
                <a:solidFill>
                  <a:srgbClr val="002060"/>
                </a:solidFill>
              </a:rPr>
              <a:t>(a, axis=0)</a:t>
            </a:r>
          </a:p>
          <a:p>
            <a:r>
              <a:rPr lang="en-US" altLang="ko-KR" sz="1600" dirty="0" err="1">
                <a:solidFill>
                  <a:srgbClr val="002060"/>
                </a:solidFill>
              </a:rPr>
              <a:t>a.max</a:t>
            </a:r>
            <a:r>
              <a:rPr lang="en-US" altLang="ko-KR" sz="1600" dirty="0">
                <a:solidFill>
                  <a:srgbClr val="002060"/>
                </a:solidFill>
              </a:rPr>
              <a:t>(axis=1), </a:t>
            </a:r>
            <a:r>
              <a:rPr lang="en-US" altLang="ko-KR" sz="1600" dirty="0" err="1">
                <a:solidFill>
                  <a:srgbClr val="002060"/>
                </a:solidFill>
              </a:rPr>
              <a:t>np.max</a:t>
            </a:r>
            <a:r>
              <a:rPr lang="en-US" altLang="ko-KR" sz="1600" dirty="0">
                <a:solidFill>
                  <a:srgbClr val="002060"/>
                </a:solidFill>
              </a:rPr>
              <a:t>(a, axis=1</a:t>
            </a:r>
            <a:r>
              <a:rPr lang="en-US" altLang="ko-KR" sz="1600" dirty="0" smtClean="0">
                <a:solidFill>
                  <a:srgbClr val="002060"/>
                </a:solidFill>
              </a:rPr>
              <a:t>)</a:t>
            </a:r>
            <a:endParaRPr lang="en-US" altLang="ko-KR" sz="1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611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77533" y="813707"/>
            <a:ext cx="11495366" cy="5717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/>
              <a:t>집계 함수</a:t>
            </a:r>
            <a:r>
              <a:rPr lang="en-US" altLang="ko-KR" sz="1800" b="1" dirty="0"/>
              <a:t>(Aggregate Functions</a:t>
            </a:r>
            <a:r>
              <a:rPr lang="en-US" altLang="ko-KR" sz="1800" b="1" dirty="0" smtClean="0"/>
              <a:t>)</a:t>
            </a:r>
            <a:r>
              <a:rPr lang="ko-KR" altLang="en-US" sz="1800" b="1" dirty="0" smtClean="0"/>
              <a:t>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endParaRPr lang="en-US" altLang="ko-KR" sz="1600" dirty="0"/>
          </a:p>
          <a:p>
            <a:pPr lvl="1">
              <a:buFont typeface="Wingdings" pitchFamily="2" charset="2"/>
              <a:buChar char="§"/>
            </a:pP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600" dirty="0"/>
          </a:p>
          <a:p>
            <a:pPr lvl="1">
              <a:buFont typeface="Wingdings" pitchFamily="2" charset="2"/>
              <a:buChar char="§"/>
            </a:pP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600" dirty="0"/>
          </a:p>
          <a:p>
            <a:pPr lvl="1">
              <a:buFont typeface="Wingdings" pitchFamily="2" charset="2"/>
              <a:buChar char="§"/>
            </a:pPr>
            <a:endParaRPr lang="en-US" altLang="ko-KR" sz="1600" dirty="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Python </a:t>
            </a:r>
            <a:r>
              <a:rPr lang="en-US" altLang="ko-KR" sz="2400" b="1" dirty="0" err="1" smtClean="0"/>
              <a:t>Numpy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98220" y="1364988"/>
            <a:ext cx="8341415" cy="45377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rgbClr val="002060"/>
                </a:solidFill>
              </a:rPr>
              <a:t># </a:t>
            </a:r>
            <a:r>
              <a:rPr lang="en-US" altLang="ko-KR" sz="1600" dirty="0" err="1">
                <a:solidFill>
                  <a:srgbClr val="002060"/>
                </a:solidFill>
              </a:rPr>
              <a:t>np.cumsum</a:t>
            </a:r>
            <a:r>
              <a:rPr lang="en-US" altLang="ko-KR" sz="1600" dirty="0">
                <a:solidFill>
                  <a:srgbClr val="002060"/>
                </a:solidFill>
              </a:rPr>
              <a:t>(): </a:t>
            </a:r>
            <a:r>
              <a:rPr lang="ko-KR" altLang="en-US" sz="1600" dirty="0">
                <a:solidFill>
                  <a:srgbClr val="002060"/>
                </a:solidFill>
              </a:rPr>
              <a:t>누적 합계</a:t>
            </a:r>
          </a:p>
          <a:p>
            <a:r>
              <a:rPr lang="en-US" altLang="ko-KR" sz="1600" dirty="0" err="1">
                <a:solidFill>
                  <a:srgbClr val="002060"/>
                </a:solidFill>
              </a:rPr>
              <a:t>a.cumsum</a:t>
            </a:r>
            <a:r>
              <a:rPr lang="en-US" altLang="ko-KR" sz="1600" dirty="0">
                <a:solidFill>
                  <a:srgbClr val="002060"/>
                </a:solidFill>
              </a:rPr>
              <a:t>(), </a:t>
            </a:r>
            <a:r>
              <a:rPr lang="en-US" altLang="ko-KR" sz="1600" dirty="0" err="1">
                <a:solidFill>
                  <a:srgbClr val="002060"/>
                </a:solidFill>
              </a:rPr>
              <a:t>np.cumsum</a:t>
            </a:r>
            <a:r>
              <a:rPr lang="en-US" altLang="ko-KR" sz="1600" dirty="0">
                <a:solidFill>
                  <a:srgbClr val="002060"/>
                </a:solidFill>
              </a:rPr>
              <a:t>(a)</a:t>
            </a:r>
          </a:p>
          <a:p>
            <a:r>
              <a:rPr lang="en-US" altLang="ko-KR" sz="1600" dirty="0" err="1">
                <a:solidFill>
                  <a:srgbClr val="002060"/>
                </a:solidFill>
              </a:rPr>
              <a:t>a.cumsum</a:t>
            </a:r>
            <a:r>
              <a:rPr lang="en-US" altLang="ko-KR" sz="1600" dirty="0">
                <a:solidFill>
                  <a:srgbClr val="002060"/>
                </a:solidFill>
              </a:rPr>
              <a:t>(axis=0), </a:t>
            </a:r>
            <a:r>
              <a:rPr lang="en-US" altLang="ko-KR" sz="1600" dirty="0" err="1">
                <a:solidFill>
                  <a:srgbClr val="002060"/>
                </a:solidFill>
              </a:rPr>
              <a:t>np.cumsum</a:t>
            </a:r>
            <a:r>
              <a:rPr lang="en-US" altLang="ko-KR" sz="1600" dirty="0">
                <a:solidFill>
                  <a:srgbClr val="002060"/>
                </a:solidFill>
              </a:rPr>
              <a:t>(a, axis=0)</a:t>
            </a:r>
          </a:p>
          <a:p>
            <a:r>
              <a:rPr lang="en-US" altLang="ko-KR" sz="1600" dirty="0" err="1">
                <a:solidFill>
                  <a:srgbClr val="002060"/>
                </a:solidFill>
              </a:rPr>
              <a:t>a.cumsum</a:t>
            </a:r>
            <a:r>
              <a:rPr lang="en-US" altLang="ko-KR" sz="1600" dirty="0">
                <a:solidFill>
                  <a:srgbClr val="002060"/>
                </a:solidFill>
              </a:rPr>
              <a:t>(axis=1), </a:t>
            </a:r>
            <a:r>
              <a:rPr lang="en-US" altLang="ko-KR" sz="1600" dirty="0" err="1">
                <a:solidFill>
                  <a:srgbClr val="002060"/>
                </a:solidFill>
              </a:rPr>
              <a:t>np.cumsum</a:t>
            </a:r>
            <a:r>
              <a:rPr lang="en-US" altLang="ko-KR" sz="1600" dirty="0">
                <a:solidFill>
                  <a:srgbClr val="002060"/>
                </a:solidFill>
              </a:rPr>
              <a:t>(a, axis=1)</a:t>
            </a:r>
          </a:p>
          <a:p>
            <a:r>
              <a:rPr lang="en-US" altLang="ko-KR" sz="1600" dirty="0">
                <a:solidFill>
                  <a:srgbClr val="002060"/>
                </a:solidFill>
              </a:rPr>
              <a:t># </a:t>
            </a:r>
            <a:r>
              <a:rPr lang="en-US" altLang="ko-KR" sz="1600" dirty="0" err="1">
                <a:solidFill>
                  <a:srgbClr val="002060"/>
                </a:solidFill>
              </a:rPr>
              <a:t>np.mean</a:t>
            </a:r>
            <a:r>
              <a:rPr lang="en-US" altLang="ko-KR" sz="1600" dirty="0">
                <a:solidFill>
                  <a:srgbClr val="002060"/>
                </a:solidFill>
              </a:rPr>
              <a:t>(): </a:t>
            </a:r>
            <a:r>
              <a:rPr lang="ko-KR" altLang="en-US" sz="1600" dirty="0">
                <a:solidFill>
                  <a:srgbClr val="002060"/>
                </a:solidFill>
              </a:rPr>
              <a:t>평균</a:t>
            </a:r>
          </a:p>
          <a:p>
            <a:r>
              <a:rPr lang="en-US" altLang="ko-KR" sz="1600" dirty="0" err="1">
                <a:solidFill>
                  <a:srgbClr val="002060"/>
                </a:solidFill>
              </a:rPr>
              <a:t>a.mean</a:t>
            </a:r>
            <a:r>
              <a:rPr lang="en-US" altLang="ko-KR" sz="1600" dirty="0">
                <a:solidFill>
                  <a:srgbClr val="002060"/>
                </a:solidFill>
              </a:rPr>
              <a:t>(), </a:t>
            </a:r>
            <a:r>
              <a:rPr lang="en-US" altLang="ko-KR" sz="1600" dirty="0" err="1">
                <a:solidFill>
                  <a:srgbClr val="002060"/>
                </a:solidFill>
              </a:rPr>
              <a:t>np.mean</a:t>
            </a:r>
            <a:r>
              <a:rPr lang="en-US" altLang="ko-KR" sz="1600" dirty="0">
                <a:solidFill>
                  <a:srgbClr val="002060"/>
                </a:solidFill>
              </a:rPr>
              <a:t>(a)</a:t>
            </a:r>
          </a:p>
          <a:p>
            <a:r>
              <a:rPr lang="en-US" altLang="ko-KR" sz="1600" dirty="0" err="1">
                <a:solidFill>
                  <a:srgbClr val="002060"/>
                </a:solidFill>
              </a:rPr>
              <a:t>a.mean</a:t>
            </a:r>
            <a:r>
              <a:rPr lang="en-US" altLang="ko-KR" sz="1600" dirty="0">
                <a:solidFill>
                  <a:srgbClr val="002060"/>
                </a:solidFill>
              </a:rPr>
              <a:t>(axis=0), </a:t>
            </a:r>
            <a:r>
              <a:rPr lang="en-US" altLang="ko-KR" sz="1600" dirty="0" err="1">
                <a:solidFill>
                  <a:srgbClr val="002060"/>
                </a:solidFill>
              </a:rPr>
              <a:t>np.mean</a:t>
            </a:r>
            <a:r>
              <a:rPr lang="en-US" altLang="ko-KR" sz="1600" dirty="0">
                <a:solidFill>
                  <a:srgbClr val="002060"/>
                </a:solidFill>
              </a:rPr>
              <a:t>(a, axis=0)</a:t>
            </a:r>
          </a:p>
          <a:p>
            <a:r>
              <a:rPr lang="en-US" altLang="ko-KR" sz="1600" dirty="0" err="1">
                <a:solidFill>
                  <a:srgbClr val="002060"/>
                </a:solidFill>
              </a:rPr>
              <a:t>a.mean</a:t>
            </a:r>
            <a:r>
              <a:rPr lang="en-US" altLang="ko-KR" sz="1600" dirty="0">
                <a:solidFill>
                  <a:srgbClr val="002060"/>
                </a:solidFill>
              </a:rPr>
              <a:t>(axis=1), </a:t>
            </a:r>
            <a:r>
              <a:rPr lang="en-US" altLang="ko-KR" sz="1600" dirty="0" err="1">
                <a:solidFill>
                  <a:srgbClr val="002060"/>
                </a:solidFill>
              </a:rPr>
              <a:t>np.mean</a:t>
            </a:r>
            <a:r>
              <a:rPr lang="en-US" altLang="ko-KR" sz="1600" dirty="0">
                <a:solidFill>
                  <a:srgbClr val="002060"/>
                </a:solidFill>
              </a:rPr>
              <a:t>(a, axis=1)</a:t>
            </a:r>
          </a:p>
          <a:p>
            <a:r>
              <a:rPr lang="en-US" altLang="ko-KR" sz="1600" dirty="0">
                <a:solidFill>
                  <a:srgbClr val="002060"/>
                </a:solidFill>
              </a:rPr>
              <a:t>#</a:t>
            </a:r>
            <a:r>
              <a:rPr lang="en-US" altLang="ko-KR" sz="1600" dirty="0" err="1">
                <a:solidFill>
                  <a:srgbClr val="002060"/>
                </a:solidFill>
              </a:rPr>
              <a:t>np.mean</a:t>
            </a:r>
            <a:r>
              <a:rPr lang="en-US" altLang="ko-KR" sz="1600" dirty="0">
                <a:solidFill>
                  <a:srgbClr val="002060"/>
                </a:solidFill>
              </a:rPr>
              <a:t>(): </a:t>
            </a:r>
            <a:r>
              <a:rPr lang="ko-KR" altLang="en-US" sz="1600" dirty="0">
                <a:solidFill>
                  <a:srgbClr val="002060"/>
                </a:solidFill>
              </a:rPr>
              <a:t>중앙값</a:t>
            </a:r>
          </a:p>
          <a:p>
            <a:r>
              <a:rPr lang="en-US" altLang="ko-KR" sz="1600" dirty="0" err="1">
                <a:solidFill>
                  <a:srgbClr val="002060"/>
                </a:solidFill>
              </a:rPr>
              <a:t>np.median</a:t>
            </a:r>
            <a:r>
              <a:rPr lang="en-US" altLang="ko-KR" sz="1600" dirty="0">
                <a:solidFill>
                  <a:srgbClr val="002060"/>
                </a:solidFill>
              </a:rPr>
              <a:t>(a)</a:t>
            </a:r>
          </a:p>
          <a:p>
            <a:r>
              <a:rPr lang="en-US" altLang="ko-KR" sz="1600" dirty="0" err="1">
                <a:solidFill>
                  <a:srgbClr val="002060"/>
                </a:solidFill>
              </a:rPr>
              <a:t>np.mean</a:t>
            </a:r>
            <a:r>
              <a:rPr lang="en-US" altLang="ko-KR" sz="1600" dirty="0">
                <a:solidFill>
                  <a:srgbClr val="002060"/>
                </a:solidFill>
              </a:rPr>
              <a:t>(a, axis=0)</a:t>
            </a:r>
          </a:p>
          <a:p>
            <a:r>
              <a:rPr lang="en-US" altLang="ko-KR" sz="1600" dirty="0" err="1">
                <a:solidFill>
                  <a:srgbClr val="002060"/>
                </a:solidFill>
              </a:rPr>
              <a:t>np.mean</a:t>
            </a:r>
            <a:r>
              <a:rPr lang="en-US" altLang="ko-KR" sz="1600" dirty="0">
                <a:solidFill>
                  <a:srgbClr val="002060"/>
                </a:solidFill>
              </a:rPr>
              <a:t>(a, axis=1</a:t>
            </a:r>
            <a:r>
              <a:rPr lang="en-US" altLang="ko-KR" sz="1600" dirty="0" smtClean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600" dirty="0">
                <a:solidFill>
                  <a:srgbClr val="002060"/>
                </a:solidFill>
              </a:rPr>
              <a:t># </a:t>
            </a:r>
            <a:r>
              <a:rPr lang="en-US" altLang="ko-KR" sz="1600" dirty="0" err="1">
                <a:solidFill>
                  <a:srgbClr val="002060"/>
                </a:solidFill>
              </a:rPr>
              <a:t>np.corrcoef</a:t>
            </a:r>
            <a:r>
              <a:rPr lang="en-US" altLang="ko-KR" sz="1600" dirty="0">
                <a:solidFill>
                  <a:srgbClr val="002060"/>
                </a:solidFill>
              </a:rPr>
              <a:t>(): </a:t>
            </a:r>
            <a:r>
              <a:rPr lang="ko-KR" altLang="en-US" sz="1600" dirty="0">
                <a:solidFill>
                  <a:srgbClr val="002060"/>
                </a:solidFill>
              </a:rPr>
              <a:t>상관계수</a:t>
            </a:r>
          </a:p>
          <a:p>
            <a:r>
              <a:rPr lang="en-US" altLang="ko-KR" sz="1600" dirty="0" err="1">
                <a:solidFill>
                  <a:srgbClr val="002060"/>
                </a:solidFill>
              </a:rPr>
              <a:t>np.corrcoef</a:t>
            </a:r>
            <a:r>
              <a:rPr lang="en-US" altLang="ko-KR" sz="1600" dirty="0">
                <a:solidFill>
                  <a:srgbClr val="002060"/>
                </a:solidFill>
              </a:rPr>
              <a:t>(a)</a:t>
            </a:r>
          </a:p>
          <a:p>
            <a:r>
              <a:rPr lang="en-US" altLang="ko-KR" sz="1600" dirty="0">
                <a:solidFill>
                  <a:srgbClr val="002060"/>
                </a:solidFill>
              </a:rPr>
              <a:t>#</a:t>
            </a:r>
            <a:r>
              <a:rPr lang="en-US" altLang="ko-KR" sz="1600" dirty="0" err="1">
                <a:solidFill>
                  <a:srgbClr val="002060"/>
                </a:solidFill>
              </a:rPr>
              <a:t>np.std</a:t>
            </a:r>
            <a:r>
              <a:rPr lang="en-US" altLang="ko-KR" sz="1600" dirty="0">
                <a:solidFill>
                  <a:srgbClr val="002060"/>
                </a:solidFill>
              </a:rPr>
              <a:t>(): </a:t>
            </a:r>
            <a:r>
              <a:rPr lang="ko-KR" altLang="en-US" sz="1600" dirty="0">
                <a:solidFill>
                  <a:srgbClr val="002060"/>
                </a:solidFill>
              </a:rPr>
              <a:t>표준편차</a:t>
            </a:r>
          </a:p>
          <a:p>
            <a:r>
              <a:rPr lang="en-US" altLang="ko-KR" sz="1600" dirty="0" err="1">
                <a:solidFill>
                  <a:srgbClr val="002060"/>
                </a:solidFill>
              </a:rPr>
              <a:t>a.std</a:t>
            </a:r>
            <a:r>
              <a:rPr lang="en-US" altLang="ko-KR" sz="1600" dirty="0">
                <a:solidFill>
                  <a:srgbClr val="002060"/>
                </a:solidFill>
              </a:rPr>
              <a:t>(), </a:t>
            </a:r>
            <a:r>
              <a:rPr lang="en-US" altLang="ko-KR" sz="1600" dirty="0" err="1">
                <a:solidFill>
                  <a:srgbClr val="002060"/>
                </a:solidFill>
              </a:rPr>
              <a:t>np.std</a:t>
            </a:r>
            <a:r>
              <a:rPr lang="en-US" altLang="ko-KR" sz="1600" dirty="0">
                <a:solidFill>
                  <a:srgbClr val="002060"/>
                </a:solidFill>
              </a:rPr>
              <a:t>(a)</a:t>
            </a:r>
          </a:p>
          <a:p>
            <a:r>
              <a:rPr lang="en-US" altLang="ko-KR" sz="1600" dirty="0" err="1">
                <a:solidFill>
                  <a:srgbClr val="002060"/>
                </a:solidFill>
              </a:rPr>
              <a:t>a.std</a:t>
            </a:r>
            <a:r>
              <a:rPr lang="en-US" altLang="ko-KR" sz="1600" dirty="0">
                <a:solidFill>
                  <a:srgbClr val="002060"/>
                </a:solidFill>
              </a:rPr>
              <a:t>(axis=0), </a:t>
            </a:r>
            <a:r>
              <a:rPr lang="en-US" altLang="ko-KR" sz="1600" dirty="0" err="1">
                <a:solidFill>
                  <a:srgbClr val="002060"/>
                </a:solidFill>
              </a:rPr>
              <a:t>np.std</a:t>
            </a:r>
            <a:r>
              <a:rPr lang="en-US" altLang="ko-KR" sz="1600" dirty="0">
                <a:solidFill>
                  <a:srgbClr val="002060"/>
                </a:solidFill>
              </a:rPr>
              <a:t>(a, axis=0)</a:t>
            </a:r>
          </a:p>
          <a:p>
            <a:r>
              <a:rPr lang="en-US" altLang="ko-KR" sz="1600" dirty="0" err="1">
                <a:solidFill>
                  <a:srgbClr val="002060"/>
                </a:solidFill>
              </a:rPr>
              <a:t>a.std</a:t>
            </a:r>
            <a:r>
              <a:rPr lang="en-US" altLang="ko-KR" sz="1600" dirty="0">
                <a:solidFill>
                  <a:srgbClr val="002060"/>
                </a:solidFill>
              </a:rPr>
              <a:t>(axis=1), </a:t>
            </a:r>
            <a:r>
              <a:rPr lang="en-US" altLang="ko-KR" sz="1600" dirty="0" err="1">
                <a:solidFill>
                  <a:srgbClr val="002060"/>
                </a:solidFill>
              </a:rPr>
              <a:t>np.std</a:t>
            </a:r>
            <a:r>
              <a:rPr lang="en-US" altLang="ko-KR" sz="1600" dirty="0">
                <a:solidFill>
                  <a:srgbClr val="002060"/>
                </a:solidFill>
              </a:rPr>
              <a:t>(a, axis=1)</a:t>
            </a:r>
          </a:p>
        </p:txBody>
      </p:sp>
    </p:spTree>
    <p:extLst>
      <p:ext uri="{BB962C8B-B14F-4D97-AF65-F5344CB8AC3E}">
        <p14:creationId xmlns:p14="http://schemas.microsoft.com/office/powerpoint/2010/main" val="1066123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23504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 err="1" smtClean="0"/>
              <a:t>브로드캐스팅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  <a:endParaRPr lang="en-US" altLang="ko-KR" sz="1800" b="1" dirty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Shape</a:t>
            </a:r>
            <a:r>
              <a:rPr lang="ko-KR" altLang="en-US" sz="1800" dirty="0"/>
              <a:t>이 같은 두 배열에 대한 이항 연산은 배열의 </a:t>
            </a:r>
            <a:r>
              <a:rPr lang="ko-KR" altLang="en-US" sz="1800" dirty="0" err="1"/>
              <a:t>요소별로</a:t>
            </a:r>
            <a:r>
              <a:rPr lang="ko-KR" altLang="en-US" sz="1800" dirty="0"/>
              <a:t> 수행됩니다</a:t>
            </a:r>
            <a:r>
              <a:rPr lang="en-US" altLang="ko-KR" sz="1800" dirty="0"/>
              <a:t>. </a:t>
            </a:r>
            <a:r>
              <a:rPr lang="ko-KR" altLang="en-US" sz="1800" dirty="0"/>
              <a:t>두 배열 간의 </a:t>
            </a:r>
            <a:r>
              <a:rPr lang="en-US" altLang="ko-KR" sz="1800" dirty="0"/>
              <a:t>Shape</a:t>
            </a:r>
            <a:r>
              <a:rPr lang="ko-KR" altLang="en-US" sz="1800" dirty="0"/>
              <a:t>이 다를 경우 두 배열 간의 형상을 맞추는 </a:t>
            </a:r>
            <a:r>
              <a:rPr lang="en-US" altLang="ko-KR" sz="1800" dirty="0" smtClean="0"/>
              <a:t>Broadcasting </a:t>
            </a:r>
            <a:r>
              <a:rPr lang="ko-KR" altLang="en-US" sz="1800" dirty="0"/>
              <a:t>과정을 거칩니다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Python </a:t>
            </a:r>
            <a:r>
              <a:rPr lang="en-US" altLang="ko-KR" sz="2400" b="1" dirty="0" err="1" smtClean="0"/>
              <a:t>Numpy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001" y="1882945"/>
            <a:ext cx="7137627" cy="43953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96042" y="6356350"/>
            <a:ext cx="10776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출처</a:t>
            </a:r>
            <a:r>
              <a:rPr lang="en-US" altLang="ko-KR" sz="1200" dirty="0" smtClean="0"/>
              <a:t>: </a:t>
            </a:r>
            <a:r>
              <a:rPr lang="en-US" altLang="ko-KR" sz="1200" b="1" dirty="0">
                <a:hlinkClick r:id="rId4"/>
              </a:rPr>
              <a:t>https://mathematica.stackexchange.com/questions/99171/how-to-implement-the-general-array-broadcasting-method-from-numpy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006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77533" y="813707"/>
            <a:ext cx="11495366" cy="5717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 err="1" smtClean="0"/>
              <a:t>브로드캐스팅</a:t>
            </a:r>
            <a:r>
              <a:rPr lang="ko-KR" altLang="en-US" sz="1800" b="1" dirty="0" smtClean="0"/>
              <a:t>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endParaRPr lang="en-US" altLang="ko-KR" sz="1600" dirty="0"/>
          </a:p>
          <a:p>
            <a:pPr lvl="1">
              <a:buFont typeface="Wingdings" pitchFamily="2" charset="2"/>
              <a:buChar char="§"/>
            </a:pP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600" dirty="0"/>
          </a:p>
          <a:p>
            <a:pPr lvl="1">
              <a:buFont typeface="Wingdings" pitchFamily="2" charset="2"/>
              <a:buChar char="§"/>
            </a:pP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600" dirty="0"/>
          </a:p>
          <a:p>
            <a:pPr lvl="1">
              <a:buFont typeface="Wingdings" pitchFamily="2" charset="2"/>
              <a:buChar char="§"/>
            </a:pPr>
            <a:endParaRPr lang="en-US" altLang="ko-KR" sz="1600" dirty="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Python </a:t>
            </a:r>
            <a:r>
              <a:rPr lang="en-US" altLang="ko-KR" sz="2400" b="1" dirty="0" err="1" smtClean="0"/>
              <a:t>Numpy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98220" y="1364987"/>
            <a:ext cx="8341415" cy="52888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rgbClr val="002060"/>
                </a:solidFill>
              </a:rPr>
              <a:t># </a:t>
            </a:r>
            <a:r>
              <a:rPr lang="ko-KR" altLang="en-US" sz="1600" dirty="0">
                <a:solidFill>
                  <a:srgbClr val="002060"/>
                </a:solidFill>
              </a:rPr>
              <a:t>데모 배열 생성</a:t>
            </a:r>
          </a:p>
          <a:p>
            <a:r>
              <a:rPr lang="en-US" altLang="ko-KR" sz="1600" dirty="0">
                <a:solidFill>
                  <a:srgbClr val="002060"/>
                </a:solidFill>
              </a:rPr>
              <a:t>a = </a:t>
            </a:r>
            <a:r>
              <a:rPr lang="en-US" altLang="ko-KR" sz="1600" dirty="0" err="1">
                <a:solidFill>
                  <a:srgbClr val="002060"/>
                </a:solidFill>
              </a:rPr>
              <a:t>np.arange</a:t>
            </a:r>
            <a:r>
              <a:rPr lang="en-US" altLang="ko-KR" sz="1600" dirty="0">
                <a:solidFill>
                  <a:srgbClr val="002060"/>
                </a:solidFill>
              </a:rPr>
              <a:t>(1, 25).reshape(4, 6)</a:t>
            </a:r>
          </a:p>
          <a:p>
            <a:r>
              <a:rPr lang="en-US" altLang="ko-KR" sz="1600" dirty="0" err="1">
                <a:solidFill>
                  <a:srgbClr val="002060"/>
                </a:solidFill>
              </a:rPr>
              <a:t>pprint</a:t>
            </a:r>
            <a:r>
              <a:rPr lang="en-US" altLang="ko-KR" sz="1600" dirty="0">
                <a:solidFill>
                  <a:srgbClr val="002060"/>
                </a:solidFill>
              </a:rPr>
              <a:t>(a)</a:t>
            </a:r>
          </a:p>
          <a:p>
            <a:r>
              <a:rPr lang="en-US" altLang="ko-KR" sz="1600" dirty="0">
                <a:solidFill>
                  <a:srgbClr val="002060"/>
                </a:solidFill>
              </a:rPr>
              <a:t>b = </a:t>
            </a:r>
            <a:r>
              <a:rPr lang="en-US" altLang="ko-KR" sz="1600" dirty="0" err="1">
                <a:solidFill>
                  <a:srgbClr val="002060"/>
                </a:solidFill>
              </a:rPr>
              <a:t>np.arange</a:t>
            </a:r>
            <a:r>
              <a:rPr lang="en-US" altLang="ko-KR" sz="1600" dirty="0">
                <a:solidFill>
                  <a:srgbClr val="002060"/>
                </a:solidFill>
              </a:rPr>
              <a:t>(25, 49).reshape(4, 6)</a:t>
            </a:r>
          </a:p>
          <a:p>
            <a:r>
              <a:rPr lang="en-US" altLang="ko-KR" sz="1600" dirty="0" err="1">
                <a:solidFill>
                  <a:srgbClr val="002060"/>
                </a:solidFill>
              </a:rPr>
              <a:t>pprint</a:t>
            </a:r>
            <a:r>
              <a:rPr lang="en-US" altLang="ko-KR" sz="1600" dirty="0">
                <a:solidFill>
                  <a:srgbClr val="002060"/>
                </a:solidFill>
              </a:rPr>
              <a:t>(b)</a:t>
            </a:r>
          </a:p>
          <a:p>
            <a:r>
              <a:rPr lang="en-US" altLang="ko-KR" sz="1600" dirty="0" err="1">
                <a:solidFill>
                  <a:srgbClr val="002060"/>
                </a:solidFill>
              </a:rPr>
              <a:t>a+b</a:t>
            </a:r>
            <a:endParaRPr lang="en-US" altLang="ko-KR" sz="1600" dirty="0">
              <a:solidFill>
                <a:srgbClr val="002060"/>
              </a:solidFill>
            </a:endParaRPr>
          </a:p>
          <a:p>
            <a:endParaRPr lang="en-US" altLang="ko-KR" sz="1600" dirty="0">
              <a:solidFill>
                <a:srgbClr val="002060"/>
              </a:solidFill>
            </a:endParaRPr>
          </a:p>
          <a:p>
            <a:r>
              <a:rPr lang="en-US" altLang="ko-KR" sz="1600" dirty="0">
                <a:solidFill>
                  <a:srgbClr val="002060"/>
                </a:solidFill>
              </a:rPr>
              <a:t># Shape</a:t>
            </a:r>
            <a:r>
              <a:rPr lang="ko-KR" altLang="en-US" sz="1600" dirty="0">
                <a:solidFill>
                  <a:srgbClr val="002060"/>
                </a:solidFill>
              </a:rPr>
              <a:t>이 다른 두 배열의 연산 </a:t>
            </a:r>
            <a:r>
              <a:rPr lang="en-US" altLang="ko-KR" sz="1600" dirty="0">
                <a:solidFill>
                  <a:srgbClr val="002060"/>
                </a:solidFill>
              </a:rPr>
              <a:t>- </a:t>
            </a:r>
            <a:r>
              <a:rPr lang="ko-KR" altLang="en-US" sz="1600" dirty="0">
                <a:solidFill>
                  <a:srgbClr val="002060"/>
                </a:solidFill>
              </a:rPr>
              <a:t>배열과 스칼라</a:t>
            </a:r>
          </a:p>
          <a:p>
            <a:r>
              <a:rPr lang="en-US" altLang="ko-KR" sz="1600" dirty="0">
                <a:solidFill>
                  <a:srgbClr val="002060"/>
                </a:solidFill>
              </a:rPr>
              <a:t>a = </a:t>
            </a:r>
            <a:r>
              <a:rPr lang="en-US" altLang="ko-KR" sz="1600" dirty="0" err="1">
                <a:solidFill>
                  <a:srgbClr val="002060"/>
                </a:solidFill>
              </a:rPr>
              <a:t>np.arange</a:t>
            </a:r>
            <a:r>
              <a:rPr lang="en-US" altLang="ko-KR" sz="1600" dirty="0">
                <a:solidFill>
                  <a:srgbClr val="002060"/>
                </a:solidFill>
              </a:rPr>
              <a:t>(1, 25).reshape(4, 6)</a:t>
            </a:r>
          </a:p>
          <a:p>
            <a:r>
              <a:rPr lang="en-US" altLang="ko-KR" sz="1600" dirty="0" err="1">
                <a:solidFill>
                  <a:srgbClr val="002060"/>
                </a:solidFill>
              </a:rPr>
              <a:t>pprint</a:t>
            </a:r>
            <a:r>
              <a:rPr lang="en-US" altLang="ko-KR" sz="1600" dirty="0">
                <a:solidFill>
                  <a:srgbClr val="002060"/>
                </a:solidFill>
              </a:rPr>
              <a:t>(a)</a:t>
            </a:r>
          </a:p>
          <a:p>
            <a:r>
              <a:rPr lang="en-US" altLang="ko-KR" sz="1600" dirty="0">
                <a:solidFill>
                  <a:srgbClr val="002060"/>
                </a:solidFill>
              </a:rPr>
              <a:t>a+100</a:t>
            </a:r>
          </a:p>
          <a:p>
            <a:r>
              <a:rPr lang="en-US" altLang="ko-KR" sz="1600" dirty="0">
                <a:solidFill>
                  <a:srgbClr val="002060"/>
                </a:solidFill>
              </a:rPr>
              <a:t># </a:t>
            </a:r>
            <a:r>
              <a:rPr lang="ko-KR" altLang="en-US" sz="1600" dirty="0">
                <a:solidFill>
                  <a:srgbClr val="002060"/>
                </a:solidFill>
              </a:rPr>
              <a:t>배열 이항 연산</a:t>
            </a:r>
          </a:p>
          <a:p>
            <a:r>
              <a:rPr lang="en-US" altLang="ko-KR" sz="1600" dirty="0" err="1">
                <a:solidFill>
                  <a:srgbClr val="002060"/>
                </a:solidFill>
              </a:rPr>
              <a:t>new_arr</a:t>
            </a:r>
            <a:r>
              <a:rPr lang="en-US" altLang="ko-KR" sz="1600" dirty="0">
                <a:solidFill>
                  <a:srgbClr val="002060"/>
                </a:solidFill>
              </a:rPr>
              <a:t> = </a:t>
            </a:r>
            <a:r>
              <a:rPr lang="en-US" altLang="ko-KR" sz="1600" dirty="0" err="1">
                <a:solidFill>
                  <a:srgbClr val="002060"/>
                </a:solidFill>
              </a:rPr>
              <a:t>np.full_like</a:t>
            </a:r>
            <a:r>
              <a:rPr lang="en-US" altLang="ko-KR" sz="1600" dirty="0">
                <a:solidFill>
                  <a:srgbClr val="002060"/>
                </a:solidFill>
              </a:rPr>
              <a:t>(a, 100)</a:t>
            </a:r>
          </a:p>
          <a:p>
            <a:r>
              <a:rPr lang="en-US" altLang="ko-KR" sz="1600" dirty="0" err="1">
                <a:solidFill>
                  <a:srgbClr val="002060"/>
                </a:solidFill>
              </a:rPr>
              <a:t>pprint</a:t>
            </a:r>
            <a:r>
              <a:rPr lang="en-US" altLang="ko-KR" sz="1600" dirty="0">
                <a:solidFill>
                  <a:srgbClr val="002060"/>
                </a:solidFill>
              </a:rPr>
              <a:t>(</a:t>
            </a:r>
            <a:r>
              <a:rPr lang="en-US" altLang="ko-KR" sz="1600" dirty="0" err="1">
                <a:solidFill>
                  <a:srgbClr val="002060"/>
                </a:solidFill>
              </a:rPr>
              <a:t>new_arr</a:t>
            </a:r>
            <a:r>
              <a:rPr lang="en-US" altLang="ko-KR" sz="1600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600" dirty="0" err="1">
                <a:solidFill>
                  <a:srgbClr val="002060"/>
                </a:solidFill>
              </a:rPr>
              <a:t>a+new_arr</a:t>
            </a:r>
            <a:endParaRPr lang="en-US" altLang="ko-KR" sz="1600" dirty="0">
              <a:solidFill>
                <a:srgbClr val="002060"/>
              </a:solidFill>
            </a:endParaRPr>
          </a:p>
          <a:p>
            <a:r>
              <a:rPr lang="en-US" altLang="ko-KR" sz="1600" dirty="0">
                <a:solidFill>
                  <a:srgbClr val="002060"/>
                </a:solidFill>
              </a:rPr>
              <a:t>#</a:t>
            </a:r>
            <a:r>
              <a:rPr lang="en-US" altLang="ko-KR" sz="1600" dirty="0" err="1">
                <a:solidFill>
                  <a:srgbClr val="002060"/>
                </a:solidFill>
              </a:rPr>
              <a:t>Shaep</a:t>
            </a:r>
            <a:r>
              <a:rPr lang="ko-KR" altLang="en-US" sz="1600" dirty="0">
                <a:solidFill>
                  <a:srgbClr val="002060"/>
                </a:solidFill>
              </a:rPr>
              <a:t>이 다른 배열들의 연산</a:t>
            </a:r>
          </a:p>
          <a:p>
            <a:r>
              <a:rPr lang="en-US" altLang="ko-KR" sz="1600" dirty="0">
                <a:solidFill>
                  <a:srgbClr val="002060"/>
                </a:solidFill>
              </a:rPr>
              <a:t>a = </a:t>
            </a:r>
            <a:r>
              <a:rPr lang="en-US" altLang="ko-KR" sz="1600" dirty="0" err="1">
                <a:solidFill>
                  <a:srgbClr val="002060"/>
                </a:solidFill>
              </a:rPr>
              <a:t>np.arange</a:t>
            </a:r>
            <a:r>
              <a:rPr lang="en-US" altLang="ko-KR" sz="1600" dirty="0">
                <a:solidFill>
                  <a:srgbClr val="002060"/>
                </a:solidFill>
              </a:rPr>
              <a:t>(5).reshape((1, 5))</a:t>
            </a:r>
          </a:p>
          <a:p>
            <a:r>
              <a:rPr lang="en-US" altLang="ko-KR" sz="1600" dirty="0" err="1">
                <a:solidFill>
                  <a:srgbClr val="002060"/>
                </a:solidFill>
              </a:rPr>
              <a:t>pprint</a:t>
            </a:r>
            <a:r>
              <a:rPr lang="en-US" altLang="ko-KR" sz="1600" dirty="0">
                <a:solidFill>
                  <a:srgbClr val="002060"/>
                </a:solidFill>
              </a:rPr>
              <a:t>(a)</a:t>
            </a:r>
          </a:p>
          <a:p>
            <a:r>
              <a:rPr lang="en-US" altLang="ko-KR" sz="1600" dirty="0">
                <a:solidFill>
                  <a:srgbClr val="002060"/>
                </a:solidFill>
              </a:rPr>
              <a:t>b = </a:t>
            </a:r>
            <a:r>
              <a:rPr lang="en-US" altLang="ko-KR" sz="1600" dirty="0" err="1">
                <a:solidFill>
                  <a:srgbClr val="002060"/>
                </a:solidFill>
              </a:rPr>
              <a:t>np.arange</a:t>
            </a:r>
            <a:r>
              <a:rPr lang="en-US" altLang="ko-KR" sz="1600" dirty="0">
                <a:solidFill>
                  <a:srgbClr val="002060"/>
                </a:solidFill>
              </a:rPr>
              <a:t>(5).reshape((5, 1))</a:t>
            </a:r>
          </a:p>
          <a:p>
            <a:r>
              <a:rPr lang="en-US" altLang="ko-KR" sz="1600" dirty="0" err="1">
                <a:solidFill>
                  <a:srgbClr val="002060"/>
                </a:solidFill>
              </a:rPr>
              <a:t>pprint</a:t>
            </a:r>
            <a:r>
              <a:rPr lang="en-US" altLang="ko-KR" sz="1600" dirty="0">
                <a:solidFill>
                  <a:srgbClr val="002060"/>
                </a:solidFill>
              </a:rPr>
              <a:t>(b)</a:t>
            </a:r>
          </a:p>
          <a:p>
            <a:r>
              <a:rPr lang="en-US" altLang="ko-KR" sz="1600" dirty="0" err="1">
                <a:solidFill>
                  <a:srgbClr val="002060"/>
                </a:solidFill>
              </a:rPr>
              <a:t>a+b</a:t>
            </a:r>
            <a:endParaRPr lang="en-US" altLang="ko-KR" sz="1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04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23504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 err="1" smtClean="0"/>
              <a:t>백터연산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  <a:endParaRPr lang="en-US" altLang="ko-KR" sz="1800" b="1" dirty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/>
              <a:t>NumPy</a:t>
            </a:r>
            <a:r>
              <a:rPr lang="ko-KR" altLang="en-US" sz="1800" dirty="0"/>
              <a:t>는 벡터 연산을 지원합니다</a:t>
            </a:r>
            <a:r>
              <a:rPr lang="en-US" altLang="ko-KR" sz="1800" dirty="0"/>
              <a:t>. </a:t>
            </a:r>
            <a:r>
              <a:rPr lang="en-US" altLang="ko-KR" sz="1800" dirty="0" err="1"/>
              <a:t>NumPy</a:t>
            </a:r>
            <a:r>
              <a:rPr lang="ko-KR" altLang="en-US" sz="1800" dirty="0"/>
              <a:t>의 집합 연산에는 </a:t>
            </a:r>
            <a:r>
              <a:rPr lang="en-US" altLang="ko-KR" sz="1800" dirty="0" err="1"/>
              <a:t>Vectorization</a:t>
            </a:r>
            <a:r>
              <a:rPr lang="ko-KR" altLang="en-US" sz="1800" dirty="0"/>
              <a:t>이 적용되어 있습니다</a:t>
            </a:r>
            <a:r>
              <a:rPr lang="en-US" altLang="ko-KR" sz="1800" dirty="0"/>
              <a:t>. </a:t>
            </a:r>
            <a:r>
              <a:rPr lang="ko-KR" altLang="en-US" sz="1800" dirty="0"/>
              <a:t>배열 처리에 대한 벡터 연산을 적용할 경우 처리 속도가 </a:t>
            </a:r>
            <a:r>
              <a:rPr lang="en-US" altLang="ko-KR" sz="1800" dirty="0"/>
              <a:t>100</a:t>
            </a:r>
            <a:r>
              <a:rPr lang="ko-KR" altLang="en-US" sz="1800" dirty="0"/>
              <a:t>배 이상 향상됩니다</a:t>
            </a:r>
            <a:r>
              <a:rPr lang="en-US" altLang="ko-KR" sz="1800" dirty="0"/>
              <a:t>. </a:t>
            </a:r>
            <a:r>
              <a:rPr lang="ko-KR" altLang="en-US" sz="1800" dirty="0" err="1"/>
              <a:t>머신러닝에서</a:t>
            </a:r>
            <a:r>
              <a:rPr lang="ko-KR" altLang="en-US" sz="1800" dirty="0"/>
              <a:t> 선형대수 연산을 처리할 때 매우 높은 효과가 있을 수 있습니다</a:t>
            </a:r>
            <a:r>
              <a:rPr lang="en-US" altLang="ko-KR" sz="1800" dirty="0" smtClean="0"/>
              <a:t>.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Python </a:t>
            </a:r>
            <a:r>
              <a:rPr lang="en-US" altLang="ko-KR" sz="2400" b="1" dirty="0" err="1" smtClean="0"/>
              <a:t>Numpy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75805" y="2185216"/>
            <a:ext cx="8341415" cy="33664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rgbClr val="002060"/>
                </a:solidFill>
              </a:rPr>
              <a:t>import </a:t>
            </a:r>
            <a:r>
              <a:rPr lang="en-US" altLang="ko-KR" sz="1600" dirty="0" err="1">
                <a:solidFill>
                  <a:srgbClr val="002060"/>
                </a:solidFill>
              </a:rPr>
              <a:t>numpy</a:t>
            </a:r>
            <a:r>
              <a:rPr lang="en-US" altLang="ko-KR" sz="1600" dirty="0">
                <a:solidFill>
                  <a:srgbClr val="002060"/>
                </a:solidFill>
              </a:rPr>
              <a:t> as </a:t>
            </a:r>
            <a:r>
              <a:rPr lang="en-US" altLang="ko-KR" sz="1600" dirty="0" err="1">
                <a:solidFill>
                  <a:srgbClr val="002060"/>
                </a:solidFill>
              </a:rPr>
              <a:t>np</a:t>
            </a:r>
            <a:endParaRPr lang="en-US" altLang="ko-KR" sz="1600" dirty="0">
              <a:solidFill>
                <a:srgbClr val="002060"/>
              </a:solidFill>
            </a:endParaRPr>
          </a:p>
          <a:p>
            <a:r>
              <a:rPr lang="en-US" altLang="ko-KR" sz="1600" dirty="0">
                <a:solidFill>
                  <a:srgbClr val="002060"/>
                </a:solidFill>
              </a:rPr>
              <a:t># sample array</a:t>
            </a:r>
          </a:p>
          <a:p>
            <a:r>
              <a:rPr lang="en-US" altLang="ko-KR" sz="1600" dirty="0">
                <a:solidFill>
                  <a:srgbClr val="002060"/>
                </a:solidFill>
              </a:rPr>
              <a:t>a = </a:t>
            </a:r>
            <a:r>
              <a:rPr lang="en-US" altLang="ko-KR" sz="1600" dirty="0" err="1">
                <a:solidFill>
                  <a:srgbClr val="002060"/>
                </a:solidFill>
              </a:rPr>
              <a:t>np.arange</a:t>
            </a:r>
            <a:r>
              <a:rPr lang="en-US" altLang="ko-KR" sz="1600" dirty="0">
                <a:solidFill>
                  <a:srgbClr val="002060"/>
                </a:solidFill>
              </a:rPr>
              <a:t>(10000000)</a:t>
            </a:r>
          </a:p>
          <a:p>
            <a:r>
              <a:rPr lang="en-US" altLang="ko-KR" sz="1600" dirty="0">
                <a:solidFill>
                  <a:srgbClr val="002060"/>
                </a:solidFill>
              </a:rPr>
              <a:t>result = </a:t>
            </a:r>
            <a:r>
              <a:rPr lang="en-US" altLang="ko-KR" sz="1600" dirty="0" smtClean="0">
                <a:solidFill>
                  <a:srgbClr val="002060"/>
                </a:solidFill>
              </a:rPr>
              <a:t>0</a:t>
            </a:r>
          </a:p>
          <a:p>
            <a:endParaRPr lang="en-US" altLang="ko-KR" sz="1600" dirty="0">
              <a:solidFill>
                <a:srgbClr val="002060"/>
              </a:solidFill>
            </a:endParaRPr>
          </a:p>
          <a:p>
            <a:r>
              <a:rPr lang="en-US" altLang="ko-KR" sz="1600" dirty="0">
                <a:solidFill>
                  <a:srgbClr val="002060"/>
                </a:solidFill>
              </a:rPr>
              <a:t>%%time</a:t>
            </a:r>
          </a:p>
          <a:p>
            <a:r>
              <a:rPr lang="en-US" altLang="ko-KR" sz="1600" dirty="0">
                <a:solidFill>
                  <a:srgbClr val="002060"/>
                </a:solidFill>
              </a:rPr>
              <a:t>for v in a:</a:t>
            </a:r>
          </a:p>
          <a:p>
            <a:r>
              <a:rPr lang="en-US" altLang="ko-KR" sz="1600" dirty="0">
                <a:solidFill>
                  <a:srgbClr val="002060"/>
                </a:solidFill>
              </a:rPr>
              <a:t>  result += v</a:t>
            </a:r>
          </a:p>
          <a:p>
            <a:r>
              <a:rPr lang="en-US" altLang="ko-KR" sz="1600" dirty="0" smtClean="0">
                <a:solidFill>
                  <a:srgbClr val="002060"/>
                </a:solidFill>
              </a:rPr>
              <a:t>Result</a:t>
            </a:r>
          </a:p>
          <a:p>
            <a:endParaRPr lang="en-US" altLang="ko-KR" sz="1600" dirty="0">
              <a:solidFill>
                <a:srgbClr val="002060"/>
              </a:solidFill>
            </a:endParaRPr>
          </a:p>
          <a:p>
            <a:r>
              <a:rPr lang="en-US" altLang="ko-KR" sz="1600" dirty="0">
                <a:solidFill>
                  <a:srgbClr val="002060"/>
                </a:solidFill>
              </a:rPr>
              <a:t>%%time</a:t>
            </a:r>
          </a:p>
          <a:p>
            <a:r>
              <a:rPr lang="en-US" altLang="ko-KR" sz="1600" dirty="0">
                <a:solidFill>
                  <a:srgbClr val="002060"/>
                </a:solidFill>
              </a:rPr>
              <a:t>result = </a:t>
            </a:r>
            <a:r>
              <a:rPr lang="en-US" altLang="ko-KR" sz="1600" dirty="0" err="1">
                <a:solidFill>
                  <a:srgbClr val="002060"/>
                </a:solidFill>
              </a:rPr>
              <a:t>np.sum</a:t>
            </a:r>
            <a:r>
              <a:rPr lang="en-US" altLang="ko-KR" sz="1600" dirty="0">
                <a:solidFill>
                  <a:srgbClr val="002060"/>
                </a:solidFill>
              </a:rPr>
              <a:t>(a)</a:t>
            </a:r>
          </a:p>
          <a:p>
            <a:r>
              <a:rPr lang="en-US" altLang="ko-KR" sz="1600" dirty="0">
                <a:solidFill>
                  <a:srgbClr val="002060"/>
                </a:solidFill>
              </a:rPr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14072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23504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 smtClean="0"/>
              <a:t>배열 복사   </a:t>
            </a:r>
            <a:r>
              <a:rPr lang="en-US" altLang="ko-KR" sz="1800" b="1" dirty="0" smtClean="0"/>
              <a:t> </a:t>
            </a:r>
            <a:endParaRPr lang="en-US" altLang="ko-KR" sz="1800" b="1" dirty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 smtClean="0"/>
              <a:t>ndarray</a:t>
            </a:r>
            <a:r>
              <a:rPr lang="en-US" altLang="ko-KR" sz="1800" dirty="0" smtClean="0"/>
              <a:t> </a:t>
            </a:r>
            <a:r>
              <a:rPr lang="ko-KR" altLang="en-US" sz="1800" dirty="0"/>
              <a:t>배열 객체에 대한 </a:t>
            </a:r>
            <a:r>
              <a:rPr lang="en-US" altLang="ko-KR" sz="1800" dirty="0"/>
              <a:t>slice, subset, indexing</a:t>
            </a:r>
            <a:r>
              <a:rPr lang="ko-KR" altLang="en-US" sz="1800" dirty="0"/>
              <a:t>이 반환하는 배열은 새로운 객체가 아닌 기존 배열의 </a:t>
            </a:r>
            <a:r>
              <a:rPr lang="ko-KR" altLang="en-US" sz="1800" dirty="0" err="1"/>
              <a:t>뷰입니다</a:t>
            </a:r>
            <a:r>
              <a:rPr lang="en-US" altLang="ko-KR" sz="1800" dirty="0"/>
              <a:t>.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/>
              <a:t>반환한 배열의 값을 변경하면 원본 배열에 반영됩니다</a:t>
            </a:r>
            <a:r>
              <a:rPr lang="en-US" altLang="ko-KR" sz="1800" dirty="0"/>
              <a:t>.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/>
              <a:t>기본 배열로부터 새로운 배열을 생성하기 위해서는 </a:t>
            </a:r>
            <a:r>
              <a:rPr lang="en-US" altLang="ko-KR" sz="1800" dirty="0"/>
              <a:t>copy </a:t>
            </a:r>
            <a:r>
              <a:rPr lang="ko-KR" altLang="en-US" sz="1800" dirty="0"/>
              <a:t>함수로 명시적으로 사용해야 합니다</a:t>
            </a:r>
            <a:r>
              <a:rPr lang="en-US" altLang="ko-KR" sz="1800" dirty="0"/>
              <a:t>.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copy </a:t>
            </a:r>
            <a:r>
              <a:rPr lang="ko-KR" altLang="en-US" sz="1800" dirty="0"/>
              <a:t>함수로 복사된 원본 배열과 사본 배열은 완전히 다른 별도의 객체입니다</a:t>
            </a:r>
            <a:r>
              <a:rPr lang="en-US" altLang="ko-KR" sz="1800" dirty="0" smtClean="0"/>
              <a:t>.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29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Python </a:t>
            </a:r>
            <a:r>
              <a:rPr lang="en-US" altLang="ko-KR" sz="2400" b="1" dirty="0" err="1" smtClean="0"/>
              <a:t>Numpy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94162" y="2987827"/>
            <a:ext cx="8341415" cy="34397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rgbClr val="002060"/>
                </a:solidFill>
              </a:rPr>
              <a:t>a </a:t>
            </a:r>
            <a:r>
              <a:rPr lang="en-US" altLang="ko-KR" sz="1600" dirty="0">
                <a:solidFill>
                  <a:srgbClr val="002060"/>
                </a:solidFill>
              </a:rPr>
              <a:t>= </a:t>
            </a:r>
            <a:r>
              <a:rPr lang="en-US" altLang="ko-KR" sz="1600" dirty="0" err="1">
                <a:solidFill>
                  <a:srgbClr val="002060"/>
                </a:solidFill>
              </a:rPr>
              <a:t>np.random.randint</a:t>
            </a:r>
            <a:r>
              <a:rPr lang="en-US" altLang="ko-KR" sz="1600" dirty="0">
                <a:solidFill>
                  <a:srgbClr val="002060"/>
                </a:solidFill>
              </a:rPr>
              <a:t>(0, 9, (3, 3))</a:t>
            </a:r>
          </a:p>
          <a:p>
            <a:r>
              <a:rPr lang="en-US" altLang="ko-KR" sz="1600" dirty="0" err="1">
                <a:solidFill>
                  <a:srgbClr val="002060"/>
                </a:solidFill>
              </a:rPr>
              <a:t>pprint</a:t>
            </a:r>
            <a:r>
              <a:rPr lang="en-US" altLang="ko-KR" sz="1600" dirty="0">
                <a:solidFill>
                  <a:srgbClr val="002060"/>
                </a:solidFill>
              </a:rPr>
              <a:t>(a)</a:t>
            </a:r>
          </a:p>
          <a:p>
            <a:r>
              <a:rPr lang="en-US" altLang="ko-KR" sz="1600" dirty="0">
                <a:solidFill>
                  <a:srgbClr val="002060"/>
                </a:solidFill>
              </a:rPr>
              <a:t>copied_a1 =</a:t>
            </a:r>
            <a:r>
              <a:rPr lang="en-US" altLang="ko-KR" sz="1600" dirty="0" err="1">
                <a:solidFill>
                  <a:srgbClr val="C00000"/>
                </a:solidFill>
              </a:rPr>
              <a:t>np.copy</a:t>
            </a:r>
            <a:r>
              <a:rPr lang="en-US" altLang="ko-KR" sz="1600" dirty="0">
                <a:solidFill>
                  <a:srgbClr val="002060"/>
                </a:solidFill>
              </a:rPr>
              <a:t>(a</a:t>
            </a:r>
            <a:r>
              <a:rPr lang="en-US" altLang="ko-KR" sz="1600" dirty="0" smtClean="0">
                <a:solidFill>
                  <a:srgbClr val="002060"/>
                </a:solidFill>
              </a:rPr>
              <a:t>)  #</a:t>
            </a:r>
            <a:r>
              <a:rPr lang="ko-KR" altLang="en-US" sz="1600" dirty="0" smtClean="0">
                <a:solidFill>
                  <a:srgbClr val="002060"/>
                </a:solidFill>
              </a:rPr>
              <a:t>배열 복사</a:t>
            </a:r>
            <a:endParaRPr lang="en-US" altLang="ko-KR" sz="1600" dirty="0" smtClean="0">
              <a:solidFill>
                <a:srgbClr val="002060"/>
              </a:solidFill>
            </a:endParaRPr>
          </a:p>
          <a:p>
            <a:endParaRPr lang="en-US" altLang="ko-KR" sz="1600" dirty="0">
              <a:solidFill>
                <a:srgbClr val="002060"/>
              </a:solidFill>
            </a:endParaRPr>
          </a:p>
          <a:p>
            <a:r>
              <a:rPr lang="en-US" altLang="ko-KR" sz="1600" dirty="0">
                <a:solidFill>
                  <a:srgbClr val="002060"/>
                </a:solidFill>
              </a:rPr>
              <a:t># </a:t>
            </a:r>
            <a:r>
              <a:rPr lang="ko-KR" altLang="en-US" sz="1600" dirty="0">
                <a:solidFill>
                  <a:srgbClr val="002060"/>
                </a:solidFill>
              </a:rPr>
              <a:t>복사된 배열의 요소 업데이트</a:t>
            </a:r>
          </a:p>
          <a:p>
            <a:r>
              <a:rPr lang="en-US" altLang="ko-KR" sz="1600" dirty="0">
                <a:solidFill>
                  <a:srgbClr val="002060"/>
                </a:solidFill>
              </a:rPr>
              <a:t>copied_a1[:, 0]=0 #</a:t>
            </a:r>
            <a:r>
              <a:rPr lang="ko-KR" altLang="en-US" sz="1600" dirty="0">
                <a:solidFill>
                  <a:srgbClr val="002060"/>
                </a:solidFill>
              </a:rPr>
              <a:t>배열의 전체 </a:t>
            </a:r>
            <a:r>
              <a:rPr lang="en-US" altLang="ko-KR" sz="1600" dirty="0">
                <a:solidFill>
                  <a:srgbClr val="002060"/>
                </a:solidFill>
              </a:rPr>
              <a:t>row</a:t>
            </a:r>
            <a:r>
              <a:rPr lang="ko-KR" altLang="en-US" sz="1600" dirty="0">
                <a:solidFill>
                  <a:srgbClr val="002060"/>
                </a:solidFill>
              </a:rPr>
              <a:t>의 </a:t>
            </a:r>
            <a:r>
              <a:rPr lang="ko-KR" altLang="en-US" sz="1600" dirty="0" err="1">
                <a:solidFill>
                  <a:srgbClr val="002060"/>
                </a:solidFill>
              </a:rPr>
              <a:t>첫번째</a:t>
            </a:r>
            <a:r>
              <a:rPr lang="ko-KR" altLang="en-US" sz="1600" dirty="0">
                <a:solidFill>
                  <a:srgbClr val="002060"/>
                </a:solidFill>
              </a:rPr>
              <a:t> 요소 </a:t>
            </a:r>
            <a:r>
              <a:rPr lang="en-US" altLang="ko-KR" sz="1600" dirty="0">
                <a:solidFill>
                  <a:srgbClr val="002060"/>
                </a:solidFill>
              </a:rPr>
              <a:t>0</a:t>
            </a:r>
            <a:r>
              <a:rPr lang="ko-KR" altLang="en-US" sz="1600" dirty="0">
                <a:solidFill>
                  <a:srgbClr val="002060"/>
                </a:solidFill>
              </a:rPr>
              <a:t>으로 업데이트</a:t>
            </a:r>
          </a:p>
          <a:p>
            <a:r>
              <a:rPr lang="en-US" altLang="ko-KR" sz="1600" dirty="0" err="1">
                <a:solidFill>
                  <a:srgbClr val="002060"/>
                </a:solidFill>
              </a:rPr>
              <a:t>pprint</a:t>
            </a:r>
            <a:r>
              <a:rPr lang="en-US" altLang="ko-KR" sz="1600" dirty="0">
                <a:solidFill>
                  <a:srgbClr val="002060"/>
                </a:solidFill>
              </a:rPr>
              <a:t>(copied_a1</a:t>
            </a:r>
            <a:r>
              <a:rPr lang="en-US" altLang="ko-KR" sz="1600" dirty="0" smtClean="0">
                <a:solidFill>
                  <a:srgbClr val="002060"/>
                </a:solidFill>
              </a:rPr>
              <a:t>)</a:t>
            </a:r>
            <a:endParaRPr lang="en-US" altLang="ko-KR" sz="1600" dirty="0">
              <a:solidFill>
                <a:srgbClr val="002060"/>
              </a:solidFill>
            </a:endParaRPr>
          </a:p>
          <a:p>
            <a:r>
              <a:rPr lang="en-US" altLang="ko-KR" sz="1600" dirty="0">
                <a:solidFill>
                  <a:srgbClr val="002060"/>
                </a:solidFill>
              </a:rPr>
              <a:t># </a:t>
            </a:r>
            <a:r>
              <a:rPr lang="ko-KR" altLang="en-US" sz="1600" dirty="0">
                <a:solidFill>
                  <a:srgbClr val="002060"/>
                </a:solidFill>
              </a:rPr>
              <a:t>복사본 배열 변경이 원보에 영향을 미치지 않음</a:t>
            </a:r>
          </a:p>
          <a:p>
            <a:r>
              <a:rPr lang="en-US" altLang="ko-KR" sz="1600" dirty="0" err="1">
                <a:solidFill>
                  <a:srgbClr val="002060"/>
                </a:solidFill>
              </a:rPr>
              <a:t>pprint</a:t>
            </a:r>
            <a:r>
              <a:rPr lang="en-US" altLang="ko-KR" sz="1600" dirty="0">
                <a:solidFill>
                  <a:srgbClr val="002060"/>
                </a:solidFill>
              </a:rPr>
              <a:t>(a</a:t>
            </a:r>
            <a:r>
              <a:rPr lang="en-US" altLang="ko-KR" sz="1600" dirty="0" smtClean="0">
                <a:solidFill>
                  <a:srgbClr val="002060"/>
                </a:solidFill>
              </a:rPr>
              <a:t>)</a:t>
            </a:r>
          </a:p>
          <a:p>
            <a:endParaRPr lang="en-US" altLang="ko-KR" sz="1600" dirty="0">
              <a:solidFill>
                <a:srgbClr val="002060"/>
              </a:solidFill>
            </a:endParaRPr>
          </a:p>
          <a:p>
            <a:r>
              <a:rPr lang="en-US" altLang="ko-KR" sz="1600" dirty="0">
                <a:solidFill>
                  <a:srgbClr val="002060"/>
                </a:solidFill>
              </a:rPr>
              <a:t>#</a:t>
            </a:r>
            <a:r>
              <a:rPr lang="en-US" altLang="ko-KR" sz="1600" dirty="0" err="1">
                <a:solidFill>
                  <a:srgbClr val="002060"/>
                </a:solidFill>
              </a:rPr>
              <a:t>np.copy</a:t>
            </a:r>
            <a:r>
              <a:rPr lang="en-US" altLang="ko-KR" sz="1600" dirty="0">
                <a:solidFill>
                  <a:srgbClr val="002060"/>
                </a:solidFill>
              </a:rPr>
              <a:t>()</a:t>
            </a:r>
            <a:r>
              <a:rPr lang="ko-KR" altLang="en-US" sz="1600" dirty="0">
                <a:solidFill>
                  <a:srgbClr val="002060"/>
                </a:solidFill>
              </a:rPr>
              <a:t>를 이용한 복사</a:t>
            </a:r>
          </a:p>
          <a:p>
            <a:r>
              <a:rPr lang="en-US" altLang="ko-KR" sz="1600" dirty="0">
                <a:solidFill>
                  <a:srgbClr val="002060"/>
                </a:solidFill>
              </a:rPr>
              <a:t>copied_a2 = </a:t>
            </a:r>
            <a:r>
              <a:rPr lang="en-US" altLang="ko-KR" sz="1600" dirty="0" err="1">
                <a:solidFill>
                  <a:srgbClr val="002060"/>
                </a:solidFill>
              </a:rPr>
              <a:t>np.copy</a:t>
            </a:r>
            <a:r>
              <a:rPr lang="en-US" altLang="ko-KR" sz="1600" dirty="0">
                <a:solidFill>
                  <a:srgbClr val="002060"/>
                </a:solidFill>
              </a:rPr>
              <a:t>(a)</a:t>
            </a:r>
          </a:p>
          <a:p>
            <a:r>
              <a:rPr lang="en-US" altLang="ko-KR" sz="1600" dirty="0" err="1">
                <a:solidFill>
                  <a:srgbClr val="002060"/>
                </a:solidFill>
              </a:rPr>
              <a:t>pprint</a:t>
            </a:r>
            <a:r>
              <a:rPr lang="en-US" altLang="ko-KR" sz="1600" dirty="0">
                <a:solidFill>
                  <a:srgbClr val="002060"/>
                </a:solidFill>
              </a:rPr>
              <a:t>(copied_a2)</a:t>
            </a:r>
          </a:p>
        </p:txBody>
      </p:sp>
    </p:spTree>
    <p:extLst>
      <p:ext uri="{BB962C8B-B14F-4D97-AF65-F5344CB8AC3E}">
        <p14:creationId xmlns:p14="http://schemas.microsoft.com/office/powerpoint/2010/main" val="406644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4525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numpy</a:t>
            </a:r>
            <a:r>
              <a:rPr lang="en-US" altLang="ko-KR" sz="1800" b="1" dirty="0"/>
              <a:t> </a:t>
            </a:r>
            <a:r>
              <a:rPr lang="ko-KR" altLang="en-US" sz="1800" b="1" dirty="0" smtClean="0"/>
              <a:t>배</a:t>
            </a:r>
            <a:r>
              <a:rPr lang="ko-KR" altLang="en-US" sz="1800" b="1" dirty="0"/>
              <a:t>열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 smtClean="0"/>
              <a:t>NumPy</a:t>
            </a:r>
            <a:r>
              <a:rPr lang="en-US" altLang="ko-KR" sz="1800" dirty="0" smtClean="0"/>
              <a:t> </a:t>
            </a:r>
            <a:r>
              <a:rPr lang="ko-KR" altLang="en-US" sz="1800" dirty="0"/>
              <a:t>배열은 다차원 배열을 지원합니다</a:t>
            </a:r>
            <a:r>
              <a:rPr lang="en-US" altLang="ko-KR" sz="1800" dirty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 smtClean="0"/>
              <a:t>NumPy</a:t>
            </a:r>
            <a:r>
              <a:rPr lang="en-US" altLang="ko-KR" sz="1800" dirty="0" smtClean="0"/>
              <a:t> </a:t>
            </a:r>
            <a:r>
              <a:rPr lang="ko-KR" altLang="en-US" sz="1800" dirty="0"/>
              <a:t>배열의 구조는 “</a:t>
            </a:r>
            <a:r>
              <a:rPr lang="en-US" altLang="ko-KR" sz="1800" dirty="0"/>
              <a:t>Shape“</a:t>
            </a:r>
            <a:r>
              <a:rPr lang="ko-KR" altLang="en-US" sz="1800" dirty="0"/>
              <a:t>으로 표현됩니다</a:t>
            </a:r>
            <a:r>
              <a:rPr lang="en-US" altLang="ko-KR" sz="1800" dirty="0"/>
              <a:t>.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Shape</a:t>
            </a:r>
            <a:r>
              <a:rPr lang="ko-KR" altLang="en-US" sz="1800" dirty="0"/>
              <a:t>은 배열의 구조를 </a:t>
            </a:r>
            <a:r>
              <a:rPr lang="ko-KR" altLang="en-US" sz="1800" dirty="0" err="1"/>
              <a:t>파이썬</a:t>
            </a:r>
            <a:r>
              <a:rPr lang="ko-KR" altLang="en-US" sz="1800" dirty="0"/>
              <a:t> </a:t>
            </a:r>
            <a:r>
              <a:rPr lang="ko-KR" altLang="en-US" sz="1800" dirty="0" err="1"/>
              <a:t>튜플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자료형을</a:t>
            </a:r>
            <a:r>
              <a:rPr lang="ko-KR" altLang="en-US" sz="1800" dirty="0"/>
              <a:t> 이용하여 정의합니다</a:t>
            </a:r>
            <a:r>
              <a:rPr lang="en-US" altLang="ko-KR" sz="1800" dirty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/>
              <a:t>다차원 배열의 데이터 방향을 </a:t>
            </a:r>
            <a:r>
              <a:rPr lang="en-US" altLang="ko-KR" sz="1800" dirty="0"/>
              <a:t>axis</a:t>
            </a:r>
            <a:r>
              <a:rPr lang="ko-KR" altLang="en-US" sz="1800" dirty="0"/>
              <a:t>로 표현할 수 있습니다</a:t>
            </a:r>
            <a:r>
              <a:rPr lang="en-US" altLang="ko-KR" sz="1800" dirty="0"/>
              <a:t>.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err="1"/>
              <a:t>행방향</a:t>
            </a:r>
            <a:r>
              <a:rPr lang="en-US" altLang="ko-KR" sz="1800" dirty="0"/>
              <a:t>(</a:t>
            </a:r>
            <a:r>
              <a:rPr lang="ko-KR" altLang="en-US" sz="1800" dirty="0"/>
              <a:t>높이</a:t>
            </a:r>
            <a:r>
              <a:rPr lang="en-US" altLang="ko-KR" sz="1800" dirty="0"/>
              <a:t>), </a:t>
            </a:r>
            <a:r>
              <a:rPr lang="ko-KR" altLang="en-US" sz="1800" dirty="0" err="1"/>
              <a:t>열방향</a:t>
            </a:r>
            <a:r>
              <a:rPr lang="en-US" altLang="ko-KR" sz="1800" dirty="0"/>
              <a:t>(</a:t>
            </a:r>
            <a:r>
              <a:rPr lang="ko-KR" altLang="en-US" sz="1800" dirty="0"/>
              <a:t>폭</a:t>
            </a:r>
            <a:r>
              <a:rPr lang="en-US" altLang="ko-KR" sz="1800" dirty="0"/>
              <a:t>), </a:t>
            </a:r>
            <a:r>
              <a:rPr lang="ko-KR" altLang="en-US" sz="1800" dirty="0"/>
              <a:t>채널 방향은 각각 </a:t>
            </a:r>
            <a:r>
              <a:rPr lang="en-US" altLang="ko-KR" sz="1800" dirty="0"/>
              <a:t>axis=0, axis=1 </a:t>
            </a:r>
            <a:r>
              <a:rPr lang="ko-KR" altLang="en-US" sz="1800" dirty="0"/>
              <a:t>그리고 </a:t>
            </a:r>
            <a:r>
              <a:rPr lang="en-US" altLang="ko-KR" sz="1800" dirty="0"/>
              <a:t>axis=2</a:t>
            </a:r>
            <a:r>
              <a:rPr lang="ko-KR" altLang="en-US" sz="1800" dirty="0"/>
              <a:t>로 지정됩니다</a:t>
            </a:r>
            <a:r>
              <a:rPr lang="en-US" altLang="ko-KR" sz="1800" dirty="0"/>
              <a:t>.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/>
              <a:t>NumPy</a:t>
            </a:r>
            <a:r>
              <a:rPr lang="en-US" altLang="ko-KR" sz="1800" dirty="0"/>
              <a:t> </a:t>
            </a:r>
            <a:r>
              <a:rPr lang="ko-KR" altLang="en-US" sz="1800" dirty="0"/>
              <a:t>집계</a:t>
            </a:r>
            <a:r>
              <a:rPr lang="en-US" altLang="ko-KR" sz="1800" dirty="0"/>
              <a:t>(Aggregation) </a:t>
            </a:r>
            <a:r>
              <a:rPr lang="ko-KR" altLang="en-US" sz="1800" dirty="0"/>
              <a:t>함수는 배열 데이터의 집계 방향을 지정하는 </a:t>
            </a:r>
            <a:r>
              <a:rPr lang="en-US" altLang="ko-KR" sz="1800" dirty="0"/>
              <a:t>axis </a:t>
            </a:r>
            <a:r>
              <a:rPr lang="ko-KR" altLang="en-US" sz="1800" dirty="0"/>
              <a:t>옵션을 제공합니다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Python </a:t>
            </a:r>
            <a:r>
              <a:rPr lang="en-US" altLang="ko-KR" sz="2400" b="1" dirty="0" err="1" smtClean="0"/>
              <a:t>Numpy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028314" y="4359554"/>
            <a:ext cx="8074498" cy="1981843"/>
            <a:chOff x="1127167" y="1819918"/>
            <a:chExt cx="9591675" cy="2905125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27167" y="1819918"/>
              <a:ext cx="9591675" cy="2905125"/>
            </a:xfrm>
            <a:prstGeom prst="rect">
              <a:avLst/>
            </a:prstGeom>
          </p:spPr>
        </p:pic>
        <p:sp>
          <p:nvSpPr>
            <p:cNvPr id="4" name="직사각형 3"/>
            <p:cNvSpPr/>
            <p:nvPr/>
          </p:nvSpPr>
          <p:spPr>
            <a:xfrm>
              <a:off x="9943070" y="2059459"/>
              <a:ext cx="271850" cy="3789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tx1"/>
                  </a:solidFill>
                </a:rPr>
                <a:t>2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8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23504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 smtClean="0"/>
              <a:t>배열 정렬   </a:t>
            </a:r>
            <a:r>
              <a:rPr lang="en-US" altLang="ko-KR" sz="1800" b="1" dirty="0" smtClean="0"/>
              <a:t> </a:t>
            </a:r>
            <a:endParaRPr lang="en-US" altLang="ko-KR" sz="1800" b="1" dirty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/>
              <a:t>ndarray</a:t>
            </a:r>
            <a:r>
              <a:rPr lang="en-US" altLang="ko-KR" sz="1800" dirty="0"/>
              <a:t> </a:t>
            </a:r>
            <a:r>
              <a:rPr lang="ko-KR" altLang="en-US" sz="1800" dirty="0"/>
              <a:t>객체는 </a:t>
            </a:r>
            <a:r>
              <a:rPr lang="en-US" altLang="ko-KR" sz="1800" dirty="0"/>
              <a:t>axis</a:t>
            </a:r>
            <a:r>
              <a:rPr lang="ko-KR" altLang="en-US" sz="1800" dirty="0"/>
              <a:t>를 기준으로 요소 정렬하는 </a:t>
            </a:r>
            <a:r>
              <a:rPr lang="en-US" altLang="ko-KR" sz="1800" dirty="0"/>
              <a:t>sort </a:t>
            </a:r>
            <a:r>
              <a:rPr lang="ko-KR" altLang="en-US" sz="1800" dirty="0"/>
              <a:t>함수를 제공합니다</a:t>
            </a:r>
            <a:r>
              <a:rPr lang="en-US" altLang="ko-KR" sz="1800" dirty="0" smtClean="0"/>
              <a:t>.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30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Python </a:t>
            </a:r>
            <a:r>
              <a:rPr lang="en-US" altLang="ko-KR" sz="2400" b="1" dirty="0" err="1" smtClean="0"/>
              <a:t>Numpy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18655" y="1591735"/>
            <a:ext cx="5431131" cy="3723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err="1" smtClean="0">
                <a:solidFill>
                  <a:srgbClr val="002060"/>
                </a:solidFill>
              </a:rPr>
              <a:t>unsorted_arr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en-US" altLang="ko-KR" sz="1600" dirty="0">
                <a:solidFill>
                  <a:srgbClr val="002060"/>
                </a:solidFill>
              </a:rPr>
              <a:t>= </a:t>
            </a:r>
            <a:r>
              <a:rPr lang="en-US" altLang="ko-KR" sz="1600" dirty="0" err="1">
                <a:solidFill>
                  <a:srgbClr val="002060"/>
                </a:solidFill>
              </a:rPr>
              <a:t>np.random.random</a:t>
            </a:r>
            <a:r>
              <a:rPr lang="en-US" altLang="ko-KR" sz="1600" dirty="0">
                <a:solidFill>
                  <a:srgbClr val="002060"/>
                </a:solidFill>
              </a:rPr>
              <a:t>((3, 3))</a:t>
            </a:r>
          </a:p>
          <a:p>
            <a:r>
              <a:rPr lang="en-US" altLang="ko-KR" sz="1600" dirty="0" err="1">
                <a:solidFill>
                  <a:srgbClr val="002060"/>
                </a:solidFill>
              </a:rPr>
              <a:t>pprint</a:t>
            </a:r>
            <a:r>
              <a:rPr lang="en-US" altLang="ko-KR" sz="1600" dirty="0">
                <a:solidFill>
                  <a:srgbClr val="002060"/>
                </a:solidFill>
              </a:rPr>
              <a:t>(</a:t>
            </a:r>
            <a:r>
              <a:rPr lang="en-US" altLang="ko-KR" sz="1600" dirty="0" err="1">
                <a:solidFill>
                  <a:srgbClr val="002060"/>
                </a:solidFill>
              </a:rPr>
              <a:t>unsorted_arr</a:t>
            </a:r>
            <a:r>
              <a:rPr lang="en-US" altLang="ko-KR" sz="1600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600" dirty="0">
                <a:solidFill>
                  <a:srgbClr val="002060"/>
                </a:solidFill>
              </a:rPr>
              <a:t>#</a:t>
            </a:r>
            <a:r>
              <a:rPr lang="ko-KR" altLang="en-US" sz="1600" dirty="0">
                <a:solidFill>
                  <a:srgbClr val="002060"/>
                </a:solidFill>
              </a:rPr>
              <a:t>데모를 위한 배열 복사</a:t>
            </a:r>
          </a:p>
          <a:p>
            <a:r>
              <a:rPr lang="en-US" altLang="ko-KR" sz="1600" dirty="0">
                <a:solidFill>
                  <a:srgbClr val="002060"/>
                </a:solidFill>
              </a:rPr>
              <a:t>unsorted_arr1 = </a:t>
            </a:r>
            <a:r>
              <a:rPr lang="en-US" altLang="ko-KR" sz="1600" dirty="0" err="1">
                <a:solidFill>
                  <a:srgbClr val="002060"/>
                </a:solidFill>
              </a:rPr>
              <a:t>unsorted_arr.copy</a:t>
            </a:r>
            <a:r>
              <a:rPr lang="en-US" altLang="ko-KR" sz="1600" dirty="0">
                <a:solidFill>
                  <a:srgbClr val="002060"/>
                </a:solidFill>
              </a:rPr>
              <a:t>()</a:t>
            </a:r>
          </a:p>
          <a:p>
            <a:r>
              <a:rPr lang="en-US" altLang="ko-KR" sz="1600" dirty="0">
                <a:solidFill>
                  <a:srgbClr val="002060"/>
                </a:solidFill>
              </a:rPr>
              <a:t>unsorted_arr2 = </a:t>
            </a:r>
            <a:r>
              <a:rPr lang="en-US" altLang="ko-KR" sz="1600" dirty="0" err="1">
                <a:solidFill>
                  <a:srgbClr val="002060"/>
                </a:solidFill>
              </a:rPr>
              <a:t>unsorted_arr.copy</a:t>
            </a:r>
            <a:r>
              <a:rPr lang="en-US" altLang="ko-KR" sz="1600" dirty="0">
                <a:solidFill>
                  <a:srgbClr val="002060"/>
                </a:solidFill>
              </a:rPr>
              <a:t>()</a:t>
            </a:r>
          </a:p>
          <a:p>
            <a:r>
              <a:rPr lang="en-US" altLang="ko-KR" sz="1600" dirty="0">
                <a:solidFill>
                  <a:srgbClr val="002060"/>
                </a:solidFill>
              </a:rPr>
              <a:t>unsorted_arr3 = </a:t>
            </a:r>
            <a:r>
              <a:rPr lang="en-US" altLang="ko-KR" sz="1600" dirty="0" err="1">
                <a:solidFill>
                  <a:srgbClr val="002060"/>
                </a:solidFill>
              </a:rPr>
              <a:t>unsorted_arr.copy</a:t>
            </a:r>
            <a:r>
              <a:rPr lang="en-US" altLang="ko-KR" sz="1600" dirty="0">
                <a:solidFill>
                  <a:srgbClr val="002060"/>
                </a:solidFill>
              </a:rPr>
              <a:t>()</a:t>
            </a:r>
          </a:p>
          <a:p>
            <a:endParaRPr lang="en-US" altLang="ko-KR" sz="1600" dirty="0">
              <a:solidFill>
                <a:srgbClr val="002060"/>
              </a:solidFill>
            </a:endParaRPr>
          </a:p>
          <a:p>
            <a:r>
              <a:rPr lang="en-US" altLang="ko-KR" sz="1600" dirty="0">
                <a:solidFill>
                  <a:srgbClr val="002060"/>
                </a:solidFill>
              </a:rPr>
              <a:t>unsorted_arr1.sort()  #</a:t>
            </a:r>
            <a:r>
              <a:rPr lang="ko-KR" altLang="en-US" sz="1600" dirty="0">
                <a:solidFill>
                  <a:srgbClr val="002060"/>
                </a:solidFill>
              </a:rPr>
              <a:t>배열 정렬</a:t>
            </a:r>
          </a:p>
          <a:p>
            <a:r>
              <a:rPr lang="en-US" altLang="ko-KR" sz="1600" dirty="0" err="1">
                <a:solidFill>
                  <a:srgbClr val="002060"/>
                </a:solidFill>
              </a:rPr>
              <a:t>pprint</a:t>
            </a:r>
            <a:r>
              <a:rPr lang="en-US" altLang="ko-KR" sz="1600" dirty="0">
                <a:solidFill>
                  <a:srgbClr val="002060"/>
                </a:solidFill>
              </a:rPr>
              <a:t>(unsorted_arr1)</a:t>
            </a:r>
          </a:p>
          <a:p>
            <a:endParaRPr lang="en-US" altLang="ko-KR" sz="1600" dirty="0">
              <a:solidFill>
                <a:srgbClr val="002060"/>
              </a:solidFill>
            </a:endParaRPr>
          </a:p>
          <a:p>
            <a:r>
              <a:rPr lang="en-US" altLang="ko-KR" sz="1600" dirty="0">
                <a:solidFill>
                  <a:srgbClr val="002060"/>
                </a:solidFill>
              </a:rPr>
              <a:t>unsorted_arr2.sort(axis=0)   #</a:t>
            </a:r>
            <a:r>
              <a:rPr lang="ko-KR" altLang="en-US" sz="1600" dirty="0">
                <a:solidFill>
                  <a:srgbClr val="002060"/>
                </a:solidFill>
              </a:rPr>
              <a:t>배열 정렬</a:t>
            </a:r>
            <a:r>
              <a:rPr lang="en-US" altLang="ko-KR" sz="1600" dirty="0">
                <a:solidFill>
                  <a:srgbClr val="002060"/>
                </a:solidFill>
              </a:rPr>
              <a:t>, axis=0</a:t>
            </a:r>
          </a:p>
          <a:p>
            <a:r>
              <a:rPr lang="en-US" altLang="ko-KR" sz="1600" dirty="0" err="1">
                <a:solidFill>
                  <a:srgbClr val="002060"/>
                </a:solidFill>
              </a:rPr>
              <a:t>pprint</a:t>
            </a:r>
            <a:r>
              <a:rPr lang="en-US" altLang="ko-KR" sz="1600" dirty="0">
                <a:solidFill>
                  <a:srgbClr val="002060"/>
                </a:solidFill>
              </a:rPr>
              <a:t>(unsorted_arr2)</a:t>
            </a:r>
          </a:p>
          <a:p>
            <a:endParaRPr lang="en-US" altLang="ko-KR" sz="1600" dirty="0">
              <a:solidFill>
                <a:srgbClr val="002060"/>
              </a:solidFill>
            </a:endParaRPr>
          </a:p>
          <a:p>
            <a:r>
              <a:rPr lang="en-US" altLang="ko-KR" sz="1600" dirty="0">
                <a:solidFill>
                  <a:srgbClr val="002060"/>
                </a:solidFill>
              </a:rPr>
              <a:t>unsorted_arr3.sort(axis=1) #</a:t>
            </a:r>
            <a:r>
              <a:rPr lang="ko-KR" altLang="en-US" sz="1600" dirty="0">
                <a:solidFill>
                  <a:srgbClr val="002060"/>
                </a:solidFill>
              </a:rPr>
              <a:t>배열 정렬</a:t>
            </a:r>
            <a:r>
              <a:rPr lang="en-US" altLang="ko-KR" sz="1600" dirty="0">
                <a:solidFill>
                  <a:srgbClr val="002060"/>
                </a:solidFill>
              </a:rPr>
              <a:t>, axis=1</a:t>
            </a:r>
          </a:p>
          <a:p>
            <a:r>
              <a:rPr lang="en-US" altLang="ko-KR" sz="1600" dirty="0" err="1">
                <a:solidFill>
                  <a:srgbClr val="002060"/>
                </a:solidFill>
              </a:rPr>
              <a:t>pprint</a:t>
            </a:r>
            <a:r>
              <a:rPr lang="en-US" altLang="ko-KR" sz="1600" dirty="0">
                <a:solidFill>
                  <a:srgbClr val="002060"/>
                </a:solidFill>
              </a:rPr>
              <a:t>(unsorted_arr3)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6141" y="1516447"/>
            <a:ext cx="2144969" cy="183854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3395" y="3260360"/>
            <a:ext cx="2050459" cy="180705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5830" y="5067419"/>
            <a:ext cx="1938024" cy="1468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07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23504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 smtClean="0"/>
              <a:t>NumPy</a:t>
            </a:r>
            <a:r>
              <a:rPr lang="en-US" altLang="ko-KR" sz="1800" b="1" dirty="0" smtClean="0"/>
              <a:t> </a:t>
            </a:r>
            <a:r>
              <a:rPr lang="ko-KR" altLang="en-US" sz="1800" b="1" dirty="0" err="1"/>
              <a:t>서브셋</a:t>
            </a:r>
            <a:r>
              <a:rPr lang="en-US" altLang="ko-KR" sz="1800" b="1" dirty="0"/>
              <a:t>, </a:t>
            </a:r>
            <a:r>
              <a:rPr lang="ko-KR" altLang="en-US" sz="1800" b="1" dirty="0" err="1"/>
              <a:t>슬라이싱</a:t>
            </a:r>
            <a:r>
              <a:rPr lang="en-US" altLang="ko-KR" sz="1800" b="1" dirty="0"/>
              <a:t>, </a:t>
            </a:r>
            <a:r>
              <a:rPr lang="ko-KR" altLang="en-US" sz="1800" b="1" dirty="0"/>
              <a:t>인덱싱  </a:t>
            </a:r>
            <a:r>
              <a:rPr lang="en-US" altLang="ko-KR" sz="1800" b="1" dirty="0" smtClean="0"/>
              <a:t> </a:t>
            </a:r>
            <a:endParaRPr lang="en-US" altLang="ko-KR" sz="1800" b="1" dirty="0"/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배열의 각 요소는 </a:t>
            </a:r>
            <a:r>
              <a:rPr lang="en-US" altLang="ko-KR" sz="1600" dirty="0"/>
              <a:t>axis </a:t>
            </a:r>
            <a:r>
              <a:rPr lang="ko-KR" altLang="en-US" sz="1600" dirty="0"/>
              <a:t>인덱스 배열로 참조할 수 있습니다</a:t>
            </a:r>
            <a:r>
              <a:rPr lang="en-US" altLang="ko-KR" sz="1600" dirty="0"/>
              <a:t>.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/>
              <a:t>1</a:t>
            </a:r>
            <a:r>
              <a:rPr lang="ko-KR" altLang="en-US" sz="1600" dirty="0"/>
              <a:t>차원 배열은 </a:t>
            </a:r>
            <a:r>
              <a:rPr lang="en-US" altLang="ko-KR" sz="1600" dirty="0"/>
              <a:t>1</a:t>
            </a:r>
            <a:r>
              <a:rPr lang="ko-KR" altLang="en-US" sz="1600" dirty="0"/>
              <a:t>개 인덱스</a:t>
            </a:r>
            <a:r>
              <a:rPr lang="en-US" altLang="ko-KR" sz="1600" dirty="0"/>
              <a:t>, 2</a:t>
            </a:r>
            <a:r>
              <a:rPr lang="ko-KR" altLang="en-US" sz="1600" dirty="0"/>
              <a:t>차원 배열은 </a:t>
            </a:r>
            <a:r>
              <a:rPr lang="en-US" altLang="ko-KR" sz="1600" dirty="0"/>
              <a:t>2</a:t>
            </a:r>
            <a:r>
              <a:rPr lang="ko-KR" altLang="en-US" sz="1600" dirty="0"/>
              <a:t>개 인덱스</a:t>
            </a:r>
            <a:r>
              <a:rPr lang="en-US" altLang="ko-KR" sz="1600" dirty="0"/>
              <a:t>, 3</a:t>
            </a:r>
            <a:r>
              <a:rPr lang="ko-KR" altLang="en-US" sz="1600" dirty="0"/>
              <a:t>차원 인덱스는 </a:t>
            </a:r>
            <a:r>
              <a:rPr lang="en-US" altLang="ko-KR" sz="1600" dirty="0"/>
              <a:t>3</a:t>
            </a:r>
            <a:r>
              <a:rPr lang="ko-KR" altLang="en-US" sz="1600" dirty="0"/>
              <a:t>개 인덱스로 요소를 참조할 수 있습니다</a:t>
            </a:r>
            <a:r>
              <a:rPr lang="en-US" altLang="ko-KR" sz="1600" dirty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인덱스로 참조한 요소는 값 참조</a:t>
            </a:r>
            <a:r>
              <a:rPr lang="en-US" altLang="ko-KR" sz="1600" dirty="0"/>
              <a:t>, </a:t>
            </a:r>
            <a:r>
              <a:rPr lang="ko-KR" altLang="en-US" sz="1600" dirty="0"/>
              <a:t>값 수정이 모두 가능합니다</a:t>
            </a:r>
            <a:r>
              <a:rPr lang="en-US" altLang="ko-KR" sz="1600" dirty="0"/>
              <a:t>.</a:t>
            </a:r>
            <a:r>
              <a:rPr lang="ko-KR" altLang="en-US" sz="1600" dirty="0" smtClean="0"/>
              <a:t> </a:t>
            </a:r>
            <a:endParaRPr lang="ko-KR" altLang="en-US" sz="16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31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Python </a:t>
            </a:r>
            <a:r>
              <a:rPr lang="en-US" altLang="ko-KR" sz="2400" b="1" dirty="0" err="1" smtClean="0"/>
              <a:t>Numpy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44573" y="2254454"/>
            <a:ext cx="9805763" cy="42606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rgbClr val="002060"/>
                </a:solidFill>
              </a:rPr>
              <a:t>a0 = </a:t>
            </a:r>
            <a:r>
              <a:rPr lang="en-US" altLang="ko-KR" sz="1600" dirty="0" err="1">
                <a:solidFill>
                  <a:srgbClr val="002060"/>
                </a:solidFill>
              </a:rPr>
              <a:t>np.arange</a:t>
            </a:r>
            <a:r>
              <a:rPr lang="en-US" altLang="ko-KR" sz="1600" dirty="0">
                <a:solidFill>
                  <a:srgbClr val="002060"/>
                </a:solidFill>
              </a:rPr>
              <a:t>(24) # 1</a:t>
            </a:r>
            <a:r>
              <a:rPr lang="ko-KR" altLang="en-US" sz="1600" dirty="0">
                <a:solidFill>
                  <a:srgbClr val="002060"/>
                </a:solidFill>
              </a:rPr>
              <a:t>차원 배열</a:t>
            </a:r>
          </a:p>
          <a:p>
            <a:r>
              <a:rPr lang="en-US" altLang="ko-KR" sz="1600" dirty="0" err="1">
                <a:solidFill>
                  <a:srgbClr val="002060"/>
                </a:solidFill>
              </a:rPr>
              <a:t>pprint</a:t>
            </a:r>
            <a:r>
              <a:rPr lang="en-US" altLang="ko-KR" sz="1600" dirty="0">
                <a:solidFill>
                  <a:srgbClr val="002060"/>
                </a:solidFill>
              </a:rPr>
              <a:t>(a0)</a:t>
            </a:r>
          </a:p>
          <a:p>
            <a:r>
              <a:rPr lang="en-US" altLang="ko-KR" sz="1600" dirty="0">
                <a:solidFill>
                  <a:srgbClr val="002060"/>
                </a:solidFill>
              </a:rPr>
              <a:t>a1 = </a:t>
            </a:r>
            <a:r>
              <a:rPr lang="en-US" altLang="ko-KR" sz="1600" dirty="0" err="1">
                <a:solidFill>
                  <a:srgbClr val="002060"/>
                </a:solidFill>
              </a:rPr>
              <a:t>np.arange</a:t>
            </a:r>
            <a:r>
              <a:rPr lang="en-US" altLang="ko-KR" sz="1600" dirty="0">
                <a:solidFill>
                  <a:srgbClr val="002060"/>
                </a:solidFill>
              </a:rPr>
              <a:t>(24).reshape((4, 6)) #2</a:t>
            </a:r>
            <a:r>
              <a:rPr lang="ko-KR" altLang="en-US" sz="1600" dirty="0">
                <a:solidFill>
                  <a:srgbClr val="002060"/>
                </a:solidFill>
              </a:rPr>
              <a:t>차원 배열</a:t>
            </a:r>
          </a:p>
          <a:p>
            <a:r>
              <a:rPr lang="en-US" altLang="ko-KR" sz="1600" dirty="0" err="1">
                <a:solidFill>
                  <a:srgbClr val="002060"/>
                </a:solidFill>
              </a:rPr>
              <a:t>pprint</a:t>
            </a:r>
            <a:r>
              <a:rPr lang="en-US" altLang="ko-KR" sz="1600" dirty="0">
                <a:solidFill>
                  <a:srgbClr val="002060"/>
                </a:solidFill>
              </a:rPr>
              <a:t>(a1)</a:t>
            </a:r>
          </a:p>
          <a:p>
            <a:r>
              <a:rPr lang="en-US" altLang="ko-KR" sz="1600" dirty="0">
                <a:solidFill>
                  <a:srgbClr val="002060"/>
                </a:solidFill>
              </a:rPr>
              <a:t>a2 = </a:t>
            </a:r>
            <a:r>
              <a:rPr lang="en-US" altLang="ko-KR" sz="1600" dirty="0" err="1">
                <a:solidFill>
                  <a:srgbClr val="002060"/>
                </a:solidFill>
              </a:rPr>
              <a:t>np.arange</a:t>
            </a:r>
            <a:r>
              <a:rPr lang="en-US" altLang="ko-KR" sz="1600" dirty="0">
                <a:solidFill>
                  <a:srgbClr val="002060"/>
                </a:solidFill>
              </a:rPr>
              <a:t>(24).reshape((2, 4, 3)) # 3</a:t>
            </a:r>
            <a:r>
              <a:rPr lang="ko-KR" altLang="en-US" sz="1600" dirty="0">
                <a:solidFill>
                  <a:srgbClr val="002060"/>
                </a:solidFill>
              </a:rPr>
              <a:t>차원 배열</a:t>
            </a:r>
          </a:p>
          <a:p>
            <a:r>
              <a:rPr lang="en-US" altLang="ko-KR" sz="1600" dirty="0" err="1">
                <a:solidFill>
                  <a:srgbClr val="002060"/>
                </a:solidFill>
              </a:rPr>
              <a:t>pprint</a:t>
            </a:r>
            <a:r>
              <a:rPr lang="en-US" altLang="ko-KR" sz="1600" dirty="0">
                <a:solidFill>
                  <a:srgbClr val="002060"/>
                </a:solidFill>
              </a:rPr>
              <a:t>(a2</a:t>
            </a:r>
            <a:r>
              <a:rPr lang="en-US" altLang="ko-KR" sz="1600" dirty="0" smtClean="0">
                <a:solidFill>
                  <a:srgbClr val="002060"/>
                </a:solidFill>
              </a:rPr>
              <a:t>)</a:t>
            </a:r>
          </a:p>
          <a:p>
            <a:endParaRPr lang="en-US" altLang="ko-KR" sz="1600" dirty="0">
              <a:solidFill>
                <a:srgbClr val="002060"/>
              </a:solidFill>
            </a:endParaRPr>
          </a:p>
          <a:p>
            <a:r>
              <a:rPr lang="en-US" altLang="ko-KR" sz="1600" dirty="0">
                <a:solidFill>
                  <a:srgbClr val="002060"/>
                </a:solidFill>
              </a:rPr>
              <a:t>#1 </a:t>
            </a:r>
            <a:r>
              <a:rPr lang="ko-KR" altLang="en-US" sz="1600" dirty="0">
                <a:solidFill>
                  <a:srgbClr val="002060"/>
                </a:solidFill>
              </a:rPr>
              <a:t>차원 배열 요소 참조 및 변경</a:t>
            </a:r>
          </a:p>
          <a:p>
            <a:r>
              <a:rPr lang="en-US" altLang="ko-KR" sz="1600" dirty="0">
                <a:solidFill>
                  <a:srgbClr val="002060"/>
                </a:solidFill>
              </a:rPr>
              <a:t>a0[5]     # 5</a:t>
            </a:r>
            <a:r>
              <a:rPr lang="ko-KR" altLang="en-US" sz="1600" dirty="0">
                <a:solidFill>
                  <a:srgbClr val="002060"/>
                </a:solidFill>
              </a:rPr>
              <a:t>번 인덱스 요소 참조</a:t>
            </a:r>
          </a:p>
          <a:p>
            <a:r>
              <a:rPr lang="en-US" altLang="ko-KR" sz="1600" dirty="0">
                <a:solidFill>
                  <a:srgbClr val="002060"/>
                </a:solidFill>
              </a:rPr>
              <a:t>a0[5] = 1000000   # 5</a:t>
            </a:r>
            <a:r>
              <a:rPr lang="ko-KR" altLang="en-US" sz="1600" dirty="0">
                <a:solidFill>
                  <a:srgbClr val="002060"/>
                </a:solidFill>
              </a:rPr>
              <a:t>번 인덱스 요소 업데이트</a:t>
            </a:r>
          </a:p>
          <a:p>
            <a:r>
              <a:rPr lang="en-US" altLang="ko-KR" sz="1600" dirty="0" err="1">
                <a:solidFill>
                  <a:srgbClr val="002060"/>
                </a:solidFill>
              </a:rPr>
              <a:t>pprint</a:t>
            </a:r>
            <a:r>
              <a:rPr lang="en-US" altLang="ko-KR" sz="1600" dirty="0">
                <a:solidFill>
                  <a:srgbClr val="002060"/>
                </a:solidFill>
              </a:rPr>
              <a:t>(a0</a:t>
            </a:r>
            <a:r>
              <a:rPr lang="en-US" altLang="ko-KR" sz="1600" dirty="0" smtClean="0">
                <a:solidFill>
                  <a:srgbClr val="002060"/>
                </a:solidFill>
              </a:rPr>
              <a:t>)</a:t>
            </a:r>
          </a:p>
          <a:p>
            <a:endParaRPr lang="en-US" altLang="ko-KR" sz="1600" dirty="0">
              <a:solidFill>
                <a:srgbClr val="002060"/>
              </a:solidFill>
            </a:endParaRPr>
          </a:p>
          <a:p>
            <a:r>
              <a:rPr lang="en-US" altLang="ko-KR" sz="1600" dirty="0">
                <a:solidFill>
                  <a:srgbClr val="002060"/>
                </a:solidFill>
              </a:rPr>
              <a:t>#2 </a:t>
            </a:r>
            <a:r>
              <a:rPr lang="ko-KR" altLang="en-US" sz="1600" dirty="0">
                <a:solidFill>
                  <a:srgbClr val="002060"/>
                </a:solidFill>
              </a:rPr>
              <a:t>차원 배열 요소 참조 및 변경</a:t>
            </a:r>
          </a:p>
          <a:p>
            <a:r>
              <a:rPr lang="en-US" altLang="ko-KR" sz="1600" dirty="0" err="1">
                <a:solidFill>
                  <a:srgbClr val="002060"/>
                </a:solidFill>
              </a:rPr>
              <a:t>pprint</a:t>
            </a:r>
            <a:r>
              <a:rPr lang="en-US" altLang="ko-KR" sz="1600" dirty="0">
                <a:solidFill>
                  <a:srgbClr val="002060"/>
                </a:solidFill>
              </a:rPr>
              <a:t>(a1)     # 1</a:t>
            </a:r>
            <a:r>
              <a:rPr lang="ko-KR" altLang="en-US" sz="1600" dirty="0">
                <a:solidFill>
                  <a:srgbClr val="002060"/>
                </a:solidFill>
              </a:rPr>
              <a:t>행 </a:t>
            </a:r>
            <a:r>
              <a:rPr lang="ko-KR" altLang="en-US" sz="1600" dirty="0" err="1">
                <a:solidFill>
                  <a:srgbClr val="002060"/>
                </a:solidFill>
              </a:rPr>
              <a:t>두번째</a:t>
            </a:r>
            <a:r>
              <a:rPr lang="ko-KR" altLang="en-US" sz="1600" dirty="0">
                <a:solidFill>
                  <a:srgbClr val="002060"/>
                </a:solidFill>
              </a:rPr>
              <a:t> </a:t>
            </a:r>
            <a:r>
              <a:rPr lang="ko-KR" altLang="en-US" sz="1600" dirty="0" err="1">
                <a:solidFill>
                  <a:srgbClr val="002060"/>
                </a:solidFill>
              </a:rPr>
              <a:t>컬럼</a:t>
            </a:r>
            <a:r>
              <a:rPr lang="ko-KR" altLang="en-US" sz="1600" dirty="0">
                <a:solidFill>
                  <a:srgbClr val="002060"/>
                </a:solidFill>
              </a:rPr>
              <a:t> 요소 참조</a:t>
            </a:r>
          </a:p>
          <a:p>
            <a:r>
              <a:rPr lang="en-US" altLang="ko-KR" sz="1600" dirty="0">
                <a:solidFill>
                  <a:srgbClr val="002060"/>
                </a:solidFill>
              </a:rPr>
              <a:t>a1[0, 1]</a:t>
            </a:r>
          </a:p>
          <a:p>
            <a:r>
              <a:rPr lang="en-US" altLang="ko-KR" sz="1600" dirty="0">
                <a:solidFill>
                  <a:srgbClr val="002060"/>
                </a:solidFill>
              </a:rPr>
              <a:t>a1[0, 1]=10000   # 1</a:t>
            </a:r>
            <a:r>
              <a:rPr lang="ko-KR" altLang="en-US" sz="1600" dirty="0">
                <a:solidFill>
                  <a:srgbClr val="002060"/>
                </a:solidFill>
              </a:rPr>
              <a:t>행 </a:t>
            </a:r>
            <a:r>
              <a:rPr lang="ko-KR" altLang="en-US" sz="1600" dirty="0" err="1">
                <a:solidFill>
                  <a:srgbClr val="002060"/>
                </a:solidFill>
              </a:rPr>
              <a:t>두번째</a:t>
            </a:r>
            <a:r>
              <a:rPr lang="ko-KR" altLang="en-US" sz="1600" dirty="0">
                <a:solidFill>
                  <a:srgbClr val="002060"/>
                </a:solidFill>
              </a:rPr>
              <a:t> </a:t>
            </a:r>
            <a:r>
              <a:rPr lang="ko-KR" altLang="en-US" sz="1600" dirty="0" err="1">
                <a:solidFill>
                  <a:srgbClr val="002060"/>
                </a:solidFill>
              </a:rPr>
              <a:t>컬럼</a:t>
            </a:r>
            <a:r>
              <a:rPr lang="ko-KR" altLang="en-US" sz="1600" dirty="0">
                <a:solidFill>
                  <a:srgbClr val="002060"/>
                </a:solidFill>
              </a:rPr>
              <a:t> 요소 업데이트</a:t>
            </a:r>
          </a:p>
          <a:p>
            <a:r>
              <a:rPr lang="en-US" altLang="ko-KR" sz="1600" dirty="0" err="1">
                <a:solidFill>
                  <a:srgbClr val="002060"/>
                </a:solidFill>
              </a:rPr>
              <a:t>pprint</a:t>
            </a:r>
            <a:r>
              <a:rPr lang="en-US" altLang="ko-KR" sz="1600" dirty="0">
                <a:solidFill>
                  <a:srgbClr val="002060"/>
                </a:solidFill>
              </a:rPr>
              <a:t>(a1</a:t>
            </a:r>
            <a:r>
              <a:rPr lang="en-US" altLang="ko-KR" sz="1600" dirty="0" smtClean="0">
                <a:solidFill>
                  <a:srgbClr val="002060"/>
                </a:solidFill>
              </a:rPr>
              <a:t>)</a:t>
            </a:r>
            <a:endParaRPr lang="en-US" altLang="ko-KR" sz="1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642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23504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 smtClean="0"/>
              <a:t>NumPy</a:t>
            </a:r>
            <a:r>
              <a:rPr lang="en-US" altLang="ko-KR" sz="1800" b="1" dirty="0" smtClean="0"/>
              <a:t> </a:t>
            </a:r>
            <a:r>
              <a:rPr lang="ko-KR" altLang="en-US" sz="1800" b="1" dirty="0" err="1"/>
              <a:t>서브셋</a:t>
            </a:r>
            <a:r>
              <a:rPr lang="en-US" altLang="ko-KR" sz="1800" b="1" dirty="0"/>
              <a:t>, </a:t>
            </a:r>
            <a:r>
              <a:rPr lang="ko-KR" altLang="en-US" sz="1800" b="1" dirty="0" err="1"/>
              <a:t>슬라이싱</a:t>
            </a:r>
            <a:r>
              <a:rPr lang="en-US" altLang="ko-KR" sz="1800" b="1" dirty="0"/>
              <a:t>, </a:t>
            </a:r>
            <a:r>
              <a:rPr lang="ko-KR" altLang="en-US" sz="1800" b="1" dirty="0"/>
              <a:t>인덱싱  </a:t>
            </a:r>
            <a:r>
              <a:rPr lang="en-US" altLang="ko-KR" sz="1800" b="1" dirty="0" smtClean="0"/>
              <a:t> </a:t>
            </a:r>
            <a:endParaRPr lang="en-US" altLang="ko-KR" sz="1800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32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Python </a:t>
            </a:r>
            <a:r>
              <a:rPr lang="en-US" altLang="ko-KR" sz="2400" b="1" dirty="0" err="1" smtClean="0"/>
              <a:t>Numpy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69216" y="1355564"/>
            <a:ext cx="9805763" cy="18521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rgbClr val="002060"/>
                </a:solidFill>
              </a:rPr>
              <a:t># </a:t>
            </a:r>
            <a:r>
              <a:rPr lang="en-US" altLang="ko-KR" sz="1600" dirty="0">
                <a:solidFill>
                  <a:srgbClr val="002060"/>
                </a:solidFill>
              </a:rPr>
              <a:t>3 </a:t>
            </a:r>
            <a:r>
              <a:rPr lang="ko-KR" altLang="en-US" sz="1600" dirty="0">
                <a:solidFill>
                  <a:srgbClr val="002060"/>
                </a:solidFill>
              </a:rPr>
              <a:t>차원 배열 요소 참조 및 변경</a:t>
            </a:r>
          </a:p>
          <a:p>
            <a:r>
              <a:rPr lang="en-US" altLang="ko-KR" sz="1600" dirty="0" err="1">
                <a:solidFill>
                  <a:srgbClr val="002060"/>
                </a:solidFill>
              </a:rPr>
              <a:t>pprint</a:t>
            </a:r>
            <a:r>
              <a:rPr lang="en-US" altLang="ko-KR" sz="1600" dirty="0">
                <a:solidFill>
                  <a:srgbClr val="002060"/>
                </a:solidFill>
              </a:rPr>
              <a:t>(a2)</a:t>
            </a:r>
          </a:p>
          <a:p>
            <a:r>
              <a:rPr lang="en-US" altLang="ko-KR" sz="1600" dirty="0">
                <a:solidFill>
                  <a:srgbClr val="002060"/>
                </a:solidFill>
              </a:rPr>
              <a:t># 2 </a:t>
            </a:r>
            <a:r>
              <a:rPr lang="ko-KR" altLang="en-US" sz="1600" dirty="0">
                <a:solidFill>
                  <a:srgbClr val="002060"/>
                </a:solidFill>
              </a:rPr>
              <a:t>번째 행</a:t>
            </a:r>
            <a:r>
              <a:rPr lang="en-US" altLang="ko-KR" sz="1600" dirty="0">
                <a:solidFill>
                  <a:srgbClr val="002060"/>
                </a:solidFill>
              </a:rPr>
              <a:t>, </a:t>
            </a:r>
            <a:r>
              <a:rPr lang="ko-KR" altLang="en-US" sz="1600" dirty="0" err="1">
                <a:solidFill>
                  <a:srgbClr val="002060"/>
                </a:solidFill>
              </a:rPr>
              <a:t>첫번째</a:t>
            </a:r>
            <a:r>
              <a:rPr lang="ko-KR" altLang="en-US" sz="1600" dirty="0">
                <a:solidFill>
                  <a:srgbClr val="002060"/>
                </a:solidFill>
              </a:rPr>
              <a:t> </a:t>
            </a:r>
            <a:r>
              <a:rPr lang="ko-KR" altLang="en-US" sz="1600" dirty="0" err="1">
                <a:solidFill>
                  <a:srgbClr val="002060"/>
                </a:solidFill>
              </a:rPr>
              <a:t>컬럼</a:t>
            </a:r>
            <a:r>
              <a:rPr lang="en-US" altLang="ko-KR" sz="1600" dirty="0">
                <a:solidFill>
                  <a:srgbClr val="002060"/>
                </a:solidFill>
              </a:rPr>
              <a:t>, </a:t>
            </a:r>
            <a:r>
              <a:rPr lang="ko-KR" altLang="en-US" sz="1600" dirty="0" err="1">
                <a:solidFill>
                  <a:srgbClr val="002060"/>
                </a:solidFill>
              </a:rPr>
              <a:t>두번째</a:t>
            </a:r>
            <a:r>
              <a:rPr lang="ko-KR" altLang="en-US" sz="1600" dirty="0">
                <a:solidFill>
                  <a:srgbClr val="002060"/>
                </a:solidFill>
              </a:rPr>
              <a:t> 요소 참조</a:t>
            </a:r>
          </a:p>
          <a:p>
            <a:r>
              <a:rPr lang="en-US" altLang="ko-KR" sz="1600" dirty="0">
                <a:solidFill>
                  <a:srgbClr val="002060"/>
                </a:solidFill>
              </a:rPr>
              <a:t>a2[1, 0, 1]</a:t>
            </a:r>
          </a:p>
          <a:p>
            <a:r>
              <a:rPr lang="en-US" altLang="ko-KR" sz="1600" dirty="0">
                <a:solidFill>
                  <a:srgbClr val="002060"/>
                </a:solidFill>
              </a:rPr>
              <a:t>a2[1, 0, 1]=10000</a:t>
            </a:r>
          </a:p>
          <a:p>
            <a:r>
              <a:rPr lang="en-US" altLang="ko-KR" sz="1600" dirty="0" err="1">
                <a:solidFill>
                  <a:srgbClr val="002060"/>
                </a:solidFill>
              </a:rPr>
              <a:t>pprint</a:t>
            </a:r>
            <a:r>
              <a:rPr lang="en-US" altLang="ko-KR" sz="1600" dirty="0">
                <a:solidFill>
                  <a:srgbClr val="002060"/>
                </a:solidFill>
              </a:rPr>
              <a:t>(a2)</a:t>
            </a:r>
            <a:endParaRPr lang="ko-KR" altLang="en-US" sz="1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644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30282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 smtClean="0"/>
              <a:t>NumPy</a:t>
            </a:r>
            <a:r>
              <a:rPr lang="en-US" altLang="ko-KR" sz="1800" b="1" dirty="0" smtClean="0"/>
              <a:t> </a:t>
            </a:r>
            <a:r>
              <a:rPr lang="ko-KR" altLang="en-US" sz="1800" b="1" dirty="0" err="1"/>
              <a:t>서브셋</a:t>
            </a:r>
            <a:r>
              <a:rPr lang="en-US" altLang="ko-KR" sz="1800" b="1" dirty="0"/>
              <a:t>, </a:t>
            </a:r>
            <a:r>
              <a:rPr lang="ko-KR" altLang="en-US" sz="1800" b="1" dirty="0" err="1"/>
              <a:t>슬라이싱</a:t>
            </a:r>
            <a:r>
              <a:rPr lang="en-US" altLang="ko-KR" sz="1800" b="1" dirty="0"/>
              <a:t>, </a:t>
            </a:r>
            <a:r>
              <a:rPr lang="ko-KR" altLang="en-US" sz="1800" b="1" dirty="0"/>
              <a:t>인덱싱  </a:t>
            </a:r>
            <a:r>
              <a:rPr lang="en-US" altLang="ko-KR" sz="1800" b="1" dirty="0" smtClean="0"/>
              <a:t> </a:t>
            </a:r>
            <a:endParaRPr lang="en-US" altLang="ko-KR" sz="1800" b="1" dirty="0"/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err="1"/>
              <a:t>여러개의</a:t>
            </a:r>
            <a:r>
              <a:rPr lang="ko-KR" altLang="en-US" sz="1600" dirty="0"/>
              <a:t> 배열 요소를 참조할 때 </a:t>
            </a:r>
            <a:r>
              <a:rPr lang="ko-KR" altLang="en-US" sz="1600" dirty="0" err="1"/>
              <a:t>슬라이싱을</a:t>
            </a:r>
            <a:r>
              <a:rPr lang="ko-KR" altLang="en-US" sz="1600" dirty="0"/>
              <a:t> 사용합니다</a:t>
            </a:r>
            <a:r>
              <a:rPr lang="en-US" altLang="ko-KR" sz="1600" dirty="0"/>
              <a:t>. </a:t>
            </a:r>
            <a:r>
              <a:rPr lang="ko-KR" altLang="en-US" sz="1600" dirty="0" err="1"/>
              <a:t>슬라이싱은</a:t>
            </a:r>
            <a:r>
              <a:rPr lang="ko-KR" altLang="en-US" sz="1600" dirty="0"/>
              <a:t> </a:t>
            </a:r>
            <a:r>
              <a:rPr lang="en-US" altLang="ko-KR" sz="1600" dirty="0"/>
              <a:t>axis </a:t>
            </a:r>
            <a:r>
              <a:rPr lang="ko-KR" altLang="en-US" sz="1600" dirty="0"/>
              <a:t>별로 범위를 지정하여 실행합니다</a:t>
            </a:r>
            <a:r>
              <a:rPr lang="en-US" altLang="ko-KR" sz="1600" dirty="0"/>
              <a:t>.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범위는 </a:t>
            </a:r>
            <a:r>
              <a:rPr lang="en-US" altLang="ko-KR" sz="1600" dirty="0" err="1"/>
              <a:t>ffrom</a:t>
            </a:r>
            <a:r>
              <a:rPr lang="en-US" altLang="ko-KR" sz="1600" dirty="0"/>
              <a:t> index : to index </a:t>
            </a:r>
            <a:r>
              <a:rPr lang="ko-KR" altLang="en-US" sz="1600" dirty="0"/>
              <a:t>형태로 지정합니다</a:t>
            </a:r>
            <a:r>
              <a:rPr lang="en-US" altLang="ko-KR" sz="1600" dirty="0"/>
              <a:t>.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err="1"/>
              <a:t>from_index</a:t>
            </a:r>
            <a:r>
              <a:rPr lang="ko-KR" altLang="en-US" sz="1600" dirty="0"/>
              <a:t>는 범위의 시작 인덱스이며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to_index</a:t>
            </a:r>
            <a:r>
              <a:rPr lang="ko-KR" altLang="en-US" sz="1600" dirty="0"/>
              <a:t>는 범위의 종료 인덱스입니다</a:t>
            </a:r>
            <a:r>
              <a:rPr lang="en-US" altLang="ko-KR" sz="1600" dirty="0"/>
              <a:t>.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요소 범위를 지정할 때 </a:t>
            </a:r>
            <a:r>
              <a:rPr lang="en-US" altLang="ko-KR" sz="1600" dirty="0" err="1"/>
              <a:t>to_index</a:t>
            </a:r>
            <a:r>
              <a:rPr lang="ko-KR" altLang="en-US" sz="1600" dirty="0"/>
              <a:t>는 결과에 포함되지 않습니다</a:t>
            </a:r>
            <a:r>
              <a:rPr lang="en-US" altLang="ko-KR" sz="1600" dirty="0"/>
              <a:t>.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/>
              <a:t>from index : to index </a:t>
            </a:r>
            <a:r>
              <a:rPr lang="ko-KR" altLang="en-US" sz="1600" dirty="0"/>
              <a:t>의 범위 지정에서 </a:t>
            </a:r>
            <a:r>
              <a:rPr lang="en-US" altLang="ko-KR" sz="1600" dirty="0" err="1"/>
              <a:t>from_index</a:t>
            </a:r>
            <a:r>
              <a:rPr lang="ko-KR" altLang="en-US" sz="1600" dirty="0"/>
              <a:t>는 생략 가능합니다</a:t>
            </a:r>
            <a:r>
              <a:rPr lang="en-US" altLang="ko-KR" sz="1600" dirty="0"/>
              <a:t>. </a:t>
            </a:r>
            <a:r>
              <a:rPr lang="ko-KR" altLang="en-US" sz="1600" dirty="0"/>
              <a:t>생략할 경우 </a:t>
            </a:r>
            <a:r>
              <a:rPr lang="en-US" altLang="ko-KR" sz="1600" dirty="0"/>
              <a:t>0</a:t>
            </a:r>
            <a:r>
              <a:rPr lang="ko-KR" altLang="en-US" sz="1600" dirty="0"/>
              <a:t>을 지정한 것으로 간주합니다</a:t>
            </a:r>
            <a:r>
              <a:rPr lang="en-US" altLang="ko-KR" sz="1600" dirty="0"/>
              <a:t>.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err="1"/>
              <a:t>to_index</a:t>
            </a:r>
            <a:r>
              <a:rPr lang="en-US" altLang="ko-KR" sz="1600" dirty="0"/>
              <a:t> </a:t>
            </a:r>
            <a:r>
              <a:rPr lang="ko-KR" altLang="en-US" sz="1600" dirty="0"/>
              <a:t>역시 생략 가능합니다</a:t>
            </a:r>
            <a:r>
              <a:rPr lang="en-US" altLang="ko-KR" sz="1600" dirty="0"/>
              <a:t>. </a:t>
            </a:r>
            <a:r>
              <a:rPr lang="ko-KR" altLang="en-US" sz="1600" dirty="0"/>
              <a:t>이 경우 마지막 인덱스로 설정됩니다</a:t>
            </a:r>
            <a:r>
              <a:rPr lang="en-US" altLang="ko-KR" sz="1600" dirty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/>
              <a:t>“:” </a:t>
            </a:r>
            <a:r>
              <a:rPr lang="ko-KR" altLang="en-US" sz="1600" dirty="0"/>
              <a:t>형태로 지정된 범위는 전체 범위를 의미합니다</a:t>
            </a:r>
            <a:r>
              <a:rPr lang="en-US" altLang="ko-KR" sz="1600" dirty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err="1"/>
              <a:t>from_index</a:t>
            </a:r>
            <a:r>
              <a:rPr lang="ko-KR" altLang="en-US" sz="1600" dirty="0"/>
              <a:t>와 </a:t>
            </a:r>
            <a:r>
              <a:rPr lang="en-US" altLang="ko-KR" sz="1600" dirty="0" err="1"/>
              <a:t>to_index</a:t>
            </a:r>
            <a:r>
              <a:rPr lang="ko-KR" altLang="en-US" sz="1600" dirty="0"/>
              <a:t>에 음수를 지정하면  반대 방향을 의미합니다</a:t>
            </a:r>
            <a:r>
              <a:rPr lang="en-US" altLang="ko-KR" sz="1600" dirty="0"/>
              <a:t>. </a:t>
            </a:r>
            <a:endParaRPr lang="ko-KR" altLang="en-US" sz="16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33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Python </a:t>
            </a:r>
            <a:r>
              <a:rPr lang="en-US" altLang="ko-KR" sz="2400" b="1" dirty="0" err="1" smtClean="0"/>
              <a:t>Numpy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56623" y="3649728"/>
            <a:ext cx="9805763" cy="8814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rgbClr val="002060"/>
                </a:solidFill>
              </a:rPr>
              <a:t>a1 = </a:t>
            </a:r>
            <a:r>
              <a:rPr lang="en-US" altLang="ko-KR" sz="1600" dirty="0" err="1">
                <a:solidFill>
                  <a:srgbClr val="002060"/>
                </a:solidFill>
              </a:rPr>
              <a:t>np.arrange</a:t>
            </a:r>
            <a:r>
              <a:rPr lang="en-US" altLang="ko-KR" sz="1600" dirty="0">
                <a:solidFill>
                  <a:srgbClr val="002060"/>
                </a:solidFill>
              </a:rPr>
              <a:t>(1, 25).reshape((4, 6))</a:t>
            </a:r>
          </a:p>
          <a:p>
            <a:r>
              <a:rPr lang="en-US" altLang="ko-KR" sz="1600" dirty="0" err="1">
                <a:solidFill>
                  <a:srgbClr val="002060"/>
                </a:solidFill>
              </a:rPr>
              <a:t>pprint</a:t>
            </a:r>
            <a:r>
              <a:rPr lang="en-US" altLang="ko-KR" sz="1600" dirty="0">
                <a:solidFill>
                  <a:srgbClr val="002060"/>
                </a:solidFill>
              </a:rPr>
              <a:t>(a1)</a:t>
            </a:r>
          </a:p>
          <a:p>
            <a:r>
              <a:rPr lang="en-US" altLang="ko-KR" sz="1600" dirty="0">
                <a:solidFill>
                  <a:srgbClr val="002060"/>
                </a:solidFill>
              </a:rPr>
              <a:t>a1[1:3, 1:5] #</a:t>
            </a:r>
            <a:r>
              <a:rPr lang="ko-KR" altLang="en-US" sz="1600" dirty="0">
                <a:solidFill>
                  <a:srgbClr val="002060"/>
                </a:solidFill>
              </a:rPr>
              <a:t>가운데 요소 가져오기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1073582" y="4631025"/>
            <a:ext cx="6868940" cy="2174096"/>
            <a:chOff x="1073582" y="4631025"/>
            <a:chExt cx="6868940" cy="2174096"/>
          </a:xfrm>
        </p:grpSpPr>
        <p:grpSp>
          <p:nvGrpSpPr>
            <p:cNvPr id="5" name="그룹 4"/>
            <p:cNvGrpSpPr/>
            <p:nvPr/>
          </p:nvGrpSpPr>
          <p:grpSpPr>
            <a:xfrm>
              <a:off x="1073582" y="4631025"/>
              <a:ext cx="6868940" cy="2174096"/>
              <a:chOff x="1070930" y="4666846"/>
              <a:chExt cx="6440673" cy="1827616"/>
            </a:xfrm>
          </p:grpSpPr>
          <p:pic>
            <p:nvPicPr>
              <p:cNvPr id="3" name="그림 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70930" y="4666846"/>
                <a:ext cx="6440673" cy="1683126"/>
              </a:xfrm>
              <a:prstGeom prst="rect">
                <a:avLst/>
              </a:prstGeom>
            </p:spPr>
          </p:pic>
          <p:sp>
            <p:nvSpPr>
              <p:cNvPr id="4" name="직사각형 3"/>
              <p:cNvSpPr/>
              <p:nvPr/>
            </p:nvSpPr>
            <p:spPr>
              <a:xfrm>
                <a:off x="6081622" y="6208712"/>
                <a:ext cx="1258071" cy="2857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2" name="직사각형 11"/>
            <p:cNvSpPr/>
            <p:nvPr/>
          </p:nvSpPr>
          <p:spPr>
            <a:xfrm>
              <a:off x="6686550" y="6106886"/>
              <a:ext cx="1255972" cy="3583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74005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30282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 smtClean="0"/>
              <a:t>NumPy</a:t>
            </a:r>
            <a:r>
              <a:rPr lang="en-US" altLang="ko-KR" sz="1800" b="1" dirty="0" smtClean="0"/>
              <a:t> </a:t>
            </a:r>
            <a:r>
              <a:rPr lang="ko-KR" altLang="en-US" sz="1800" b="1" dirty="0" err="1"/>
              <a:t>서브셋</a:t>
            </a:r>
            <a:r>
              <a:rPr lang="en-US" altLang="ko-KR" sz="1800" b="1" dirty="0"/>
              <a:t>, </a:t>
            </a:r>
            <a:r>
              <a:rPr lang="ko-KR" altLang="en-US" sz="1800" b="1" dirty="0" err="1"/>
              <a:t>슬라이싱</a:t>
            </a:r>
            <a:r>
              <a:rPr lang="en-US" altLang="ko-KR" sz="1800" b="1" dirty="0"/>
              <a:t>, </a:t>
            </a:r>
            <a:r>
              <a:rPr lang="ko-KR" altLang="en-US" sz="1800" b="1" dirty="0" smtClean="0"/>
              <a:t>인덱싱</a:t>
            </a:r>
            <a:endParaRPr lang="en-US" altLang="ko-KR" sz="1800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34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Python </a:t>
            </a:r>
            <a:r>
              <a:rPr lang="en-US" altLang="ko-KR" sz="2400" b="1" dirty="0" err="1" smtClean="0"/>
              <a:t>Numpy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93338" y="1235976"/>
            <a:ext cx="9805763" cy="67719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rgbClr val="002060"/>
                </a:solidFill>
              </a:rPr>
              <a:t>a1[1:-1, 1:-1</a:t>
            </a:r>
            <a:r>
              <a:rPr lang="en-US" altLang="ko-KR" sz="1600" dirty="0" smtClean="0">
                <a:solidFill>
                  <a:srgbClr val="002060"/>
                </a:solidFill>
              </a:rPr>
              <a:t>]</a:t>
            </a:r>
          </a:p>
          <a:p>
            <a:r>
              <a:rPr lang="en-US" altLang="ko-KR" sz="1600" dirty="0" err="1">
                <a:solidFill>
                  <a:srgbClr val="002060"/>
                </a:solidFill>
              </a:rPr>
              <a:t>pprint</a:t>
            </a:r>
            <a:r>
              <a:rPr lang="en-US" altLang="ko-KR" sz="1600" dirty="0">
                <a:solidFill>
                  <a:srgbClr val="002060"/>
                </a:solidFill>
              </a:rPr>
              <a:t>(a1</a:t>
            </a:r>
            <a:r>
              <a:rPr lang="en-US" altLang="ko-KR" sz="1600" dirty="0" smtClean="0">
                <a:solidFill>
                  <a:srgbClr val="002060"/>
                </a:solidFill>
              </a:rPr>
              <a:t>)</a:t>
            </a:r>
            <a:endParaRPr lang="ko-KR" altLang="en-US" sz="1600" dirty="0">
              <a:solidFill>
                <a:srgbClr val="002060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721859" y="2035553"/>
            <a:ext cx="6903585" cy="1940374"/>
            <a:chOff x="713694" y="2468340"/>
            <a:chExt cx="9115425" cy="2457450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3694" y="2468340"/>
              <a:ext cx="9115425" cy="2457450"/>
            </a:xfrm>
            <a:prstGeom prst="rect">
              <a:avLst/>
            </a:prstGeom>
          </p:spPr>
        </p:pic>
        <p:sp>
          <p:nvSpPr>
            <p:cNvPr id="12" name="직사각형 11"/>
            <p:cNvSpPr/>
            <p:nvPr/>
          </p:nvSpPr>
          <p:spPr>
            <a:xfrm>
              <a:off x="7911193" y="4258659"/>
              <a:ext cx="1803626" cy="3786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793338" y="3987492"/>
            <a:ext cx="9805763" cy="26231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err="1" smtClean="0">
                <a:solidFill>
                  <a:srgbClr val="002060"/>
                </a:solidFill>
              </a:rPr>
              <a:t>slide_arr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en-US" altLang="ko-KR" sz="1600" dirty="0">
                <a:solidFill>
                  <a:srgbClr val="002060"/>
                </a:solidFill>
              </a:rPr>
              <a:t>= a1[1:3, 1:5</a:t>
            </a:r>
            <a:r>
              <a:rPr lang="en-US" altLang="ko-KR" sz="1600" dirty="0" smtClean="0">
                <a:solidFill>
                  <a:srgbClr val="002060"/>
                </a:solidFill>
              </a:rPr>
              <a:t>] </a:t>
            </a:r>
            <a:r>
              <a:rPr lang="en-US" altLang="ko-KR" sz="1600" dirty="0">
                <a:solidFill>
                  <a:srgbClr val="002060"/>
                </a:solidFill>
              </a:rPr>
              <a:t># </a:t>
            </a:r>
            <a:r>
              <a:rPr lang="ko-KR" altLang="en-US" sz="1600" dirty="0" err="1">
                <a:solidFill>
                  <a:srgbClr val="002060"/>
                </a:solidFill>
              </a:rPr>
              <a:t>슬라이싱</a:t>
            </a:r>
            <a:r>
              <a:rPr lang="ko-KR" altLang="en-US" sz="1600" dirty="0">
                <a:solidFill>
                  <a:srgbClr val="002060"/>
                </a:solidFill>
              </a:rPr>
              <a:t> 배열</a:t>
            </a:r>
          </a:p>
          <a:p>
            <a:r>
              <a:rPr lang="en-US" altLang="ko-KR" sz="1600" dirty="0" err="1" smtClean="0">
                <a:solidFill>
                  <a:srgbClr val="002060"/>
                </a:solidFill>
              </a:rPr>
              <a:t>pprint</a:t>
            </a:r>
            <a:r>
              <a:rPr lang="en-US" altLang="ko-KR" sz="1600" dirty="0" smtClean="0">
                <a:solidFill>
                  <a:srgbClr val="002060"/>
                </a:solidFill>
              </a:rPr>
              <a:t>(</a:t>
            </a:r>
            <a:r>
              <a:rPr lang="en-US" altLang="ko-KR" sz="1600" dirty="0" err="1" smtClean="0">
                <a:solidFill>
                  <a:srgbClr val="002060"/>
                </a:solidFill>
              </a:rPr>
              <a:t>slide_arr</a:t>
            </a:r>
            <a:r>
              <a:rPr lang="en-US" altLang="ko-KR" sz="1600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600" dirty="0">
                <a:solidFill>
                  <a:srgbClr val="002060"/>
                </a:solidFill>
              </a:rPr>
              <a:t># </a:t>
            </a:r>
            <a:r>
              <a:rPr lang="ko-KR" altLang="en-US" sz="1600" dirty="0" err="1">
                <a:solidFill>
                  <a:srgbClr val="002060"/>
                </a:solidFill>
              </a:rPr>
              <a:t>슬라이싱</a:t>
            </a:r>
            <a:r>
              <a:rPr lang="ko-KR" altLang="en-US" sz="1600" dirty="0">
                <a:solidFill>
                  <a:srgbClr val="002060"/>
                </a:solidFill>
              </a:rPr>
              <a:t> 결과 배열에 </a:t>
            </a:r>
            <a:r>
              <a:rPr lang="ko-KR" altLang="en-US" sz="1600" dirty="0" err="1">
                <a:solidFill>
                  <a:srgbClr val="002060"/>
                </a:solidFill>
              </a:rPr>
              <a:t>슬라이싱을</a:t>
            </a:r>
            <a:r>
              <a:rPr lang="ko-KR" altLang="en-US" sz="1600" dirty="0">
                <a:solidFill>
                  <a:srgbClr val="002060"/>
                </a:solidFill>
              </a:rPr>
              <a:t> 적용하여 </a:t>
            </a:r>
            <a:r>
              <a:rPr lang="en-US" altLang="ko-KR" sz="1600" dirty="0">
                <a:solidFill>
                  <a:srgbClr val="002060"/>
                </a:solidFill>
              </a:rPr>
              <a:t>4</a:t>
            </a:r>
            <a:r>
              <a:rPr lang="ko-KR" altLang="en-US" sz="1600" dirty="0">
                <a:solidFill>
                  <a:srgbClr val="002060"/>
                </a:solidFill>
              </a:rPr>
              <a:t>개 요소 참조</a:t>
            </a:r>
          </a:p>
          <a:p>
            <a:r>
              <a:rPr lang="en-US" altLang="ko-KR" sz="1600" dirty="0" err="1">
                <a:solidFill>
                  <a:srgbClr val="002060"/>
                </a:solidFill>
              </a:rPr>
              <a:t>slide_arr</a:t>
            </a:r>
            <a:r>
              <a:rPr lang="en-US" altLang="ko-KR" sz="1600" dirty="0">
                <a:solidFill>
                  <a:srgbClr val="002060"/>
                </a:solidFill>
              </a:rPr>
              <a:t>[:, 1:3]</a:t>
            </a:r>
          </a:p>
          <a:p>
            <a:r>
              <a:rPr lang="en-US" altLang="ko-KR" sz="1600" dirty="0" err="1">
                <a:solidFill>
                  <a:srgbClr val="002060"/>
                </a:solidFill>
              </a:rPr>
              <a:t>pprint</a:t>
            </a:r>
            <a:r>
              <a:rPr lang="en-US" altLang="ko-KR" sz="1600" dirty="0">
                <a:solidFill>
                  <a:srgbClr val="002060"/>
                </a:solidFill>
              </a:rPr>
              <a:t>(</a:t>
            </a:r>
            <a:r>
              <a:rPr lang="en-US" altLang="ko-KR" sz="1600" dirty="0" err="1">
                <a:solidFill>
                  <a:srgbClr val="002060"/>
                </a:solidFill>
              </a:rPr>
              <a:t>slide_arr</a:t>
            </a:r>
            <a:r>
              <a:rPr lang="en-US" altLang="ko-KR" sz="1600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600" dirty="0">
                <a:solidFill>
                  <a:srgbClr val="002060"/>
                </a:solidFill>
              </a:rPr>
              <a:t># </a:t>
            </a:r>
            <a:r>
              <a:rPr lang="ko-KR" altLang="en-US" sz="1600" dirty="0" err="1">
                <a:solidFill>
                  <a:srgbClr val="002060"/>
                </a:solidFill>
              </a:rPr>
              <a:t>슬라이싱을</a:t>
            </a:r>
            <a:r>
              <a:rPr lang="ko-KR" altLang="en-US" sz="1600" dirty="0">
                <a:solidFill>
                  <a:srgbClr val="002060"/>
                </a:solidFill>
              </a:rPr>
              <a:t> 적용하여 참조한 </a:t>
            </a:r>
            <a:r>
              <a:rPr lang="en-US" altLang="ko-KR" sz="1600" dirty="0">
                <a:solidFill>
                  <a:srgbClr val="002060"/>
                </a:solidFill>
              </a:rPr>
              <a:t>4</a:t>
            </a:r>
            <a:r>
              <a:rPr lang="ko-KR" altLang="en-US" sz="1600" dirty="0">
                <a:solidFill>
                  <a:srgbClr val="002060"/>
                </a:solidFill>
              </a:rPr>
              <a:t>개 요소 업데이트 및 </a:t>
            </a:r>
            <a:r>
              <a:rPr lang="ko-KR" altLang="en-US" sz="1600" dirty="0" err="1">
                <a:solidFill>
                  <a:srgbClr val="002060"/>
                </a:solidFill>
              </a:rPr>
              <a:t>슬라이싱</a:t>
            </a:r>
            <a:r>
              <a:rPr lang="ko-KR" altLang="en-US" sz="1600" dirty="0">
                <a:solidFill>
                  <a:srgbClr val="002060"/>
                </a:solidFill>
              </a:rPr>
              <a:t> 배열 조회</a:t>
            </a:r>
          </a:p>
          <a:p>
            <a:r>
              <a:rPr lang="en-US" altLang="ko-KR" sz="1600" dirty="0" err="1">
                <a:solidFill>
                  <a:srgbClr val="002060"/>
                </a:solidFill>
              </a:rPr>
              <a:t>slide_arr</a:t>
            </a:r>
            <a:r>
              <a:rPr lang="en-US" altLang="ko-KR" sz="1600" dirty="0">
                <a:solidFill>
                  <a:srgbClr val="002060"/>
                </a:solidFill>
              </a:rPr>
              <a:t>[:, 1:3]=99999</a:t>
            </a:r>
          </a:p>
          <a:p>
            <a:r>
              <a:rPr lang="en-US" altLang="ko-KR" sz="1600" dirty="0" err="1">
                <a:solidFill>
                  <a:srgbClr val="002060"/>
                </a:solidFill>
              </a:rPr>
              <a:t>pprint</a:t>
            </a:r>
            <a:r>
              <a:rPr lang="en-US" altLang="ko-KR" sz="1600" dirty="0">
                <a:solidFill>
                  <a:srgbClr val="002060"/>
                </a:solidFill>
              </a:rPr>
              <a:t>(</a:t>
            </a:r>
            <a:r>
              <a:rPr lang="en-US" altLang="ko-KR" sz="1600" dirty="0" err="1">
                <a:solidFill>
                  <a:srgbClr val="002060"/>
                </a:solidFill>
              </a:rPr>
              <a:t>slide_arr</a:t>
            </a:r>
            <a:r>
              <a:rPr lang="en-US" altLang="ko-KR" sz="1600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600" dirty="0">
                <a:solidFill>
                  <a:srgbClr val="002060"/>
                </a:solidFill>
              </a:rPr>
              <a:t># </a:t>
            </a:r>
            <a:r>
              <a:rPr lang="ko-KR" altLang="en-US" sz="1600" dirty="0">
                <a:solidFill>
                  <a:srgbClr val="002060"/>
                </a:solidFill>
              </a:rPr>
              <a:t>원본 배열에 반영된 결과 확인</a:t>
            </a:r>
          </a:p>
          <a:p>
            <a:r>
              <a:rPr lang="en-US" altLang="ko-KR" sz="1600" dirty="0" err="1">
                <a:solidFill>
                  <a:srgbClr val="002060"/>
                </a:solidFill>
              </a:rPr>
              <a:t>pprint</a:t>
            </a:r>
            <a:r>
              <a:rPr lang="en-US" altLang="ko-KR" sz="1600" dirty="0">
                <a:solidFill>
                  <a:srgbClr val="002060"/>
                </a:solidFill>
              </a:rPr>
              <a:t>(a1)</a:t>
            </a:r>
            <a:endParaRPr lang="ko-KR" altLang="en-US" sz="1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162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30282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 smtClean="0"/>
              <a:t>NumPy</a:t>
            </a:r>
            <a:r>
              <a:rPr lang="en-US" altLang="ko-KR" sz="1800" b="1" dirty="0" smtClean="0"/>
              <a:t> </a:t>
            </a:r>
            <a:r>
              <a:rPr lang="ko-KR" altLang="en-US" sz="1800" b="1" dirty="0" err="1"/>
              <a:t>서브셋</a:t>
            </a:r>
            <a:r>
              <a:rPr lang="en-US" altLang="ko-KR" sz="1800" b="1" dirty="0"/>
              <a:t>, </a:t>
            </a:r>
            <a:r>
              <a:rPr lang="ko-KR" altLang="en-US" sz="1800" b="1" dirty="0" err="1"/>
              <a:t>슬라이싱</a:t>
            </a:r>
            <a:r>
              <a:rPr lang="en-US" altLang="ko-KR" sz="1800" b="1" dirty="0"/>
              <a:t>, </a:t>
            </a:r>
            <a:r>
              <a:rPr lang="ko-KR" altLang="en-US" sz="1800" b="1" dirty="0"/>
              <a:t>인덱싱  </a:t>
            </a:r>
            <a:r>
              <a:rPr lang="en-US" altLang="ko-KR" sz="1800" b="1" dirty="0" smtClean="0"/>
              <a:t> </a:t>
            </a:r>
            <a:endParaRPr lang="en-US" altLang="ko-KR" sz="1800" b="1" dirty="0"/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err="1"/>
              <a:t>NumPy</a:t>
            </a:r>
            <a:r>
              <a:rPr lang="ko-KR" altLang="en-US" sz="1600" dirty="0"/>
              <a:t>는 불린 인덱싱은 배열 각 요소의 선택 여부를 </a:t>
            </a:r>
            <a:r>
              <a:rPr lang="en-US" altLang="ko-KR" sz="1600" dirty="0"/>
              <a:t>True, False </a:t>
            </a:r>
            <a:r>
              <a:rPr lang="ko-KR" altLang="en-US" sz="1600" dirty="0"/>
              <a:t>지정하는 방식입니다</a:t>
            </a:r>
            <a:r>
              <a:rPr lang="en-US" altLang="ko-KR" sz="1600" dirty="0"/>
              <a:t>.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해당 인덱스의 </a:t>
            </a:r>
            <a:r>
              <a:rPr lang="en-US" altLang="ko-KR" sz="1600" dirty="0"/>
              <a:t>True</a:t>
            </a:r>
            <a:r>
              <a:rPr lang="ko-KR" altLang="en-US" sz="1600" dirty="0"/>
              <a:t>만을 조회합니다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35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Python </a:t>
            </a:r>
            <a:r>
              <a:rPr lang="en-US" altLang="ko-KR" sz="2400" b="1" dirty="0" err="1" smtClean="0"/>
              <a:t>Numpy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87370" y="1842205"/>
            <a:ext cx="9805763" cy="23676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rgbClr val="002060"/>
                </a:solidFill>
              </a:rPr>
              <a:t>a1 = </a:t>
            </a:r>
            <a:r>
              <a:rPr lang="en-US" altLang="ko-KR" sz="1600" dirty="0" err="1">
                <a:solidFill>
                  <a:srgbClr val="002060"/>
                </a:solidFill>
              </a:rPr>
              <a:t>np.arange</a:t>
            </a:r>
            <a:r>
              <a:rPr lang="en-US" altLang="ko-KR" sz="1600" dirty="0">
                <a:solidFill>
                  <a:srgbClr val="002060"/>
                </a:solidFill>
              </a:rPr>
              <a:t>(1, 25).reshape((4, 6)) #2</a:t>
            </a:r>
            <a:r>
              <a:rPr lang="ko-KR" altLang="en-US" sz="1600" dirty="0">
                <a:solidFill>
                  <a:srgbClr val="002060"/>
                </a:solidFill>
              </a:rPr>
              <a:t>차원 배열</a:t>
            </a:r>
          </a:p>
          <a:p>
            <a:r>
              <a:rPr lang="en-US" altLang="ko-KR" sz="1600" dirty="0" err="1">
                <a:solidFill>
                  <a:srgbClr val="002060"/>
                </a:solidFill>
              </a:rPr>
              <a:t>pprint</a:t>
            </a:r>
            <a:r>
              <a:rPr lang="en-US" altLang="ko-KR" sz="1600" dirty="0">
                <a:solidFill>
                  <a:srgbClr val="002060"/>
                </a:solidFill>
              </a:rPr>
              <a:t>(a1)</a:t>
            </a:r>
          </a:p>
          <a:p>
            <a:r>
              <a:rPr lang="en-US" altLang="ko-KR" sz="1600" dirty="0">
                <a:solidFill>
                  <a:srgbClr val="002060"/>
                </a:solidFill>
              </a:rPr>
              <a:t># </a:t>
            </a:r>
            <a:r>
              <a:rPr lang="ko-KR" altLang="en-US" sz="1600" dirty="0">
                <a:solidFill>
                  <a:srgbClr val="002060"/>
                </a:solidFill>
              </a:rPr>
              <a:t>짝수인 요소 확인</a:t>
            </a:r>
          </a:p>
          <a:p>
            <a:r>
              <a:rPr lang="en-US" altLang="ko-KR" sz="1600" dirty="0">
                <a:solidFill>
                  <a:srgbClr val="002060"/>
                </a:solidFill>
              </a:rPr>
              <a:t># </a:t>
            </a:r>
            <a:r>
              <a:rPr lang="en-US" altLang="ko-KR" sz="1600" dirty="0" err="1">
                <a:solidFill>
                  <a:srgbClr val="002060"/>
                </a:solidFill>
              </a:rPr>
              <a:t>numpy</a:t>
            </a:r>
            <a:r>
              <a:rPr lang="en-US" altLang="ko-KR" sz="1600" dirty="0">
                <a:solidFill>
                  <a:srgbClr val="002060"/>
                </a:solidFill>
              </a:rPr>
              <a:t> broadcasting</a:t>
            </a:r>
            <a:r>
              <a:rPr lang="ko-KR" altLang="en-US" sz="1600" dirty="0">
                <a:solidFill>
                  <a:srgbClr val="002060"/>
                </a:solidFill>
              </a:rPr>
              <a:t>을 이용하여 짝수인 배열 요소 확인</a:t>
            </a:r>
          </a:p>
          <a:p>
            <a:r>
              <a:rPr lang="en-US" altLang="ko-KR" sz="1600" dirty="0" err="1">
                <a:solidFill>
                  <a:srgbClr val="002060"/>
                </a:solidFill>
              </a:rPr>
              <a:t>even_arr</a:t>
            </a:r>
            <a:r>
              <a:rPr lang="en-US" altLang="ko-KR" sz="1600" dirty="0">
                <a:solidFill>
                  <a:srgbClr val="002060"/>
                </a:solidFill>
              </a:rPr>
              <a:t> = a1%2==0</a:t>
            </a:r>
          </a:p>
          <a:p>
            <a:r>
              <a:rPr lang="en-US" altLang="ko-KR" sz="1600" dirty="0" err="1">
                <a:solidFill>
                  <a:srgbClr val="002060"/>
                </a:solidFill>
              </a:rPr>
              <a:t>pprint</a:t>
            </a:r>
            <a:r>
              <a:rPr lang="en-US" altLang="ko-KR" sz="1600" dirty="0">
                <a:solidFill>
                  <a:srgbClr val="002060"/>
                </a:solidFill>
              </a:rPr>
              <a:t>(</a:t>
            </a:r>
            <a:r>
              <a:rPr lang="en-US" altLang="ko-KR" sz="1600" dirty="0" err="1">
                <a:solidFill>
                  <a:srgbClr val="002060"/>
                </a:solidFill>
              </a:rPr>
              <a:t>even_arr</a:t>
            </a:r>
            <a:r>
              <a:rPr lang="en-US" altLang="ko-KR" sz="1600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600" dirty="0">
                <a:solidFill>
                  <a:srgbClr val="002060"/>
                </a:solidFill>
              </a:rPr>
              <a:t># a1[a1%2==0] </a:t>
            </a:r>
            <a:r>
              <a:rPr lang="ko-KR" altLang="en-US" sz="1600" dirty="0">
                <a:solidFill>
                  <a:srgbClr val="002060"/>
                </a:solidFill>
              </a:rPr>
              <a:t>동일한 의미입니다</a:t>
            </a:r>
            <a:r>
              <a:rPr lang="en-US" altLang="ko-KR" sz="1600" dirty="0">
                <a:solidFill>
                  <a:srgbClr val="002060"/>
                </a:solidFill>
              </a:rPr>
              <a:t>. </a:t>
            </a:r>
          </a:p>
          <a:p>
            <a:r>
              <a:rPr lang="en-US" altLang="ko-KR" sz="1600" dirty="0">
                <a:solidFill>
                  <a:srgbClr val="002060"/>
                </a:solidFill>
              </a:rPr>
              <a:t>a1[</a:t>
            </a:r>
            <a:r>
              <a:rPr lang="en-US" altLang="ko-KR" sz="1600" dirty="0" err="1">
                <a:solidFill>
                  <a:srgbClr val="002060"/>
                </a:solidFill>
              </a:rPr>
              <a:t>even_arr</a:t>
            </a:r>
            <a:r>
              <a:rPr lang="en-US" altLang="ko-KR" sz="1600" dirty="0">
                <a:solidFill>
                  <a:srgbClr val="002060"/>
                </a:solidFill>
              </a:rPr>
              <a:t>]</a:t>
            </a:r>
          </a:p>
          <a:p>
            <a:r>
              <a:rPr lang="en-US" altLang="ko-KR" sz="1600" dirty="0" err="1">
                <a:solidFill>
                  <a:srgbClr val="002060"/>
                </a:solidFill>
              </a:rPr>
              <a:t>np.sum</a:t>
            </a:r>
            <a:r>
              <a:rPr lang="en-US" altLang="ko-KR" sz="1600" dirty="0">
                <a:solidFill>
                  <a:srgbClr val="002060"/>
                </a:solidFill>
              </a:rPr>
              <a:t>(a1)</a:t>
            </a:r>
            <a:endParaRPr lang="ko-KR" altLang="en-US" sz="1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388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30282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 err="1"/>
              <a:t>팬시</a:t>
            </a:r>
            <a:r>
              <a:rPr lang="ko-KR" altLang="en-US" sz="1800" b="1" dirty="0"/>
              <a:t> 인덱싱</a:t>
            </a:r>
            <a:r>
              <a:rPr lang="en-US" altLang="ko-KR" sz="1800" b="1" dirty="0"/>
              <a:t>(Fancy Indexing</a:t>
            </a:r>
            <a:r>
              <a:rPr lang="en-US" altLang="ko-KR" sz="1800" b="1" dirty="0" smtClean="0"/>
              <a:t>)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  <a:endParaRPr lang="en-US" altLang="ko-KR" sz="1800" b="1" dirty="0"/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배열에 인덱스 배열을 전달하여 요소를 참조하는 방법입니다</a:t>
            </a:r>
            <a:r>
              <a:rPr lang="en-US" altLang="ko-KR" sz="1600" dirty="0"/>
              <a:t>.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36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Python </a:t>
            </a:r>
            <a:r>
              <a:rPr lang="en-US" altLang="ko-KR" sz="2400" b="1" dirty="0" err="1" smtClean="0"/>
              <a:t>Numpy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87370" y="1621770"/>
            <a:ext cx="9805763" cy="19133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err="1" smtClean="0">
                <a:solidFill>
                  <a:srgbClr val="002060"/>
                </a:solidFill>
              </a:rPr>
              <a:t>arr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en-US" altLang="ko-KR" sz="1600" dirty="0">
                <a:solidFill>
                  <a:srgbClr val="002060"/>
                </a:solidFill>
              </a:rPr>
              <a:t>= </a:t>
            </a:r>
            <a:r>
              <a:rPr lang="en-US" altLang="ko-KR" sz="1600" dirty="0" err="1">
                <a:solidFill>
                  <a:srgbClr val="002060"/>
                </a:solidFill>
              </a:rPr>
              <a:t>np.arange</a:t>
            </a:r>
            <a:r>
              <a:rPr lang="en-US" altLang="ko-KR" sz="1600" dirty="0">
                <a:solidFill>
                  <a:srgbClr val="002060"/>
                </a:solidFill>
              </a:rPr>
              <a:t>(1, 25).reshape((4, 6))</a:t>
            </a:r>
          </a:p>
          <a:p>
            <a:r>
              <a:rPr lang="en-US" altLang="ko-KR" sz="1600" dirty="0" err="1">
                <a:solidFill>
                  <a:srgbClr val="002060"/>
                </a:solidFill>
              </a:rPr>
              <a:t>pprint</a:t>
            </a:r>
            <a:r>
              <a:rPr lang="en-US" altLang="ko-KR" sz="1600" dirty="0">
                <a:solidFill>
                  <a:srgbClr val="002060"/>
                </a:solidFill>
              </a:rPr>
              <a:t>(</a:t>
            </a:r>
            <a:r>
              <a:rPr lang="en-US" altLang="ko-KR" sz="1600" dirty="0" err="1">
                <a:solidFill>
                  <a:srgbClr val="002060"/>
                </a:solidFill>
              </a:rPr>
              <a:t>arr</a:t>
            </a:r>
            <a:r>
              <a:rPr lang="en-US" altLang="ko-KR" sz="1600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600" dirty="0">
                <a:solidFill>
                  <a:srgbClr val="002060"/>
                </a:solidFill>
              </a:rPr>
              <a:t>[</a:t>
            </a:r>
            <a:r>
              <a:rPr lang="en-US" altLang="ko-KR" sz="1600" dirty="0" err="1">
                <a:solidFill>
                  <a:srgbClr val="002060"/>
                </a:solidFill>
              </a:rPr>
              <a:t>arr</a:t>
            </a:r>
            <a:r>
              <a:rPr lang="en-US" altLang="ko-KR" sz="1600" dirty="0">
                <a:solidFill>
                  <a:srgbClr val="002060"/>
                </a:solidFill>
              </a:rPr>
              <a:t>[0,0], </a:t>
            </a:r>
            <a:r>
              <a:rPr lang="en-US" altLang="ko-KR" sz="1600" dirty="0" err="1">
                <a:solidFill>
                  <a:srgbClr val="002060"/>
                </a:solidFill>
              </a:rPr>
              <a:t>arr</a:t>
            </a:r>
            <a:r>
              <a:rPr lang="en-US" altLang="ko-KR" sz="1600" dirty="0">
                <a:solidFill>
                  <a:srgbClr val="002060"/>
                </a:solidFill>
              </a:rPr>
              <a:t>[1, 1], </a:t>
            </a:r>
            <a:r>
              <a:rPr lang="en-US" altLang="ko-KR" sz="1600" dirty="0" err="1">
                <a:solidFill>
                  <a:srgbClr val="002060"/>
                </a:solidFill>
              </a:rPr>
              <a:t>arr</a:t>
            </a:r>
            <a:r>
              <a:rPr lang="en-US" altLang="ko-KR" sz="1600" dirty="0">
                <a:solidFill>
                  <a:srgbClr val="002060"/>
                </a:solidFill>
              </a:rPr>
              <a:t>[2, 2], </a:t>
            </a:r>
            <a:r>
              <a:rPr lang="en-US" altLang="ko-KR" sz="1600" dirty="0" err="1">
                <a:solidFill>
                  <a:srgbClr val="002060"/>
                </a:solidFill>
              </a:rPr>
              <a:t>arr</a:t>
            </a:r>
            <a:r>
              <a:rPr lang="en-US" altLang="ko-KR" sz="1600" dirty="0">
                <a:solidFill>
                  <a:srgbClr val="002060"/>
                </a:solidFill>
              </a:rPr>
              <a:t>[3, 3]]</a:t>
            </a:r>
          </a:p>
          <a:p>
            <a:r>
              <a:rPr lang="en-US" altLang="ko-KR" sz="1600" dirty="0">
                <a:solidFill>
                  <a:srgbClr val="002060"/>
                </a:solidFill>
              </a:rPr>
              <a:t># </a:t>
            </a:r>
            <a:r>
              <a:rPr lang="ko-KR" altLang="en-US" sz="1600" dirty="0">
                <a:solidFill>
                  <a:srgbClr val="002060"/>
                </a:solidFill>
              </a:rPr>
              <a:t>두 배열을 전달</a:t>
            </a:r>
            <a:r>
              <a:rPr lang="en-US" altLang="ko-KR" sz="1600" dirty="0">
                <a:solidFill>
                  <a:srgbClr val="002060"/>
                </a:solidFill>
              </a:rPr>
              <a:t>==&gt; (0, 0), (1,1), (2,2), (3, 3)</a:t>
            </a:r>
          </a:p>
          <a:p>
            <a:r>
              <a:rPr lang="en-US" altLang="ko-KR" sz="1600" dirty="0" err="1">
                <a:solidFill>
                  <a:srgbClr val="002060"/>
                </a:solidFill>
              </a:rPr>
              <a:t>arr</a:t>
            </a:r>
            <a:r>
              <a:rPr lang="en-US" altLang="ko-KR" sz="1600" dirty="0">
                <a:solidFill>
                  <a:srgbClr val="002060"/>
                </a:solidFill>
              </a:rPr>
              <a:t>[[0, 1, 2, 3], [0, 1, 2, 3]]</a:t>
            </a:r>
          </a:p>
          <a:p>
            <a:r>
              <a:rPr lang="en-US" altLang="ko-KR" sz="1600" dirty="0">
                <a:solidFill>
                  <a:srgbClr val="002060"/>
                </a:solidFill>
              </a:rPr>
              <a:t># </a:t>
            </a:r>
            <a:r>
              <a:rPr lang="ko-KR" altLang="en-US" sz="1600" dirty="0">
                <a:solidFill>
                  <a:srgbClr val="002060"/>
                </a:solidFill>
              </a:rPr>
              <a:t>전체 행에 대해서</a:t>
            </a:r>
            <a:r>
              <a:rPr lang="en-US" altLang="ko-KR" sz="1600" dirty="0">
                <a:solidFill>
                  <a:srgbClr val="002060"/>
                </a:solidFill>
              </a:rPr>
              <a:t>, 1, 2</a:t>
            </a:r>
            <a:r>
              <a:rPr lang="ko-KR" altLang="en-US" sz="1600" dirty="0">
                <a:solidFill>
                  <a:srgbClr val="002060"/>
                </a:solidFill>
              </a:rPr>
              <a:t>번 </a:t>
            </a:r>
            <a:r>
              <a:rPr lang="ko-KR" altLang="en-US" sz="1600" dirty="0" err="1">
                <a:solidFill>
                  <a:srgbClr val="002060"/>
                </a:solidFill>
              </a:rPr>
              <a:t>컬럼</a:t>
            </a:r>
            <a:r>
              <a:rPr lang="ko-KR" altLang="en-US" sz="1600" dirty="0">
                <a:solidFill>
                  <a:srgbClr val="002060"/>
                </a:solidFill>
              </a:rPr>
              <a:t> 참조</a:t>
            </a:r>
          </a:p>
          <a:p>
            <a:r>
              <a:rPr lang="en-US" altLang="ko-KR" sz="1600" dirty="0" err="1">
                <a:solidFill>
                  <a:srgbClr val="002060"/>
                </a:solidFill>
              </a:rPr>
              <a:t>arr</a:t>
            </a:r>
            <a:r>
              <a:rPr lang="en-US" altLang="ko-KR" sz="1600" dirty="0">
                <a:solidFill>
                  <a:srgbClr val="002060"/>
                </a:solidFill>
              </a:rPr>
              <a:t>[:, [1, 2]]</a:t>
            </a:r>
            <a:endParaRPr lang="ko-KR" altLang="en-US" sz="1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046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23504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/>
              <a:t>배열 </a:t>
            </a:r>
            <a:r>
              <a:rPr lang="ko-KR" altLang="en-US" sz="1800" b="1" dirty="0" smtClean="0"/>
              <a:t>변환  </a:t>
            </a:r>
            <a:r>
              <a:rPr lang="en-US" altLang="ko-KR" sz="1800" b="1" dirty="0" smtClean="0"/>
              <a:t> </a:t>
            </a:r>
            <a:endParaRPr lang="en-US" altLang="ko-KR" sz="1800" b="1" dirty="0"/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/>
              <a:t>전치</a:t>
            </a:r>
            <a:r>
              <a:rPr lang="en-US" altLang="ko-KR" sz="1800" dirty="0"/>
              <a:t>(Transpose) </a:t>
            </a:r>
            <a:r>
              <a:rPr lang="ko-KR" altLang="en-US" sz="1800" dirty="0"/>
              <a:t>는 행렬의 인덱스가 바뀌는 변환입니다</a:t>
            </a:r>
            <a:r>
              <a:rPr lang="en-US" altLang="ko-KR" sz="1800" dirty="0"/>
              <a:t>. </a:t>
            </a:r>
            <a:r>
              <a:rPr lang="ko-KR" altLang="en-US" sz="1800" dirty="0" smtClean="0"/>
              <a:t> 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37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Python </a:t>
            </a:r>
            <a:r>
              <a:rPr lang="en-US" altLang="ko-KR" sz="2400" b="1" dirty="0" err="1" smtClean="0"/>
              <a:t>Numpy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158872" y="4605767"/>
            <a:ext cx="3959913" cy="10847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altLang="ko-KR" sz="1600" dirty="0">
                <a:solidFill>
                  <a:srgbClr val="002060"/>
                </a:solidFill>
              </a:rPr>
              <a:t>a = np.random.randint(1, 10, (2, 3))</a:t>
            </a:r>
          </a:p>
          <a:p>
            <a:r>
              <a:rPr lang="fr-FR" altLang="ko-KR" sz="1600" dirty="0">
                <a:solidFill>
                  <a:srgbClr val="002060"/>
                </a:solidFill>
              </a:rPr>
              <a:t>pprint(a)</a:t>
            </a:r>
          </a:p>
          <a:p>
            <a:r>
              <a:rPr lang="fr-FR" altLang="ko-KR" sz="1600" dirty="0">
                <a:solidFill>
                  <a:srgbClr val="002060"/>
                </a:solidFill>
              </a:rPr>
              <a:t>pprint(</a:t>
            </a:r>
            <a:r>
              <a:rPr lang="fr-FR" altLang="ko-KR" sz="1600" dirty="0">
                <a:solidFill>
                  <a:srgbClr val="C00000"/>
                </a:solidFill>
              </a:rPr>
              <a:t>a.T</a:t>
            </a:r>
            <a:r>
              <a:rPr lang="fr-FR" altLang="ko-KR" sz="1600" dirty="0">
                <a:solidFill>
                  <a:srgbClr val="002060"/>
                </a:solidFill>
              </a:rPr>
              <a:t>)</a:t>
            </a:r>
            <a:endParaRPr lang="ko-KR" altLang="en-US" sz="1600" dirty="0">
              <a:solidFill>
                <a:srgbClr val="00206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50" y="1775051"/>
            <a:ext cx="2781300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84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259556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 smtClean="0"/>
              <a:t>배열 변환 </a:t>
            </a:r>
            <a:r>
              <a:rPr lang="en-US" altLang="ko-KR" sz="1800" b="1" dirty="0" smtClean="0"/>
              <a:t>– </a:t>
            </a:r>
            <a:r>
              <a:rPr lang="ko-KR" altLang="en-US" sz="1800" b="1" dirty="0" smtClean="0"/>
              <a:t>배열 형태 변경 </a:t>
            </a:r>
            <a:r>
              <a:rPr lang="en-US" altLang="ko-KR" sz="1800" b="1" dirty="0" smtClean="0"/>
              <a:t> </a:t>
            </a:r>
            <a:endParaRPr lang="en-US" altLang="ko-KR" sz="1800" b="1" dirty="0"/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/>
              <a:t>배열의 </a:t>
            </a:r>
            <a:r>
              <a:rPr lang="en-US" altLang="ko-KR" sz="1800" dirty="0"/>
              <a:t>Shape</a:t>
            </a:r>
            <a:r>
              <a:rPr lang="ko-KR" altLang="en-US" sz="1800" dirty="0"/>
              <a:t>을 변경하는 </a:t>
            </a:r>
            <a:r>
              <a:rPr lang="en-US" altLang="ko-KR" sz="1800" dirty="0"/>
              <a:t>ravel </a:t>
            </a:r>
            <a:r>
              <a:rPr lang="ko-KR" altLang="en-US" sz="1800" dirty="0" err="1"/>
              <a:t>메서드와</a:t>
            </a:r>
            <a:r>
              <a:rPr lang="ko-KR" altLang="en-US" sz="1800" dirty="0"/>
              <a:t> </a:t>
            </a:r>
            <a:r>
              <a:rPr lang="en-US" altLang="ko-KR" sz="1800" dirty="0"/>
              <a:t>reshape </a:t>
            </a:r>
            <a:r>
              <a:rPr lang="ko-KR" altLang="en-US" sz="1800" dirty="0" err="1"/>
              <a:t>메서드를</a:t>
            </a:r>
            <a:r>
              <a:rPr lang="ko-KR" altLang="en-US" sz="1800" dirty="0"/>
              <a:t> 제공합니다</a:t>
            </a:r>
            <a:r>
              <a:rPr lang="en-US" altLang="ko-KR" sz="1800" dirty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smtClean="0"/>
              <a:t>ravel </a:t>
            </a:r>
            <a:r>
              <a:rPr lang="ko-KR" altLang="en-US" sz="1800" dirty="0" smtClean="0"/>
              <a:t>함수 </a:t>
            </a:r>
            <a:r>
              <a:rPr lang="en-US" altLang="ko-KR" sz="1800" dirty="0" smtClean="0"/>
              <a:t>:</a:t>
            </a:r>
            <a:r>
              <a:rPr lang="ko-KR" altLang="en-US" sz="1800" dirty="0" smtClean="0"/>
              <a:t> </a:t>
            </a:r>
            <a:r>
              <a:rPr lang="ko-KR" altLang="en-US" sz="1800" dirty="0"/>
              <a:t>배열의 </a:t>
            </a:r>
            <a:r>
              <a:rPr lang="en-US" altLang="ko-KR" sz="1800" dirty="0"/>
              <a:t>shape</a:t>
            </a:r>
            <a:r>
              <a:rPr lang="ko-KR" altLang="en-US" sz="1800" dirty="0"/>
              <a:t>을 </a:t>
            </a:r>
            <a:r>
              <a:rPr lang="en-US" altLang="ko-KR" sz="1800" dirty="0"/>
              <a:t>1</a:t>
            </a:r>
            <a:r>
              <a:rPr lang="ko-KR" altLang="en-US" sz="1800" dirty="0"/>
              <a:t>차원 배열로 만드는 </a:t>
            </a:r>
            <a:r>
              <a:rPr lang="ko-KR" altLang="en-US" sz="1800" dirty="0" err="1" smtClean="0"/>
              <a:t>메서드</a:t>
            </a:r>
            <a:r>
              <a:rPr lang="en-US" altLang="ko-KR" sz="1800" dirty="0" smtClean="0"/>
              <a:t>. </a:t>
            </a:r>
            <a:br>
              <a:rPr lang="en-US" altLang="ko-KR" sz="1800" dirty="0" smtClean="0"/>
            </a:br>
            <a:r>
              <a:rPr lang="en-US" altLang="ko-KR" sz="1800" dirty="0" smtClean="0"/>
              <a:t>                </a:t>
            </a:r>
            <a:r>
              <a:rPr lang="en-US" altLang="ko-KR" sz="1800" dirty="0" err="1" smtClean="0"/>
              <a:t>numpy.ndarray</a:t>
            </a:r>
            <a:r>
              <a:rPr lang="en-US" altLang="ko-KR" sz="1800" dirty="0" smtClean="0"/>
              <a:t> </a:t>
            </a:r>
            <a:r>
              <a:rPr lang="ko-KR" altLang="en-US" sz="1800" dirty="0"/>
              <a:t>배열 객체의 </a:t>
            </a:r>
            <a:r>
              <a:rPr lang="en-US" altLang="ko-KR" sz="1800" dirty="0"/>
              <a:t>View</a:t>
            </a:r>
            <a:r>
              <a:rPr lang="ko-KR" altLang="en-US" sz="1800" dirty="0"/>
              <a:t>를 반환합니다</a:t>
            </a:r>
            <a:r>
              <a:rPr lang="en-US" altLang="ko-KR" sz="1800" dirty="0"/>
              <a:t>. 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>                ravel </a:t>
            </a:r>
            <a:r>
              <a:rPr lang="ko-KR" altLang="en-US" sz="1800" dirty="0" err="1"/>
              <a:t>메서드가</a:t>
            </a:r>
            <a:r>
              <a:rPr lang="ko-KR" altLang="en-US" sz="1800" dirty="0"/>
              <a:t> 반환하는 배열은 원본 배열이 </a:t>
            </a:r>
            <a:r>
              <a:rPr lang="ko-KR" altLang="en-US" sz="1800" dirty="0" err="1"/>
              <a:t>뷰입니다</a:t>
            </a:r>
            <a:r>
              <a:rPr lang="en-US" altLang="ko-KR" sz="1800" dirty="0" smtClean="0"/>
              <a:t>.</a:t>
            </a:r>
            <a:br>
              <a:rPr lang="en-US" altLang="ko-KR" sz="1800" dirty="0" smtClean="0"/>
            </a:br>
            <a:r>
              <a:rPr lang="en-US" altLang="ko-KR" sz="1800" dirty="0" smtClean="0"/>
              <a:t>                ravel </a:t>
            </a:r>
            <a:r>
              <a:rPr lang="ko-KR" altLang="en-US" sz="1800" dirty="0" err="1"/>
              <a:t>메서드가</a:t>
            </a:r>
            <a:r>
              <a:rPr lang="ko-KR" altLang="en-US" sz="1800" dirty="0"/>
              <a:t> 반환하는 배열의 요소를 수정하면 원본 배열 요소에도 반영됩니다</a:t>
            </a:r>
            <a:r>
              <a:rPr lang="en-US" altLang="ko-KR" sz="1800" dirty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r</a:t>
            </a:r>
            <a:r>
              <a:rPr lang="en-US" altLang="ko-KR" sz="1800" dirty="0" smtClean="0"/>
              <a:t>eshape :  </a:t>
            </a:r>
            <a:r>
              <a:rPr lang="ko-KR" altLang="en-US" sz="1800" dirty="0" smtClean="0"/>
              <a:t>데이터 </a:t>
            </a:r>
            <a:r>
              <a:rPr lang="ko-KR" altLang="en-US" sz="1800" dirty="0" err="1"/>
              <a:t>변경없이</a:t>
            </a:r>
            <a:r>
              <a:rPr lang="ko-KR" altLang="en-US" sz="1800" dirty="0"/>
              <a:t> 지정된 </a:t>
            </a:r>
            <a:r>
              <a:rPr lang="en-US" altLang="ko-KR" sz="1800" dirty="0"/>
              <a:t>shape</a:t>
            </a:r>
            <a:r>
              <a:rPr lang="ko-KR" altLang="en-US" sz="1800" dirty="0"/>
              <a:t>으로 변환하는 </a:t>
            </a:r>
            <a:r>
              <a:rPr lang="ko-KR" altLang="en-US" sz="1800" dirty="0" err="1" smtClean="0"/>
              <a:t>메서드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>		</a:t>
            </a:r>
            <a:r>
              <a:rPr lang="ko-KR" altLang="en-US" sz="1800" dirty="0" smtClean="0"/>
              <a:t>실제 </a:t>
            </a:r>
            <a:r>
              <a:rPr lang="ko-KR" altLang="en-US" sz="1800" dirty="0"/>
              <a:t>데이터를 변경하는 것은 아닙니다</a:t>
            </a:r>
            <a:r>
              <a:rPr lang="en-US" altLang="ko-KR" sz="1800" dirty="0"/>
              <a:t>. 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>		</a:t>
            </a:r>
            <a:r>
              <a:rPr lang="ko-KR" altLang="en-US" sz="1800" dirty="0" smtClean="0"/>
              <a:t>배열 </a:t>
            </a:r>
            <a:r>
              <a:rPr lang="ko-KR" altLang="en-US" sz="1800" dirty="0"/>
              <a:t>객체의 </a:t>
            </a:r>
            <a:r>
              <a:rPr lang="en-US" altLang="ko-KR" sz="1800" dirty="0"/>
              <a:t>shape </a:t>
            </a:r>
            <a:r>
              <a:rPr lang="ko-KR" altLang="en-US" sz="1800" dirty="0"/>
              <a:t>정보만을 수정합니다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38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Python </a:t>
            </a:r>
            <a:r>
              <a:rPr lang="en-US" altLang="ko-KR" sz="2400" b="1" dirty="0" err="1" smtClean="0"/>
              <a:t>Numpy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09429" y="3420837"/>
            <a:ext cx="6544564" cy="33006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rgbClr val="002060"/>
                </a:solidFill>
              </a:rPr>
              <a:t>a </a:t>
            </a:r>
            <a:r>
              <a:rPr lang="en-US" altLang="ko-KR" sz="1600" dirty="0">
                <a:solidFill>
                  <a:srgbClr val="002060"/>
                </a:solidFill>
              </a:rPr>
              <a:t>= </a:t>
            </a:r>
            <a:r>
              <a:rPr lang="en-US" altLang="ko-KR" sz="1600" dirty="0" err="1">
                <a:solidFill>
                  <a:srgbClr val="002060"/>
                </a:solidFill>
              </a:rPr>
              <a:t>np.random.randint</a:t>
            </a:r>
            <a:r>
              <a:rPr lang="en-US" altLang="ko-KR" sz="1600" dirty="0">
                <a:solidFill>
                  <a:srgbClr val="002060"/>
                </a:solidFill>
              </a:rPr>
              <a:t>(1, 10, (2, 3))</a:t>
            </a:r>
          </a:p>
          <a:p>
            <a:r>
              <a:rPr lang="en-US" altLang="ko-KR" sz="1600" dirty="0" err="1">
                <a:solidFill>
                  <a:srgbClr val="002060"/>
                </a:solidFill>
              </a:rPr>
              <a:t>pprint</a:t>
            </a:r>
            <a:r>
              <a:rPr lang="en-US" altLang="ko-KR" sz="1600" dirty="0">
                <a:solidFill>
                  <a:srgbClr val="002060"/>
                </a:solidFill>
              </a:rPr>
              <a:t>(a)</a:t>
            </a:r>
          </a:p>
          <a:p>
            <a:r>
              <a:rPr lang="en-US" altLang="ko-KR" sz="1600" dirty="0" err="1">
                <a:solidFill>
                  <a:srgbClr val="002060"/>
                </a:solidFill>
              </a:rPr>
              <a:t>a.ravel</a:t>
            </a:r>
            <a:r>
              <a:rPr lang="en-US" altLang="ko-KR" sz="1600" dirty="0">
                <a:solidFill>
                  <a:srgbClr val="002060"/>
                </a:solidFill>
              </a:rPr>
              <a:t>()</a:t>
            </a:r>
          </a:p>
          <a:p>
            <a:r>
              <a:rPr lang="en-US" altLang="ko-KR" sz="1600" dirty="0">
                <a:solidFill>
                  <a:srgbClr val="002060"/>
                </a:solidFill>
              </a:rPr>
              <a:t>b = </a:t>
            </a:r>
            <a:r>
              <a:rPr lang="en-US" altLang="ko-KR" sz="1600" dirty="0" err="1">
                <a:solidFill>
                  <a:srgbClr val="C00000"/>
                </a:solidFill>
              </a:rPr>
              <a:t>a.ravel</a:t>
            </a:r>
            <a:r>
              <a:rPr lang="en-US" altLang="ko-KR" sz="1600" dirty="0">
                <a:solidFill>
                  <a:srgbClr val="002060"/>
                </a:solidFill>
              </a:rPr>
              <a:t>()</a:t>
            </a:r>
          </a:p>
          <a:p>
            <a:r>
              <a:rPr lang="en-US" altLang="ko-KR" sz="1600" dirty="0" err="1">
                <a:solidFill>
                  <a:srgbClr val="002060"/>
                </a:solidFill>
              </a:rPr>
              <a:t>pprint</a:t>
            </a:r>
            <a:r>
              <a:rPr lang="en-US" altLang="ko-KR" sz="1600" dirty="0">
                <a:solidFill>
                  <a:srgbClr val="002060"/>
                </a:solidFill>
              </a:rPr>
              <a:t>(b)</a:t>
            </a:r>
          </a:p>
          <a:p>
            <a:r>
              <a:rPr lang="en-US" altLang="ko-KR" sz="1600" dirty="0">
                <a:solidFill>
                  <a:srgbClr val="002060"/>
                </a:solidFill>
              </a:rPr>
              <a:t>b[0]=99</a:t>
            </a:r>
          </a:p>
          <a:p>
            <a:r>
              <a:rPr lang="en-US" altLang="ko-KR" sz="1600" dirty="0" err="1">
                <a:solidFill>
                  <a:srgbClr val="002060"/>
                </a:solidFill>
              </a:rPr>
              <a:t>pprint</a:t>
            </a:r>
            <a:r>
              <a:rPr lang="en-US" altLang="ko-KR" sz="1600" dirty="0">
                <a:solidFill>
                  <a:srgbClr val="002060"/>
                </a:solidFill>
              </a:rPr>
              <a:t>(b)</a:t>
            </a:r>
          </a:p>
          <a:p>
            <a:r>
              <a:rPr lang="en-US" altLang="ko-KR" sz="1600" dirty="0" err="1" smtClean="0">
                <a:solidFill>
                  <a:srgbClr val="002060"/>
                </a:solidFill>
              </a:rPr>
              <a:t>pprint</a:t>
            </a:r>
            <a:r>
              <a:rPr lang="en-US" altLang="ko-KR" sz="1600" dirty="0" smtClean="0">
                <a:solidFill>
                  <a:srgbClr val="002060"/>
                </a:solidFill>
              </a:rPr>
              <a:t>(a) </a:t>
            </a:r>
            <a:r>
              <a:rPr lang="en-US" altLang="ko-KR" sz="1600" dirty="0">
                <a:solidFill>
                  <a:srgbClr val="002060"/>
                </a:solidFill>
              </a:rPr>
              <a:t># b </a:t>
            </a:r>
            <a:r>
              <a:rPr lang="ko-KR" altLang="en-US" sz="1600" dirty="0">
                <a:solidFill>
                  <a:srgbClr val="002060"/>
                </a:solidFill>
              </a:rPr>
              <a:t>배열 변경이 </a:t>
            </a:r>
            <a:r>
              <a:rPr lang="en-US" altLang="ko-KR" sz="1600" dirty="0">
                <a:solidFill>
                  <a:srgbClr val="002060"/>
                </a:solidFill>
              </a:rPr>
              <a:t>a </a:t>
            </a:r>
            <a:r>
              <a:rPr lang="ko-KR" altLang="en-US" sz="1600" dirty="0">
                <a:solidFill>
                  <a:srgbClr val="002060"/>
                </a:solidFill>
              </a:rPr>
              <a:t>행렬에 반영되어 있습니다</a:t>
            </a:r>
            <a:r>
              <a:rPr lang="en-US" altLang="ko-KR" sz="1600" dirty="0">
                <a:solidFill>
                  <a:srgbClr val="002060"/>
                </a:solidFill>
              </a:rPr>
              <a:t>.</a:t>
            </a:r>
          </a:p>
          <a:p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endParaRPr lang="ko-KR" altLang="en-US" sz="1600" dirty="0">
              <a:solidFill>
                <a:srgbClr val="002060"/>
              </a:solidFill>
            </a:endParaRPr>
          </a:p>
          <a:p>
            <a:r>
              <a:rPr lang="en-US" altLang="ko-KR" sz="1600" dirty="0">
                <a:solidFill>
                  <a:srgbClr val="002060"/>
                </a:solidFill>
              </a:rPr>
              <a:t>a = </a:t>
            </a:r>
            <a:r>
              <a:rPr lang="en-US" altLang="ko-KR" sz="1600" dirty="0" err="1">
                <a:solidFill>
                  <a:srgbClr val="002060"/>
                </a:solidFill>
              </a:rPr>
              <a:t>np.random.randint</a:t>
            </a:r>
            <a:r>
              <a:rPr lang="en-US" altLang="ko-KR" sz="1600" dirty="0">
                <a:solidFill>
                  <a:srgbClr val="002060"/>
                </a:solidFill>
              </a:rPr>
              <a:t>(1, 10, (2, 3))</a:t>
            </a:r>
          </a:p>
          <a:p>
            <a:r>
              <a:rPr lang="en-US" altLang="ko-KR" sz="1600" dirty="0" err="1">
                <a:solidFill>
                  <a:srgbClr val="002060"/>
                </a:solidFill>
              </a:rPr>
              <a:t>pprint</a:t>
            </a:r>
            <a:r>
              <a:rPr lang="en-US" altLang="ko-KR" sz="1600" dirty="0">
                <a:solidFill>
                  <a:srgbClr val="002060"/>
                </a:solidFill>
              </a:rPr>
              <a:t>(a)</a:t>
            </a:r>
          </a:p>
          <a:p>
            <a:r>
              <a:rPr lang="en-US" altLang="ko-KR" sz="1600" dirty="0">
                <a:solidFill>
                  <a:srgbClr val="002060"/>
                </a:solidFill>
              </a:rPr>
              <a:t>result = </a:t>
            </a:r>
            <a:r>
              <a:rPr lang="en-US" altLang="ko-KR" sz="1600" dirty="0" err="1">
                <a:solidFill>
                  <a:srgbClr val="002060"/>
                </a:solidFill>
              </a:rPr>
              <a:t>a.reshape</a:t>
            </a:r>
            <a:r>
              <a:rPr lang="en-US" altLang="ko-KR" sz="1600" dirty="0">
                <a:solidFill>
                  <a:srgbClr val="002060"/>
                </a:solidFill>
              </a:rPr>
              <a:t>((3, 2, 1))</a:t>
            </a:r>
          </a:p>
          <a:p>
            <a:r>
              <a:rPr lang="en-US" altLang="ko-KR" sz="1600" dirty="0" err="1">
                <a:solidFill>
                  <a:srgbClr val="002060"/>
                </a:solidFill>
              </a:rPr>
              <a:t>pprint</a:t>
            </a:r>
            <a:r>
              <a:rPr lang="en-US" altLang="ko-KR" sz="1600" dirty="0">
                <a:solidFill>
                  <a:srgbClr val="002060"/>
                </a:solidFill>
              </a:rPr>
              <a:t>(result)</a:t>
            </a:r>
            <a:endParaRPr lang="ko-KR" altLang="en-US" sz="1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549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23504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/>
              <a:t>배열 요소 추가 </a:t>
            </a:r>
            <a:r>
              <a:rPr lang="ko-KR" altLang="en-US" sz="1800" b="1" dirty="0" smtClean="0"/>
              <a:t>삭제  </a:t>
            </a:r>
            <a:r>
              <a:rPr lang="en-US" altLang="ko-KR" sz="1800" b="1" dirty="0" smtClean="0"/>
              <a:t> </a:t>
            </a:r>
            <a:endParaRPr lang="en-US" altLang="ko-KR" sz="1800" b="1" dirty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resize() </a:t>
            </a:r>
            <a:r>
              <a:rPr lang="ko-KR" altLang="en-US" sz="1800" dirty="0"/>
              <a:t>함수  </a:t>
            </a:r>
            <a:r>
              <a:rPr lang="en-US" altLang="ko-KR" sz="1800" dirty="0"/>
              <a:t>: </a:t>
            </a:r>
            <a:r>
              <a:rPr lang="ko-KR" altLang="en-US" sz="1800" dirty="0"/>
              <a:t>배열의 </a:t>
            </a:r>
            <a:r>
              <a:rPr lang="en-US" altLang="ko-KR" sz="1800" dirty="0"/>
              <a:t>shape</a:t>
            </a:r>
            <a:r>
              <a:rPr lang="ko-KR" altLang="en-US" sz="1800" dirty="0"/>
              <a:t>과 크기를 변경합니다</a:t>
            </a:r>
            <a:r>
              <a:rPr lang="en-US" altLang="ko-KR" sz="1800" dirty="0" smtClean="0"/>
              <a:t>.</a:t>
            </a:r>
            <a:br>
              <a:rPr lang="en-US" altLang="ko-KR" sz="1800" dirty="0" smtClean="0"/>
            </a:br>
            <a:r>
              <a:rPr lang="en-US" altLang="ko-KR" sz="1800" dirty="0" smtClean="0"/>
              <a:t>                   </a:t>
            </a:r>
            <a:r>
              <a:rPr lang="en-US" altLang="ko-KR" sz="1800" dirty="0" err="1" smtClean="0"/>
              <a:t>np.resize</a:t>
            </a:r>
            <a:r>
              <a:rPr lang="en-US" altLang="ko-KR" sz="1800" dirty="0" smtClean="0"/>
              <a:t>(a</a:t>
            </a:r>
            <a:r>
              <a:rPr lang="en-US" altLang="ko-KR" sz="1800" dirty="0"/>
              <a:t>, </a:t>
            </a:r>
            <a:r>
              <a:rPr lang="en-US" altLang="ko-KR" sz="1800" dirty="0" err="1" smtClean="0"/>
              <a:t>new_shape</a:t>
            </a:r>
            <a:r>
              <a:rPr lang="en-US" altLang="ko-KR" sz="1800" dirty="0" smtClean="0"/>
              <a:t>)</a:t>
            </a:r>
            <a:br>
              <a:rPr lang="en-US" altLang="ko-KR" sz="1800" dirty="0" smtClean="0"/>
            </a:br>
            <a:r>
              <a:rPr lang="en-US" altLang="ko-KR" sz="1800" dirty="0" smtClean="0"/>
              <a:t>                   </a:t>
            </a:r>
            <a:r>
              <a:rPr lang="en-US" altLang="ko-KR" sz="1800" dirty="0" err="1" smtClean="0"/>
              <a:t>np.ndarray.resize</a:t>
            </a:r>
            <a:r>
              <a:rPr lang="en-US" altLang="ko-KR" sz="1800" dirty="0" smtClean="0"/>
              <a:t>(</a:t>
            </a:r>
            <a:r>
              <a:rPr lang="en-US" altLang="ko-KR" sz="1800" dirty="0" err="1" smtClean="0"/>
              <a:t>new_shape</a:t>
            </a:r>
            <a:r>
              <a:rPr lang="en-US" altLang="ko-KR" sz="1800" dirty="0"/>
              <a:t>, </a:t>
            </a:r>
            <a:r>
              <a:rPr lang="en-US" altLang="ko-KR" sz="1800" dirty="0" err="1" smtClean="0"/>
              <a:t>refcheck</a:t>
            </a:r>
            <a:r>
              <a:rPr lang="en-US" altLang="ko-KR" sz="1800" dirty="0" smtClean="0"/>
              <a:t>=True)</a:t>
            </a:r>
            <a:br>
              <a:rPr lang="en-US" altLang="ko-KR" sz="1800" dirty="0" smtClean="0"/>
            </a:br>
            <a:r>
              <a:rPr lang="en-US" altLang="ko-KR" sz="1800" dirty="0" smtClean="0"/>
              <a:t>                   </a:t>
            </a:r>
            <a:r>
              <a:rPr lang="en-US" altLang="ko-KR" sz="1800" dirty="0" err="1" smtClean="0"/>
              <a:t>np.resize</a:t>
            </a:r>
            <a:r>
              <a:rPr lang="ko-KR" altLang="en-US" sz="1800" dirty="0"/>
              <a:t>와 </a:t>
            </a:r>
            <a:r>
              <a:rPr lang="en-US" altLang="ko-KR" sz="1800" dirty="0" err="1"/>
              <a:t>np.reshape</a:t>
            </a:r>
            <a:r>
              <a:rPr lang="en-US" altLang="ko-KR" sz="1800" dirty="0"/>
              <a:t> </a:t>
            </a:r>
            <a:r>
              <a:rPr lang="ko-KR" altLang="en-US" sz="1800" dirty="0"/>
              <a:t>함수는 배열의 </a:t>
            </a:r>
            <a:r>
              <a:rPr lang="en-US" altLang="ko-KR" sz="1800" dirty="0"/>
              <a:t>shape</a:t>
            </a:r>
            <a:r>
              <a:rPr lang="ko-KR" altLang="en-US" sz="1800" dirty="0"/>
              <a:t>을 변경한다는 부분에서 유사합니다</a:t>
            </a:r>
            <a:r>
              <a:rPr lang="en-US" altLang="ko-KR" sz="1800" dirty="0"/>
              <a:t>. 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>		     </a:t>
            </a:r>
            <a:r>
              <a:rPr lang="ko-KR" altLang="en-US" sz="1800" dirty="0" smtClean="0"/>
              <a:t>차이점은 </a:t>
            </a:r>
            <a:r>
              <a:rPr lang="en-US" altLang="ko-KR" sz="1800" dirty="0"/>
              <a:t>reshape </a:t>
            </a:r>
            <a:r>
              <a:rPr lang="ko-KR" altLang="en-US" sz="1800" dirty="0"/>
              <a:t>함수는 배열 요소 수를 변경하지 않습니다</a:t>
            </a:r>
            <a:r>
              <a:rPr lang="en-US" altLang="ko-KR" sz="1800" dirty="0"/>
              <a:t>. 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>                   reshape </a:t>
            </a:r>
            <a:r>
              <a:rPr lang="ko-KR" altLang="en-US" sz="1800" dirty="0"/>
              <a:t>전후 배열의 요소 수는 같습니다</a:t>
            </a:r>
            <a:r>
              <a:rPr lang="en-US" altLang="ko-KR" sz="1800" dirty="0"/>
              <a:t>. 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>                   resize</a:t>
            </a:r>
            <a:r>
              <a:rPr lang="ko-KR" altLang="en-US" sz="1800" dirty="0"/>
              <a:t>는 </a:t>
            </a:r>
            <a:r>
              <a:rPr lang="en-US" altLang="ko-KR" sz="1800" dirty="0"/>
              <a:t>shape</a:t>
            </a:r>
            <a:r>
              <a:rPr lang="ko-KR" altLang="en-US" sz="1800" dirty="0"/>
              <a:t>을 변경하는 과정에서 배열 요소 수를 줄이거나 늘립니다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39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Python </a:t>
            </a:r>
            <a:r>
              <a:rPr lang="en-US" altLang="ko-KR" sz="2400" b="1" dirty="0" err="1" smtClean="0"/>
              <a:t>Numpy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63387" y="3396765"/>
            <a:ext cx="9972122" cy="31421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rgbClr val="002060"/>
                </a:solidFill>
              </a:rPr>
              <a:t>a = </a:t>
            </a:r>
            <a:r>
              <a:rPr lang="en-US" altLang="ko-KR" sz="1600" dirty="0" err="1">
                <a:solidFill>
                  <a:srgbClr val="002060"/>
                </a:solidFill>
              </a:rPr>
              <a:t>np.random.randint</a:t>
            </a:r>
            <a:r>
              <a:rPr lang="en-US" altLang="ko-KR" sz="1600" dirty="0">
                <a:solidFill>
                  <a:srgbClr val="002060"/>
                </a:solidFill>
              </a:rPr>
              <a:t>(1, 10, (2, 6))</a:t>
            </a:r>
          </a:p>
          <a:p>
            <a:r>
              <a:rPr lang="en-US" altLang="ko-KR" sz="1600" dirty="0" err="1">
                <a:solidFill>
                  <a:srgbClr val="002060"/>
                </a:solidFill>
              </a:rPr>
              <a:t>pprint</a:t>
            </a:r>
            <a:r>
              <a:rPr lang="en-US" altLang="ko-KR" sz="1600" dirty="0">
                <a:solidFill>
                  <a:srgbClr val="002060"/>
                </a:solidFill>
              </a:rPr>
              <a:t>(a)</a:t>
            </a:r>
          </a:p>
          <a:p>
            <a:r>
              <a:rPr lang="en-US" altLang="ko-KR" sz="1600" dirty="0" err="1">
                <a:solidFill>
                  <a:srgbClr val="002060"/>
                </a:solidFill>
              </a:rPr>
              <a:t>a.</a:t>
            </a:r>
            <a:r>
              <a:rPr lang="en-US" altLang="ko-KR" sz="1600" dirty="0" err="1">
                <a:solidFill>
                  <a:srgbClr val="C00000"/>
                </a:solidFill>
              </a:rPr>
              <a:t>resize</a:t>
            </a:r>
            <a:r>
              <a:rPr lang="en-US" altLang="ko-KR" sz="1600" dirty="0">
                <a:solidFill>
                  <a:srgbClr val="002060"/>
                </a:solidFill>
              </a:rPr>
              <a:t>((6, 2))  # shape </a:t>
            </a:r>
            <a:r>
              <a:rPr lang="ko-KR" altLang="en-US" sz="1600" dirty="0">
                <a:solidFill>
                  <a:srgbClr val="002060"/>
                </a:solidFill>
              </a:rPr>
              <a:t>변경 </a:t>
            </a:r>
            <a:r>
              <a:rPr lang="en-US" altLang="ko-KR" sz="1600" dirty="0">
                <a:solidFill>
                  <a:srgbClr val="002060"/>
                </a:solidFill>
              </a:rPr>
              <a:t>- </a:t>
            </a:r>
            <a:r>
              <a:rPr lang="ko-KR" altLang="en-US" sz="1600" dirty="0">
                <a:solidFill>
                  <a:srgbClr val="002060"/>
                </a:solidFill>
              </a:rPr>
              <a:t>요소 수 변경 없음</a:t>
            </a:r>
          </a:p>
          <a:p>
            <a:r>
              <a:rPr lang="en-US" altLang="ko-KR" sz="1600" dirty="0" err="1">
                <a:solidFill>
                  <a:srgbClr val="002060"/>
                </a:solidFill>
              </a:rPr>
              <a:t>pprint</a:t>
            </a:r>
            <a:r>
              <a:rPr lang="en-US" altLang="ko-KR" sz="1600" dirty="0">
                <a:solidFill>
                  <a:srgbClr val="002060"/>
                </a:solidFill>
              </a:rPr>
              <a:t>(a)</a:t>
            </a:r>
          </a:p>
          <a:p>
            <a:r>
              <a:rPr lang="en-US" altLang="ko-KR" sz="1600" dirty="0">
                <a:solidFill>
                  <a:srgbClr val="002060"/>
                </a:solidFill>
              </a:rPr>
              <a:t>a = </a:t>
            </a:r>
            <a:r>
              <a:rPr lang="en-US" altLang="ko-KR" sz="1600" dirty="0" err="1">
                <a:solidFill>
                  <a:srgbClr val="002060"/>
                </a:solidFill>
              </a:rPr>
              <a:t>np.random.randint</a:t>
            </a:r>
            <a:r>
              <a:rPr lang="en-US" altLang="ko-KR" sz="1600" dirty="0">
                <a:solidFill>
                  <a:srgbClr val="002060"/>
                </a:solidFill>
              </a:rPr>
              <a:t>(1, 10, (2, 6))</a:t>
            </a:r>
          </a:p>
          <a:p>
            <a:r>
              <a:rPr lang="en-US" altLang="ko-KR" sz="1600" dirty="0" err="1">
                <a:solidFill>
                  <a:srgbClr val="002060"/>
                </a:solidFill>
              </a:rPr>
              <a:t>pprint</a:t>
            </a:r>
            <a:r>
              <a:rPr lang="en-US" altLang="ko-KR" sz="1600" dirty="0">
                <a:solidFill>
                  <a:srgbClr val="002060"/>
                </a:solidFill>
              </a:rPr>
              <a:t>(a)</a:t>
            </a:r>
          </a:p>
          <a:p>
            <a:r>
              <a:rPr lang="en-US" altLang="ko-KR" sz="1600" dirty="0" err="1">
                <a:solidFill>
                  <a:srgbClr val="002060"/>
                </a:solidFill>
              </a:rPr>
              <a:t>a.</a:t>
            </a:r>
            <a:r>
              <a:rPr lang="en-US" altLang="ko-KR" sz="1600" dirty="0" err="1">
                <a:solidFill>
                  <a:srgbClr val="C00000"/>
                </a:solidFill>
              </a:rPr>
              <a:t>resize</a:t>
            </a:r>
            <a:r>
              <a:rPr lang="en-US" altLang="ko-KR" sz="1600" dirty="0">
                <a:solidFill>
                  <a:srgbClr val="002060"/>
                </a:solidFill>
              </a:rPr>
              <a:t>((2, 10)) # </a:t>
            </a:r>
            <a:r>
              <a:rPr lang="ko-KR" altLang="en-US" sz="1600" dirty="0" err="1">
                <a:solidFill>
                  <a:srgbClr val="002060"/>
                </a:solidFill>
              </a:rPr>
              <a:t>요소수</a:t>
            </a:r>
            <a:r>
              <a:rPr lang="ko-KR" altLang="en-US" sz="1600" dirty="0">
                <a:solidFill>
                  <a:srgbClr val="002060"/>
                </a:solidFill>
              </a:rPr>
              <a:t> </a:t>
            </a:r>
            <a:r>
              <a:rPr lang="en-US" altLang="ko-KR" sz="1600" dirty="0">
                <a:solidFill>
                  <a:srgbClr val="002060"/>
                </a:solidFill>
              </a:rPr>
              <a:t>12</a:t>
            </a:r>
            <a:r>
              <a:rPr lang="ko-KR" altLang="en-US" sz="1600" dirty="0">
                <a:solidFill>
                  <a:srgbClr val="002060"/>
                </a:solidFill>
              </a:rPr>
              <a:t>개에서 </a:t>
            </a:r>
            <a:r>
              <a:rPr lang="en-US" altLang="ko-KR" sz="1600" dirty="0">
                <a:solidFill>
                  <a:srgbClr val="002060"/>
                </a:solidFill>
              </a:rPr>
              <a:t>20</a:t>
            </a:r>
            <a:r>
              <a:rPr lang="ko-KR" altLang="en-US" sz="1600" dirty="0">
                <a:solidFill>
                  <a:srgbClr val="002060"/>
                </a:solidFill>
              </a:rPr>
              <a:t>개로 늘어남</a:t>
            </a:r>
            <a:r>
              <a:rPr lang="en-US" altLang="ko-KR" sz="1600" dirty="0">
                <a:solidFill>
                  <a:srgbClr val="002060"/>
                </a:solidFill>
              </a:rPr>
              <a:t>,  </a:t>
            </a:r>
            <a:r>
              <a:rPr lang="ko-KR" altLang="en-US" sz="1600" dirty="0">
                <a:solidFill>
                  <a:srgbClr val="002060"/>
                </a:solidFill>
              </a:rPr>
              <a:t>늘어난 요소는 </a:t>
            </a:r>
            <a:r>
              <a:rPr lang="en-US" altLang="ko-KR" sz="1600" dirty="0">
                <a:solidFill>
                  <a:srgbClr val="002060"/>
                </a:solidFill>
              </a:rPr>
              <a:t>0</a:t>
            </a:r>
            <a:r>
              <a:rPr lang="ko-KR" altLang="en-US" sz="1600" dirty="0">
                <a:solidFill>
                  <a:srgbClr val="002060"/>
                </a:solidFill>
              </a:rPr>
              <a:t>으로 채워짐</a:t>
            </a:r>
          </a:p>
          <a:p>
            <a:r>
              <a:rPr lang="en-US" altLang="ko-KR" sz="1600" dirty="0" err="1">
                <a:solidFill>
                  <a:srgbClr val="002060"/>
                </a:solidFill>
              </a:rPr>
              <a:t>pprint</a:t>
            </a:r>
            <a:r>
              <a:rPr lang="en-US" altLang="ko-KR" sz="1600" dirty="0">
                <a:solidFill>
                  <a:srgbClr val="002060"/>
                </a:solidFill>
              </a:rPr>
              <a:t>(a)</a:t>
            </a:r>
          </a:p>
          <a:p>
            <a:r>
              <a:rPr lang="en-US" altLang="ko-KR" sz="1600" dirty="0">
                <a:solidFill>
                  <a:srgbClr val="002060"/>
                </a:solidFill>
              </a:rPr>
              <a:t>a = </a:t>
            </a:r>
            <a:r>
              <a:rPr lang="en-US" altLang="ko-KR" sz="1600" dirty="0" err="1">
                <a:solidFill>
                  <a:srgbClr val="002060"/>
                </a:solidFill>
              </a:rPr>
              <a:t>np.random.randint</a:t>
            </a:r>
            <a:r>
              <a:rPr lang="en-US" altLang="ko-KR" sz="1600" dirty="0">
                <a:solidFill>
                  <a:srgbClr val="002060"/>
                </a:solidFill>
              </a:rPr>
              <a:t>(1, 10, (2, 6))</a:t>
            </a:r>
          </a:p>
          <a:p>
            <a:r>
              <a:rPr lang="en-US" altLang="ko-KR" sz="1600" dirty="0" err="1">
                <a:solidFill>
                  <a:srgbClr val="002060"/>
                </a:solidFill>
              </a:rPr>
              <a:t>pprint</a:t>
            </a:r>
            <a:r>
              <a:rPr lang="en-US" altLang="ko-KR" sz="1600" dirty="0">
                <a:solidFill>
                  <a:srgbClr val="002060"/>
                </a:solidFill>
              </a:rPr>
              <a:t>(a)</a:t>
            </a:r>
          </a:p>
          <a:p>
            <a:r>
              <a:rPr lang="en-US" altLang="ko-KR" sz="1600" dirty="0" err="1">
                <a:solidFill>
                  <a:srgbClr val="002060"/>
                </a:solidFill>
              </a:rPr>
              <a:t>a.resize</a:t>
            </a:r>
            <a:r>
              <a:rPr lang="en-US" altLang="ko-KR" sz="1600" dirty="0">
                <a:solidFill>
                  <a:srgbClr val="002060"/>
                </a:solidFill>
              </a:rPr>
              <a:t>((3, 3)) # </a:t>
            </a:r>
            <a:r>
              <a:rPr lang="ko-KR" altLang="en-US" sz="1600" dirty="0" err="1">
                <a:solidFill>
                  <a:srgbClr val="002060"/>
                </a:solidFill>
              </a:rPr>
              <a:t>요소수</a:t>
            </a:r>
            <a:r>
              <a:rPr lang="ko-KR" altLang="en-US" sz="1600" dirty="0">
                <a:solidFill>
                  <a:srgbClr val="002060"/>
                </a:solidFill>
              </a:rPr>
              <a:t> </a:t>
            </a:r>
            <a:r>
              <a:rPr lang="en-US" altLang="ko-KR" sz="1600" dirty="0">
                <a:solidFill>
                  <a:srgbClr val="002060"/>
                </a:solidFill>
              </a:rPr>
              <a:t>12</a:t>
            </a:r>
            <a:r>
              <a:rPr lang="ko-KR" altLang="en-US" sz="1600" dirty="0">
                <a:solidFill>
                  <a:srgbClr val="002060"/>
                </a:solidFill>
              </a:rPr>
              <a:t>개에서 </a:t>
            </a:r>
            <a:r>
              <a:rPr lang="en-US" altLang="ko-KR" sz="1600" dirty="0">
                <a:solidFill>
                  <a:srgbClr val="002060"/>
                </a:solidFill>
              </a:rPr>
              <a:t>9</a:t>
            </a:r>
            <a:r>
              <a:rPr lang="ko-KR" altLang="en-US" sz="1600" dirty="0">
                <a:solidFill>
                  <a:srgbClr val="002060"/>
                </a:solidFill>
              </a:rPr>
              <a:t>개로 줄임</a:t>
            </a:r>
            <a:r>
              <a:rPr lang="en-US" altLang="ko-KR" sz="1600" dirty="0">
                <a:solidFill>
                  <a:srgbClr val="002060"/>
                </a:solidFill>
              </a:rPr>
              <a:t>, </a:t>
            </a:r>
            <a:r>
              <a:rPr lang="ko-KR" altLang="en-US" sz="1600" dirty="0">
                <a:solidFill>
                  <a:srgbClr val="002060"/>
                </a:solidFill>
              </a:rPr>
              <a:t>이전 데이터 삭제</a:t>
            </a:r>
          </a:p>
          <a:p>
            <a:r>
              <a:rPr lang="en-US" altLang="ko-KR" sz="1600" dirty="0" err="1">
                <a:solidFill>
                  <a:srgbClr val="002060"/>
                </a:solidFill>
              </a:rPr>
              <a:t>pprint</a:t>
            </a:r>
            <a:r>
              <a:rPr lang="en-US" altLang="ko-KR" sz="1600" dirty="0">
                <a:solidFill>
                  <a:srgbClr val="002060"/>
                </a:solidFill>
              </a:rPr>
              <a:t>(a)</a:t>
            </a:r>
            <a:endParaRPr lang="ko-KR" altLang="en-US" sz="1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22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4525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 smtClean="0"/>
              <a:t>NumPy</a:t>
            </a:r>
            <a:r>
              <a:rPr lang="en-US" altLang="ko-KR" sz="1800" b="1" dirty="0" smtClean="0"/>
              <a:t> </a:t>
            </a:r>
            <a:r>
              <a:rPr lang="ko-KR" altLang="en-US" sz="1800" b="1" dirty="0" smtClean="0"/>
              <a:t>배</a:t>
            </a:r>
            <a:r>
              <a:rPr lang="ko-KR" altLang="en-US" sz="1800" b="1" dirty="0"/>
              <a:t>열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 smtClean="0"/>
              <a:t>NumPy</a:t>
            </a:r>
            <a:r>
              <a:rPr lang="en-US" altLang="ko-KR" sz="1800" dirty="0" smtClean="0"/>
              <a:t> </a:t>
            </a:r>
            <a:r>
              <a:rPr lang="ko-KR" altLang="en-US" sz="1800" dirty="0"/>
              <a:t>배열은 </a:t>
            </a:r>
            <a:r>
              <a:rPr lang="en-US" altLang="ko-KR" sz="1800" dirty="0" err="1"/>
              <a:t>numpy.ndarray</a:t>
            </a:r>
            <a:r>
              <a:rPr lang="en-US" altLang="ko-KR" sz="1800" dirty="0"/>
              <a:t> </a:t>
            </a:r>
            <a:r>
              <a:rPr lang="ko-KR" altLang="en-US" sz="1800" dirty="0"/>
              <a:t>객체입니다</a:t>
            </a:r>
            <a:r>
              <a:rPr lang="en-US" altLang="ko-KR" sz="1800" dirty="0"/>
              <a:t>. 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동일한 </a:t>
            </a:r>
            <a:r>
              <a:rPr lang="ko-KR" altLang="en-US" sz="1800" dirty="0"/>
              <a:t>타입의 값들을 </a:t>
            </a:r>
            <a:r>
              <a:rPr lang="ko-KR" altLang="en-US" sz="1800" dirty="0" smtClean="0"/>
              <a:t>가진다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/>
              <a:t>배열의 차원을 </a:t>
            </a:r>
            <a:r>
              <a:rPr lang="en-US" altLang="ko-KR" sz="1800" dirty="0"/>
              <a:t>rank </a:t>
            </a:r>
            <a:r>
              <a:rPr lang="ko-KR" altLang="en-US" sz="1800" dirty="0"/>
              <a:t>라 </a:t>
            </a:r>
            <a:r>
              <a:rPr lang="ko-KR" altLang="en-US" sz="1800" dirty="0" smtClean="0"/>
              <a:t>한다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각 </a:t>
            </a:r>
            <a:r>
              <a:rPr lang="ko-KR" altLang="en-US" sz="1800" dirty="0"/>
              <a:t>차원의 크기를 </a:t>
            </a:r>
            <a:r>
              <a:rPr lang="ko-KR" altLang="en-US" sz="1800" dirty="0" err="1"/>
              <a:t>튜플로</a:t>
            </a:r>
            <a:r>
              <a:rPr lang="ko-KR" altLang="en-US" sz="1800" dirty="0"/>
              <a:t> 표시하는 것을 </a:t>
            </a:r>
            <a:r>
              <a:rPr lang="en-US" altLang="ko-KR" sz="1800" dirty="0"/>
              <a:t>shape </a:t>
            </a:r>
            <a:r>
              <a:rPr lang="ko-KR" altLang="en-US" sz="1800" dirty="0"/>
              <a:t>라 한다</a:t>
            </a:r>
            <a:r>
              <a:rPr lang="en-US" altLang="ko-KR" sz="18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예</a:t>
            </a:r>
            <a:r>
              <a:rPr lang="en-US" altLang="ko-KR" sz="1800" dirty="0" smtClean="0"/>
              <a:t>) </a:t>
            </a:r>
            <a:r>
              <a:rPr lang="ko-KR" altLang="en-US" sz="1800" dirty="0" smtClean="0"/>
              <a:t>행이 </a:t>
            </a:r>
            <a:r>
              <a:rPr lang="en-US" altLang="ko-KR" sz="1800" dirty="0"/>
              <a:t>2</a:t>
            </a:r>
            <a:r>
              <a:rPr lang="ko-KR" altLang="en-US" sz="1800" dirty="0"/>
              <a:t>이고 열이 </a:t>
            </a:r>
            <a:r>
              <a:rPr lang="en-US" altLang="ko-KR" sz="1800" dirty="0"/>
              <a:t>3</a:t>
            </a:r>
            <a:r>
              <a:rPr lang="ko-KR" altLang="en-US" sz="1800" dirty="0"/>
              <a:t>인 </a:t>
            </a:r>
            <a:r>
              <a:rPr lang="en-US" altLang="ko-KR" sz="1800" dirty="0"/>
              <a:t>2</a:t>
            </a:r>
            <a:r>
              <a:rPr lang="ko-KR" altLang="en-US" sz="1800" dirty="0"/>
              <a:t>차원 배열에서 </a:t>
            </a:r>
            <a:r>
              <a:rPr lang="en-US" altLang="ko-KR" sz="1800" dirty="0"/>
              <a:t>rank</a:t>
            </a:r>
            <a:r>
              <a:rPr lang="ko-KR" altLang="en-US" sz="1800" dirty="0"/>
              <a:t>는 </a:t>
            </a:r>
            <a:r>
              <a:rPr lang="en-US" altLang="ko-KR" sz="1800" dirty="0"/>
              <a:t>2 </a:t>
            </a:r>
            <a:r>
              <a:rPr lang="ko-KR" altLang="en-US" sz="1800" dirty="0"/>
              <a:t>이고</a:t>
            </a:r>
            <a:r>
              <a:rPr lang="en-US" altLang="ko-KR" sz="1800" dirty="0"/>
              <a:t>, shape</a:t>
            </a:r>
            <a:r>
              <a:rPr lang="ko-KR" altLang="en-US" sz="1800" dirty="0"/>
              <a:t>는 </a:t>
            </a:r>
            <a:r>
              <a:rPr lang="en-US" altLang="ko-KR" sz="1800" dirty="0"/>
              <a:t>(2, 3) </a:t>
            </a:r>
            <a:r>
              <a:rPr lang="ko-KR" altLang="en-US" sz="1800" dirty="0"/>
              <a:t>이 된다</a:t>
            </a:r>
            <a:r>
              <a:rPr lang="en-US" altLang="ko-KR" sz="18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numpy</a:t>
            </a:r>
            <a:r>
              <a:rPr lang="en-US" altLang="ko-KR" sz="1800" b="1" dirty="0"/>
              <a:t> </a:t>
            </a:r>
            <a:r>
              <a:rPr lang="ko-KR" altLang="en-US" sz="1800" b="1" dirty="0" smtClean="0"/>
              <a:t>배열 생성 방법  </a:t>
            </a:r>
            <a:r>
              <a:rPr lang="en-US" altLang="ko-KR" sz="1800" b="1" dirty="0" smtClean="0"/>
              <a:t> </a:t>
            </a:r>
            <a:endParaRPr lang="en-US" altLang="ko-KR" sz="1800" b="1" dirty="0"/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err="1" smtClean="0"/>
              <a:t>파이썬</a:t>
            </a:r>
            <a:r>
              <a:rPr lang="ko-KR" altLang="en-US" sz="1800" dirty="0" smtClean="0"/>
              <a:t> </a:t>
            </a:r>
            <a:r>
              <a:rPr lang="ko-KR" altLang="en-US" sz="1800" dirty="0"/>
              <a:t>리스트를 사용하는 </a:t>
            </a:r>
            <a:r>
              <a:rPr lang="ko-KR" altLang="en-US" sz="1800" dirty="0" smtClean="0"/>
              <a:t>방법 </a:t>
            </a:r>
            <a:r>
              <a:rPr lang="en-US" altLang="ko-KR" sz="1800" dirty="0" smtClean="0"/>
              <a:t>- </a:t>
            </a:r>
            <a:r>
              <a:rPr lang="ko-KR" altLang="en-US" sz="1800" dirty="0">
                <a:solidFill>
                  <a:srgbClr val="C00000"/>
                </a:solidFill>
              </a:rPr>
              <a:t>주의할 점 </a:t>
            </a:r>
            <a:r>
              <a:rPr lang="en-US" altLang="ko-KR" sz="1800" dirty="0">
                <a:solidFill>
                  <a:srgbClr val="C00000"/>
                </a:solidFill>
              </a:rPr>
              <a:t>: array() </a:t>
            </a:r>
            <a:r>
              <a:rPr lang="ko-KR" altLang="en-US" sz="1800" dirty="0">
                <a:solidFill>
                  <a:srgbClr val="C00000"/>
                </a:solidFill>
              </a:rPr>
              <a:t>안에 하나의 리스트만 </a:t>
            </a:r>
            <a:r>
              <a:rPr lang="ko-KR" altLang="en-US" sz="1800" dirty="0" smtClean="0">
                <a:solidFill>
                  <a:srgbClr val="C00000"/>
                </a:solidFill>
              </a:rPr>
              <a:t>들어감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Python </a:t>
            </a:r>
            <a:r>
              <a:rPr lang="en-US" altLang="ko-KR" sz="2400" b="1" dirty="0" err="1" smtClean="0"/>
              <a:t>Numpy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87394" y="4003590"/>
            <a:ext cx="10363201" cy="228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numpy</a:t>
            </a:r>
            <a:r>
              <a:rPr lang="en-US" altLang="ko-KR" sz="1600" b="1" dirty="0">
                <a:solidFill>
                  <a:srgbClr val="002060"/>
                </a:solidFill>
              </a:rPr>
              <a:t> as </a:t>
            </a:r>
            <a:r>
              <a:rPr lang="en-US" altLang="ko-KR" sz="1600" b="1" dirty="0" err="1">
                <a:solidFill>
                  <a:srgbClr val="002060"/>
                </a:solidFill>
              </a:rPr>
              <a:t>np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list1 = [1, 2, 3, 4]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a = </a:t>
            </a:r>
            <a:r>
              <a:rPr lang="en-US" altLang="ko-KR" sz="1600" b="1" dirty="0" err="1">
                <a:solidFill>
                  <a:srgbClr val="C00000"/>
                </a:solidFill>
              </a:rPr>
              <a:t>np.array</a:t>
            </a:r>
            <a:r>
              <a:rPr lang="en-US" altLang="ko-KR" sz="1600" b="1" dirty="0">
                <a:solidFill>
                  <a:srgbClr val="C00000"/>
                </a:solidFill>
              </a:rPr>
              <a:t>(list1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)  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#</a:t>
            </a:r>
            <a:r>
              <a:rPr lang="ko-KR" altLang="en-US" sz="1600" b="1" dirty="0" err="1">
                <a:solidFill>
                  <a:schemeClr val="tx1"/>
                </a:solidFill>
              </a:rPr>
              <a:t>파이썬</a:t>
            </a:r>
            <a:r>
              <a:rPr lang="ko-KR" altLang="en-US" sz="1600" b="1" dirty="0">
                <a:solidFill>
                  <a:schemeClr val="tx1"/>
                </a:solidFill>
              </a:rPr>
              <a:t> </a:t>
            </a:r>
            <a:r>
              <a:rPr lang="en-US" altLang="ko-KR" sz="1600" b="1" dirty="0">
                <a:solidFill>
                  <a:schemeClr val="tx1"/>
                </a:solidFill>
              </a:rPr>
              <a:t>1</a:t>
            </a:r>
            <a:r>
              <a:rPr lang="ko-KR" altLang="en-US" sz="1600" b="1" dirty="0">
                <a:solidFill>
                  <a:schemeClr val="tx1"/>
                </a:solidFill>
              </a:rPr>
              <a:t>차원 배열</a:t>
            </a:r>
            <a:r>
              <a:rPr lang="en-US" altLang="ko-KR" sz="1600" b="1" dirty="0">
                <a:solidFill>
                  <a:schemeClr val="tx1"/>
                </a:solidFill>
              </a:rPr>
              <a:t>(list)</a:t>
            </a:r>
            <a:r>
              <a:rPr lang="ko-KR" altLang="en-US" sz="1600" b="1" dirty="0">
                <a:solidFill>
                  <a:schemeClr val="tx1"/>
                </a:solidFill>
              </a:rPr>
              <a:t>로 </a:t>
            </a:r>
            <a:r>
              <a:rPr lang="en-US" altLang="ko-KR" sz="1600" b="1" dirty="0" err="1">
                <a:solidFill>
                  <a:schemeClr val="tx1"/>
                </a:solidFill>
              </a:rPr>
              <a:t>NumPy</a:t>
            </a:r>
            <a:r>
              <a:rPr lang="en-US" altLang="ko-KR" sz="1600" b="1" dirty="0">
                <a:solidFill>
                  <a:schemeClr val="tx1"/>
                </a:solidFill>
              </a:rPr>
              <a:t> </a:t>
            </a:r>
            <a:r>
              <a:rPr lang="ko-KR" altLang="en-US" sz="1600" b="1" dirty="0">
                <a:solidFill>
                  <a:schemeClr val="tx1"/>
                </a:solidFill>
              </a:rPr>
              <a:t>배열 생성</a:t>
            </a:r>
            <a:endParaRPr lang="en-US" altLang="ko-KR" sz="1600" b="1" dirty="0">
              <a:solidFill>
                <a:schemeClr val="tx1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</a:t>
            </a:r>
            <a:r>
              <a:rPr lang="en-US" altLang="ko-KR" sz="1600" b="1" dirty="0" err="1">
                <a:solidFill>
                  <a:srgbClr val="C00000"/>
                </a:solidFill>
              </a:rPr>
              <a:t>a.shape</a:t>
            </a:r>
            <a:r>
              <a:rPr lang="en-US" altLang="ko-KR" sz="1600" b="1" dirty="0">
                <a:solidFill>
                  <a:srgbClr val="002060"/>
                </a:solidFill>
              </a:rPr>
              <a:t>) # (4, 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b = </a:t>
            </a:r>
            <a:r>
              <a:rPr lang="en-US" altLang="ko-KR" sz="1600" b="1" dirty="0" err="1">
                <a:solidFill>
                  <a:srgbClr val="C00000"/>
                </a:solidFill>
              </a:rPr>
              <a:t>np.array</a:t>
            </a:r>
            <a:r>
              <a:rPr lang="en-US" altLang="ko-KR" sz="1600" b="1" dirty="0">
                <a:solidFill>
                  <a:srgbClr val="C00000"/>
                </a:solidFill>
              </a:rPr>
              <a:t>([[1,2,3],[4,5,6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]])   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#</a:t>
            </a:r>
            <a:r>
              <a:rPr lang="ko-KR" altLang="en-US" sz="1600" b="1" dirty="0" err="1">
                <a:solidFill>
                  <a:schemeClr val="tx1"/>
                </a:solidFill>
              </a:rPr>
              <a:t>파이썬</a:t>
            </a:r>
            <a:r>
              <a:rPr lang="ko-KR" altLang="en-US" sz="1600" b="1" dirty="0">
                <a:solidFill>
                  <a:schemeClr val="tx1"/>
                </a:solidFill>
              </a:rPr>
              <a:t> </a:t>
            </a:r>
            <a:r>
              <a:rPr lang="en-US" altLang="ko-KR" sz="1600" b="1" dirty="0">
                <a:solidFill>
                  <a:schemeClr val="tx1"/>
                </a:solidFill>
              </a:rPr>
              <a:t>2</a:t>
            </a:r>
            <a:r>
              <a:rPr lang="ko-KR" altLang="en-US" sz="1600" b="1" dirty="0">
                <a:solidFill>
                  <a:schemeClr val="tx1"/>
                </a:solidFill>
              </a:rPr>
              <a:t>차원 배열로 </a:t>
            </a:r>
            <a:r>
              <a:rPr lang="en-US" altLang="ko-KR" sz="1600" b="1" dirty="0" err="1">
                <a:solidFill>
                  <a:schemeClr val="tx1"/>
                </a:solidFill>
              </a:rPr>
              <a:t>NumPy</a:t>
            </a:r>
            <a:r>
              <a:rPr lang="en-US" altLang="ko-KR" sz="1600" b="1" dirty="0">
                <a:solidFill>
                  <a:schemeClr val="tx1"/>
                </a:solidFill>
              </a:rPr>
              <a:t> </a:t>
            </a:r>
            <a:r>
              <a:rPr lang="ko-KR" altLang="en-US" sz="1600" b="1" dirty="0">
                <a:solidFill>
                  <a:schemeClr val="tx1"/>
                </a:solidFill>
              </a:rPr>
              <a:t>배열 생성</a:t>
            </a:r>
            <a:r>
              <a:rPr lang="en-US" altLang="ko-KR" sz="1600" b="1" dirty="0">
                <a:solidFill>
                  <a:schemeClr val="tx1"/>
                </a:solidFill>
              </a:rPr>
              <a:t>, </a:t>
            </a:r>
            <a:r>
              <a:rPr lang="ko-KR" altLang="en-US" sz="1600" b="1" dirty="0">
                <a:solidFill>
                  <a:schemeClr val="tx1"/>
                </a:solidFill>
              </a:rPr>
              <a:t>원소 데이터 타입 지정</a:t>
            </a:r>
            <a:endParaRPr lang="en-US" altLang="ko-KR" sz="1600" b="1" dirty="0">
              <a:solidFill>
                <a:schemeClr val="tx1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</a:t>
            </a:r>
            <a:r>
              <a:rPr lang="en-US" altLang="ko-KR" sz="1600" b="1" dirty="0" err="1">
                <a:solidFill>
                  <a:srgbClr val="C00000"/>
                </a:solidFill>
              </a:rPr>
              <a:t>b.shape</a:t>
            </a:r>
            <a:r>
              <a:rPr lang="en-US" altLang="ko-KR" sz="1600" b="1" dirty="0">
                <a:solidFill>
                  <a:srgbClr val="002060"/>
                </a:solidFill>
              </a:rPr>
              <a:t>) # (2, 3)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print(b[0,0])  # 1</a:t>
            </a:r>
            <a:endParaRPr lang="ko-KR" altLang="en-US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974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23504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/>
              <a:t>배열 요소 추가 </a:t>
            </a:r>
            <a:r>
              <a:rPr lang="ko-KR" altLang="en-US" sz="1800" b="1" dirty="0" smtClean="0"/>
              <a:t>삭제  </a:t>
            </a:r>
            <a:r>
              <a:rPr lang="en-US" altLang="ko-KR" sz="1800" b="1" dirty="0" smtClean="0"/>
              <a:t> </a:t>
            </a:r>
            <a:endParaRPr lang="en-US" altLang="ko-KR" sz="1800" b="1" dirty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append() </a:t>
            </a:r>
            <a:r>
              <a:rPr lang="ko-KR" altLang="en-US" sz="1800" dirty="0"/>
              <a:t>함수 </a:t>
            </a:r>
            <a:r>
              <a:rPr lang="en-US" altLang="ko-KR" sz="1800" dirty="0"/>
              <a:t>: </a:t>
            </a:r>
            <a:r>
              <a:rPr lang="ko-KR" altLang="en-US" sz="1800" dirty="0"/>
              <a:t>배열의 끝에 값을 </a:t>
            </a:r>
            <a:r>
              <a:rPr lang="ko-KR" altLang="en-US" sz="1800" dirty="0" smtClean="0"/>
              <a:t>추가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>		       </a:t>
            </a:r>
            <a:r>
              <a:rPr lang="en-US" altLang="ko-KR" sz="1800" dirty="0" err="1" smtClean="0"/>
              <a:t>np.append</a:t>
            </a:r>
            <a:r>
              <a:rPr lang="en-US" altLang="ko-KR" sz="1800" dirty="0" smtClean="0"/>
              <a:t>(</a:t>
            </a:r>
            <a:r>
              <a:rPr lang="en-US" altLang="ko-KR" sz="1800" dirty="0" err="1" smtClean="0"/>
              <a:t>arr</a:t>
            </a:r>
            <a:r>
              <a:rPr lang="en-US" altLang="ko-KR" sz="1800" dirty="0"/>
              <a:t>, values, </a:t>
            </a:r>
            <a:r>
              <a:rPr lang="en-US" altLang="ko-KR" sz="1800" dirty="0" smtClean="0"/>
              <a:t>axis=None)</a:t>
            </a:r>
            <a:br>
              <a:rPr lang="en-US" altLang="ko-KR" sz="1800" dirty="0" smtClean="0"/>
            </a:br>
            <a:r>
              <a:rPr lang="en-US" altLang="ko-KR" sz="1800" dirty="0" smtClean="0"/>
              <a:t>                    </a:t>
            </a:r>
            <a:r>
              <a:rPr lang="en-US" altLang="ko-KR" sz="1800" dirty="0" err="1" smtClean="0"/>
              <a:t>arr</a:t>
            </a:r>
            <a:r>
              <a:rPr lang="ko-KR" altLang="en-US" sz="1800" dirty="0"/>
              <a:t>의 끝에 </a:t>
            </a:r>
            <a:r>
              <a:rPr lang="en-US" altLang="ko-KR" sz="1800" dirty="0"/>
              <a:t>values(</a:t>
            </a:r>
            <a:r>
              <a:rPr lang="ko-KR" altLang="en-US" sz="1800" dirty="0"/>
              <a:t>배열</a:t>
            </a:r>
            <a:r>
              <a:rPr lang="en-US" altLang="ko-KR" sz="1800" dirty="0"/>
              <a:t>)</a:t>
            </a:r>
            <a:r>
              <a:rPr lang="ko-KR" altLang="en-US" sz="1800" dirty="0"/>
              <a:t>을 추가합니다</a:t>
            </a:r>
            <a:r>
              <a:rPr lang="en-US" altLang="ko-KR" sz="1800" dirty="0"/>
              <a:t>. 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>                    axis</a:t>
            </a:r>
            <a:r>
              <a:rPr lang="ko-KR" altLang="en-US" sz="1800" dirty="0"/>
              <a:t>로 배열이 추가되는 방향을 지정할 수 있습니다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40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Python </a:t>
            </a:r>
            <a:r>
              <a:rPr lang="en-US" altLang="ko-KR" sz="2400" b="1" dirty="0" err="1" smtClean="0"/>
              <a:t>Numpy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63387" y="2432957"/>
            <a:ext cx="9972122" cy="42885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rgbClr val="002060"/>
                </a:solidFill>
              </a:rPr>
              <a:t>a = </a:t>
            </a:r>
            <a:r>
              <a:rPr lang="en-US" altLang="ko-KR" sz="1600" dirty="0" err="1">
                <a:solidFill>
                  <a:srgbClr val="002060"/>
                </a:solidFill>
              </a:rPr>
              <a:t>np.arange</a:t>
            </a:r>
            <a:r>
              <a:rPr lang="en-US" altLang="ko-KR" sz="1600" dirty="0">
                <a:solidFill>
                  <a:srgbClr val="002060"/>
                </a:solidFill>
              </a:rPr>
              <a:t>(1, 10).reshape(3, 3)</a:t>
            </a:r>
          </a:p>
          <a:p>
            <a:r>
              <a:rPr lang="en-US" altLang="ko-KR" sz="1600" dirty="0" err="1">
                <a:solidFill>
                  <a:srgbClr val="002060"/>
                </a:solidFill>
              </a:rPr>
              <a:t>pprint</a:t>
            </a:r>
            <a:r>
              <a:rPr lang="en-US" altLang="ko-KR" sz="1600" dirty="0">
                <a:solidFill>
                  <a:srgbClr val="002060"/>
                </a:solidFill>
              </a:rPr>
              <a:t>(a)</a:t>
            </a:r>
          </a:p>
          <a:p>
            <a:r>
              <a:rPr lang="en-US" altLang="ko-KR" sz="1600" dirty="0">
                <a:solidFill>
                  <a:srgbClr val="002060"/>
                </a:solidFill>
              </a:rPr>
              <a:t>b = </a:t>
            </a:r>
            <a:r>
              <a:rPr lang="en-US" altLang="ko-KR" sz="1600" dirty="0" err="1">
                <a:solidFill>
                  <a:srgbClr val="002060"/>
                </a:solidFill>
              </a:rPr>
              <a:t>np.arange</a:t>
            </a:r>
            <a:r>
              <a:rPr lang="en-US" altLang="ko-KR" sz="1600" dirty="0">
                <a:solidFill>
                  <a:srgbClr val="002060"/>
                </a:solidFill>
              </a:rPr>
              <a:t>(10, 19).reshape(3, 3)</a:t>
            </a:r>
          </a:p>
          <a:p>
            <a:r>
              <a:rPr lang="en-US" altLang="ko-KR" sz="1600" dirty="0" err="1">
                <a:solidFill>
                  <a:srgbClr val="002060"/>
                </a:solidFill>
              </a:rPr>
              <a:t>pprint</a:t>
            </a:r>
            <a:r>
              <a:rPr lang="en-US" altLang="ko-KR" sz="1600" dirty="0">
                <a:solidFill>
                  <a:srgbClr val="002060"/>
                </a:solidFill>
              </a:rPr>
              <a:t>(b</a:t>
            </a:r>
            <a:r>
              <a:rPr lang="en-US" altLang="ko-KR" sz="1600" dirty="0" smtClean="0">
                <a:solidFill>
                  <a:srgbClr val="002060"/>
                </a:solidFill>
              </a:rPr>
              <a:t>)</a:t>
            </a:r>
            <a:endParaRPr lang="en-US" altLang="ko-KR" sz="1600" dirty="0">
              <a:solidFill>
                <a:srgbClr val="002060"/>
              </a:solidFill>
            </a:endParaRPr>
          </a:p>
          <a:p>
            <a:r>
              <a:rPr lang="en-US" altLang="ko-KR" sz="1600" dirty="0">
                <a:solidFill>
                  <a:srgbClr val="002060"/>
                </a:solidFill>
              </a:rPr>
              <a:t># axis </a:t>
            </a:r>
            <a:r>
              <a:rPr lang="ko-KR" altLang="en-US" sz="1600" dirty="0">
                <a:solidFill>
                  <a:srgbClr val="002060"/>
                </a:solidFill>
              </a:rPr>
              <a:t>지정 없이 추가 </a:t>
            </a:r>
            <a:r>
              <a:rPr lang="en-US" altLang="ko-KR" sz="1600" dirty="0">
                <a:solidFill>
                  <a:srgbClr val="002060"/>
                </a:solidFill>
              </a:rPr>
              <a:t>, </a:t>
            </a:r>
            <a:r>
              <a:rPr lang="ko-KR" altLang="en-US" sz="1600" dirty="0">
                <a:solidFill>
                  <a:srgbClr val="002060"/>
                </a:solidFill>
              </a:rPr>
              <a:t>배열은 </a:t>
            </a:r>
            <a:r>
              <a:rPr lang="en-US" altLang="ko-KR" sz="1600" dirty="0">
                <a:solidFill>
                  <a:srgbClr val="002060"/>
                </a:solidFill>
              </a:rPr>
              <a:t>1</a:t>
            </a:r>
            <a:r>
              <a:rPr lang="ko-KR" altLang="en-US" sz="1600" dirty="0">
                <a:solidFill>
                  <a:srgbClr val="002060"/>
                </a:solidFill>
              </a:rPr>
              <a:t>차원 배열로 변형되어 결합됩니다</a:t>
            </a:r>
            <a:r>
              <a:rPr lang="en-US" altLang="ko-KR" sz="1600" dirty="0">
                <a:solidFill>
                  <a:srgbClr val="002060"/>
                </a:solidFill>
              </a:rPr>
              <a:t>.</a:t>
            </a:r>
          </a:p>
          <a:p>
            <a:r>
              <a:rPr lang="en-US" altLang="ko-KR" sz="1600" dirty="0">
                <a:solidFill>
                  <a:srgbClr val="002060"/>
                </a:solidFill>
              </a:rPr>
              <a:t>result = </a:t>
            </a:r>
            <a:r>
              <a:rPr lang="en-US" altLang="ko-KR" sz="1600" dirty="0" err="1">
                <a:solidFill>
                  <a:srgbClr val="002060"/>
                </a:solidFill>
              </a:rPr>
              <a:t>np.append</a:t>
            </a:r>
            <a:r>
              <a:rPr lang="en-US" altLang="ko-KR" sz="1600" dirty="0">
                <a:solidFill>
                  <a:srgbClr val="002060"/>
                </a:solidFill>
              </a:rPr>
              <a:t>(a, b)</a:t>
            </a:r>
          </a:p>
          <a:p>
            <a:r>
              <a:rPr lang="en-US" altLang="ko-KR" sz="1600" dirty="0" err="1">
                <a:solidFill>
                  <a:srgbClr val="002060"/>
                </a:solidFill>
              </a:rPr>
              <a:t>pprint</a:t>
            </a:r>
            <a:r>
              <a:rPr lang="en-US" altLang="ko-KR" sz="1600" dirty="0">
                <a:solidFill>
                  <a:srgbClr val="002060"/>
                </a:solidFill>
              </a:rPr>
              <a:t>(result)</a:t>
            </a:r>
          </a:p>
          <a:p>
            <a:r>
              <a:rPr lang="en-US" altLang="ko-KR" sz="1600" dirty="0" err="1">
                <a:solidFill>
                  <a:srgbClr val="002060"/>
                </a:solidFill>
              </a:rPr>
              <a:t>pprint</a:t>
            </a:r>
            <a:r>
              <a:rPr lang="en-US" altLang="ko-KR" sz="1600" dirty="0">
                <a:solidFill>
                  <a:srgbClr val="002060"/>
                </a:solidFill>
              </a:rPr>
              <a:t>(a) #</a:t>
            </a:r>
            <a:r>
              <a:rPr lang="ko-KR" altLang="en-US" sz="1600" dirty="0">
                <a:solidFill>
                  <a:srgbClr val="002060"/>
                </a:solidFill>
              </a:rPr>
              <a:t>원본 배열을 변경하는 것이 아니며 새로운 배열이 생성됩니다</a:t>
            </a:r>
            <a:r>
              <a:rPr lang="en-US" altLang="ko-KR" sz="1600" dirty="0">
                <a:solidFill>
                  <a:srgbClr val="002060"/>
                </a:solidFill>
              </a:rPr>
              <a:t>. </a:t>
            </a:r>
          </a:p>
          <a:p>
            <a:r>
              <a:rPr lang="en-US" altLang="ko-KR" sz="1600" dirty="0">
                <a:solidFill>
                  <a:srgbClr val="002060"/>
                </a:solidFill>
              </a:rPr>
              <a:t># axis 0 </a:t>
            </a:r>
            <a:r>
              <a:rPr lang="ko-KR" altLang="en-US" sz="1600" dirty="0">
                <a:solidFill>
                  <a:srgbClr val="002060"/>
                </a:solidFill>
              </a:rPr>
              <a:t>방향으로 </a:t>
            </a:r>
            <a:r>
              <a:rPr lang="en-US" altLang="ko-KR" sz="1600" dirty="0">
                <a:solidFill>
                  <a:srgbClr val="002060"/>
                </a:solidFill>
              </a:rPr>
              <a:t>b </a:t>
            </a:r>
            <a:r>
              <a:rPr lang="ko-KR" altLang="en-US" sz="1600" dirty="0">
                <a:solidFill>
                  <a:srgbClr val="002060"/>
                </a:solidFill>
              </a:rPr>
              <a:t>배열 추가</a:t>
            </a:r>
          </a:p>
          <a:p>
            <a:r>
              <a:rPr lang="en-US" altLang="ko-KR" sz="1600" dirty="0">
                <a:solidFill>
                  <a:srgbClr val="002060"/>
                </a:solidFill>
              </a:rPr>
              <a:t>result = </a:t>
            </a:r>
            <a:r>
              <a:rPr lang="en-US" altLang="ko-KR" sz="1600" dirty="0" err="1">
                <a:solidFill>
                  <a:srgbClr val="002060"/>
                </a:solidFill>
              </a:rPr>
              <a:t>np.append</a:t>
            </a:r>
            <a:r>
              <a:rPr lang="en-US" altLang="ko-KR" sz="1600" dirty="0">
                <a:solidFill>
                  <a:srgbClr val="002060"/>
                </a:solidFill>
              </a:rPr>
              <a:t>(a, b, axis=0)</a:t>
            </a:r>
          </a:p>
          <a:p>
            <a:r>
              <a:rPr lang="en-US" altLang="ko-KR" sz="1600" dirty="0" err="1">
                <a:solidFill>
                  <a:srgbClr val="002060"/>
                </a:solidFill>
              </a:rPr>
              <a:t>pprint</a:t>
            </a:r>
            <a:r>
              <a:rPr lang="en-US" altLang="ko-KR" sz="1600" dirty="0">
                <a:solidFill>
                  <a:srgbClr val="002060"/>
                </a:solidFill>
              </a:rPr>
              <a:t>(result)</a:t>
            </a:r>
          </a:p>
          <a:p>
            <a:r>
              <a:rPr lang="en-US" altLang="ko-KR" sz="1600" dirty="0">
                <a:solidFill>
                  <a:srgbClr val="002060"/>
                </a:solidFill>
              </a:rPr>
              <a:t>#axis = 0 </a:t>
            </a:r>
            <a:r>
              <a:rPr lang="ko-KR" altLang="en-US" sz="1600" dirty="0">
                <a:solidFill>
                  <a:srgbClr val="002060"/>
                </a:solidFill>
              </a:rPr>
              <a:t>설정 시</a:t>
            </a:r>
            <a:r>
              <a:rPr lang="en-US" altLang="ko-KR" sz="1600" dirty="0">
                <a:solidFill>
                  <a:srgbClr val="002060"/>
                </a:solidFill>
              </a:rPr>
              <a:t>, shape[0]</a:t>
            </a:r>
            <a:r>
              <a:rPr lang="ko-KR" altLang="en-US" sz="1600" dirty="0">
                <a:solidFill>
                  <a:srgbClr val="002060"/>
                </a:solidFill>
              </a:rPr>
              <a:t>를 제외한 나머지 </a:t>
            </a:r>
            <a:r>
              <a:rPr lang="en-US" altLang="ko-KR" sz="1600" dirty="0">
                <a:solidFill>
                  <a:srgbClr val="002060"/>
                </a:solidFill>
              </a:rPr>
              <a:t>shape</a:t>
            </a:r>
            <a:r>
              <a:rPr lang="ko-KR" altLang="en-US" sz="1600" dirty="0">
                <a:solidFill>
                  <a:srgbClr val="002060"/>
                </a:solidFill>
              </a:rPr>
              <a:t>은 같아야 합니다</a:t>
            </a:r>
            <a:r>
              <a:rPr lang="en-US" altLang="ko-KR" sz="1600" dirty="0">
                <a:solidFill>
                  <a:srgbClr val="002060"/>
                </a:solidFill>
              </a:rPr>
              <a:t>.</a:t>
            </a:r>
          </a:p>
          <a:p>
            <a:r>
              <a:rPr lang="en-US" altLang="ko-KR" sz="1600" dirty="0">
                <a:solidFill>
                  <a:srgbClr val="002060"/>
                </a:solidFill>
              </a:rPr>
              <a:t>#shape[0]</a:t>
            </a:r>
            <a:r>
              <a:rPr lang="ko-KR" altLang="en-US" sz="1600" dirty="0">
                <a:solidFill>
                  <a:srgbClr val="002060"/>
                </a:solidFill>
              </a:rPr>
              <a:t>를 제외한 나머지 </a:t>
            </a:r>
            <a:r>
              <a:rPr lang="en-US" altLang="ko-KR" sz="1600" dirty="0">
                <a:solidFill>
                  <a:srgbClr val="002060"/>
                </a:solidFill>
              </a:rPr>
              <a:t>shape</a:t>
            </a:r>
            <a:r>
              <a:rPr lang="ko-KR" altLang="en-US" sz="1600" dirty="0">
                <a:solidFill>
                  <a:srgbClr val="002060"/>
                </a:solidFill>
              </a:rPr>
              <a:t>이 다를 경우 </a:t>
            </a:r>
            <a:r>
              <a:rPr lang="en-US" altLang="ko-KR" sz="1600" dirty="0">
                <a:solidFill>
                  <a:srgbClr val="002060"/>
                </a:solidFill>
              </a:rPr>
              <a:t>append</a:t>
            </a:r>
            <a:r>
              <a:rPr lang="ko-KR" altLang="en-US" sz="1600" dirty="0">
                <a:solidFill>
                  <a:srgbClr val="002060"/>
                </a:solidFill>
              </a:rPr>
              <a:t>는 오류를 발생합니다</a:t>
            </a:r>
            <a:r>
              <a:rPr lang="en-US" altLang="ko-KR" sz="1600" dirty="0">
                <a:solidFill>
                  <a:srgbClr val="002060"/>
                </a:solidFill>
              </a:rPr>
              <a:t>.</a:t>
            </a:r>
          </a:p>
          <a:p>
            <a:r>
              <a:rPr lang="en-US" altLang="ko-KR" sz="1600" dirty="0" err="1">
                <a:solidFill>
                  <a:srgbClr val="002060"/>
                </a:solidFill>
              </a:rPr>
              <a:t>different_sahpe_arr</a:t>
            </a:r>
            <a:r>
              <a:rPr lang="en-US" altLang="ko-KR" sz="1600" dirty="0">
                <a:solidFill>
                  <a:srgbClr val="002060"/>
                </a:solidFill>
              </a:rPr>
              <a:t> = </a:t>
            </a:r>
            <a:r>
              <a:rPr lang="en-US" altLang="ko-KR" sz="1600" dirty="0" err="1">
                <a:solidFill>
                  <a:srgbClr val="002060"/>
                </a:solidFill>
              </a:rPr>
              <a:t>np.arange</a:t>
            </a:r>
            <a:r>
              <a:rPr lang="en-US" altLang="ko-KR" sz="1600" dirty="0">
                <a:solidFill>
                  <a:srgbClr val="002060"/>
                </a:solidFill>
              </a:rPr>
              <a:t>(10, 20).reshape(2, 5)</a:t>
            </a:r>
          </a:p>
          <a:p>
            <a:r>
              <a:rPr lang="en-US" altLang="ko-KR" sz="1600" dirty="0" err="1">
                <a:solidFill>
                  <a:srgbClr val="002060"/>
                </a:solidFill>
              </a:rPr>
              <a:t>pprint</a:t>
            </a:r>
            <a:r>
              <a:rPr lang="en-US" altLang="ko-KR" sz="1600" dirty="0">
                <a:solidFill>
                  <a:srgbClr val="002060"/>
                </a:solidFill>
              </a:rPr>
              <a:t>(</a:t>
            </a:r>
            <a:r>
              <a:rPr lang="en-US" altLang="ko-KR" sz="1600" dirty="0" err="1">
                <a:solidFill>
                  <a:srgbClr val="002060"/>
                </a:solidFill>
              </a:rPr>
              <a:t>different_sahpe_arr</a:t>
            </a:r>
            <a:r>
              <a:rPr lang="en-US" altLang="ko-KR" sz="1600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600" dirty="0">
                <a:solidFill>
                  <a:srgbClr val="002060"/>
                </a:solidFill>
              </a:rPr>
              <a:t># </a:t>
            </a:r>
            <a:r>
              <a:rPr lang="ko-KR" altLang="en-US" sz="1600" dirty="0">
                <a:solidFill>
                  <a:srgbClr val="002060"/>
                </a:solidFill>
              </a:rPr>
              <a:t>기준 축을 제외한 </a:t>
            </a:r>
            <a:r>
              <a:rPr lang="en-US" altLang="ko-KR" sz="1600" dirty="0">
                <a:solidFill>
                  <a:srgbClr val="002060"/>
                </a:solidFill>
              </a:rPr>
              <a:t>shape</a:t>
            </a:r>
            <a:r>
              <a:rPr lang="ko-KR" altLang="en-US" sz="1600" dirty="0">
                <a:solidFill>
                  <a:srgbClr val="002060"/>
                </a:solidFill>
              </a:rPr>
              <a:t>이 다른 배열의 </a:t>
            </a:r>
            <a:r>
              <a:rPr lang="en-US" altLang="ko-KR" sz="1600" dirty="0">
                <a:solidFill>
                  <a:srgbClr val="002060"/>
                </a:solidFill>
              </a:rPr>
              <a:t>append: </a:t>
            </a:r>
            <a:r>
              <a:rPr lang="ko-KR" altLang="en-US" sz="1600" dirty="0">
                <a:solidFill>
                  <a:srgbClr val="002060"/>
                </a:solidFill>
              </a:rPr>
              <a:t>오류 발생</a:t>
            </a:r>
          </a:p>
          <a:p>
            <a:r>
              <a:rPr lang="en-US" altLang="ko-KR" sz="1600" dirty="0" err="1">
                <a:solidFill>
                  <a:srgbClr val="002060"/>
                </a:solidFill>
              </a:rPr>
              <a:t>np.append</a:t>
            </a:r>
            <a:r>
              <a:rPr lang="en-US" altLang="ko-KR" sz="1600" dirty="0">
                <a:solidFill>
                  <a:srgbClr val="002060"/>
                </a:solidFill>
              </a:rPr>
              <a:t>(a, </a:t>
            </a:r>
            <a:r>
              <a:rPr lang="en-US" altLang="ko-KR" sz="1600" dirty="0" err="1">
                <a:solidFill>
                  <a:srgbClr val="002060"/>
                </a:solidFill>
              </a:rPr>
              <a:t>different_sahpe_arr</a:t>
            </a:r>
            <a:r>
              <a:rPr lang="en-US" altLang="ko-KR" sz="1600" dirty="0">
                <a:solidFill>
                  <a:srgbClr val="002060"/>
                </a:solidFill>
              </a:rPr>
              <a:t>, axis=0</a:t>
            </a:r>
            <a:r>
              <a:rPr lang="en-US" altLang="ko-KR" sz="1600" dirty="0" smtClean="0">
                <a:solidFill>
                  <a:srgbClr val="002060"/>
                </a:solidFill>
              </a:rPr>
              <a:t>) </a:t>
            </a:r>
            <a:endParaRPr lang="ko-KR" altLang="en-US" sz="1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41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23504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/>
              <a:t>배열 요소 추가 </a:t>
            </a:r>
            <a:r>
              <a:rPr lang="ko-KR" altLang="en-US" sz="1800" b="1" dirty="0" smtClean="0"/>
              <a:t>삭제  </a:t>
            </a:r>
            <a:r>
              <a:rPr lang="en-US" altLang="ko-KR" sz="1800" b="1" dirty="0" smtClean="0"/>
              <a:t> </a:t>
            </a:r>
            <a:endParaRPr lang="en-US" altLang="ko-KR" sz="1800" b="1" dirty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append() </a:t>
            </a:r>
            <a:r>
              <a:rPr lang="ko-KR" altLang="en-US" sz="1800" dirty="0"/>
              <a:t>함수 </a:t>
            </a:r>
            <a:r>
              <a:rPr lang="en-US" altLang="ko-KR" sz="1800" dirty="0"/>
              <a:t>: </a:t>
            </a:r>
            <a:r>
              <a:rPr lang="ko-KR" altLang="en-US" sz="1800" dirty="0"/>
              <a:t>배열의 끝에 값을 </a:t>
            </a:r>
            <a:r>
              <a:rPr lang="ko-KR" altLang="en-US" sz="1800" dirty="0" smtClean="0"/>
              <a:t>추가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>		       </a:t>
            </a:r>
            <a:r>
              <a:rPr lang="en-US" altLang="ko-KR" sz="1800" dirty="0" err="1" smtClean="0"/>
              <a:t>np.append</a:t>
            </a:r>
            <a:r>
              <a:rPr lang="en-US" altLang="ko-KR" sz="1800" dirty="0" smtClean="0"/>
              <a:t>(</a:t>
            </a:r>
            <a:r>
              <a:rPr lang="en-US" altLang="ko-KR" sz="1800" dirty="0" err="1" smtClean="0"/>
              <a:t>arr</a:t>
            </a:r>
            <a:r>
              <a:rPr lang="en-US" altLang="ko-KR" sz="1800" dirty="0"/>
              <a:t>, values, </a:t>
            </a:r>
            <a:r>
              <a:rPr lang="en-US" altLang="ko-KR" sz="1800" dirty="0" smtClean="0"/>
              <a:t>axis=None)</a:t>
            </a:r>
            <a:br>
              <a:rPr lang="en-US" altLang="ko-KR" sz="1800" dirty="0" smtClean="0"/>
            </a:br>
            <a:r>
              <a:rPr lang="en-US" altLang="ko-KR" sz="1800" dirty="0" smtClean="0"/>
              <a:t>                    </a:t>
            </a:r>
            <a:r>
              <a:rPr lang="en-US" altLang="ko-KR" sz="1800" dirty="0" err="1" smtClean="0"/>
              <a:t>arr</a:t>
            </a:r>
            <a:r>
              <a:rPr lang="ko-KR" altLang="en-US" sz="1800" dirty="0"/>
              <a:t>의 끝에 </a:t>
            </a:r>
            <a:r>
              <a:rPr lang="en-US" altLang="ko-KR" sz="1800" dirty="0"/>
              <a:t>values(</a:t>
            </a:r>
            <a:r>
              <a:rPr lang="ko-KR" altLang="en-US" sz="1800" dirty="0"/>
              <a:t>배열</a:t>
            </a:r>
            <a:r>
              <a:rPr lang="en-US" altLang="ko-KR" sz="1800" dirty="0"/>
              <a:t>)</a:t>
            </a:r>
            <a:r>
              <a:rPr lang="ko-KR" altLang="en-US" sz="1800" dirty="0"/>
              <a:t>을 추가합니다</a:t>
            </a:r>
            <a:r>
              <a:rPr lang="en-US" altLang="ko-KR" sz="1800" dirty="0"/>
              <a:t>. 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>                    axis</a:t>
            </a:r>
            <a:r>
              <a:rPr lang="ko-KR" altLang="en-US" sz="1800" dirty="0"/>
              <a:t>로 배열이 추가되는 방향을 지정할 수 있습니다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41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Python </a:t>
            </a:r>
            <a:r>
              <a:rPr lang="en-US" altLang="ko-KR" sz="2400" b="1" dirty="0" err="1" smtClean="0"/>
              <a:t>Numpy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63387" y="2514601"/>
            <a:ext cx="9972122" cy="2285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rgbClr val="002060"/>
                </a:solidFill>
              </a:rPr>
              <a:t>#</a:t>
            </a:r>
            <a:r>
              <a:rPr lang="en-US" altLang="ko-KR" sz="1600" dirty="0">
                <a:solidFill>
                  <a:srgbClr val="002060"/>
                </a:solidFill>
              </a:rPr>
              <a:t>axis = 1 </a:t>
            </a:r>
            <a:r>
              <a:rPr lang="ko-KR" altLang="en-US" sz="1600" dirty="0">
                <a:solidFill>
                  <a:srgbClr val="002060"/>
                </a:solidFill>
              </a:rPr>
              <a:t>설정 시</a:t>
            </a:r>
            <a:r>
              <a:rPr lang="en-US" altLang="ko-KR" sz="1600" dirty="0">
                <a:solidFill>
                  <a:srgbClr val="002060"/>
                </a:solidFill>
              </a:rPr>
              <a:t>, shape[1]</a:t>
            </a:r>
            <a:r>
              <a:rPr lang="ko-KR" altLang="en-US" sz="1600" dirty="0">
                <a:solidFill>
                  <a:srgbClr val="002060"/>
                </a:solidFill>
              </a:rPr>
              <a:t>을 제외한 나머지 </a:t>
            </a:r>
            <a:r>
              <a:rPr lang="en-US" altLang="ko-KR" sz="1600" dirty="0">
                <a:solidFill>
                  <a:srgbClr val="002060"/>
                </a:solidFill>
              </a:rPr>
              <a:t>shape</a:t>
            </a:r>
            <a:r>
              <a:rPr lang="ko-KR" altLang="en-US" sz="1600" dirty="0">
                <a:solidFill>
                  <a:srgbClr val="002060"/>
                </a:solidFill>
              </a:rPr>
              <a:t>은 같아야 합니다</a:t>
            </a:r>
            <a:r>
              <a:rPr lang="en-US" altLang="ko-KR" sz="1600" dirty="0">
                <a:solidFill>
                  <a:srgbClr val="002060"/>
                </a:solidFill>
              </a:rPr>
              <a:t>.</a:t>
            </a:r>
          </a:p>
          <a:p>
            <a:r>
              <a:rPr lang="en-US" altLang="ko-KR" sz="1600" dirty="0">
                <a:solidFill>
                  <a:srgbClr val="002060"/>
                </a:solidFill>
              </a:rPr>
              <a:t>#shape[1]</a:t>
            </a:r>
            <a:r>
              <a:rPr lang="ko-KR" altLang="en-US" sz="1600" dirty="0">
                <a:solidFill>
                  <a:srgbClr val="002060"/>
                </a:solidFill>
              </a:rPr>
              <a:t>를 제외한 나머지 </a:t>
            </a:r>
            <a:r>
              <a:rPr lang="en-US" altLang="ko-KR" sz="1600" dirty="0">
                <a:solidFill>
                  <a:srgbClr val="002060"/>
                </a:solidFill>
              </a:rPr>
              <a:t>shape</a:t>
            </a:r>
            <a:r>
              <a:rPr lang="ko-KR" altLang="en-US" sz="1600" dirty="0">
                <a:solidFill>
                  <a:srgbClr val="002060"/>
                </a:solidFill>
              </a:rPr>
              <a:t>이 다를 경우 </a:t>
            </a:r>
            <a:r>
              <a:rPr lang="en-US" altLang="ko-KR" sz="1600" dirty="0">
                <a:solidFill>
                  <a:srgbClr val="002060"/>
                </a:solidFill>
              </a:rPr>
              <a:t>append</a:t>
            </a:r>
            <a:r>
              <a:rPr lang="ko-KR" altLang="en-US" sz="1600" dirty="0">
                <a:solidFill>
                  <a:srgbClr val="002060"/>
                </a:solidFill>
              </a:rPr>
              <a:t>는 오류를 발생합니다</a:t>
            </a:r>
            <a:r>
              <a:rPr lang="en-US" altLang="ko-KR" sz="1600" dirty="0">
                <a:solidFill>
                  <a:srgbClr val="002060"/>
                </a:solidFill>
              </a:rPr>
              <a:t>.</a:t>
            </a:r>
          </a:p>
          <a:p>
            <a:r>
              <a:rPr lang="en-US" altLang="ko-KR" sz="1600" dirty="0">
                <a:solidFill>
                  <a:srgbClr val="002060"/>
                </a:solidFill>
              </a:rPr>
              <a:t>result = </a:t>
            </a:r>
            <a:r>
              <a:rPr lang="en-US" altLang="ko-KR" sz="1600" dirty="0" err="1">
                <a:solidFill>
                  <a:srgbClr val="002060"/>
                </a:solidFill>
              </a:rPr>
              <a:t>np.append</a:t>
            </a:r>
            <a:r>
              <a:rPr lang="en-US" altLang="ko-KR" sz="1600" dirty="0">
                <a:solidFill>
                  <a:srgbClr val="002060"/>
                </a:solidFill>
              </a:rPr>
              <a:t>(a, b, axis=1)</a:t>
            </a:r>
          </a:p>
          <a:p>
            <a:r>
              <a:rPr lang="en-US" altLang="ko-KR" sz="1600" dirty="0" err="1">
                <a:solidFill>
                  <a:srgbClr val="002060"/>
                </a:solidFill>
              </a:rPr>
              <a:t>pprint</a:t>
            </a:r>
            <a:r>
              <a:rPr lang="en-US" altLang="ko-KR" sz="1600" dirty="0">
                <a:solidFill>
                  <a:srgbClr val="002060"/>
                </a:solidFill>
              </a:rPr>
              <a:t>(result)</a:t>
            </a:r>
          </a:p>
          <a:p>
            <a:r>
              <a:rPr lang="en-US" altLang="ko-KR" sz="1600" dirty="0">
                <a:solidFill>
                  <a:srgbClr val="002060"/>
                </a:solidFill>
              </a:rPr>
              <a:t># shape</a:t>
            </a:r>
            <a:r>
              <a:rPr lang="ko-KR" altLang="en-US" sz="1600" dirty="0">
                <a:solidFill>
                  <a:srgbClr val="002060"/>
                </a:solidFill>
              </a:rPr>
              <a:t>이 다른 배열 생성</a:t>
            </a:r>
          </a:p>
          <a:p>
            <a:r>
              <a:rPr lang="en-US" altLang="ko-KR" sz="1600" dirty="0" err="1">
                <a:solidFill>
                  <a:srgbClr val="002060"/>
                </a:solidFill>
              </a:rPr>
              <a:t>different_sahpe_arr</a:t>
            </a:r>
            <a:r>
              <a:rPr lang="en-US" altLang="ko-KR" sz="1600" dirty="0">
                <a:solidFill>
                  <a:srgbClr val="002060"/>
                </a:solidFill>
              </a:rPr>
              <a:t> = </a:t>
            </a:r>
            <a:r>
              <a:rPr lang="en-US" altLang="ko-KR" sz="1600" dirty="0" err="1">
                <a:solidFill>
                  <a:srgbClr val="002060"/>
                </a:solidFill>
              </a:rPr>
              <a:t>np.arange</a:t>
            </a:r>
            <a:r>
              <a:rPr lang="en-US" altLang="ko-KR" sz="1600" dirty="0">
                <a:solidFill>
                  <a:srgbClr val="002060"/>
                </a:solidFill>
              </a:rPr>
              <a:t>(10, 20).reshape(5, 2)</a:t>
            </a:r>
          </a:p>
          <a:p>
            <a:r>
              <a:rPr lang="en-US" altLang="ko-KR" sz="1600" dirty="0" err="1">
                <a:solidFill>
                  <a:srgbClr val="002060"/>
                </a:solidFill>
              </a:rPr>
              <a:t>pprint</a:t>
            </a:r>
            <a:r>
              <a:rPr lang="en-US" altLang="ko-KR" sz="1600" dirty="0">
                <a:solidFill>
                  <a:srgbClr val="002060"/>
                </a:solidFill>
              </a:rPr>
              <a:t>(</a:t>
            </a:r>
            <a:r>
              <a:rPr lang="en-US" altLang="ko-KR" sz="1600" dirty="0" err="1">
                <a:solidFill>
                  <a:srgbClr val="002060"/>
                </a:solidFill>
              </a:rPr>
              <a:t>different_sahpe_arr</a:t>
            </a:r>
            <a:r>
              <a:rPr lang="en-US" altLang="ko-KR" sz="1600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600" dirty="0">
                <a:solidFill>
                  <a:srgbClr val="002060"/>
                </a:solidFill>
              </a:rPr>
              <a:t># </a:t>
            </a:r>
            <a:r>
              <a:rPr lang="ko-KR" altLang="en-US" sz="1600" dirty="0">
                <a:solidFill>
                  <a:srgbClr val="002060"/>
                </a:solidFill>
              </a:rPr>
              <a:t>기준 축을 제외한 </a:t>
            </a:r>
            <a:r>
              <a:rPr lang="en-US" altLang="ko-KR" sz="1600" dirty="0">
                <a:solidFill>
                  <a:srgbClr val="002060"/>
                </a:solidFill>
              </a:rPr>
              <a:t>shape</a:t>
            </a:r>
            <a:r>
              <a:rPr lang="ko-KR" altLang="en-US" sz="1600" dirty="0">
                <a:solidFill>
                  <a:srgbClr val="002060"/>
                </a:solidFill>
              </a:rPr>
              <a:t>이 다른 배열의 </a:t>
            </a:r>
            <a:r>
              <a:rPr lang="en-US" altLang="ko-KR" sz="1600" dirty="0">
                <a:solidFill>
                  <a:srgbClr val="002060"/>
                </a:solidFill>
              </a:rPr>
              <a:t>append: </a:t>
            </a:r>
            <a:r>
              <a:rPr lang="ko-KR" altLang="en-US" sz="1600" dirty="0">
                <a:solidFill>
                  <a:srgbClr val="002060"/>
                </a:solidFill>
              </a:rPr>
              <a:t>오류 발생</a:t>
            </a:r>
          </a:p>
          <a:p>
            <a:r>
              <a:rPr lang="en-US" altLang="ko-KR" sz="1600" dirty="0" err="1">
                <a:solidFill>
                  <a:srgbClr val="002060"/>
                </a:solidFill>
              </a:rPr>
              <a:t>np.append</a:t>
            </a:r>
            <a:r>
              <a:rPr lang="en-US" altLang="ko-KR" sz="1600" dirty="0">
                <a:solidFill>
                  <a:srgbClr val="002060"/>
                </a:solidFill>
              </a:rPr>
              <a:t>(a, </a:t>
            </a:r>
            <a:r>
              <a:rPr lang="en-US" altLang="ko-KR" sz="1600" dirty="0" err="1">
                <a:solidFill>
                  <a:srgbClr val="002060"/>
                </a:solidFill>
              </a:rPr>
              <a:t>different_sahpe_arr</a:t>
            </a:r>
            <a:r>
              <a:rPr lang="en-US" altLang="ko-KR" sz="1600" dirty="0">
                <a:solidFill>
                  <a:srgbClr val="002060"/>
                </a:solidFill>
              </a:rPr>
              <a:t>, axis=1)</a:t>
            </a:r>
            <a:endParaRPr lang="ko-KR" altLang="en-US" sz="1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145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23504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/>
              <a:t>배열 요소 추가 </a:t>
            </a:r>
            <a:r>
              <a:rPr lang="ko-KR" altLang="en-US" sz="1800" b="1" dirty="0" smtClean="0"/>
              <a:t>삭제  </a:t>
            </a:r>
            <a:r>
              <a:rPr lang="en-US" altLang="ko-KR" sz="1800" b="1" dirty="0" smtClean="0"/>
              <a:t> </a:t>
            </a:r>
            <a:endParaRPr lang="en-US" altLang="ko-KR" sz="1800" b="1" dirty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insert() : axis</a:t>
            </a:r>
            <a:r>
              <a:rPr lang="ko-KR" altLang="en-US" sz="1800" dirty="0"/>
              <a:t>를 지정하지 않으며 </a:t>
            </a:r>
            <a:r>
              <a:rPr lang="en-US" altLang="ko-KR" sz="1800" dirty="0"/>
              <a:t>1</a:t>
            </a:r>
            <a:r>
              <a:rPr lang="ko-KR" altLang="en-US" sz="1800" dirty="0"/>
              <a:t>차원 배열로 </a:t>
            </a:r>
            <a:r>
              <a:rPr lang="ko-KR" altLang="en-US" sz="1800" dirty="0" smtClean="0"/>
              <a:t>변환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>            </a:t>
            </a:r>
            <a:r>
              <a:rPr lang="en-US" altLang="ko-KR" sz="1800" dirty="0" err="1" smtClean="0"/>
              <a:t>np.insert</a:t>
            </a:r>
            <a:r>
              <a:rPr lang="en-US" altLang="ko-KR" sz="1800" dirty="0" smtClean="0"/>
              <a:t>(</a:t>
            </a:r>
            <a:r>
              <a:rPr lang="en-US" altLang="ko-KR" sz="1800" dirty="0" err="1" smtClean="0"/>
              <a:t>arr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obj</a:t>
            </a:r>
            <a:r>
              <a:rPr lang="en-US" altLang="ko-KR" sz="1800" dirty="0"/>
              <a:t>, values, axis=None</a:t>
            </a:r>
            <a:r>
              <a:rPr lang="en-US" altLang="ko-KR" sz="1800" dirty="0" smtClean="0"/>
              <a:t>)</a:t>
            </a:r>
            <a:br>
              <a:rPr lang="en-US" altLang="ko-KR" sz="1800" dirty="0" smtClean="0"/>
            </a:br>
            <a:r>
              <a:rPr lang="en-US" altLang="ko-KR" sz="1800" dirty="0" smtClean="0"/>
              <a:t>            </a:t>
            </a:r>
            <a:r>
              <a:rPr lang="ko-KR" altLang="en-US" sz="1800" dirty="0" smtClean="0"/>
              <a:t>추가할 </a:t>
            </a:r>
            <a:r>
              <a:rPr lang="ko-KR" altLang="en-US" sz="1800" dirty="0"/>
              <a:t>방향을 </a:t>
            </a:r>
            <a:r>
              <a:rPr lang="en-US" altLang="ko-KR" sz="1800" dirty="0"/>
              <a:t>axis</a:t>
            </a:r>
            <a:r>
              <a:rPr lang="ko-KR" altLang="en-US" sz="1800" dirty="0"/>
              <a:t>로 지정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42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Python </a:t>
            </a:r>
            <a:r>
              <a:rPr lang="en-US" altLang="ko-KR" sz="2400" b="1" dirty="0" err="1" smtClean="0"/>
              <a:t>Numpy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50643" y="2228851"/>
            <a:ext cx="9972122" cy="27268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rgbClr val="002060"/>
                </a:solidFill>
              </a:rPr>
              <a:t>a = </a:t>
            </a:r>
            <a:r>
              <a:rPr lang="en-US" altLang="ko-KR" sz="1600" dirty="0" err="1">
                <a:solidFill>
                  <a:srgbClr val="002060"/>
                </a:solidFill>
              </a:rPr>
              <a:t>np.arange</a:t>
            </a:r>
            <a:r>
              <a:rPr lang="en-US" altLang="ko-KR" sz="1600" dirty="0">
                <a:solidFill>
                  <a:srgbClr val="002060"/>
                </a:solidFill>
              </a:rPr>
              <a:t>(1, 10).reshape(3, 3)</a:t>
            </a:r>
          </a:p>
          <a:p>
            <a:r>
              <a:rPr lang="en-US" altLang="ko-KR" sz="1600" dirty="0" err="1">
                <a:solidFill>
                  <a:srgbClr val="002060"/>
                </a:solidFill>
              </a:rPr>
              <a:t>pprint</a:t>
            </a:r>
            <a:r>
              <a:rPr lang="en-US" altLang="ko-KR" sz="1600" dirty="0">
                <a:solidFill>
                  <a:srgbClr val="002060"/>
                </a:solidFill>
              </a:rPr>
              <a:t>(a)</a:t>
            </a:r>
          </a:p>
          <a:p>
            <a:r>
              <a:rPr lang="en-US" altLang="ko-KR" sz="1600" dirty="0">
                <a:solidFill>
                  <a:srgbClr val="002060"/>
                </a:solidFill>
              </a:rPr>
              <a:t>#  a </a:t>
            </a:r>
            <a:r>
              <a:rPr lang="ko-KR" altLang="en-US" sz="1600" dirty="0">
                <a:solidFill>
                  <a:srgbClr val="002060"/>
                </a:solidFill>
              </a:rPr>
              <a:t>배열을 </a:t>
            </a:r>
            <a:r>
              <a:rPr lang="ko-KR" altLang="en-US" sz="1600" dirty="0" err="1">
                <a:solidFill>
                  <a:srgbClr val="002060"/>
                </a:solidFill>
              </a:rPr>
              <a:t>일차원</a:t>
            </a:r>
            <a:r>
              <a:rPr lang="ko-KR" altLang="en-US" sz="1600" dirty="0">
                <a:solidFill>
                  <a:srgbClr val="002060"/>
                </a:solidFill>
              </a:rPr>
              <a:t> 배열로 변환하고 </a:t>
            </a:r>
            <a:r>
              <a:rPr lang="en-US" altLang="ko-KR" sz="1600" dirty="0">
                <a:solidFill>
                  <a:srgbClr val="002060"/>
                </a:solidFill>
              </a:rPr>
              <a:t>1</a:t>
            </a:r>
            <a:r>
              <a:rPr lang="ko-KR" altLang="en-US" sz="1600" dirty="0">
                <a:solidFill>
                  <a:srgbClr val="002060"/>
                </a:solidFill>
              </a:rPr>
              <a:t>번 </a:t>
            </a:r>
            <a:r>
              <a:rPr lang="en-US" altLang="ko-KR" sz="1600" dirty="0">
                <a:solidFill>
                  <a:srgbClr val="002060"/>
                </a:solidFill>
              </a:rPr>
              <a:t>index</a:t>
            </a:r>
            <a:r>
              <a:rPr lang="ko-KR" altLang="en-US" sz="1600" dirty="0">
                <a:solidFill>
                  <a:srgbClr val="002060"/>
                </a:solidFill>
              </a:rPr>
              <a:t>에 </a:t>
            </a:r>
            <a:r>
              <a:rPr lang="en-US" altLang="ko-KR" sz="1600" dirty="0">
                <a:solidFill>
                  <a:srgbClr val="002060"/>
                </a:solidFill>
              </a:rPr>
              <a:t>99 </a:t>
            </a:r>
            <a:r>
              <a:rPr lang="ko-KR" altLang="en-US" sz="1600" dirty="0">
                <a:solidFill>
                  <a:srgbClr val="002060"/>
                </a:solidFill>
              </a:rPr>
              <a:t>추가</a:t>
            </a:r>
          </a:p>
          <a:p>
            <a:r>
              <a:rPr lang="en-US" altLang="ko-KR" sz="1600" dirty="0" err="1">
                <a:solidFill>
                  <a:srgbClr val="002060"/>
                </a:solidFill>
              </a:rPr>
              <a:t>np.insert</a:t>
            </a:r>
            <a:r>
              <a:rPr lang="en-US" altLang="ko-KR" sz="1600" dirty="0">
                <a:solidFill>
                  <a:srgbClr val="002060"/>
                </a:solidFill>
              </a:rPr>
              <a:t>(a, 1, 999)</a:t>
            </a:r>
          </a:p>
          <a:p>
            <a:r>
              <a:rPr lang="en-US" altLang="ko-KR" sz="1600" dirty="0">
                <a:solidFill>
                  <a:srgbClr val="002060"/>
                </a:solidFill>
              </a:rPr>
              <a:t># a </a:t>
            </a:r>
            <a:r>
              <a:rPr lang="ko-KR" altLang="en-US" sz="1600" dirty="0">
                <a:solidFill>
                  <a:srgbClr val="002060"/>
                </a:solidFill>
              </a:rPr>
              <a:t>배열의 </a:t>
            </a:r>
            <a:r>
              <a:rPr lang="en-US" altLang="ko-KR" sz="1600" dirty="0">
                <a:solidFill>
                  <a:srgbClr val="002060"/>
                </a:solidFill>
              </a:rPr>
              <a:t>axis 0 </a:t>
            </a:r>
            <a:r>
              <a:rPr lang="ko-KR" altLang="en-US" sz="1600" dirty="0">
                <a:solidFill>
                  <a:srgbClr val="002060"/>
                </a:solidFill>
              </a:rPr>
              <a:t>방향 </a:t>
            </a:r>
            <a:r>
              <a:rPr lang="en-US" altLang="ko-KR" sz="1600" dirty="0">
                <a:solidFill>
                  <a:srgbClr val="002060"/>
                </a:solidFill>
              </a:rPr>
              <a:t>1</a:t>
            </a:r>
            <a:r>
              <a:rPr lang="ko-KR" altLang="en-US" sz="1600" dirty="0">
                <a:solidFill>
                  <a:srgbClr val="002060"/>
                </a:solidFill>
              </a:rPr>
              <a:t>번 인덱스에 추가</a:t>
            </a:r>
          </a:p>
          <a:p>
            <a:r>
              <a:rPr lang="en-US" altLang="ko-KR" sz="1600" dirty="0">
                <a:solidFill>
                  <a:srgbClr val="002060"/>
                </a:solidFill>
              </a:rPr>
              <a:t># index</a:t>
            </a:r>
            <a:r>
              <a:rPr lang="ko-KR" altLang="en-US" sz="1600" dirty="0">
                <a:solidFill>
                  <a:srgbClr val="002060"/>
                </a:solidFill>
              </a:rPr>
              <a:t>가 </a:t>
            </a:r>
            <a:r>
              <a:rPr lang="en-US" altLang="ko-KR" sz="1600" dirty="0">
                <a:solidFill>
                  <a:srgbClr val="002060"/>
                </a:solidFill>
              </a:rPr>
              <a:t>1</a:t>
            </a:r>
            <a:r>
              <a:rPr lang="ko-KR" altLang="en-US" sz="1600" dirty="0">
                <a:solidFill>
                  <a:srgbClr val="002060"/>
                </a:solidFill>
              </a:rPr>
              <a:t>인 </a:t>
            </a:r>
            <a:r>
              <a:rPr lang="en-US" altLang="ko-KR" sz="1600" dirty="0">
                <a:solidFill>
                  <a:srgbClr val="002060"/>
                </a:solidFill>
              </a:rPr>
              <a:t>row</a:t>
            </a:r>
            <a:r>
              <a:rPr lang="ko-KR" altLang="en-US" sz="1600" dirty="0">
                <a:solidFill>
                  <a:srgbClr val="002060"/>
                </a:solidFill>
              </a:rPr>
              <a:t>에 </a:t>
            </a:r>
            <a:r>
              <a:rPr lang="en-US" altLang="ko-KR" sz="1600" dirty="0">
                <a:solidFill>
                  <a:srgbClr val="002060"/>
                </a:solidFill>
              </a:rPr>
              <a:t>999</a:t>
            </a:r>
            <a:r>
              <a:rPr lang="ko-KR" altLang="en-US" sz="1600" dirty="0">
                <a:solidFill>
                  <a:srgbClr val="002060"/>
                </a:solidFill>
              </a:rPr>
              <a:t>가 추가됨</a:t>
            </a:r>
          </a:p>
          <a:p>
            <a:r>
              <a:rPr lang="en-US" altLang="ko-KR" sz="1600" dirty="0" err="1">
                <a:solidFill>
                  <a:srgbClr val="002060"/>
                </a:solidFill>
              </a:rPr>
              <a:t>np.insert</a:t>
            </a:r>
            <a:r>
              <a:rPr lang="en-US" altLang="ko-KR" sz="1600" dirty="0">
                <a:solidFill>
                  <a:srgbClr val="002060"/>
                </a:solidFill>
              </a:rPr>
              <a:t>(a, 1, 999, axis=0)</a:t>
            </a:r>
          </a:p>
          <a:p>
            <a:r>
              <a:rPr lang="en-US" altLang="ko-KR" sz="1600" dirty="0">
                <a:solidFill>
                  <a:srgbClr val="002060"/>
                </a:solidFill>
              </a:rPr>
              <a:t># a </a:t>
            </a:r>
            <a:r>
              <a:rPr lang="ko-KR" altLang="en-US" sz="1600" dirty="0">
                <a:solidFill>
                  <a:srgbClr val="002060"/>
                </a:solidFill>
              </a:rPr>
              <a:t>배열의 </a:t>
            </a:r>
            <a:r>
              <a:rPr lang="en-US" altLang="ko-KR" sz="1600" dirty="0">
                <a:solidFill>
                  <a:srgbClr val="002060"/>
                </a:solidFill>
              </a:rPr>
              <a:t>axis 1 </a:t>
            </a:r>
            <a:r>
              <a:rPr lang="ko-KR" altLang="en-US" sz="1600" dirty="0">
                <a:solidFill>
                  <a:srgbClr val="002060"/>
                </a:solidFill>
              </a:rPr>
              <a:t>방향 </a:t>
            </a:r>
            <a:r>
              <a:rPr lang="en-US" altLang="ko-KR" sz="1600" dirty="0">
                <a:solidFill>
                  <a:srgbClr val="002060"/>
                </a:solidFill>
              </a:rPr>
              <a:t>1</a:t>
            </a:r>
            <a:r>
              <a:rPr lang="ko-KR" altLang="en-US" sz="1600" dirty="0">
                <a:solidFill>
                  <a:srgbClr val="002060"/>
                </a:solidFill>
              </a:rPr>
              <a:t>번 인덱스에 추가</a:t>
            </a:r>
          </a:p>
          <a:p>
            <a:r>
              <a:rPr lang="en-US" altLang="ko-KR" sz="1600" dirty="0">
                <a:solidFill>
                  <a:srgbClr val="002060"/>
                </a:solidFill>
              </a:rPr>
              <a:t># index</a:t>
            </a:r>
            <a:r>
              <a:rPr lang="ko-KR" altLang="en-US" sz="1600" dirty="0">
                <a:solidFill>
                  <a:srgbClr val="002060"/>
                </a:solidFill>
              </a:rPr>
              <a:t>가 </a:t>
            </a:r>
            <a:r>
              <a:rPr lang="en-US" altLang="ko-KR" sz="1600" dirty="0">
                <a:solidFill>
                  <a:srgbClr val="002060"/>
                </a:solidFill>
              </a:rPr>
              <a:t>1</a:t>
            </a:r>
            <a:r>
              <a:rPr lang="ko-KR" altLang="en-US" sz="1600" dirty="0">
                <a:solidFill>
                  <a:srgbClr val="002060"/>
                </a:solidFill>
              </a:rPr>
              <a:t>인 </a:t>
            </a:r>
            <a:r>
              <a:rPr lang="en-US" altLang="ko-KR" sz="1600" dirty="0">
                <a:solidFill>
                  <a:srgbClr val="002060"/>
                </a:solidFill>
              </a:rPr>
              <a:t>column</a:t>
            </a:r>
            <a:r>
              <a:rPr lang="ko-KR" altLang="en-US" sz="1600" dirty="0">
                <a:solidFill>
                  <a:srgbClr val="002060"/>
                </a:solidFill>
              </a:rPr>
              <a:t>에 </a:t>
            </a:r>
            <a:r>
              <a:rPr lang="en-US" altLang="ko-KR" sz="1600" dirty="0">
                <a:solidFill>
                  <a:srgbClr val="002060"/>
                </a:solidFill>
              </a:rPr>
              <a:t>999</a:t>
            </a:r>
            <a:r>
              <a:rPr lang="ko-KR" altLang="en-US" sz="1600" dirty="0">
                <a:solidFill>
                  <a:srgbClr val="002060"/>
                </a:solidFill>
              </a:rPr>
              <a:t>가 추가됨</a:t>
            </a:r>
          </a:p>
          <a:p>
            <a:r>
              <a:rPr lang="en-US" altLang="ko-KR" sz="1600" dirty="0" err="1">
                <a:solidFill>
                  <a:srgbClr val="002060"/>
                </a:solidFill>
              </a:rPr>
              <a:t>np.insert</a:t>
            </a:r>
            <a:r>
              <a:rPr lang="en-US" altLang="ko-KR" sz="1600" dirty="0">
                <a:solidFill>
                  <a:srgbClr val="002060"/>
                </a:solidFill>
              </a:rPr>
              <a:t>(a, 1, 999, axis=1)</a:t>
            </a:r>
            <a:endParaRPr lang="ko-KR" altLang="en-US" sz="1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95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23504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/>
              <a:t>배열 요소 추가 </a:t>
            </a:r>
            <a:r>
              <a:rPr lang="ko-KR" altLang="en-US" sz="1800" b="1" dirty="0" smtClean="0"/>
              <a:t>삭제  </a:t>
            </a:r>
            <a:r>
              <a:rPr lang="en-US" altLang="ko-KR" sz="1800" b="1" dirty="0" smtClean="0"/>
              <a:t> </a:t>
            </a:r>
            <a:endParaRPr lang="en-US" altLang="ko-KR" sz="1800" b="1" dirty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delete() :  </a:t>
            </a:r>
            <a:r>
              <a:rPr lang="ko-KR" altLang="en-US" sz="1800" dirty="0"/>
              <a:t>원본 배열을 변경하지 않으며 새로운 배열을 </a:t>
            </a:r>
            <a:r>
              <a:rPr lang="ko-KR" altLang="en-US" sz="1800" dirty="0" smtClean="0"/>
              <a:t>반환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>   	</a:t>
            </a:r>
            <a:r>
              <a:rPr lang="en-US" altLang="ko-KR" sz="1800" dirty="0" err="1" smtClean="0"/>
              <a:t>np.delete</a:t>
            </a:r>
            <a:r>
              <a:rPr lang="en-US" altLang="ko-KR" sz="1800" dirty="0" smtClean="0"/>
              <a:t>(</a:t>
            </a:r>
            <a:r>
              <a:rPr lang="en-US" altLang="ko-KR" sz="1800" dirty="0" err="1" smtClean="0"/>
              <a:t>arr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obj</a:t>
            </a:r>
            <a:r>
              <a:rPr lang="en-US" altLang="ko-KR" sz="1800" dirty="0"/>
              <a:t>, </a:t>
            </a:r>
            <a:r>
              <a:rPr lang="en-US" altLang="ko-KR" sz="1800" dirty="0" smtClean="0"/>
              <a:t>axis=None)</a:t>
            </a:r>
            <a:br>
              <a:rPr lang="en-US" altLang="ko-KR" sz="1800" dirty="0" smtClean="0"/>
            </a:br>
            <a:r>
              <a:rPr lang="en-US" altLang="ko-KR" sz="1800" dirty="0" smtClean="0"/>
              <a:t>        	axis</a:t>
            </a:r>
            <a:r>
              <a:rPr lang="ko-KR" altLang="en-US" sz="1800" dirty="0"/>
              <a:t>를 지정하지 않으며 </a:t>
            </a:r>
            <a:r>
              <a:rPr lang="en-US" altLang="ko-KR" sz="1800" dirty="0"/>
              <a:t>1</a:t>
            </a:r>
            <a:r>
              <a:rPr lang="ko-KR" altLang="en-US" sz="1800" dirty="0"/>
              <a:t>차원 배열로 </a:t>
            </a:r>
            <a:r>
              <a:rPr lang="ko-KR" altLang="en-US" sz="1800" dirty="0" smtClean="0"/>
              <a:t>변환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>		</a:t>
            </a:r>
            <a:r>
              <a:rPr lang="ko-KR" altLang="en-US" sz="1800" dirty="0" smtClean="0"/>
              <a:t>삭제할 </a:t>
            </a:r>
            <a:r>
              <a:rPr lang="ko-KR" altLang="en-US" sz="1800" dirty="0"/>
              <a:t>방향을 </a:t>
            </a:r>
            <a:r>
              <a:rPr lang="en-US" altLang="ko-KR" sz="1800" dirty="0"/>
              <a:t>axis</a:t>
            </a:r>
            <a:r>
              <a:rPr lang="ko-KR" altLang="en-US" sz="1800" dirty="0"/>
              <a:t>로 </a:t>
            </a:r>
            <a:r>
              <a:rPr lang="ko-KR" altLang="en-US" sz="1800" dirty="0" smtClean="0"/>
              <a:t>지정 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43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Python </a:t>
            </a:r>
            <a:r>
              <a:rPr lang="en-US" altLang="ko-KR" sz="2400" b="1" dirty="0" err="1" smtClean="0"/>
              <a:t>Numpy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70433" y="2533651"/>
            <a:ext cx="9972122" cy="21105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rgbClr val="002060"/>
                </a:solidFill>
              </a:rPr>
              <a:t>a = </a:t>
            </a:r>
            <a:r>
              <a:rPr lang="en-US" altLang="ko-KR" sz="1600" dirty="0" err="1">
                <a:solidFill>
                  <a:srgbClr val="002060"/>
                </a:solidFill>
              </a:rPr>
              <a:t>np.arange</a:t>
            </a:r>
            <a:r>
              <a:rPr lang="en-US" altLang="ko-KR" sz="1600" dirty="0">
                <a:solidFill>
                  <a:srgbClr val="002060"/>
                </a:solidFill>
              </a:rPr>
              <a:t>(1, 10).reshape(3, 3)</a:t>
            </a:r>
          </a:p>
          <a:p>
            <a:r>
              <a:rPr lang="en-US" altLang="ko-KR" sz="1600" dirty="0" err="1">
                <a:solidFill>
                  <a:srgbClr val="002060"/>
                </a:solidFill>
              </a:rPr>
              <a:t>pprint</a:t>
            </a:r>
            <a:r>
              <a:rPr lang="en-US" altLang="ko-KR" sz="1600" dirty="0">
                <a:solidFill>
                  <a:srgbClr val="002060"/>
                </a:solidFill>
              </a:rPr>
              <a:t>(a)</a:t>
            </a:r>
          </a:p>
          <a:p>
            <a:r>
              <a:rPr lang="en-US" altLang="ko-KR" sz="1600" dirty="0">
                <a:solidFill>
                  <a:srgbClr val="002060"/>
                </a:solidFill>
              </a:rPr>
              <a:t>#  a </a:t>
            </a:r>
            <a:r>
              <a:rPr lang="ko-KR" altLang="en-US" sz="1600" dirty="0">
                <a:solidFill>
                  <a:srgbClr val="002060"/>
                </a:solidFill>
              </a:rPr>
              <a:t>배열을 </a:t>
            </a:r>
            <a:r>
              <a:rPr lang="ko-KR" altLang="en-US" sz="1600" dirty="0" err="1">
                <a:solidFill>
                  <a:srgbClr val="002060"/>
                </a:solidFill>
              </a:rPr>
              <a:t>일차원</a:t>
            </a:r>
            <a:r>
              <a:rPr lang="ko-KR" altLang="en-US" sz="1600" dirty="0">
                <a:solidFill>
                  <a:srgbClr val="002060"/>
                </a:solidFill>
              </a:rPr>
              <a:t> 배열로 변환하고 </a:t>
            </a:r>
            <a:r>
              <a:rPr lang="en-US" altLang="ko-KR" sz="1600" dirty="0">
                <a:solidFill>
                  <a:srgbClr val="002060"/>
                </a:solidFill>
              </a:rPr>
              <a:t>1</a:t>
            </a:r>
            <a:r>
              <a:rPr lang="ko-KR" altLang="en-US" sz="1600" dirty="0">
                <a:solidFill>
                  <a:srgbClr val="002060"/>
                </a:solidFill>
              </a:rPr>
              <a:t>번 </a:t>
            </a:r>
            <a:r>
              <a:rPr lang="en-US" altLang="ko-KR" sz="1600" dirty="0">
                <a:solidFill>
                  <a:srgbClr val="002060"/>
                </a:solidFill>
              </a:rPr>
              <a:t>index </a:t>
            </a:r>
            <a:r>
              <a:rPr lang="ko-KR" altLang="en-US" sz="1600" dirty="0">
                <a:solidFill>
                  <a:srgbClr val="002060"/>
                </a:solidFill>
              </a:rPr>
              <a:t>삭제</a:t>
            </a:r>
          </a:p>
          <a:p>
            <a:r>
              <a:rPr lang="en-US" altLang="ko-KR" sz="1600" dirty="0" err="1">
                <a:solidFill>
                  <a:srgbClr val="002060"/>
                </a:solidFill>
              </a:rPr>
              <a:t>np.delete</a:t>
            </a:r>
            <a:r>
              <a:rPr lang="en-US" altLang="ko-KR" sz="1600" dirty="0">
                <a:solidFill>
                  <a:srgbClr val="002060"/>
                </a:solidFill>
              </a:rPr>
              <a:t>(a, 1)</a:t>
            </a:r>
          </a:p>
          <a:p>
            <a:r>
              <a:rPr lang="en-US" altLang="ko-KR" sz="1600" dirty="0">
                <a:solidFill>
                  <a:srgbClr val="002060"/>
                </a:solidFill>
              </a:rPr>
              <a:t># a </a:t>
            </a:r>
            <a:r>
              <a:rPr lang="ko-KR" altLang="en-US" sz="1600" dirty="0">
                <a:solidFill>
                  <a:srgbClr val="002060"/>
                </a:solidFill>
              </a:rPr>
              <a:t>배열의 </a:t>
            </a:r>
            <a:r>
              <a:rPr lang="en-US" altLang="ko-KR" sz="1600" dirty="0">
                <a:solidFill>
                  <a:srgbClr val="002060"/>
                </a:solidFill>
              </a:rPr>
              <a:t>axis 0 </a:t>
            </a:r>
            <a:r>
              <a:rPr lang="ko-KR" altLang="en-US" sz="1600" dirty="0">
                <a:solidFill>
                  <a:srgbClr val="002060"/>
                </a:solidFill>
              </a:rPr>
              <a:t>방향 </a:t>
            </a:r>
            <a:r>
              <a:rPr lang="en-US" altLang="ko-KR" sz="1600" dirty="0">
                <a:solidFill>
                  <a:srgbClr val="002060"/>
                </a:solidFill>
              </a:rPr>
              <a:t>1</a:t>
            </a:r>
            <a:r>
              <a:rPr lang="ko-KR" altLang="en-US" sz="1600" dirty="0">
                <a:solidFill>
                  <a:srgbClr val="002060"/>
                </a:solidFill>
              </a:rPr>
              <a:t>번 인덱스인 행을 삭제한 배열을 생성하여 반환</a:t>
            </a:r>
          </a:p>
          <a:p>
            <a:r>
              <a:rPr lang="en-US" altLang="ko-KR" sz="1600" dirty="0" err="1">
                <a:solidFill>
                  <a:srgbClr val="002060"/>
                </a:solidFill>
              </a:rPr>
              <a:t>np.delete</a:t>
            </a:r>
            <a:r>
              <a:rPr lang="en-US" altLang="ko-KR" sz="1600" dirty="0">
                <a:solidFill>
                  <a:srgbClr val="002060"/>
                </a:solidFill>
              </a:rPr>
              <a:t>(a, 1, axis=0)</a:t>
            </a:r>
          </a:p>
          <a:p>
            <a:r>
              <a:rPr lang="en-US" altLang="ko-KR" sz="1600" dirty="0">
                <a:solidFill>
                  <a:srgbClr val="002060"/>
                </a:solidFill>
              </a:rPr>
              <a:t># a </a:t>
            </a:r>
            <a:r>
              <a:rPr lang="ko-KR" altLang="en-US" sz="1600" dirty="0">
                <a:solidFill>
                  <a:srgbClr val="002060"/>
                </a:solidFill>
              </a:rPr>
              <a:t>배열의 </a:t>
            </a:r>
            <a:r>
              <a:rPr lang="en-US" altLang="ko-KR" sz="1600" dirty="0">
                <a:solidFill>
                  <a:srgbClr val="002060"/>
                </a:solidFill>
              </a:rPr>
              <a:t>axis 1 </a:t>
            </a:r>
            <a:r>
              <a:rPr lang="ko-KR" altLang="en-US" sz="1600" dirty="0">
                <a:solidFill>
                  <a:srgbClr val="002060"/>
                </a:solidFill>
              </a:rPr>
              <a:t>방향 </a:t>
            </a:r>
            <a:r>
              <a:rPr lang="en-US" altLang="ko-KR" sz="1600" dirty="0">
                <a:solidFill>
                  <a:srgbClr val="002060"/>
                </a:solidFill>
              </a:rPr>
              <a:t>1</a:t>
            </a:r>
            <a:r>
              <a:rPr lang="ko-KR" altLang="en-US" sz="1600" dirty="0">
                <a:solidFill>
                  <a:srgbClr val="002060"/>
                </a:solidFill>
              </a:rPr>
              <a:t>번 인덱스인 열을 삭제한 배열을 생성하여 반환</a:t>
            </a:r>
          </a:p>
          <a:p>
            <a:r>
              <a:rPr lang="en-US" altLang="ko-KR" sz="1600" dirty="0" err="1">
                <a:solidFill>
                  <a:srgbClr val="002060"/>
                </a:solidFill>
              </a:rPr>
              <a:t>np.delete</a:t>
            </a:r>
            <a:r>
              <a:rPr lang="en-US" altLang="ko-KR" sz="1600" dirty="0">
                <a:solidFill>
                  <a:srgbClr val="002060"/>
                </a:solidFill>
              </a:rPr>
              <a:t>(a, 1, axis=1)</a:t>
            </a:r>
            <a:endParaRPr lang="ko-KR" altLang="en-US" sz="1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502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23504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/>
              <a:t>배열 </a:t>
            </a:r>
            <a:r>
              <a:rPr lang="ko-KR" altLang="en-US" sz="1800" b="1" dirty="0" smtClean="0"/>
              <a:t>결합  </a:t>
            </a:r>
            <a:r>
              <a:rPr lang="en-US" altLang="ko-KR" sz="1800" b="1" dirty="0" smtClean="0"/>
              <a:t> </a:t>
            </a:r>
            <a:endParaRPr lang="en-US" altLang="ko-KR" sz="1800" b="1" dirty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/>
              <a:t>np.concatenate</a:t>
            </a:r>
            <a:r>
              <a:rPr lang="en-US" altLang="ko-KR" sz="1800" dirty="0"/>
              <a:t>((a1, a2, ...), axis=0)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44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Python </a:t>
            </a:r>
            <a:r>
              <a:rPr lang="en-US" altLang="ko-KR" sz="2400" b="1" dirty="0" err="1" smtClean="0"/>
              <a:t>Numpy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50643" y="1723525"/>
            <a:ext cx="9972122" cy="33297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rgbClr val="002060"/>
                </a:solidFill>
              </a:rPr>
              <a:t>a = </a:t>
            </a:r>
            <a:r>
              <a:rPr lang="en-US" altLang="ko-KR" sz="1600" dirty="0" err="1">
                <a:solidFill>
                  <a:srgbClr val="002060"/>
                </a:solidFill>
              </a:rPr>
              <a:t>np.arange</a:t>
            </a:r>
            <a:r>
              <a:rPr lang="en-US" altLang="ko-KR" sz="1600" dirty="0">
                <a:solidFill>
                  <a:srgbClr val="002060"/>
                </a:solidFill>
              </a:rPr>
              <a:t>(1, 7).reshape((2, 3))</a:t>
            </a:r>
          </a:p>
          <a:p>
            <a:r>
              <a:rPr lang="en-US" altLang="ko-KR" sz="1600" dirty="0" err="1">
                <a:solidFill>
                  <a:srgbClr val="002060"/>
                </a:solidFill>
              </a:rPr>
              <a:t>pprint</a:t>
            </a:r>
            <a:r>
              <a:rPr lang="en-US" altLang="ko-KR" sz="1600" dirty="0">
                <a:solidFill>
                  <a:srgbClr val="002060"/>
                </a:solidFill>
              </a:rPr>
              <a:t>(a)</a:t>
            </a:r>
          </a:p>
          <a:p>
            <a:r>
              <a:rPr lang="en-US" altLang="ko-KR" sz="1600" dirty="0">
                <a:solidFill>
                  <a:srgbClr val="002060"/>
                </a:solidFill>
              </a:rPr>
              <a:t>b = </a:t>
            </a:r>
            <a:r>
              <a:rPr lang="en-US" altLang="ko-KR" sz="1600" dirty="0" err="1">
                <a:solidFill>
                  <a:srgbClr val="002060"/>
                </a:solidFill>
              </a:rPr>
              <a:t>np.arange</a:t>
            </a:r>
            <a:r>
              <a:rPr lang="en-US" altLang="ko-KR" sz="1600" dirty="0">
                <a:solidFill>
                  <a:srgbClr val="002060"/>
                </a:solidFill>
              </a:rPr>
              <a:t>(7, 13).reshape((2, 3))</a:t>
            </a:r>
          </a:p>
          <a:p>
            <a:r>
              <a:rPr lang="en-US" altLang="ko-KR" sz="1600" dirty="0" err="1">
                <a:solidFill>
                  <a:srgbClr val="002060"/>
                </a:solidFill>
              </a:rPr>
              <a:t>pprint</a:t>
            </a:r>
            <a:r>
              <a:rPr lang="en-US" altLang="ko-KR" sz="1600" dirty="0">
                <a:solidFill>
                  <a:srgbClr val="002060"/>
                </a:solidFill>
              </a:rPr>
              <a:t>(b)</a:t>
            </a:r>
          </a:p>
          <a:p>
            <a:r>
              <a:rPr lang="en-US" altLang="ko-KR" sz="1600" dirty="0">
                <a:solidFill>
                  <a:srgbClr val="002060"/>
                </a:solidFill>
              </a:rPr>
              <a:t># axis=0 </a:t>
            </a:r>
            <a:r>
              <a:rPr lang="ko-KR" altLang="en-US" sz="1600" dirty="0">
                <a:solidFill>
                  <a:srgbClr val="002060"/>
                </a:solidFill>
              </a:rPr>
              <a:t>방향으로 두 배열 결합</a:t>
            </a:r>
            <a:r>
              <a:rPr lang="en-US" altLang="ko-KR" sz="1600" dirty="0">
                <a:solidFill>
                  <a:srgbClr val="002060"/>
                </a:solidFill>
              </a:rPr>
              <a:t>, axis </a:t>
            </a:r>
            <a:r>
              <a:rPr lang="ko-KR" altLang="en-US" sz="1600" dirty="0">
                <a:solidFill>
                  <a:srgbClr val="002060"/>
                </a:solidFill>
              </a:rPr>
              <a:t>기본값</a:t>
            </a:r>
            <a:r>
              <a:rPr lang="en-US" altLang="ko-KR" sz="1600" dirty="0">
                <a:solidFill>
                  <a:srgbClr val="002060"/>
                </a:solidFill>
              </a:rPr>
              <a:t>=0</a:t>
            </a:r>
          </a:p>
          <a:p>
            <a:r>
              <a:rPr lang="en-US" altLang="ko-KR" sz="1600" dirty="0">
                <a:solidFill>
                  <a:srgbClr val="002060"/>
                </a:solidFill>
              </a:rPr>
              <a:t>result = </a:t>
            </a:r>
            <a:r>
              <a:rPr lang="en-US" altLang="ko-KR" sz="1600" dirty="0" err="1">
                <a:solidFill>
                  <a:srgbClr val="002060"/>
                </a:solidFill>
              </a:rPr>
              <a:t>np.concatenate</a:t>
            </a:r>
            <a:r>
              <a:rPr lang="en-US" altLang="ko-KR" sz="1600" dirty="0">
                <a:solidFill>
                  <a:srgbClr val="002060"/>
                </a:solidFill>
              </a:rPr>
              <a:t>((a, b))</a:t>
            </a:r>
          </a:p>
          <a:p>
            <a:r>
              <a:rPr lang="en-US" altLang="ko-KR" sz="1600" dirty="0">
                <a:solidFill>
                  <a:srgbClr val="002060"/>
                </a:solidFill>
              </a:rPr>
              <a:t>result</a:t>
            </a:r>
          </a:p>
          <a:p>
            <a:r>
              <a:rPr lang="en-US" altLang="ko-KR" sz="1600" dirty="0">
                <a:solidFill>
                  <a:srgbClr val="002060"/>
                </a:solidFill>
              </a:rPr>
              <a:t># axis=0 </a:t>
            </a:r>
            <a:r>
              <a:rPr lang="ko-KR" altLang="en-US" sz="1600" dirty="0">
                <a:solidFill>
                  <a:srgbClr val="002060"/>
                </a:solidFill>
              </a:rPr>
              <a:t>방향으로 두 배열 결합</a:t>
            </a:r>
            <a:r>
              <a:rPr lang="en-US" altLang="ko-KR" sz="1600" dirty="0">
                <a:solidFill>
                  <a:srgbClr val="002060"/>
                </a:solidFill>
              </a:rPr>
              <a:t>, </a:t>
            </a:r>
            <a:r>
              <a:rPr lang="ko-KR" altLang="en-US" sz="1600" dirty="0">
                <a:solidFill>
                  <a:srgbClr val="002060"/>
                </a:solidFill>
              </a:rPr>
              <a:t>결과 동일</a:t>
            </a:r>
          </a:p>
          <a:p>
            <a:r>
              <a:rPr lang="en-US" altLang="ko-KR" sz="1600" dirty="0">
                <a:solidFill>
                  <a:srgbClr val="002060"/>
                </a:solidFill>
              </a:rPr>
              <a:t>result = </a:t>
            </a:r>
            <a:r>
              <a:rPr lang="en-US" altLang="ko-KR" sz="1600" dirty="0" err="1">
                <a:solidFill>
                  <a:srgbClr val="002060"/>
                </a:solidFill>
              </a:rPr>
              <a:t>np.concatenate</a:t>
            </a:r>
            <a:r>
              <a:rPr lang="en-US" altLang="ko-KR" sz="1600" dirty="0">
                <a:solidFill>
                  <a:srgbClr val="002060"/>
                </a:solidFill>
              </a:rPr>
              <a:t>((a, b), axis=0)</a:t>
            </a:r>
          </a:p>
          <a:p>
            <a:r>
              <a:rPr lang="en-US" altLang="ko-KR" sz="1600" dirty="0">
                <a:solidFill>
                  <a:srgbClr val="002060"/>
                </a:solidFill>
              </a:rPr>
              <a:t>result</a:t>
            </a:r>
          </a:p>
          <a:p>
            <a:r>
              <a:rPr lang="en-US" altLang="ko-KR" sz="1600" dirty="0">
                <a:solidFill>
                  <a:srgbClr val="002060"/>
                </a:solidFill>
              </a:rPr>
              <a:t># axis=1 </a:t>
            </a:r>
            <a:r>
              <a:rPr lang="ko-KR" altLang="en-US" sz="1600" dirty="0">
                <a:solidFill>
                  <a:srgbClr val="002060"/>
                </a:solidFill>
              </a:rPr>
              <a:t>방향으로 두 배열 결합</a:t>
            </a:r>
            <a:r>
              <a:rPr lang="en-US" altLang="ko-KR" sz="1600" dirty="0">
                <a:solidFill>
                  <a:srgbClr val="002060"/>
                </a:solidFill>
              </a:rPr>
              <a:t>, </a:t>
            </a:r>
            <a:r>
              <a:rPr lang="ko-KR" altLang="en-US" sz="1600" dirty="0">
                <a:solidFill>
                  <a:srgbClr val="002060"/>
                </a:solidFill>
              </a:rPr>
              <a:t>결과 동일</a:t>
            </a:r>
          </a:p>
          <a:p>
            <a:r>
              <a:rPr lang="en-US" altLang="ko-KR" sz="1600" dirty="0">
                <a:solidFill>
                  <a:srgbClr val="002060"/>
                </a:solidFill>
              </a:rPr>
              <a:t>result = </a:t>
            </a:r>
            <a:r>
              <a:rPr lang="en-US" altLang="ko-KR" sz="1600" dirty="0" err="1">
                <a:solidFill>
                  <a:srgbClr val="002060"/>
                </a:solidFill>
              </a:rPr>
              <a:t>np.concatenate</a:t>
            </a:r>
            <a:r>
              <a:rPr lang="en-US" altLang="ko-KR" sz="1600" dirty="0">
                <a:solidFill>
                  <a:srgbClr val="002060"/>
                </a:solidFill>
              </a:rPr>
              <a:t>((a, b), axis=1)</a:t>
            </a:r>
          </a:p>
          <a:p>
            <a:r>
              <a:rPr lang="en-US" altLang="ko-KR" sz="1600" dirty="0" smtClean="0">
                <a:solidFill>
                  <a:srgbClr val="002060"/>
                </a:solidFill>
              </a:rPr>
              <a:t>result </a:t>
            </a:r>
            <a:endParaRPr lang="ko-KR" altLang="en-US" sz="1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9159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23504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/>
              <a:t>배열 </a:t>
            </a:r>
            <a:r>
              <a:rPr lang="ko-KR" altLang="en-US" sz="1800" b="1" dirty="0" smtClean="0"/>
              <a:t>결합  </a:t>
            </a:r>
            <a:r>
              <a:rPr lang="en-US" altLang="ko-KR" sz="1800" b="1" dirty="0" smtClean="0"/>
              <a:t> </a:t>
            </a:r>
            <a:endParaRPr lang="en-US" altLang="ko-KR" sz="1800" b="1" dirty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/>
              <a:t>np.vstack</a:t>
            </a:r>
            <a:r>
              <a:rPr lang="en-US" altLang="ko-KR" sz="1800" dirty="0"/>
              <a:t>(</a:t>
            </a:r>
            <a:r>
              <a:rPr lang="en-US" altLang="ko-KR" sz="1800" dirty="0" err="1"/>
              <a:t>tup</a:t>
            </a:r>
            <a:r>
              <a:rPr lang="en-US" altLang="ko-KR" sz="1800" dirty="0"/>
              <a:t>) : </a:t>
            </a:r>
            <a:r>
              <a:rPr lang="ko-KR" altLang="en-US" sz="1800" dirty="0"/>
              <a:t>수직 방향 배열 </a:t>
            </a:r>
            <a:r>
              <a:rPr lang="ko-KR" altLang="en-US" sz="1800" dirty="0" smtClean="0"/>
              <a:t>결합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>		       </a:t>
            </a:r>
            <a:r>
              <a:rPr lang="en-US" altLang="ko-KR" sz="1800" dirty="0" err="1" smtClean="0"/>
              <a:t>tup</a:t>
            </a:r>
            <a:r>
              <a:rPr lang="en-US" altLang="ko-KR" sz="1800" dirty="0"/>
              <a:t>: </a:t>
            </a:r>
            <a:r>
              <a:rPr lang="ko-KR" altLang="en-US" sz="1800" dirty="0" err="1" smtClean="0"/>
              <a:t>튜플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>                    </a:t>
            </a:r>
            <a:r>
              <a:rPr lang="ko-KR" altLang="en-US" sz="1800" dirty="0" err="1" smtClean="0"/>
              <a:t>튜플로</a:t>
            </a:r>
            <a:r>
              <a:rPr lang="ko-KR" altLang="en-US" sz="1800" dirty="0" smtClean="0"/>
              <a:t> </a:t>
            </a:r>
            <a:r>
              <a:rPr lang="ko-KR" altLang="en-US" sz="1800" dirty="0"/>
              <a:t>설정된 여러 배열을 수직 방향으로 연결 </a:t>
            </a:r>
            <a:r>
              <a:rPr lang="en-US" altLang="ko-KR" sz="1800" dirty="0"/>
              <a:t>(axis=0 </a:t>
            </a:r>
            <a:r>
              <a:rPr lang="ko-KR" altLang="en-US" sz="1800" dirty="0"/>
              <a:t>방향</a:t>
            </a:r>
            <a:r>
              <a:rPr lang="en-US" altLang="ko-KR" sz="1800" dirty="0" smtClean="0"/>
              <a:t>)</a:t>
            </a:r>
            <a:br>
              <a:rPr lang="en-US" altLang="ko-KR" sz="1800" dirty="0" smtClean="0"/>
            </a:br>
            <a:r>
              <a:rPr lang="en-US" altLang="ko-KR" sz="1800" dirty="0" smtClean="0"/>
              <a:t>                     </a:t>
            </a:r>
            <a:r>
              <a:rPr lang="en-US" altLang="ko-KR" sz="1800" dirty="0" err="1" smtClean="0"/>
              <a:t>np.concatenate</a:t>
            </a:r>
            <a:r>
              <a:rPr lang="en-US" altLang="ko-KR" sz="1800" dirty="0" smtClean="0"/>
              <a:t>(</a:t>
            </a:r>
            <a:r>
              <a:rPr lang="en-US" altLang="ko-KR" sz="1800" dirty="0" err="1" smtClean="0"/>
              <a:t>tup</a:t>
            </a:r>
            <a:r>
              <a:rPr lang="en-US" altLang="ko-KR" sz="1800" dirty="0"/>
              <a:t>, axis=0)</a:t>
            </a:r>
            <a:r>
              <a:rPr lang="ko-KR" altLang="en-US" sz="1800" dirty="0"/>
              <a:t>와 동일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45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Python </a:t>
            </a:r>
            <a:r>
              <a:rPr lang="en-US" altLang="ko-KR" sz="2400" b="1" dirty="0" err="1" smtClean="0"/>
              <a:t>Numpy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50643" y="2635929"/>
            <a:ext cx="9972122" cy="19039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rgbClr val="002060"/>
                </a:solidFill>
              </a:rPr>
              <a:t>a = </a:t>
            </a:r>
            <a:r>
              <a:rPr lang="en-US" altLang="ko-KR" sz="1600" dirty="0" err="1">
                <a:solidFill>
                  <a:srgbClr val="002060"/>
                </a:solidFill>
              </a:rPr>
              <a:t>np.arange</a:t>
            </a:r>
            <a:r>
              <a:rPr lang="en-US" altLang="ko-KR" sz="1600" dirty="0">
                <a:solidFill>
                  <a:srgbClr val="002060"/>
                </a:solidFill>
              </a:rPr>
              <a:t>(1, 7).reshape((2, 3))</a:t>
            </a:r>
          </a:p>
          <a:p>
            <a:r>
              <a:rPr lang="en-US" altLang="ko-KR" sz="1600" dirty="0" err="1">
                <a:solidFill>
                  <a:srgbClr val="002060"/>
                </a:solidFill>
              </a:rPr>
              <a:t>pprint</a:t>
            </a:r>
            <a:r>
              <a:rPr lang="en-US" altLang="ko-KR" sz="1600" dirty="0">
                <a:solidFill>
                  <a:srgbClr val="002060"/>
                </a:solidFill>
              </a:rPr>
              <a:t>(a)</a:t>
            </a:r>
          </a:p>
          <a:p>
            <a:r>
              <a:rPr lang="en-US" altLang="ko-KR" sz="1600" dirty="0">
                <a:solidFill>
                  <a:srgbClr val="002060"/>
                </a:solidFill>
              </a:rPr>
              <a:t>b = </a:t>
            </a:r>
            <a:r>
              <a:rPr lang="en-US" altLang="ko-KR" sz="1600" dirty="0" err="1">
                <a:solidFill>
                  <a:srgbClr val="002060"/>
                </a:solidFill>
              </a:rPr>
              <a:t>np.arange</a:t>
            </a:r>
            <a:r>
              <a:rPr lang="en-US" altLang="ko-KR" sz="1600" dirty="0">
                <a:solidFill>
                  <a:srgbClr val="002060"/>
                </a:solidFill>
              </a:rPr>
              <a:t>(7, 13).reshape((2, 3))</a:t>
            </a:r>
          </a:p>
          <a:p>
            <a:r>
              <a:rPr lang="en-US" altLang="ko-KR" sz="1600" dirty="0" err="1">
                <a:solidFill>
                  <a:srgbClr val="002060"/>
                </a:solidFill>
              </a:rPr>
              <a:t>pprint</a:t>
            </a:r>
            <a:r>
              <a:rPr lang="en-US" altLang="ko-KR" sz="1600" dirty="0">
                <a:solidFill>
                  <a:srgbClr val="002060"/>
                </a:solidFill>
              </a:rPr>
              <a:t>(b)</a:t>
            </a:r>
          </a:p>
          <a:p>
            <a:r>
              <a:rPr lang="en-US" altLang="ko-KR" sz="1600" dirty="0" err="1">
                <a:solidFill>
                  <a:srgbClr val="002060"/>
                </a:solidFill>
              </a:rPr>
              <a:t>np.vstack</a:t>
            </a:r>
            <a:r>
              <a:rPr lang="en-US" altLang="ko-KR" sz="1600" dirty="0">
                <a:solidFill>
                  <a:srgbClr val="002060"/>
                </a:solidFill>
              </a:rPr>
              <a:t>((a, b))</a:t>
            </a:r>
          </a:p>
          <a:p>
            <a:r>
              <a:rPr lang="en-US" altLang="ko-KR" sz="1600" dirty="0">
                <a:solidFill>
                  <a:srgbClr val="002060"/>
                </a:solidFill>
              </a:rPr>
              <a:t># 4</a:t>
            </a:r>
            <a:r>
              <a:rPr lang="ko-KR" altLang="en-US" sz="1600" dirty="0">
                <a:solidFill>
                  <a:srgbClr val="002060"/>
                </a:solidFill>
              </a:rPr>
              <a:t>개 배열을 </a:t>
            </a:r>
            <a:r>
              <a:rPr lang="ko-KR" altLang="en-US" sz="1600" dirty="0" err="1">
                <a:solidFill>
                  <a:srgbClr val="002060"/>
                </a:solidFill>
              </a:rPr>
              <a:t>튜플로</a:t>
            </a:r>
            <a:r>
              <a:rPr lang="ko-KR" altLang="en-US" sz="1600" dirty="0">
                <a:solidFill>
                  <a:srgbClr val="002060"/>
                </a:solidFill>
              </a:rPr>
              <a:t> 설정</a:t>
            </a:r>
          </a:p>
          <a:p>
            <a:r>
              <a:rPr lang="en-US" altLang="ko-KR" sz="1600" dirty="0" err="1">
                <a:solidFill>
                  <a:srgbClr val="002060"/>
                </a:solidFill>
              </a:rPr>
              <a:t>np.vstack</a:t>
            </a:r>
            <a:r>
              <a:rPr lang="en-US" altLang="ko-KR" sz="1600" dirty="0">
                <a:solidFill>
                  <a:srgbClr val="002060"/>
                </a:solidFill>
              </a:rPr>
              <a:t>((a, b, a, b))</a:t>
            </a:r>
            <a:endParaRPr lang="ko-KR" altLang="en-US" sz="1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40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23504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/>
              <a:t>배열 </a:t>
            </a:r>
            <a:r>
              <a:rPr lang="ko-KR" altLang="en-US" sz="1800" b="1" dirty="0" smtClean="0"/>
              <a:t>결합  </a:t>
            </a:r>
            <a:r>
              <a:rPr lang="en-US" altLang="ko-KR" sz="1800" b="1" dirty="0" smtClean="0"/>
              <a:t> </a:t>
            </a:r>
            <a:endParaRPr lang="en-US" altLang="ko-KR" sz="1800" b="1" dirty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/>
              <a:t>np.hstack</a:t>
            </a:r>
            <a:r>
              <a:rPr lang="en-US" altLang="ko-KR" sz="1800" dirty="0"/>
              <a:t>(</a:t>
            </a:r>
            <a:r>
              <a:rPr lang="en-US" altLang="ko-KR" sz="1800" dirty="0" err="1"/>
              <a:t>tup</a:t>
            </a:r>
            <a:r>
              <a:rPr lang="en-US" altLang="ko-KR" sz="1800" dirty="0"/>
              <a:t>) : </a:t>
            </a:r>
            <a:r>
              <a:rPr lang="ko-KR" altLang="en-US" sz="1800" dirty="0"/>
              <a:t>수평 방향 배열 </a:t>
            </a:r>
            <a:r>
              <a:rPr lang="ko-KR" altLang="en-US" sz="1800" dirty="0" smtClean="0"/>
              <a:t>결합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>                     </a:t>
            </a:r>
            <a:r>
              <a:rPr lang="en-US" altLang="ko-KR" sz="1800" dirty="0" err="1" smtClean="0"/>
              <a:t>tup</a:t>
            </a:r>
            <a:r>
              <a:rPr lang="en-US" altLang="ko-KR" sz="1800" dirty="0"/>
              <a:t>: </a:t>
            </a:r>
            <a:r>
              <a:rPr lang="ko-KR" altLang="en-US" sz="1800" dirty="0" err="1" smtClean="0"/>
              <a:t>튜플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>                     </a:t>
            </a:r>
            <a:r>
              <a:rPr lang="ko-KR" altLang="en-US" sz="1800" dirty="0" err="1" smtClean="0"/>
              <a:t>튜플로</a:t>
            </a:r>
            <a:r>
              <a:rPr lang="ko-KR" altLang="en-US" sz="1800" dirty="0" smtClean="0"/>
              <a:t> </a:t>
            </a:r>
            <a:r>
              <a:rPr lang="ko-KR" altLang="en-US" sz="1800" dirty="0"/>
              <a:t>설정된 여러 배열을 수평 방향으로 연결 </a:t>
            </a:r>
            <a:r>
              <a:rPr lang="en-US" altLang="ko-KR" sz="1800" dirty="0"/>
              <a:t>(axis=1 </a:t>
            </a:r>
            <a:r>
              <a:rPr lang="ko-KR" altLang="en-US" sz="1800" dirty="0"/>
              <a:t>방향</a:t>
            </a:r>
            <a:r>
              <a:rPr lang="en-US" altLang="ko-KR" sz="1800" dirty="0" smtClean="0"/>
              <a:t>)</a:t>
            </a:r>
            <a:br>
              <a:rPr lang="en-US" altLang="ko-KR" sz="1800" dirty="0" smtClean="0"/>
            </a:br>
            <a:r>
              <a:rPr lang="en-US" altLang="ko-KR" sz="1800" dirty="0" smtClean="0"/>
              <a:t>                     </a:t>
            </a:r>
            <a:r>
              <a:rPr lang="en-US" altLang="ko-KR" sz="1800" dirty="0" err="1" smtClean="0"/>
              <a:t>np.concatenate</a:t>
            </a:r>
            <a:r>
              <a:rPr lang="en-US" altLang="ko-KR" sz="1800" dirty="0" smtClean="0"/>
              <a:t>(</a:t>
            </a:r>
            <a:r>
              <a:rPr lang="en-US" altLang="ko-KR" sz="1800" dirty="0" err="1" smtClean="0"/>
              <a:t>tup</a:t>
            </a:r>
            <a:r>
              <a:rPr lang="en-US" altLang="ko-KR" sz="1800" dirty="0"/>
              <a:t>, axis=1)</a:t>
            </a:r>
            <a:r>
              <a:rPr lang="ko-KR" altLang="en-US" sz="1800" dirty="0"/>
              <a:t>와 동일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46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Python </a:t>
            </a:r>
            <a:r>
              <a:rPr lang="en-US" altLang="ko-KR" sz="2400" b="1" dirty="0" err="1" smtClean="0"/>
              <a:t>Numpy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50643" y="2635929"/>
            <a:ext cx="9972122" cy="19039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rgbClr val="002060"/>
                </a:solidFill>
              </a:rPr>
              <a:t>a = </a:t>
            </a:r>
            <a:r>
              <a:rPr lang="en-US" altLang="ko-KR" sz="1600" dirty="0" err="1">
                <a:solidFill>
                  <a:srgbClr val="002060"/>
                </a:solidFill>
              </a:rPr>
              <a:t>np.arange</a:t>
            </a:r>
            <a:r>
              <a:rPr lang="en-US" altLang="ko-KR" sz="1600" dirty="0">
                <a:solidFill>
                  <a:srgbClr val="002060"/>
                </a:solidFill>
              </a:rPr>
              <a:t>(1, 7).reshape((2, 3))</a:t>
            </a:r>
          </a:p>
          <a:p>
            <a:r>
              <a:rPr lang="en-US" altLang="ko-KR" sz="1600" dirty="0" err="1">
                <a:solidFill>
                  <a:srgbClr val="002060"/>
                </a:solidFill>
              </a:rPr>
              <a:t>pprint</a:t>
            </a:r>
            <a:r>
              <a:rPr lang="en-US" altLang="ko-KR" sz="1600" dirty="0">
                <a:solidFill>
                  <a:srgbClr val="002060"/>
                </a:solidFill>
              </a:rPr>
              <a:t>(a)</a:t>
            </a:r>
          </a:p>
          <a:p>
            <a:r>
              <a:rPr lang="en-US" altLang="ko-KR" sz="1600" dirty="0">
                <a:solidFill>
                  <a:srgbClr val="002060"/>
                </a:solidFill>
              </a:rPr>
              <a:t>b = </a:t>
            </a:r>
            <a:r>
              <a:rPr lang="en-US" altLang="ko-KR" sz="1600" dirty="0" err="1">
                <a:solidFill>
                  <a:srgbClr val="002060"/>
                </a:solidFill>
              </a:rPr>
              <a:t>np.arange</a:t>
            </a:r>
            <a:r>
              <a:rPr lang="en-US" altLang="ko-KR" sz="1600" dirty="0">
                <a:solidFill>
                  <a:srgbClr val="002060"/>
                </a:solidFill>
              </a:rPr>
              <a:t>(7, 13).reshape((2, 3))</a:t>
            </a:r>
          </a:p>
          <a:p>
            <a:r>
              <a:rPr lang="en-US" altLang="ko-KR" sz="1600" dirty="0" err="1">
                <a:solidFill>
                  <a:srgbClr val="002060"/>
                </a:solidFill>
              </a:rPr>
              <a:t>pprint</a:t>
            </a:r>
            <a:r>
              <a:rPr lang="en-US" altLang="ko-KR" sz="1600" dirty="0">
                <a:solidFill>
                  <a:srgbClr val="002060"/>
                </a:solidFill>
              </a:rPr>
              <a:t>(b)</a:t>
            </a:r>
          </a:p>
          <a:p>
            <a:r>
              <a:rPr lang="en-US" altLang="ko-KR" sz="1600" dirty="0" err="1">
                <a:solidFill>
                  <a:srgbClr val="002060"/>
                </a:solidFill>
              </a:rPr>
              <a:t>np.hstack</a:t>
            </a:r>
            <a:r>
              <a:rPr lang="en-US" altLang="ko-KR" sz="1600" dirty="0">
                <a:solidFill>
                  <a:srgbClr val="002060"/>
                </a:solidFill>
              </a:rPr>
              <a:t>((a, b))</a:t>
            </a:r>
          </a:p>
          <a:p>
            <a:r>
              <a:rPr lang="en-US" altLang="ko-KR" sz="1600" dirty="0" err="1">
                <a:solidFill>
                  <a:srgbClr val="002060"/>
                </a:solidFill>
              </a:rPr>
              <a:t>np.hstack</a:t>
            </a:r>
            <a:r>
              <a:rPr lang="en-US" altLang="ko-KR" sz="1600" dirty="0">
                <a:solidFill>
                  <a:srgbClr val="002060"/>
                </a:solidFill>
              </a:rPr>
              <a:t>((a, b, a, b))</a:t>
            </a:r>
            <a:endParaRPr lang="ko-KR" altLang="en-US" sz="1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063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23504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/>
              <a:t>배열 </a:t>
            </a:r>
            <a:r>
              <a:rPr lang="ko-KR" altLang="en-US" sz="1800" b="1" dirty="0" smtClean="0"/>
              <a:t>분리  </a:t>
            </a:r>
            <a:r>
              <a:rPr lang="en-US" altLang="ko-KR" sz="1800" b="1" dirty="0" smtClean="0"/>
              <a:t> </a:t>
            </a:r>
            <a:endParaRPr lang="en-US" altLang="ko-KR" sz="1800" b="1" dirty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/>
              <a:t>NumPy</a:t>
            </a:r>
            <a:r>
              <a:rPr lang="ko-KR" altLang="en-US" sz="1800" dirty="0"/>
              <a:t>는 배열을 수직</a:t>
            </a:r>
            <a:r>
              <a:rPr lang="en-US" altLang="ko-KR" sz="1800" dirty="0"/>
              <a:t>, </a:t>
            </a:r>
            <a:r>
              <a:rPr lang="ko-KR" altLang="en-US" sz="1800" dirty="0"/>
              <a:t>수평으로 분할하는 함수를 제공합니다</a:t>
            </a:r>
            <a:r>
              <a:rPr lang="en-US" altLang="ko-KR" sz="1800" dirty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/>
              <a:t>np.hsplit</a:t>
            </a:r>
            <a:r>
              <a:rPr lang="en-US" altLang="ko-KR" sz="1800" dirty="0"/>
              <a:t>(</a:t>
            </a:r>
            <a:r>
              <a:rPr lang="en-US" altLang="ko-KR" sz="1800" dirty="0" err="1"/>
              <a:t>ary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indices_or_sections</a:t>
            </a:r>
            <a:r>
              <a:rPr lang="en-US" altLang="ko-KR" sz="1800" dirty="0" smtClean="0"/>
              <a:t>) : </a:t>
            </a:r>
            <a:r>
              <a:rPr lang="ko-KR" altLang="en-US" sz="1800" dirty="0"/>
              <a:t>지정한 배열을 수평</a:t>
            </a:r>
            <a:r>
              <a:rPr lang="en-US" altLang="ko-KR" sz="1800" dirty="0"/>
              <a:t>(</a:t>
            </a:r>
            <a:r>
              <a:rPr lang="ko-KR" altLang="en-US" sz="1800" dirty="0"/>
              <a:t>행</a:t>
            </a:r>
            <a:r>
              <a:rPr lang="en-US" altLang="ko-KR" sz="1800" dirty="0"/>
              <a:t>) </a:t>
            </a:r>
            <a:r>
              <a:rPr lang="ko-KR" altLang="en-US" sz="1800" dirty="0"/>
              <a:t>방향으로 분할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/>
              <a:t>np.vsplit</a:t>
            </a:r>
            <a:r>
              <a:rPr lang="en-US" altLang="ko-KR" sz="1800" dirty="0"/>
              <a:t>(): </a:t>
            </a:r>
            <a:r>
              <a:rPr lang="ko-KR" altLang="en-US" sz="1800" dirty="0"/>
              <a:t>지정한 배열을 수직</a:t>
            </a:r>
            <a:r>
              <a:rPr lang="en-US" altLang="ko-KR" sz="1800" dirty="0"/>
              <a:t>(</a:t>
            </a:r>
            <a:r>
              <a:rPr lang="ko-KR" altLang="en-US" sz="1800" dirty="0"/>
              <a:t>열</a:t>
            </a:r>
            <a:r>
              <a:rPr lang="en-US" altLang="ko-KR" sz="1800" dirty="0"/>
              <a:t>) </a:t>
            </a:r>
            <a:r>
              <a:rPr lang="ko-KR" altLang="en-US" sz="1800" dirty="0"/>
              <a:t>방향으로 분할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47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Python </a:t>
            </a:r>
            <a:r>
              <a:rPr lang="en-US" altLang="ko-KR" sz="2400" b="1" dirty="0" err="1" smtClean="0"/>
              <a:t>Numpy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54390" y="2346076"/>
            <a:ext cx="9972122" cy="9635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rgbClr val="002060"/>
                </a:solidFill>
              </a:rPr>
              <a:t>a = </a:t>
            </a:r>
            <a:r>
              <a:rPr lang="en-US" altLang="ko-KR" sz="1600" dirty="0" err="1">
                <a:solidFill>
                  <a:srgbClr val="002060"/>
                </a:solidFill>
              </a:rPr>
              <a:t>np.arange</a:t>
            </a:r>
            <a:r>
              <a:rPr lang="en-US" altLang="ko-KR" sz="1600" dirty="0">
                <a:solidFill>
                  <a:srgbClr val="002060"/>
                </a:solidFill>
              </a:rPr>
              <a:t>(1, 25).reshape((4, 6))</a:t>
            </a:r>
          </a:p>
          <a:p>
            <a:r>
              <a:rPr lang="en-US" altLang="ko-KR" sz="1600" dirty="0" err="1">
                <a:solidFill>
                  <a:srgbClr val="002060"/>
                </a:solidFill>
              </a:rPr>
              <a:t>pprint</a:t>
            </a:r>
            <a:r>
              <a:rPr lang="en-US" altLang="ko-KR" sz="1600" dirty="0">
                <a:solidFill>
                  <a:srgbClr val="002060"/>
                </a:solidFill>
              </a:rPr>
              <a:t>(a</a:t>
            </a:r>
            <a:r>
              <a:rPr lang="en-US" altLang="ko-KR" sz="1600" dirty="0" smtClean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600" dirty="0" smtClean="0">
                <a:solidFill>
                  <a:srgbClr val="002060"/>
                </a:solidFill>
              </a:rPr>
              <a:t>result </a:t>
            </a:r>
            <a:r>
              <a:rPr lang="en-US" altLang="ko-KR" sz="1600" dirty="0">
                <a:solidFill>
                  <a:srgbClr val="002060"/>
                </a:solidFill>
              </a:rPr>
              <a:t>= </a:t>
            </a:r>
            <a:r>
              <a:rPr lang="en-US" altLang="ko-KR" sz="1600" dirty="0" err="1">
                <a:solidFill>
                  <a:srgbClr val="002060"/>
                </a:solidFill>
              </a:rPr>
              <a:t>np.hsplit</a:t>
            </a:r>
            <a:r>
              <a:rPr lang="en-US" altLang="ko-KR" sz="1600" dirty="0">
                <a:solidFill>
                  <a:srgbClr val="002060"/>
                </a:solidFill>
              </a:rPr>
              <a:t>(a, 2</a:t>
            </a:r>
            <a:r>
              <a:rPr lang="en-US" altLang="ko-KR" sz="1600" dirty="0" smtClean="0">
                <a:solidFill>
                  <a:srgbClr val="002060"/>
                </a:solidFill>
              </a:rPr>
              <a:t>) </a:t>
            </a:r>
            <a:r>
              <a:rPr lang="en-US" altLang="ko-KR" sz="1600" dirty="0">
                <a:solidFill>
                  <a:srgbClr val="002060"/>
                </a:solidFill>
              </a:rPr>
              <a:t># </a:t>
            </a:r>
            <a:r>
              <a:rPr lang="ko-KR" altLang="en-US" sz="1600" dirty="0">
                <a:solidFill>
                  <a:srgbClr val="002060"/>
                </a:solidFill>
              </a:rPr>
              <a:t>수평으로 두 그룹으로 분할하는 </a:t>
            </a:r>
            <a:r>
              <a:rPr lang="ko-KR" altLang="en-US" sz="1600" dirty="0" smtClean="0">
                <a:solidFill>
                  <a:srgbClr val="002060"/>
                </a:solidFill>
              </a:rPr>
              <a:t>함수</a:t>
            </a:r>
            <a:endParaRPr lang="en-US" altLang="ko-KR" sz="1600" dirty="0">
              <a:solidFill>
                <a:srgbClr val="002060"/>
              </a:solidFill>
            </a:endParaRPr>
          </a:p>
          <a:p>
            <a:r>
              <a:rPr lang="en-US" altLang="ko-KR" sz="1600" dirty="0">
                <a:solidFill>
                  <a:srgbClr val="002060"/>
                </a:solidFill>
              </a:rPr>
              <a:t>result</a:t>
            </a:r>
            <a:endParaRPr lang="ko-KR" altLang="en-US" sz="1600" dirty="0">
              <a:solidFill>
                <a:srgbClr val="002060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954390" y="3466676"/>
            <a:ext cx="8093357" cy="2459628"/>
            <a:chOff x="954390" y="3466676"/>
            <a:chExt cx="8093357" cy="2459628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4390" y="3466676"/>
              <a:ext cx="7995933" cy="2459628"/>
            </a:xfrm>
            <a:prstGeom prst="rect">
              <a:avLst/>
            </a:prstGeom>
          </p:spPr>
        </p:pic>
        <p:sp>
          <p:nvSpPr>
            <p:cNvPr id="4" name="직사각형 3"/>
            <p:cNvSpPr/>
            <p:nvPr/>
          </p:nvSpPr>
          <p:spPr>
            <a:xfrm>
              <a:off x="7652084" y="5502442"/>
              <a:ext cx="1395663" cy="3288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9380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23504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/>
              <a:t>배열 </a:t>
            </a:r>
            <a:r>
              <a:rPr lang="ko-KR" altLang="en-US" sz="1800" b="1" dirty="0" smtClean="0"/>
              <a:t>분리  </a:t>
            </a:r>
            <a:r>
              <a:rPr lang="en-US" altLang="ko-KR" sz="1800" b="1" dirty="0" smtClean="0"/>
              <a:t> </a:t>
            </a:r>
            <a:endParaRPr lang="en-US" altLang="ko-KR" sz="1800" b="1" dirty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 smtClean="0"/>
              <a:t>np.hsplit</a:t>
            </a:r>
            <a:r>
              <a:rPr lang="en-US" altLang="ko-KR" sz="1800" dirty="0" smtClean="0"/>
              <a:t>(</a:t>
            </a:r>
            <a:r>
              <a:rPr lang="en-US" altLang="ko-KR" sz="1800" dirty="0" err="1" smtClean="0"/>
              <a:t>ary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indices_or_sections</a:t>
            </a:r>
            <a:r>
              <a:rPr lang="en-US" altLang="ko-KR" sz="1800" dirty="0" smtClean="0"/>
              <a:t>) : </a:t>
            </a:r>
            <a:r>
              <a:rPr lang="ko-KR" altLang="en-US" sz="1800" dirty="0"/>
              <a:t>지정한 배열을 수평</a:t>
            </a:r>
            <a:r>
              <a:rPr lang="en-US" altLang="ko-KR" sz="1800" dirty="0"/>
              <a:t>(</a:t>
            </a:r>
            <a:r>
              <a:rPr lang="ko-KR" altLang="en-US" sz="1800" dirty="0"/>
              <a:t>행</a:t>
            </a:r>
            <a:r>
              <a:rPr lang="en-US" altLang="ko-KR" sz="1800" dirty="0"/>
              <a:t>) </a:t>
            </a:r>
            <a:r>
              <a:rPr lang="ko-KR" altLang="en-US" sz="1800" dirty="0"/>
              <a:t>방향으로 분할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/>
              <a:t>np.vsplit</a:t>
            </a:r>
            <a:r>
              <a:rPr lang="en-US" altLang="ko-KR" sz="1800" dirty="0"/>
              <a:t>(): </a:t>
            </a:r>
            <a:r>
              <a:rPr lang="ko-KR" altLang="en-US" sz="1800" dirty="0"/>
              <a:t>지정한 배열을 수직</a:t>
            </a:r>
            <a:r>
              <a:rPr lang="en-US" altLang="ko-KR" sz="1800" dirty="0"/>
              <a:t>(</a:t>
            </a:r>
            <a:r>
              <a:rPr lang="ko-KR" altLang="en-US" sz="1800" dirty="0"/>
              <a:t>열</a:t>
            </a:r>
            <a:r>
              <a:rPr lang="en-US" altLang="ko-KR" sz="1800" dirty="0"/>
              <a:t>) </a:t>
            </a:r>
            <a:r>
              <a:rPr lang="ko-KR" altLang="en-US" sz="1800" dirty="0"/>
              <a:t>방향으로 분할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48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Python </a:t>
            </a:r>
            <a:r>
              <a:rPr lang="en-US" altLang="ko-KR" sz="2400" b="1" dirty="0" err="1" smtClean="0"/>
              <a:t>Numpy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78453" y="1950242"/>
            <a:ext cx="9972122" cy="9635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rgbClr val="002060"/>
                </a:solidFill>
              </a:rPr>
              <a:t># </a:t>
            </a:r>
            <a:r>
              <a:rPr lang="ko-KR" altLang="en-US" sz="1600" dirty="0">
                <a:solidFill>
                  <a:srgbClr val="002060"/>
                </a:solidFill>
              </a:rPr>
              <a:t>수평으로 두 그룹으로 분할하는 함수</a:t>
            </a:r>
          </a:p>
          <a:p>
            <a:r>
              <a:rPr lang="en-US" altLang="ko-KR" sz="1600" dirty="0">
                <a:solidFill>
                  <a:srgbClr val="002060"/>
                </a:solidFill>
              </a:rPr>
              <a:t>result = </a:t>
            </a:r>
            <a:r>
              <a:rPr lang="en-US" altLang="ko-KR" sz="1600" dirty="0" err="1">
                <a:solidFill>
                  <a:srgbClr val="002060"/>
                </a:solidFill>
              </a:rPr>
              <a:t>np.hsplit</a:t>
            </a:r>
            <a:r>
              <a:rPr lang="en-US" altLang="ko-KR" sz="1600" dirty="0">
                <a:solidFill>
                  <a:srgbClr val="002060"/>
                </a:solidFill>
              </a:rPr>
              <a:t>(a, 3)</a:t>
            </a:r>
          </a:p>
          <a:p>
            <a:r>
              <a:rPr lang="en-US" altLang="ko-KR" sz="1600" dirty="0">
                <a:solidFill>
                  <a:srgbClr val="002060"/>
                </a:solidFill>
              </a:rPr>
              <a:t>result</a:t>
            </a:r>
            <a:endParaRPr lang="ko-KR" altLang="en-US" sz="1600" dirty="0">
              <a:solidFill>
                <a:srgbClr val="002060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978454" y="3175687"/>
            <a:ext cx="8261800" cy="2070082"/>
            <a:chOff x="892592" y="3484905"/>
            <a:chExt cx="8963025" cy="2562225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2592" y="3484905"/>
              <a:ext cx="8963025" cy="2562225"/>
            </a:xfrm>
            <a:prstGeom prst="rect">
              <a:avLst/>
            </a:prstGeom>
          </p:spPr>
        </p:pic>
        <p:sp>
          <p:nvSpPr>
            <p:cNvPr id="12" name="직사각형 11"/>
            <p:cNvSpPr/>
            <p:nvPr/>
          </p:nvSpPr>
          <p:spPr>
            <a:xfrm>
              <a:off x="8459954" y="5590673"/>
              <a:ext cx="1395663" cy="3288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8568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23504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/>
              <a:t>배열 </a:t>
            </a:r>
            <a:r>
              <a:rPr lang="ko-KR" altLang="en-US" sz="1800" b="1" dirty="0" smtClean="0"/>
              <a:t>분리  </a:t>
            </a:r>
            <a:r>
              <a:rPr lang="en-US" altLang="ko-KR" sz="1800" b="1" dirty="0" smtClean="0"/>
              <a:t> </a:t>
            </a:r>
            <a:endParaRPr lang="en-US" altLang="ko-KR" sz="1800" b="1" dirty="0"/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/>
              <a:t>수평 방향으로 여러 구간으로 구분 </a:t>
            </a:r>
            <a:r>
              <a:rPr lang="en-US" altLang="ko-KR" sz="1800" dirty="0"/>
              <a:t>- </a:t>
            </a:r>
            <a:r>
              <a:rPr lang="en-US" altLang="ko-KR" sz="1800" dirty="0" err="1"/>
              <a:t>np.hsplit</a:t>
            </a:r>
            <a:r>
              <a:rPr lang="ko-KR" altLang="en-US" sz="1800" dirty="0"/>
              <a:t>의 두 번째 </a:t>
            </a:r>
            <a:r>
              <a:rPr lang="ko-KR" altLang="en-US" sz="1800" dirty="0" err="1"/>
              <a:t>파라미터에</a:t>
            </a:r>
            <a:r>
              <a:rPr lang="ko-KR" altLang="en-US" sz="1800" dirty="0"/>
              <a:t> 구간 설정 배열을 전달하여 여러 배열로 구분합니다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49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Python </a:t>
            </a:r>
            <a:r>
              <a:rPr lang="en-US" altLang="ko-KR" sz="2400" b="1" dirty="0" err="1" smtClean="0"/>
              <a:t>Numpy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78453" y="1950242"/>
            <a:ext cx="9972122" cy="4159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err="1">
                <a:solidFill>
                  <a:srgbClr val="002060"/>
                </a:solidFill>
              </a:rPr>
              <a:t>np.hsplit</a:t>
            </a:r>
            <a:r>
              <a:rPr lang="en-US" altLang="ko-KR" sz="1600" dirty="0">
                <a:solidFill>
                  <a:srgbClr val="002060"/>
                </a:solidFill>
              </a:rPr>
              <a:t>(a, [1, 3 ,5])</a:t>
            </a:r>
            <a:endParaRPr lang="ko-KR" altLang="en-US" sz="1600" dirty="0">
              <a:solidFill>
                <a:srgbClr val="00206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825" y="2638499"/>
            <a:ext cx="9096375" cy="2466975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8306707" y="4723217"/>
            <a:ext cx="1286473" cy="2656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0021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4525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 smtClean="0"/>
              <a:t>numpy</a:t>
            </a:r>
            <a:r>
              <a:rPr lang="en-US" altLang="ko-KR" sz="1800" b="1" dirty="0" smtClean="0"/>
              <a:t> </a:t>
            </a:r>
            <a:r>
              <a:rPr lang="ko-KR" altLang="en-US" sz="1800" b="1" dirty="0" smtClean="0"/>
              <a:t>배열 생성 방법  </a:t>
            </a:r>
            <a:r>
              <a:rPr lang="en-US" altLang="ko-KR" sz="1800" b="1" dirty="0" smtClean="0"/>
              <a:t> </a:t>
            </a:r>
            <a:endParaRPr lang="en-US" altLang="ko-KR" sz="1800" b="1" dirty="0"/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err="1" smtClean="0"/>
              <a:t>파이썬</a:t>
            </a:r>
            <a:r>
              <a:rPr lang="ko-KR" altLang="en-US" sz="1800" dirty="0" smtClean="0"/>
              <a:t> </a:t>
            </a:r>
            <a:r>
              <a:rPr lang="ko-KR" altLang="en-US" sz="1800" dirty="0"/>
              <a:t>리스트를 사용하는 </a:t>
            </a:r>
            <a:r>
              <a:rPr lang="ko-KR" altLang="en-US" sz="1800" dirty="0" smtClean="0"/>
              <a:t>방법 </a:t>
            </a:r>
            <a:r>
              <a:rPr lang="en-US" altLang="ko-KR" sz="1800" dirty="0" smtClean="0"/>
              <a:t>- </a:t>
            </a:r>
            <a:r>
              <a:rPr lang="ko-KR" altLang="en-US" sz="1800" dirty="0">
                <a:solidFill>
                  <a:srgbClr val="C00000"/>
                </a:solidFill>
              </a:rPr>
              <a:t>주의할 점 </a:t>
            </a:r>
            <a:r>
              <a:rPr lang="en-US" altLang="ko-KR" sz="1800" dirty="0">
                <a:solidFill>
                  <a:srgbClr val="C00000"/>
                </a:solidFill>
              </a:rPr>
              <a:t>: array() </a:t>
            </a:r>
            <a:r>
              <a:rPr lang="ko-KR" altLang="en-US" sz="1800" dirty="0">
                <a:solidFill>
                  <a:srgbClr val="C00000"/>
                </a:solidFill>
              </a:rPr>
              <a:t>안에 하나의 리스트만 </a:t>
            </a:r>
            <a:r>
              <a:rPr lang="ko-KR" altLang="en-US" sz="1800" dirty="0" smtClean="0">
                <a:solidFill>
                  <a:srgbClr val="C00000"/>
                </a:solidFill>
              </a:rPr>
              <a:t>들어감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Python </a:t>
            </a:r>
            <a:r>
              <a:rPr lang="en-US" altLang="ko-KR" sz="2400" b="1" dirty="0" err="1" smtClean="0"/>
              <a:t>Numpy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90599" y="1749952"/>
            <a:ext cx="10363201" cy="12486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chemeClr val="tx1"/>
                </a:solidFill>
              </a:rPr>
              <a:t>#</a:t>
            </a:r>
            <a:r>
              <a:rPr lang="ko-KR" altLang="en-US" sz="1600" b="1" dirty="0" err="1">
                <a:solidFill>
                  <a:schemeClr val="tx1"/>
                </a:solidFill>
              </a:rPr>
              <a:t>파이썬</a:t>
            </a:r>
            <a:r>
              <a:rPr lang="ko-KR" altLang="en-US" sz="1600" b="1" dirty="0">
                <a:solidFill>
                  <a:schemeClr val="tx1"/>
                </a:solidFill>
              </a:rPr>
              <a:t> </a:t>
            </a:r>
            <a:r>
              <a:rPr lang="en-US" altLang="ko-KR" sz="1600" b="1" dirty="0">
                <a:solidFill>
                  <a:schemeClr val="tx1"/>
                </a:solidFill>
              </a:rPr>
              <a:t>3</a:t>
            </a:r>
            <a:r>
              <a:rPr lang="ko-KR" altLang="en-US" sz="1600" b="1" dirty="0">
                <a:solidFill>
                  <a:schemeClr val="tx1"/>
                </a:solidFill>
              </a:rPr>
              <a:t>차원 배열로 </a:t>
            </a:r>
            <a:r>
              <a:rPr lang="en-US" altLang="ko-KR" sz="1600" b="1" dirty="0" err="1">
                <a:solidFill>
                  <a:schemeClr val="tx1"/>
                </a:solidFill>
              </a:rPr>
              <a:t>NumPy</a:t>
            </a:r>
            <a:r>
              <a:rPr lang="en-US" altLang="ko-KR" sz="1600" b="1" dirty="0">
                <a:solidFill>
                  <a:schemeClr val="tx1"/>
                </a:solidFill>
              </a:rPr>
              <a:t> </a:t>
            </a:r>
            <a:r>
              <a:rPr lang="ko-KR" altLang="en-US" sz="1600" b="1" dirty="0">
                <a:solidFill>
                  <a:schemeClr val="tx1"/>
                </a:solidFill>
              </a:rPr>
              <a:t>배열 생성</a:t>
            </a:r>
            <a:r>
              <a:rPr lang="en-US" altLang="ko-KR" sz="1600" b="1" dirty="0">
                <a:solidFill>
                  <a:schemeClr val="tx1"/>
                </a:solidFill>
              </a:rPr>
              <a:t>, </a:t>
            </a:r>
            <a:r>
              <a:rPr lang="ko-KR" altLang="en-US" sz="1600" b="1" dirty="0">
                <a:solidFill>
                  <a:schemeClr val="tx1"/>
                </a:solidFill>
              </a:rPr>
              <a:t>원소 데이터 타입 지정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arr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002060"/>
                </a:solidFill>
              </a:rPr>
              <a:t>np.array</a:t>
            </a:r>
            <a:r>
              <a:rPr lang="en-US" altLang="ko-KR" sz="1600" b="1" dirty="0">
                <a:solidFill>
                  <a:srgbClr val="002060"/>
                </a:solidFill>
              </a:rPr>
              <a:t>([[[1,2,3], [4,5,6]], [[3,2,1], [4,5,6]]], </a:t>
            </a:r>
            <a:r>
              <a:rPr lang="en-US" altLang="ko-KR" sz="1600" b="1" dirty="0" err="1">
                <a:solidFill>
                  <a:srgbClr val="C00000"/>
                </a:solidFill>
              </a:rPr>
              <a:t>dtype</a:t>
            </a:r>
            <a:r>
              <a:rPr lang="en-US" altLang="ko-KR" sz="1600" b="1" dirty="0">
                <a:solidFill>
                  <a:srgbClr val="C00000"/>
                </a:solidFill>
              </a:rPr>
              <a:t> = float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a= </a:t>
            </a:r>
            <a:r>
              <a:rPr lang="en-US" altLang="ko-KR" sz="1600" b="1" dirty="0" err="1">
                <a:solidFill>
                  <a:srgbClr val="002060"/>
                </a:solidFill>
              </a:rPr>
              <a:t>np.array</a:t>
            </a:r>
            <a:r>
              <a:rPr lang="en-US" altLang="ko-KR" sz="1600" b="1" dirty="0">
                <a:solidFill>
                  <a:srgbClr val="002060"/>
                </a:solidFill>
              </a:rPr>
              <a:t>(</a:t>
            </a:r>
            <a:r>
              <a:rPr lang="en-US" altLang="ko-KR" sz="1600" b="1" dirty="0" err="1">
                <a:solidFill>
                  <a:srgbClr val="002060"/>
                </a:solidFill>
              </a:rPr>
              <a:t>arr</a:t>
            </a:r>
            <a:r>
              <a:rPr lang="en-US" altLang="ko-KR" sz="1600" b="1" dirty="0">
                <a:solidFill>
                  <a:srgbClr val="002060"/>
                </a:solidFill>
              </a:rPr>
              <a:t>, </a:t>
            </a:r>
            <a:r>
              <a:rPr lang="en-US" altLang="ko-KR" sz="1600" b="1" dirty="0" err="1">
                <a:solidFill>
                  <a:srgbClr val="002060"/>
                </a:solidFill>
              </a:rPr>
              <a:t>dtype</a:t>
            </a:r>
            <a:r>
              <a:rPr lang="en-US" altLang="ko-KR" sz="1600" b="1" dirty="0">
                <a:solidFill>
                  <a:srgbClr val="002060"/>
                </a:solidFill>
              </a:rPr>
              <a:t> = float)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pprint</a:t>
            </a:r>
            <a:r>
              <a:rPr lang="en-US" altLang="ko-KR" sz="1600" b="1" dirty="0">
                <a:solidFill>
                  <a:srgbClr val="002060"/>
                </a:solidFill>
              </a:rPr>
              <a:t>(a)</a:t>
            </a:r>
            <a:endParaRPr lang="ko-KR" altLang="en-US" sz="1600" b="1" dirty="0">
              <a:solidFill>
                <a:srgbClr val="00206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90599" y="3195693"/>
            <a:ext cx="10363201" cy="12486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err="1">
                <a:solidFill>
                  <a:schemeClr val="tx1"/>
                </a:solidFill>
              </a:rPr>
              <a:t>def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pprint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en-US" altLang="ko-KR" sz="1600" dirty="0" err="1">
                <a:solidFill>
                  <a:schemeClr val="tx1"/>
                </a:solidFill>
              </a:rPr>
              <a:t>arr</a:t>
            </a:r>
            <a:r>
              <a:rPr lang="en-US" altLang="ko-KR" sz="1600" dirty="0">
                <a:solidFill>
                  <a:schemeClr val="tx1"/>
                </a:solidFill>
              </a:rPr>
              <a:t>):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print("type:{}".format(type(</a:t>
            </a:r>
            <a:r>
              <a:rPr lang="en-US" altLang="ko-KR" sz="1600" dirty="0" err="1">
                <a:solidFill>
                  <a:schemeClr val="tx1"/>
                </a:solidFill>
              </a:rPr>
              <a:t>arr</a:t>
            </a:r>
            <a:r>
              <a:rPr lang="en-US" altLang="ko-KR" sz="1600" dirty="0">
                <a:solidFill>
                  <a:schemeClr val="tx1"/>
                </a:solidFill>
              </a:rPr>
              <a:t>)))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print("shape: {}, dimension: {}, </a:t>
            </a:r>
            <a:r>
              <a:rPr lang="en-US" altLang="ko-KR" sz="1600" dirty="0" err="1">
                <a:solidFill>
                  <a:schemeClr val="tx1"/>
                </a:solidFill>
              </a:rPr>
              <a:t>dtype</a:t>
            </a:r>
            <a:r>
              <a:rPr lang="en-US" altLang="ko-KR" sz="1600" dirty="0">
                <a:solidFill>
                  <a:schemeClr val="tx1"/>
                </a:solidFill>
              </a:rPr>
              <a:t>:{}".format(</a:t>
            </a:r>
            <a:r>
              <a:rPr lang="en-US" altLang="ko-KR" sz="1600" dirty="0" err="1">
                <a:solidFill>
                  <a:schemeClr val="tx1"/>
                </a:solidFill>
              </a:rPr>
              <a:t>arr.shape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en-US" altLang="ko-KR" sz="1600" dirty="0" err="1">
                <a:solidFill>
                  <a:schemeClr val="tx1"/>
                </a:solidFill>
              </a:rPr>
              <a:t>arr.ndim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en-US" altLang="ko-KR" sz="1600" dirty="0" err="1">
                <a:solidFill>
                  <a:schemeClr val="tx1"/>
                </a:solidFill>
              </a:rPr>
              <a:t>arr.dtype</a:t>
            </a:r>
            <a:r>
              <a:rPr lang="en-US" altLang="ko-KR" sz="1600" dirty="0">
                <a:solidFill>
                  <a:schemeClr val="tx1"/>
                </a:solidFill>
              </a:rPr>
              <a:t>))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print("Array's Data:\n", </a:t>
            </a:r>
            <a:r>
              <a:rPr lang="en-US" altLang="ko-KR" sz="1600" dirty="0" err="1">
                <a:solidFill>
                  <a:schemeClr val="tx1"/>
                </a:solidFill>
              </a:rPr>
              <a:t>arr</a:t>
            </a:r>
            <a:r>
              <a:rPr lang="en-US" altLang="ko-KR" sz="1600" dirty="0">
                <a:solidFill>
                  <a:schemeClr val="tx1"/>
                </a:solidFill>
              </a:rPr>
              <a:t>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119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23504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/>
              <a:t>배열 </a:t>
            </a:r>
            <a:r>
              <a:rPr lang="ko-KR" altLang="en-US" sz="1800" b="1" dirty="0" smtClean="0"/>
              <a:t>분리  </a:t>
            </a:r>
            <a:r>
              <a:rPr lang="en-US" altLang="ko-KR" sz="1800" b="1" dirty="0" smtClean="0"/>
              <a:t> </a:t>
            </a:r>
            <a:endParaRPr lang="en-US" altLang="ko-KR" sz="1800" b="1" dirty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/>
              <a:t>np.vsplit</a:t>
            </a:r>
            <a:r>
              <a:rPr lang="en-US" altLang="ko-KR" sz="1800" dirty="0"/>
              <a:t>(</a:t>
            </a:r>
            <a:r>
              <a:rPr lang="en-US" altLang="ko-KR" sz="1800" dirty="0" err="1"/>
              <a:t>ary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indices_or_sections</a:t>
            </a:r>
            <a:r>
              <a:rPr lang="en-US" altLang="ko-KR" sz="1800" dirty="0"/>
              <a:t>) : </a:t>
            </a:r>
            <a:r>
              <a:rPr lang="ko-KR" altLang="en-US" sz="1800" dirty="0"/>
              <a:t>배열을 수직 방향</a:t>
            </a:r>
            <a:r>
              <a:rPr lang="en-US" altLang="ko-KR" sz="1800" dirty="0"/>
              <a:t>(</a:t>
            </a:r>
            <a:r>
              <a:rPr lang="ko-KR" altLang="en-US" sz="1800" dirty="0"/>
              <a:t>행 방향</a:t>
            </a:r>
            <a:r>
              <a:rPr lang="en-US" altLang="ko-KR" sz="1800" dirty="0"/>
              <a:t>)</a:t>
            </a:r>
            <a:r>
              <a:rPr lang="ko-KR" altLang="en-US" sz="1800" dirty="0"/>
              <a:t>으로 분할하는 함수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50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Python </a:t>
            </a:r>
            <a:r>
              <a:rPr lang="en-US" altLang="ko-KR" sz="2400" b="1" dirty="0" err="1" smtClean="0"/>
              <a:t>Numpy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78453" y="1774096"/>
            <a:ext cx="9972122" cy="8486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rgbClr val="002060"/>
                </a:solidFill>
              </a:rPr>
              <a:t>result=</a:t>
            </a:r>
            <a:r>
              <a:rPr lang="en-US" altLang="ko-KR" sz="1600" dirty="0" err="1">
                <a:solidFill>
                  <a:srgbClr val="002060"/>
                </a:solidFill>
              </a:rPr>
              <a:t>np.vsplit</a:t>
            </a:r>
            <a:r>
              <a:rPr lang="en-US" altLang="ko-KR" sz="1600" dirty="0">
                <a:solidFill>
                  <a:srgbClr val="002060"/>
                </a:solidFill>
              </a:rPr>
              <a:t>(a, 2)</a:t>
            </a:r>
          </a:p>
          <a:p>
            <a:r>
              <a:rPr lang="en-US" altLang="ko-KR" sz="1600" dirty="0">
                <a:solidFill>
                  <a:srgbClr val="002060"/>
                </a:solidFill>
              </a:rPr>
              <a:t>result</a:t>
            </a:r>
          </a:p>
          <a:p>
            <a:r>
              <a:rPr lang="en-US" altLang="ko-KR" sz="1600" dirty="0" err="1">
                <a:solidFill>
                  <a:srgbClr val="002060"/>
                </a:solidFill>
              </a:rPr>
              <a:t>np.array</a:t>
            </a:r>
            <a:r>
              <a:rPr lang="en-US" altLang="ko-KR" sz="1600" dirty="0">
                <a:solidFill>
                  <a:srgbClr val="002060"/>
                </a:solidFill>
              </a:rPr>
              <a:t>(result).shape</a:t>
            </a:r>
            <a:endParaRPr lang="ko-KR" altLang="en-US" sz="1600" dirty="0">
              <a:solidFill>
                <a:srgbClr val="00206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306707" y="4723217"/>
            <a:ext cx="1286473" cy="2656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978454" y="2748457"/>
            <a:ext cx="7973042" cy="2665754"/>
            <a:chOff x="978453" y="2622700"/>
            <a:chExt cx="8886825" cy="2924175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8453" y="2622700"/>
              <a:ext cx="8886825" cy="2924175"/>
            </a:xfrm>
            <a:prstGeom prst="rect">
              <a:avLst/>
            </a:prstGeom>
          </p:spPr>
        </p:pic>
        <p:sp>
          <p:nvSpPr>
            <p:cNvPr id="12" name="직사각형 11"/>
            <p:cNvSpPr/>
            <p:nvPr/>
          </p:nvSpPr>
          <p:spPr>
            <a:xfrm>
              <a:off x="8467128" y="5135046"/>
              <a:ext cx="1286473" cy="2656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9256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23504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/>
              <a:t>배열 </a:t>
            </a:r>
            <a:r>
              <a:rPr lang="ko-KR" altLang="en-US" sz="1800" b="1" dirty="0" smtClean="0"/>
              <a:t>분리  </a:t>
            </a:r>
            <a:r>
              <a:rPr lang="en-US" altLang="ko-KR" sz="1800" b="1" dirty="0" smtClean="0"/>
              <a:t> </a:t>
            </a:r>
            <a:endParaRPr lang="en-US" altLang="ko-KR" sz="1800" b="1" dirty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/>
              <a:t>np.vsplit</a:t>
            </a:r>
            <a:r>
              <a:rPr lang="en-US" altLang="ko-KR" sz="1800" dirty="0"/>
              <a:t>(</a:t>
            </a:r>
            <a:r>
              <a:rPr lang="en-US" altLang="ko-KR" sz="1800" dirty="0" err="1"/>
              <a:t>ary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indices_or_sections</a:t>
            </a:r>
            <a:r>
              <a:rPr lang="en-US" altLang="ko-KR" sz="1800" dirty="0"/>
              <a:t>) : </a:t>
            </a:r>
            <a:r>
              <a:rPr lang="ko-KR" altLang="en-US" sz="1800" dirty="0"/>
              <a:t>배열을 수직 방향</a:t>
            </a:r>
            <a:r>
              <a:rPr lang="en-US" altLang="ko-KR" sz="1800" dirty="0"/>
              <a:t>(</a:t>
            </a:r>
            <a:r>
              <a:rPr lang="ko-KR" altLang="en-US" sz="1800" dirty="0"/>
              <a:t>행 방향</a:t>
            </a:r>
            <a:r>
              <a:rPr lang="en-US" altLang="ko-KR" sz="1800" dirty="0"/>
              <a:t>)</a:t>
            </a:r>
            <a:r>
              <a:rPr lang="ko-KR" altLang="en-US" sz="1800" dirty="0"/>
              <a:t>으로 분할하는 함수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51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Python </a:t>
            </a:r>
            <a:r>
              <a:rPr lang="en-US" altLang="ko-KR" sz="2400" b="1" dirty="0" err="1" smtClean="0"/>
              <a:t>Numpy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78453" y="1774096"/>
            <a:ext cx="9972122" cy="8486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rgbClr val="002060"/>
                </a:solidFill>
              </a:rPr>
              <a:t>result=</a:t>
            </a:r>
            <a:r>
              <a:rPr lang="en-US" altLang="ko-KR" sz="1600" dirty="0" err="1">
                <a:solidFill>
                  <a:srgbClr val="002060"/>
                </a:solidFill>
              </a:rPr>
              <a:t>np.vsplit</a:t>
            </a:r>
            <a:r>
              <a:rPr lang="en-US" altLang="ko-KR" sz="1600" dirty="0">
                <a:solidFill>
                  <a:srgbClr val="002060"/>
                </a:solidFill>
              </a:rPr>
              <a:t>(a, 4)</a:t>
            </a:r>
          </a:p>
          <a:p>
            <a:r>
              <a:rPr lang="en-US" altLang="ko-KR" sz="1600" dirty="0">
                <a:solidFill>
                  <a:srgbClr val="002060"/>
                </a:solidFill>
              </a:rPr>
              <a:t>result</a:t>
            </a:r>
          </a:p>
          <a:p>
            <a:r>
              <a:rPr lang="en-US" altLang="ko-KR" sz="1600" dirty="0" err="1">
                <a:solidFill>
                  <a:srgbClr val="002060"/>
                </a:solidFill>
              </a:rPr>
              <a:t>np.array</a:t>
            </a:r>
            <a:r>
              <a:rPr lang="en-US" altLang="ko-KR" sz="1600" dirty="0">
                <a:solidFill>
                  <a:srgbClr val="002060"/>
                </a:solidFill>
              </a:rPr>
              <a:t>(result).shape   #</a:t>
            </a:r>
            <a:r>
              <a:rPr lang="ko-KR" altLang="en-US" sz="1600" dirty="0">
                <a:solidFill>
                  <a:srgbClr val="002060"/>
                </a:solidFill>
              </a:rPr>
              <a:t>수직 방향으로 배열을 </a:t>
            </a:r>
            <a:r>
              <a:rPr lang="en-US" altLang="ko-KR" sz="1600" dirty="0">
                <a:solidFill>
                  <a:srgbClr val="002060"/>
                </a:solidFill>
              </a:rPr>
              <a:t>4 </a:t>
            </a:r>
            <a:r>
              <a:rPr lang="ko-KR" altLang="en-US" sz="1600" dirty="0">
                <a:solidFill>
                  <a:srgbClr val="002060"/>
                </a:solidFill>
              </a:rPr>
              <a:t>개 그룹으로 분할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8306707" y="4723217"/>
            <a:ext cx="1286473" cy="2656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978453" y="2829426"/>
            <a:ext cx="8213673" cy="2440406"/>
            <a:chOff x="978453" y="2829426"/>
            <a:chExt cx="8867775" cy="3124200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8453" y="2829426"/>
              <a:ext cx="8867775" cy="3124200"/>
            </a:xfrm>
            <a:prstGeom prst="rect">
              <a:avLst/>
            </a:prstGeom>
          </p:spPr>
        </p:pic>
        <p:sp>
          <p:nvSpPr>
            <p:cNvPr id="13" name="직사각형 12"/>
            <p:cNvSpPr/>
            <p:nvPr/>
          </p:nvSpPr>
          <p:spPr>
            <a:xfrm>
              <a:off x="8503156" y="5471914"/>
              <a:ext cx="1343072" cy="2470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62347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23504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/>
              <a:t>배열 </a:t>
            </a:r>
            <a:r>
              <a:rPr lang="ko-KR" altLang="en-US" sz="1800" b="1" dirty="0" smtClean="0"/>
              <a:t>분리  </a:t>
            </a:r>
            <a:r>
              <a:rPr lang="en-US" altLang="ko-KR" sz="1800" b="1" dirty="0" smtClean="0"/>
              <a:t> </a:t>
            </a:r>
            <a:endParaRPr lang="en-US" altLang="ko-KR" sz="1800" b="1" dirty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/>
              <a:t>np.hsplit</a:t>
            </a:r>
            <a:r>
              <a:rPr lang="ko-KR" altLang="en-US" sz="1800" dirty="0"/>
              <a:t>의 두 번째 </a:t>
            </a:r>
            <a:r>
              <a:rPr lang="ko-KR" altLang="en-US" sz="1800" dirty="0" err="1"/>
              <a:t>파라미터에</a:t>
            </a:r>
            <a:r>
              <a:rPr lang="ko-KR" altLang="en-US" sz="1800" dirty="0"/>
              <a:t> 구간 설정 배열을 전달하여 여러 배열로 구분합니다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52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Python </a:t>
            </a:r>
            <a:r>
              <a:rPr lang="en-US" altLang="ko-KR" sz="2400" b="1" dirty="0" err="1" smtClean="0"/>
              <a:t>Numpy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78453" y="1774096"/>
            <a:ext cx="9972122" cy="1055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rgbClr val="002060"/>
                </a:solidFill>
              </a:rPr>
              <a:t># </a:t>
            </a:r>
            <a:r>
              <a:rPr lang="ko-KR" altLang="en-US" sz="1600" dirty="0">
                <a:solidFill>
                  <a:srgbClr val="002060"/>
                </a:solidFill>
              </a:rPr>
              <a:t>수직 방향으로 여러 구간으로 구분</a:t>
            </a:r>
          </a:p>
          <a:p>
            <a:r>
              <a:rPr lang="en-US" altLang="ko-KR" sz="1600" dirty="0" smtClean="0">
                <a:solidFill>
                  <a:srgbClr val="002060"/>
                </a:solidFill>
              </a:rPr>
              <a:t>result  = </a:t>
            </a:r>
            <a:r>
              <a:rPr lang="en-US" altLang="ko-KR" sz="1600" dirty="0" err="1" smtClean="0">
                <a:solidFill>
                  <a:srgbClr val="002060"/>
                </a:solidFill>
              </a:rPr>
              <a:t>np.vsplit</a:t>
            </a:r>
            <a:r>
              <a:rPr lang="en-US" altLang="ko-KR" sz="1600" dirty="0" smtClean="0">
                <a:solidFill>
                  <a:srgbClr val="002060"/>
                </a:solidFill>
              </a:rPr>
              <a:t>(a</a:t>
            </a:r>
            <a:r>
              <a:rPr lang="en-US" altLang="ko-KR" sz="1600" dirty="0">
                <a:solidFill>
                  <a:srgbClr val="002060"/>
                </a:solidFill>
              </a:rPr>
              <a:t>, [1, 3])     #  row</a:t>
            </a:r>
            <a:r>
              <a:rPr lang="ko-KR" altLang="en-US" sz="1600" dirty="0">
                <a:solidFill>
                  <a:srgbClr val="002060"/>
                </a:solidFill>
              </a:rPr>
              <a:t>를 </a:t>
            </a:r>
            <a:r>
              <a:rPr lang="en-US" altLang="ko-KR" sz="1600" dirty="0">
                <a:solidFill>
                  <a:srgbClr val="002060"/>
                </a:solidFill>
              </a:rPr>
              <a:t>1, 2-3, 4</a:t>
            </a:r>
            <a:r>
              <a:rPr lang="ko-KR" altLang="en-US" sz="1600" dirty="0">
                <a:solidFill>
                  <a:srgbClr val="002060"/>
                </a:solidFill>
              </a:rPr>
              <a:t>번째 라인으로 </a:t>
            </a:r>
            <a:r>
              <a:rPr lang="ko-KR" altLang="en-US" sz="1600" dirty="0" smtClean="0">
                <a:solidFill>
                  <a:srgbClr val="002060"/>
                </a:solidFill>
              </a:rPr>
              <a:t>구분</a:t>
            </a:r>
            <a:endParaRPr lang="en-US" altLang="ko-KR" sz="1600" dirty="0" smtClean="0">
              <a:solidFill>
                <a:srgbClr val="002060"/>
              </a:solidFill>
            </a:endParaRPr>
          </a:p>
          <a:p>
            <a:r>
              <a:rPr lang="en-US" altLang="ko-KR" sz="1600" dirty="0" smtClean="0">
                <a:solidFill>
                  <a:srgbClr val="002060"/>
                </a:solidFill>
              </a:rPr>
              <a:t>result</a:t>
            </a:r>
            <a:endParaRPr lang="en-US" altLang="ko-KR" sz="1600" dirty="0">
              <a:solidFill>
                <a:srgbClr val="002060"/>
              </a:solidFill>
            </a:endParaRPr>
          </a:p>
          <a:p>
            <a:r>
              <a:rPr lang="en-US" altLang="ko-KR" sz="1600" dirty="0" err="1">
                <a:solidFill>
                  <a:srgbClr val="002060"/>
                </a:solidFill>
              </a:rPr>
              <a:t>np.array</a:t>
            </a:r>
            <a:r>
              <a:rPr lang="en-US" altLang="ko-KR" sz="1600" dirty="0">
                <a:solidFill>
                  <a:srgbClr val="002060"/>
                </a:solidFill>
              </a:rPr>
              <a:t>(result).shape   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endParaRPr lang="ko-KR" altLang="en-US" sz="1600" dirty="0">
              <a:solidFill>
                <a:srgbClr val="00206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306707" y="4723217"/>
            <a:ext cx="1286473" cy="2656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971550" y="3061786"/>
            <a:ext cx="7795460" cy="2634277"/>
            <a:chOff x="971550" y="3061786"/>
            <a:chExt cx="7795460" cy="2634277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1550" y="3061786"/>
              <a:ext cx="7715250" cy="2634277"/>
            </a:xfrm>
            <a:prstGeom prst="rect">
              <a:avLst/>
            </a:prstGeom>
          </p:spPr>
        </p:pic>
        <p:sp>
          <p:nvSpPr>
            <p:cNvPr id="15" name="직사각형 14"/>
            <p:cNvSpPr/>
            <p:nvPr/>
          </p:nvSpPr>
          <p:spPr>
            <a:xfrm>
              <a:off x="7523005" y="5479616"/>
              <a:ext cx="1244005" cy="1930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231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52542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 smtClean="0"/>
              <a:t>numpy</a:t>
            </a:r>
            <a:r>
              <a:rPr lang="en-US" altLang="ko-KR" sz="1800" b="1" dirty="0" smtClean="0"/>
              <a:t> </a:t>
            </a:r>
            <a:r>
              <a:rPr lang="ko-KR" altLang="en-US" sz="1800" b="1" dirty="0" smtClean="0"/>
              <a:t>배열 생성과 초기화</a:t>
            </a:r>
            <a:endParaRPr lang="en-US" altLang="ko-KR" sz="1800" b="1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err="1"/>
              <a:t>Numpy</a:t>
            </a:r>
            <a:r>
              <a:rPr lang="ko-KR" altLang="en-US" sz="1600" dirty="0"/>
              <a:t>는 원하는 </a:t>
            </a:r>
            <a:r>
              <a:rPr lang="en-US" altLang="ko-KR" sz="1600" dirty="0"/>
              <a:t>shape</a:t>
            </a:r>
            <a:r>
              <a:rPr lang="ko-KR" altLang="en-US" sz="1600" dirty="0"/>
              <a:t>으로 배열을 설정하고</a:t>
            </a:r>
            <a:r>
              <a:rPr lang="en-US" altLang="ko-KR" sz="1600" dirty="0"/>
              <a:t>, </a:t>
            </a:r>
            <a:r>
              <a:rPr lang="ko-KR" altLang="en-US" sz="1600" dirty="0"/>
              <a:t>각 요소를 특정 값으로 초기화하는 </a:t>
            </a:r>
            <a:r>
              <a:rPr lang="en-US" altLang="ko-KR" sz="1600" dirty="0"/>
              <a:t>zeros, ones, full, eye </a:t>
            </a:r>
            <a:r>
              <a:rPr lang="ko-KR" altLang="en-US" sz="1600" dirty="0"/>
              <a:t>함수를 제공합니다</a:t>
            </a:r>
            <a:r>
              <a:rPr lang="en-US" altLang="ko-KR" sz="1600" dirty="0"/>
              <a:t>.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err="1"/>
              <a:t>파라미터로</a:t>
            </a:r>
            <a:r>
              <a:rPr lang="ko-KR" altLang="en-US" sz="1600" dirty="0"/>
              <a:t> 입력한 배열과 같은 </a:t>
            </a:r>
            <a:r>
              <a:rPr lang="en-US" altLang="ko-KR" sz="1600" dirty="0"/>
              <a:t>shape</a:t>
            </a:r>
            <a:r>
              <a:rPr lang="ko-KR" altLang="en-US" sz="1600" dirty="0"/>
              <a:t>의 배열을 만드는 </a:t>
            </a:r>
            <a:r>
              <a:rPr lang="en-US" altLang="ko-KR" sz="1600" dirty="0" err="1"/>
              <a:t>zeros_like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ones_like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full_like</a:t>
            </a:r>
            <a:r>
              <a:rPr lang="en-US" altLang="ko-KR" sz="1600" dirty="0"/>
              <a:t> </a:t>
            </a:r>
            <a:r>
              <a:rPr lang="ko-KR" altLang="en-US" sz="1600" dirty="0"/>
              <a:t>함수도 제공합니다</a:t>
            </a:r>
            <a:r>
              <a:rPr lang="en-US" altLang="ko-KR" sz="1600" dirty="0"/>
              <a:t>.</a:t>
            </a:r>
            <a:r>
              <a:rPr lang="ko-KR" altLang="en-US" sz="1600" dirty="0" smtClean="0"/>
              <a:t>  </a:t>
            </a:r>
            <a:r>
              <a:rPr lang="en-US" altLang="ko-KR" sz="1600" dirty="0" smtClean="0"/>
              <a:t> </a:t>
            </a:r>
            <a:endParaRPr lang="en-US" altLang="ko-KR" sz="1600" dirty="0"/>
          </a:p>
          <a:p>
            <a:pPr lvl="1">
              <a:buFont typeface="Wingdings" pitchFamily="2" charset="2"/>
              <a:buChar char="§"/>
            </a:pPr>
            <a:r>
              <a:rPr lang="en-US" altLang="ko-KR" sz="1600" b="1" dirty="0" err="1"/>
              <a:t>np.zeros</a:t>
            </a:r>
            <a:r>
              <a:rPr lang="en-US" altLang="ko-KR" sz="1600" b="1" dirty="0"/>
              <a:t> </a:t>
            </a:r>
            <a:r>
              <a:rPr lang="ko-KR" altLang="en-US" sz="1600" b="1" dirty="0" smtClean="0"/>
              <a:t>함수 </a:t>
            </a:r>
            <a:r>
              <a:rPr lang="en-US" altLang="ko-KR" sz="1600" dirty="0" smtClean="0"/>
              <a:t>: zeros(shape, </a:t>
            </a:r>
            <a:r>
              <a:rPr lang="en-US" altLang="ko-KR" sz="1600" dirty="0" err="1" smtClean="0"/>
              <a:t>dtype</a:t>
            </a:r>
            <a:r>
              <a:rPr lang="en-US" altLang="ko-KR" sz="1600" dirty="0" smtClean="0"/>
              <a:t>=float, order='C')</a:t>
            </a:r>
            <a:br>
              <a:rPr lang="en-US" altLang="ko-KR" sz="1600" dirty="0" smtClean="0"/>
            </a:br>
            <a:r>
              <a:rPr lang="en-US" altLang="ko-KR" sz="1600" dirty="0" smtClean="0"/>
              <a:t>                    </a:t>
            </a:r>
            <a:r>
              <a:rPr lang="ko-KR" altLang="en-US" sz="1600" dirty="0" smtClean="0"/>
              <a:t>지정된 </a:t>
            </a:r>
            <a:r>
              <a:rPr lang="en-US" altLang="ko-KR" sz="1600" dirty="0" smtClean="0"/>
              <a:t>shape</a:t>
            </a:r>
            <a:r>
              <a:rPr lang="ko-KR" altLang="en-US" sz="1600" dirty="0" smtClean="0"/>
              <a:t>의 배열을 생성하고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모든 요소를 </a:t>
            </a:r>
            <a:r>
              <a:rPr lang="en-US" altLang="ko-KR" sz="1600" dirty="0" smtClean="0"/>
              <a:t>0</a:t>
            </a:r>
            <a:r>
              <a:rPr lang="ko-KR" altLang="en-US" sz="1600" dirty="0" smtClean="0"/>
              <a:t>으로 </a:t>
            </a:r>
            <a:r>
              <a:rPr lang="ko-KR" altLang="en-US" sz="1600" dirty="0" smtClean="0"/>
              <a:t>초기화</a:t>
            </a:r>
            <a:r>
              <a:rPr lang="en-US" altLang="ko-KR" sz="1600" dirty="0" smtClean="0"/>
              <a:t> </a:t>
            </a: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600" b="1" dirty="0" err="1" smtClean="0"/>
              <a:t>np.ones</a:t>
            </a:r>
            <a:r>
              <a:rPr lang="en-US" altLang="ko-KR" sz="1600" b="1" dirty="0" smtClean="0"/>
              <a:t> </a:t>
            </a:r>
            <a:r>
              <a:rPr lang="ko-KR" altLang="en-US" sz="1600" b="1" dirty="0" smtClean="0"/>
              <a:t>함수 </a:t>
            </a:r>
            <a:r>
              <a:rPr lang="en-US" altLang="ko-KR" sz="1600" b="1" dirty="0" smtClean="0"/>
              <a:t>: </a:t>
            </a:r>
            <a:r>
              <a:rPr lang="en-US" altLang="ko-KR" sz="1600" dirty="0" err="1" smtClean="0"/>
              <a:t>np.ones</a:t>
            </a:r>
            <a:r>
              <a:rPr lang="en-US" altLang="ko-KR" sz="1600" dirty="0" smtClean="0"/>
              <a:t>(shape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dtype</a:t>
            </a:r>
            <a:r>
              <a:rPr lang="en-US" altLang="ko-KR" sz="1600" dirty="0"/>
              <a:t>=None, order='C</a:t>
            </a:r>
            <a:r>
              <a:rPr lang="en-US" altLang="ko-KR" sz="1600" dirty="0" smtClean="0"/>
              <a:t>')</a:t>
            </a:r>
            <a:br>
              <a:rPr lang="en-US" altLang="ko-KR" sz="1600" dirty="0" smtClean="0"/>
            </a:br>
            <a:r>
              <a:rPr lang="en-US" altLang="ko-KR" sz="1600" dirty="0" smtClean="0"/>
              <a:t>                    </a:t>
            </a:r>
            <a:r>
              <a:rPr lang="ko-KR" altLang="en-US" sz="1600" dirty="0" smtClean="0"/>
              <a:t>지정된 </a:t>
            </a:r>
            <a:r>
              <a:rPr lang="en-US" altLang="ko-KR" sz="1600" dirty="0"/>
              <a:t>shape</a:t>
            </a:r>
            <a:r>
              <a:rPr lang="ko-KR" altLang="en-US" sz="1600" dirty="0"/>
              <a:t>의 배열을 생성하고</a:t>
            </a:r>
            <a:r>
              <a:rPr lang="en-US" altLang="ko-KR" sz="1600" dirty="0"/>
              <a:t>, </a:t>
            </a:r>
            <a:r>
              <a:rPr lang="ko-KR" altLang="en-US" sz="1600" dirty="0"/>
              <a:t>모든 요소를 </a:t>
            </a:r>
            <a:r>
              <a:rPr lang="en-US" altLang="ko-KR" sz="1600" dirty="0"/>
              <a:t>1</a:t>
            </a:r>
            <a:r>
              <a:rPr lang="ko-KR" altLang="en-US" sz="1600" dirty="0"/>
              <a:t>로 초기화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b="1" dirty="0" err="1"/>
              <a:t>np.full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함수</a:t>
            </a:r>
            <a:r>
              <a:rPr lang="en-US" altLang="ko-KR" sz="1600" b="1" dirty="0" smtClean="0"/>
              <a:t> 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np.full</a:t>
            </a:r>
            <a:r>
              <a:rPr lang="en-US" altLang="ko-KR" sz="1600" dirty="0"/>
              <a:t>(shape, </a:t>
            </a:r>
            <a:r>
              <a:rPr lang="en-US" altLang="ko-KR" sz="1600" dirty="0" err="1"/>
              <a:t>fill_value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dtype</a:t>
            </a:r>
            <a:r>
              <a:rPr lang="en-US" altLang="ko-KR" sz="1600" dirty="0"/>
              <a:t>=None, order='C</a:t>
            </a:r>
            <a:r>
              <a:rPr lang="en-US" altLang="ko-KR" sz="1600" dirty="0" smtClean="0"/>
              <a:t>')</a:t>
            </a:r>
            <a:br>
              <a:rPr lang="en-US" altLang="ko-KR" sz="1600" dirty="0" smtClean="0"/>
            </a:br>
            <a:r>
              <a:rPr lang="en-US" altLang="ko-KR" sz="1600" dirty="0" smtClean="0"/>
              <a:t>                 </a:t>
            </a:r>
            <a:r>
              <a:rPr lang="ko-KR" altLang="en-US" sz="1600" dirty="0" smtClean="0"/>
              <a:t>지정된 </a:t>
            </a:r>
            <a:r>
              <a:rPr lang="en-US" altLang="ko-KR" sz="1600" dirty="0"/>
              <a:t>shape</a:t>
            </a:r>
            <a:r>
              <a:rPr lang="ko-KR" altLang="en-US" sz="1600" dirty="0"/>
              <a:t>의 배열을 생성하고</a:t>
            </a:r>
            <a:r>
              <a:rPr lang="en-US" altLang="ko-KR" sz="1600" dirty="0"/>
              <a:t>, </a:t>
            </a:r>
            <a:r>
              <a:rPr lang="ko-KR" altLang="en-US" sz="1600" dirty="0"/>
              <a:t>모든 요소를 지정한 </a:t>
            </a:r>
            <a:r>
              <a:rPr lang="en-US" altLang="ko-KR" sz="1600" dirty="0"/>
              <a:t>"</a:t>
            </a:r>
            <a:r>
              <a:rPr lang="en-US" altLang="ko-KR" sz="1600" dirty="0" err="1"/>
              <a:t>fill_value</a:t>
            </a:r>
            <a:r>
              <a:rPr lang="en-US" altLang="ko-KR" sz="1600" dirty="0"/>
              <a:t>"</a:t>
            </a:r>
            <a:r>
              <a:rPr lang="ko-KR" altLang="en-US" sz="1600" dirty="0"/>
              <a:t>로 </a:t>
            </a:r>
            <a:r>
              <a:rPr lang="ko-KR" altLang="en-US" sz="1600" dirty="0" smtClean="0"/>
              <a:t>초기화</a:t>
            </a:r>
            <a:endParaRPr lang="ko-KR" altLang="en-US" sz="1600" dirty="0"/>
          </a:p>
          <a:p>
            <a:pPr lvl="1">
              <a:buFont typeface="Wingdings" pitchFamily="2" charset="2"/>
              <a:buChar char="§"/>
            </a:pPr>
            <a:r>
              <a:rPr lang="en-US" altLang="ko-KR" sz="1600" b="1" dirty="0" err="1"/>
              <a:t>np.eye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함수 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np.eye</a:t>
            </a:r>
            <a:r>
              <a:rPr lang="en-US" altLang="ko-KR" sz="1600" dirty="0"/>
              <a:t>(N, M=None, k=0, </a:t>
            </a:r>
            <a:r>
              <a:rPr lang="en-US" altLang="ko-KR" sz="1600" dirty="0" err="1"/>
              <a:t>dtype</a:t>
            </a:r>
            <a:r>
              <a:rPr lang="en-US" altLang="ko-KR" sz="1600" dirty="0"/>
              <a:t>=&lt;class 'float</a:t>
            </a:r>
            <a:r>
              <a:rPr lang="en-US" altLang="ko-KR" sz="1600" dirty="0" smtClean="0"/>
              <a:t>'&gt;)</a:t>
            </a:r>
            <a:br>
              <a:rPr lang="en-US" altLang="ko-KR" sz="1600" dirty="0" smtClean="0"/>
            </a:br>
            <a:r>
              <a:rPr lang="en-US" altLang="ko-KR" sz="1600" dirty="0" smtClean="0"/>
              <a:t>                 (</a:t>
            </a:r>
            <a:r>
              <a:rPr lang="en-US" altLang="ko-KR" sz="1600" dirty="0"/>
              <a:t>N, N) shape</a:t>
            </a:r>
            <a:r>
              <a:rPr lang="ko-KR" altLang="en-US" sz="1600" dirty="0"/>
              <a:t>의 단위 행렬</a:t>
            </a:r>
            <a:r>
              <a:rPr lang="en-US" altLang="ko-KR" sz="1600" dirty="0"/>
              <a:t>(Unit Matrix)</a:t>
            </a:r>
            <a:r>
              <a:rPr lang="ko-KR" altLang="en-US" sz="1600" dirty="0"/>
              <a:t>을 </a:t>
            </a:r>
            <a:r>
              <a:rPr lang="ko-KR" altLang="en-US" sz="1600" dirty="0" smtClean="0"/>
              <a:t>생성</a:t>
            </a: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600" b="1" dirty="0" err="1"/>
              <a:t>np.empty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함수 </a:t>
            </a:r>
            <a:r>
              <a:rPr lang="en-US" altLang="ko-KR" sz="1600" dirty="0"/>
              <a:t>: empty(shape, </a:t>
            </a:r>
            <a:r>
              <a:rPr lang="en-US" altLang="ko-KR" sz="1600" dirty="0" err="1"/>
              <a:t>dtype</a:t>
            </a:r>
            <a:r>
              <a:rPr lang="en-US" altLang="ko-KR" sz="1600" dirty="0"/>
              <a:t>=float, order='C</a:t>
            </a:r>
            <a:r>
              <a:rPr lang="en-US" altLang="ko-KR" sz="1600" dirty="0" smtClean="0"/>
              <a:t>')</a:t>
            </a:r>
            <a:br>
              <a:rPr lang="en-US" altLang="ko-KR" sz="1600" dirty="0" smtClean="0"/>
            </a:br>
            <a:r>
              <a:rPr lang="en-US" altLang="ko-KR" sz="1600" dirty="0" smtClean="0"/>
              <a:t>                      </a:t>
            </a:r>
            <a:r>
              <a:rPr lang="ko-KR" altLang="en-US" sz="1600" dirty="0" smtClean="0"/>
              <a:t>지정된 </a:t>
            </a:r>
            <a:r>
              <a:rPr lang="en-US" altLang="ko-KR" sz="1600" dirty="0"/>
              <a:t>shape</a:t>
            </a:r>
            <a:r>
              <a:rPr lang="ko-KR" altLang="en-US" sz="1600" dirty="0"/>
              <a:t>의 배열 </a:t>
            </a:r>
            <a:r>
              <a:rPr lang="ko-KR" altLang="en-US" sz="1600" dirty="0" smtClean="0"/>
              <a:t>생성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                     </a:t>
            </a:r>
            <a:r>
              <a:rPr lang="ko-KR" altLang="en-US" sz="1600" dirty="0" smtClean="0"/>
              <a:t>요소의 </a:t>
            </a:r>
            <a:r>
              <a:rPr lang="ko-KR" altLang="en-US" sz="1600" dirty="0"/>
              <a:t>초기화 과정에 없고</a:t>
            </a:r>
            <a:r>
              <a:rPr lang="en-US" altLang="ko-KR" sz="1600" dirty="0"/>
              <a:t>, </a:t>
            </a:r>
            <a:r>
              <a:rPr lang="ko-KR" altLang="en-US" sz="1600" dirty="0"/>
              <a:t>기존 </a:t>
            </a:r>
            <a:r>
              <a:rPr lang="ko-KR" altLang="en-US" sz="1600" dirty="0" err="1"/>
              <a:t>메모리값을</a:t>
            </a:r>
            <a:r>
              <a:rPr lang="ko-KR" altLang="en-US" sz="1600" dirty="0"/>
              <a:t> 그대로 </a:t>
            </a:r>
            <a:r>
              <a:rPr lang="ko-KR" altLang="en-US" sz="1600" dirty="0" smtClean="0"/>
              <a:t>사용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                     </a:t>
            </a:r>
            <a:r>
              <a:rPr lang="ko-KR" altLang="en-US" sz="1600" dirty="0" smtClean="0"/>
              <a:t>배열 </a:t>
            </a:r>
            <a:r>
              <a:rPr lang="ko-KR" altLang="en-US" sz="1600" dirty="0"/>
              <a:t>생성비용이 가장 저렴하고 </a:t>
            </a:r>
            <a:r>
              <a:rPr lang="ko-KR" altLang="en-US" sz="1600" dirty="0" smtClean="0"/>
              <a:t>빠름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                     </a:t>
            </a:r>
            <a:r>
              <a:rPr lang="ko-KR" altLang="en-US" sz="1600" dirty="0" smtClean="0"/>
              <a:t>배열 </a:t>
            </a:r>
            <a:r>
              <a:rPr lang="ko-KR" altLang="en-US" sz="1600" dirty="0"/>
              <a:t>사용 시 주의가 필요</a:t>
            </a:r>
            <a:r>
              <a:rPr lang="en-US" altLang="ko-KR" sz="1600" dirty="0"/>
              <a:t>(</a:t>
            </a:r>
            <a:r>
              <a:rPr lang="ko-KR" altLang="en-US" sz="1600" dirty="0"/>
              <a:t>초기화를 고려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Python </a:t>
            </a:r>
            <a:r>
              <a:rPr lang="en-US" altLang="ko-KR" sz="2400" b="1" dirty="0" err="1" smtClean="0"/>
              <a:t>Numpy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289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1" y="825272"/>
            <a:ext cx="5506136" cy="4927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 smtClean="0"/>
              <a:t>numpy</a:t>
            </a:r>
            <a:r>
              <a:rPr lang="en-US" altLang="ko-KR" sz="1800" b="1" dirty="0" smtClean="0"/>
              <a:t> </a:t>
            </a:r>
            <a:r>
              <a:rPr lang="ko-KR" altLang="en-US" sz="1800" b="1" dirty="0" smtClean="0"/>
              <a:t>배열 생성과 초기화</a:t>
            </a:r>
            <a:endParaRPr lang="en-US" altLang="ko-KR" sz="1800" b="1" dirty="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Python </a:t>
            </a:r>
            <a:r>
              <a:rPr lang="en-US" altLang="ko-KR" sz="2400" b="1" dirty="0" err="1" smtClean="0"/>
              <a:t>Numpy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91491" y="1440438"/>
            <a:ext cx="4107258" cy="37834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rgbClr val="002060"/>
                </a:solidFill>
              </a:rPr>
              <a:t>a = </a:t>
            </a:r>
            <a:r>
              <a:rPr lang="en-US" altLang="ko-KR" sz="1600" dirty="0" err="1">
                <a:solidFill>
                  <a:srgbClr val="002060"/>
                </a:solidFill>
              </a:rPr>
              <a:t>np.zeros</a:t>
            </a:r>
            <a:r>
              <a:rPr lang="en-US" altLang="ko-KR" sz="1600" dirty="0">
                <a:solidFill>
                  <a:srgbClr val="002060"/>
                </a:solidFill>
              </a:rPr>
              <a:t>((3, 4))</a:t>
            </a:r>
          </a:p>
          <a:p>
            <a:r>
              <a:rPr lang="en-US" altLang="ko-KR" sz="1600" dirty="0" err="1">
                <a:solidFill>
                  <a:srgbClr val="002060"/>
                </a:solidFill>
              </a:rPr>
              <a:t>pprint</a:t>
            </a:r>
            <a:r>
              <a:rPr lang="en-US" altLang="ko-KR" sz="1600" dirty="0">
                <a:solidFill>
                  <a:srgbClr val="002060"/>
                </a:solidFill>
              </a:rPr>
              <a:t>(a)</a:t>
            </a:r>
          </a:p>
          <a:p>
            <a:endParaRPr lang="en-US" altLang="ko-KR" sz="1600" dirty="0">
              <a:solidFill>
                <a:srgbClr val="002060"/>
              </a:solidFill>
            </a:endParaRPr>
          </a:p>
          <a:p>
            <a:r>
              <a:rPr lang="en-US" altLang="ko-KR" sz="1600" dirty="0">
                <a:solidFill>
                  <a:srgbClr val="002060"/>
                </a:solidFill>
              </a:rPr>
              <a:t>a = </a:t>
            </a:r>
            <a:r>
              <a:rPr lang="en-US" altLang="ko-KR" sz="1600" dirty="0" err="1">
                <a:solidFill>
                  <a:srgbClr val="002060"/>
                </a:solidFill>
              </a:rPr>
              <a:t>np.ones</a:t>
            </a:r>
            <a:r>
              <a:rPr lang="en-US" altLang="ko-KR" sz="1600" dirty="0">
                <a:solidFill>
                  <a:srgbClr val="002060"/>
                </a:solidFill>
              </a:rPr>
              <a:t>((2,3,4),</a:t>
            </a:r>
            <a:r>
              <a:rPr lang="en-US" altLang="ko-KR" sz="1600" dirty="0" err="1">
                <a:solidFill>
                  <a:srgbClr val="002060"/>
                </a:solidFill>
              </a:rPr>
              <a:t>dtype</a:t>
            </a:r>
            <a:r>
              <a:rPr lang="en-US" altLang="ko-KR" sz="1600" dirty="0">
                <a:solidFill>
                  <a:srgbClr val="002060"/>
                </a:solidFill>
              </a:rPr>
              <a:t>=np.int16)</a:t>
            </a:r>
          </a:p>
          <a:p>
            <a:r>
              <a:rPr lang="en-US" altLang="ko-KR" sz="1600" dirty="0" err="1">
                <a:solidFill>
                  <a:srgbClr val="002060"/>
                </a:solidFill>
              </a:rPr>
              <a:t>pprint</a:t>
            </a:r>
            <a:r>
              <a:rPr lang="en-US" altLang="ko-KR" sz="1600" dirty="0">
                <a:solidFill>
                  <a:srgbClr val="002060"/>
                </a:solidFill>
              </a:rPr>
              <a:t>(a)</a:t>
            </a:r>
          </a:p>
          <a:p>
            <a:endParaRPr lang="en-US" altLang="ko-KR" sz="1600" dirty="0">
              <a:solidFill>
                <a:srgbClr val="002060"/>
              </a:solidFill>
            </a:endParaRPr>
          </a:p>
          <a:p>
            <a:r>
              <a:rPr lang="en-US" altLang="ko-KR" sz="1600" dirty="0">
                <a:solidFill>
                  <a:srgbClr val="002060"/>
                </a:solidFill>
              </a:rPr>
              <a:t>a = </a:t>
            </a:r>
            <a:r>
              <a:rPr lang="en-US" altLang="ko-KR" sz="1600" dirty="0" err="1">
                <a:solidFill>
                  <a:srgbClr val="002060"/>
                </a:solidFill>
              </a:rPr>
              <a:t>np.full</a:t>
            </a:r>
            <a:r>
              <a:rPr lang="en-US" altLang="ko-KR" sz="1600" dirty="0">
                <a:solidFill>
                  <a:srgbClr val="002060"/>
                </a:solidFill>
              </a:rPr>
              <a:t>((2,2),7)</a:t>
            </a:r>
          </a:p>
          <a:p>
            <a:r>
              <a:rPr lang="en-US" altLang="ko-KR" sz="1600" dirty="0" err="1">
                <a:solidFill>
                  <a:srgbClr val="002060"/>
                </a:solidFill>
              </a:rPr>
              <a:t>pprint</a:t>
            </a:r>
            <a:r>
              <a:rPr lang="en-US" altLang="ko-KR" sz="1600" dirty="0">
                <a:solidFill>
                  <a:srgbClr val="002060"/>
                </a:solidFill>
              </a:rPr>
              <a:t>(a)</a:t>
            </a:r>
          </a:p>
          <a:p>
            <a:endParaRPr lang="en-US" altLang="ko-KR" sz="1600" dirty="0">
              <a:solidFill>
                <a:srgbClr val="002060"/>
              </a:solidFill>
            </a:endParaRPr>
          </a:p>
          <a:p>
            <a:r>
              <a:rPr lang="en-US" altLang="ko-KR" sz="1600" dirty="0" smtClean="0">
                <a:solidFill>
                  <a:srgbClr val="002060"/>
                </a:solidFill>
              </a:rPr>
              <a:t>a=</a:t>
            </a:r>
            <a:r>
              <a:rPr lang="en-US" altLang="ko-KR" sz="1600" dirty="0" err="1" smtClean="0">
                <a:solidFill>
                  <a:srgbClr val="002060"/>
                </a:solidFill>
              </a:rPr>
              <a:t>np.eye</a:t>
            </a:r>
            <a:r>
              <a:rPr lang="en-US" altLang="ko-KR" sz="1600" dirty="0" smtClean="0">
                <a:solidFill>
                  <a:srgbClr val="002060"/>
                </a:solidFill>
              </a:rPr>
              <a:t>(4</a:t>
            </a:r>
            <a:r>
              <a:rPr lang="en-US" altLang="ko-KR" sz="1600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600" dirty="0" err="1">
                <a:solidFill>
                  <a:srgbClr val="002060"/>
                </a:solidFill>
              </a:rPr>
              <a:t>pprint</a:t>
            </a:r>
            <a:r>
              <a:rPr lang="en-US" altLang="ko-KR" sz="1600" dirty="0">
                <a:solidFill>
                  <a:srgbClr val="002060"/>
                </a:solidFill>
              </a:rPr>
              <a:t>(a)</a:t>
            </a:r>
          </a:p>
          <a:p>
            <a:endParaRPr lang="en-US" altLang="ko-KR" sz="1600" dirty="0">
              <a:solidFill>
                <a:srgbClr val="002060"/>
              </a:solidFill>
            </a:endParaRPr>
          </a:p>
          <a:p>
            <a:r>
              <a:rPr lang="en-US" altLang="ko-KR" sz="1600" dirty="0">
                <a:solidFill>
                  <a:srgbClr val="002060"/>
                </a:solidFill>
              </a:rPr>
              <a:t>a = </a:t>
            </a:r>
            <a:r>
              <a:rPr lang="en-US" altLang="ko-KR" sz="1600" dirty="0" err="1">
                <a:solidFill>
                  <a:srgbClr val="002060"/>
                </a:solidFill>
              </a:rPr>
              <a:t>np.empty</a:t>
            </a:r>
            <a:r>
              <a:rPr lang="en-US" altLang="ko-KR" sz="1600" dirty="0">
                <a:solidFill>
                  <a:srgbClr val="002060"/>
                </a:solidFill>
              </a:rPr>
              <a:t>((4,2))</a:t>
            </a:r>
          </a:p>
          <a:p>
            <a:r>
              <a:rPr lang="en-US" altLang="ko-KR" sz="1600" dirty="0" err="1">
                <a:solidFill>
                  <a:srgbClr val="002060"/>
                </a:solidFill>
              </a:rPr>
              <a:t>pprint</a:t>
            </a:r>
            <a:r>
              <a:rPr lang="en-US" altLang="ko-KR" sz="1600" dirty="0">
                <a:solidFill>
                  <a:srgbClr val="002060"/>
                </a:solidFill>
              </a:rPr>
              <a:t>(a)</a:t>
            </a:r>
            <a:endParaRPr lang="ko-KR" altLang="en-US" sz="1600" dirty="0">
              <a:solidFill>
                <a:srgbClr val="002060"/>
              </a:solidFill>
            </a:endParaRPr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6171000" y="887055"/>
            <a:ext cx="5506136" cy="40556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/>
              <a:t>like </a:t>
            </a:r>
            <a:r>
              <a:rPr lang="ko-KR" altLang="en-US" sz="1800" b="1" dirty="0"/>
              <a:t>함수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1800" dirty="0" err="1" smtClean="0"/>
              <a:t>numpy</a:t>
            </a:r>
            <a:r>
              <a:rPr lang="ko-KR" altLang="en-US" sz="1800" dirty="0"/>
              <a:t>는 지정된 배열과 </a:t>
            </a:r>
            <a:r>
              <a:rPr lang="en-US" altLang="ko-KR" sz="1800" dirty="0"/>
              <a:t>shape</a:t>
            </a:r>
            <a:r>
              <a:rPr lang="ko-KR" altLang="en-US" sz="1800" dirty="0"/>
              <a:t>이 같은 행렬을 만드는 </a:t>
            </a:r>
            <a:r>
              <a:rPr lang="en-US" altLang="ko-KR" sz="1800" dirty="0"/>
              <a:t>like </a:t>
            </a:r>
            <a:r>
              <a:rPr lang="ko-KR" altLang="en-US" sz="1800" dirty="0"/>
              <a:t>함수를 제공합니다</a:t>
            </a:r>
            <a:r>
              <a:rPr lang="en-US" altLang="ko-KR" sz="1800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1800" dirty="0" err="1"/>
              <a:t>np.zeros_like</a:t>
            </a:r>
            <a:endParaRPr lang="en-US" altLang="ko-KR" sz="1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1800" dirty="0" err="1"/>
              <a:t>np.ones_like</a:t>
            </a:r>
            <a:endParaRPr lang="en-US" altLang="ko-KR" sz="1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1800" dirty="0" err="1"/>
              <a:t>np.full_like</a:t>
            </a:r>
            <a:endParaRPr lang="en-US" altLang="ko-KR" sz="1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1800" dirty="0" err="1"/>
              <a:t>np.enpty_like</a:t>
            </a:r>
            <a:endParaRPr lang="en-US" altLang="ko-KR" sz="1800" dirty="0" smtClean="0"/>
          </a:p>
        </p:txBody>
      </p:sp>
    </p:spTree>
    <p:extLst>
      <p:ext uri="{BB962C8B-B14F-4D97-AF65-F5344CB8AC3E}">
        <p14:creationId xmlns:p14="http://schemas.microsoft.com/office/powerpoint/2010/main" val="408620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52542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/>
              <a:t>데이터 생성 </a:t>
            </a:r>
            <a:r>
              <a:rPr lang="ko-KR" altLang="en-US" sz="1800" b="1" dirty="0" smtClean="0"/>
              <a:t>함수</a:t>
            </a:r>
            <a:endParaRPr lang="en-US" altLang="ko-KR" sz="1800" b="1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err="1"/>
              <a:t>NumPy</a:t>
            </a:r>
            <a:r>
              <a:rPr lang="ko-KR" altLang="en-US" sz="1600" dirty="0"/>
              <a:t>는 주어진 조건으로 데이터를 생성한 후</a:t>
            </a:r>
            <a:r>
              <a:rPr lang="en-US" altLang="ko-KR" sz="1600" dirty="0"/>
              <a:t>, </a:t>
            </a:r>
            <a:r>
              <a:rPr lang="ko-KR" altLang="en-US" sz="1600" dirty="0"/>
              <a:t>배열을 만드는 데이터 생성 함수를 제공합니다</a:t>
            </a:r>
            <a:r>
              <a:rPr lang="en-US" altLang="ko-KR" sz="1600" dirty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b="1" dirty="0" err="1"/>
              <a:t>np.linspace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함수 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numpy.linspace</a:t>
            </a:r>
            <a:r>
              <a:rPr lang="en-US" altLang="ko-KR" sz="1600" dirty="0"/>
              <a:t>(start, stop, </a:t>
            </a:r>
            <a:r>
              <a:rPr lang="en-US" altLang="ko-KR" sz="1600" dirty="0" err="1"/>
              <a:t>num</a:t>
            </a:r>
            <a:r>
              <a:rPr lang="en-US" altLang="ko-KR" sz="1600" dirty="0"/>
              <a:t>=50, endpoint=True, </a:t>
            </a:r>
            <a:r>
              <a:rPr lang="en-US" altLang="ko-KR" sz="1600" dirty="0" err="1"/>
              <a:t>retstep</a:t>
            </a:r>
            <a:r>
              <a:rPr lang="en-US" altLang="ko-KR" sz="1600" dirty="0"/>
              <a:t>=False, </a:t>
            </a:r>
            <a:r>
              <a:rPr lang="en-US" altLang="ko-KR" sz="1600" dirty="0" err="1" smtClean="0"/>
              <a:t>dtype</a:t>
            </a:r>
            <a:r>
              <a:rPr lang="en-US" altLang="ko-KR" sz="1600" dirty="0" smtClean="0"/>
              <a:t>=None)</a:t>
            </a:r>
            <a:br>
              <a:rPr lang="en-US" altLang="ko-KR" sz="1600" dirty="0" smtClean="0"/>
            </a:br>
            <a:r>
              <a:rPr lang="en-US" altLang="ko-KR" sz="1600" dirty="0" smtClean="0"/>
              <a:t>                        start</a:t>
            </a:r>
            <a:r>
              <a:rPr lang="ko-KR" altLang="en-US" sz="1600" dirty="0"/>
              <a:t>부터 </a:t>
            </a:r>
            <a:r>
              <a:rPr lang="en-US" altLang="ko-KR" sz="1600" dirty="0"/>
              <a:t>stop</a:t>
            </a:r>
            <a:r>
              <a:rPr lang="ko-KR" altLang="en-US" sz="1600" dirty="0"/>
              <a:t>의 범위에서 </a:t>
            </a:r>
            <a:r>
              <a:rPr lang="en-US" altLang="ko-KR" sz="1600" dirty="0" err="1"/>
              <a:t>num</a:t>
            </a:r>
            <a:r>
              <a:rPr lang="ko-KR" altLang="en-US" sz="1600" dirty="0"/>
              <a:t>개를 균일한 간격으로 데이터를 생성하고 배열을 만드는 </a:t>
            </a:r>
            <a:r>
              <a:rPr lang="ko-KR" altLang="en-US" sz="1600" dirty="0" smtClean="0"/>
              <a:t>함수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                       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요소 개수를 기준으로 균등 간격의 배열을 </a:t>
            </a:r>
            <a:r>
              <a:rPr lang="ko-KR" altLang="en-US" sz="1600" dirty="0" smtClean="0"/>
              <a:t>생성</a:t>
            </a: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600" b="1" dirty="0" err="1"/>
              <a:t>np.arange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함수 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numpy.arange</a:t>
            </a:r>
            <a:r>
              <a:rPr lang="en-US" altLang="ko-KR" sz="1600" dirty="0"/>
              <a:t>([start,] stop[, step,], </a:t>
            </a:r>
            <a:r>
              <a:rPr lang="en-US" altLang="ko-KR" sz="1600" dirty="0" err="1" smtClean="0"/>
              <a:t>dtype</a:t>
            </a:r>
            <a:r>
              <a:rPr lang="en-US" altLang="ko-KR" sz="1600" dirty="0" smtClean="0"/>
              <a:t>=None)</a:t>
            </a:r>
            <a:br>
              <a:rPr lang="en-US" altLang="ko-KR" sz="1600" dirty="0" smtClean="0"/>
            </a:br>
            <a:r>
              <a:rPr lang="en-US" altLang="ko-KR" sz="1600" dirty="0" smtClean="0"/>
              <a:t>                      start</a:t>
            </a:r>
            <a:r>
              <a:rPr lang="ko-KR" altLang="en-US" sz="1600" dirty="0"/>
              <a:t>부터 </a:t>
            </a:r>
            <a:r>
              <a:rPr lang="en-US" altLang="ko-KR" sz="1600" dirty="0"/>
              <a:t>stop </a:t>
            </a:r>
            <a:r>
              <a:rPr lang="ko-KR" altLang="en-US" sz="1600" dirty="0"/>
              <a:t>미만까지 </a:t>
            </a:r>
            <a:r>
              <a:rPr lang="en-US" altLang="ko-KR" sz="1600" dirty="0"/>
              <a:t>step </a:t>
            </a:r>
            <a:r>
              <a:rPr lang="ko-KR" altLang="en-US" sz="1600" dirty="0"/>
              <a:t>간격으로 데이터 생성한 후 배열을 </a:t>
            </a:r>
            <a:r>
              <a:rPr lang="ko-KR" altLang="en-US" sz="1600" dirty="0" smtClean="0"/>
              <a:t>만듦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                      </a:t>
            </a:r>
            <a:r>
              <a:rPr lang="ko-KR" altLang="en-US" sz="1600" dirty="0" err="1" smtClean="0"/>
              <a:t>범위내에서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간격을 기준 균등 간격의 </a:t>
            </a:r>
            <a:r>
              <a:rPr lang="ko-KR" altLang="en-US" sz="1600" dirty="0" smtClean="0"/>
              <a:t>배열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                      </a:t>
            </a:r>
            <a:r>
              <a:rPr lang="ko-KR" altLang="en-US" sz="1600" dirty="0" smtClean="0"/>
              <a:t>요소의 </a:t>
            </a:r>
            <a:r>
              <a:rPr lang="ko-KR" altLang="en-US" sz="1600" dirty="0"/>
              <a:t>객수가 아닌 데이터의 간격을 기준으로 배열 </a:t>
            </a:r>
            <a:r>
              <a:rPr lang="ko-KR" altLang="en-US" sz="1600" dirty="0" smtClean="0"/>
              <a:t>생성</a:t>
            </a: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600" b="1" dirty="0" err="1"/>
              <a:t>np.logspace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함수 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numpy.logspace</a:t>
            </a:r>
            <a:r>
              <a:rPr lang="en-US" altLang="ko-KR" sz="1600" dirty="0"/>
              <a:t>(start, stop, </a:t>
            </a:r>
            <a:r>
              <a:rPr lang="en-US" altLang="ko-KR" sz="1600" dirty="0" err="1"/>
              <a:t>num</a:t>
            </a:r>
            <a:r>
              <a:rPr lang="en-US" altLang="ko-KR" sz="1600" dirty="0"/>
              <a:t>=50, endpoint=True, base=10.0, </a:t>
            </a:r>
            <a:r>
              <a:rPr lang="en-US" altLang="ko-KR" sz="1600" dirty="0" err="1"/>
              <a:t>dtype</a:t>
            </a:r>
            <a:r>
              <a:rPr lang="en-US" altLang="ko-KR" sz="1600" dirty="0"/>
              <a:t>=None</a:t>
            </a:r>
            <a:r>
              <a:rPr lang="en-US" altLang="ko-KR" sz="1600" dirty="0" smtClean="0"/>
              <a:t>)</a:t>
            </a:r>
            <a:br>
              <a:rPr lang="en-US" altLang="ko-KR" sz="1600" dirty="0" smtClean="0"/>
            </a:br>
            <a:r>
              <a:rPr lang="en-US" altLang="ko-KR" sz="1600" dirty="0" smtClean="0"/>
              <a:t>                         </a:t>
            </a:r>
            <a:r>
              <a:rPr lang="ko-KR" altLang="en-US" sz="1600" dirty="0" smtClean="0"/>
              <a:t>로그 </a:t>
            </a:r>
            <a:r>
              <a:rPr lang="ko-KR" altLang="en-US" sz="1600" dirty="0"/>
              <a:t>스케일의 </a:t>
            </a:r>
            <a:r>
              <a:rPr lang="en-US" altLang="ko-KR" sz="1600" dirty="0" err="1"/>
              <a:t>linspace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함수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                        </a:t>
            </a:r>
            <a:r>
              <a:rPr lang="ko-KR" altLang="en-US" sz="1600" dirty="0" smtClean="0"/>
              <a:t>로그 </a:t>
            </a:r>
            <a:r>
              <a:rPr lang="ko-KR" altLang="en-US" sz="1600" dirty="0"/>
              <a:t>스케일로 지정된 범위에서 </a:t>
            </a:r>
            <a:r>
              <a:rPr lang="en-US" altLang="ko-KR" sz="1600" dirty="0" err="1"/>
              <a:t>num</a:t>
            </a:r>
            <a:r>
              <a:rPr lang="en-US" altLang="ko-KR" sz="1600" dirty="0"/>
              <a:t> </a:t>
            </a:r>
            <a:r>
              <a:rPr lang="ko-KR" altLang="en-US" sz="1600" dirty="0"/>
              <a:t>개수만큼 균등 간격으로 데이터 생성한 후 배열 만듦</a:t>
            </a:r>
          </a:p>
          <a:p>
            <a:pPr lvl="1">
              <a:buFont typeface="Wingdings" pitchFamily="2" charset="2"/>
              <a:buChar char="§"/>
            </a:pPr>
            <a:endParaRPr lang="ko-KR" altLang="en-US" sz="16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Python </a:t>
            </a:r>
            <a:r>
              <a:rPr lang="en-US" altLang="ko-KR" sz="2400" b="1" dirty="0" err="1" smtClean="0"/>
              <a:t>Numpy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1810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4107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/>
              <a:t>데이터 생성 </a:t>
            </a:r>
            <a:r>
              <a:rPr lang="ko-KR" altLang="en-US" sz="1800" b="1" dirty="0" smtClean="0"/>
              <a:t>함수</a:t>
            </a:r>
            <a:endParaRPr lang="en-US" altLang="ko-KR" sz="1800" b="1" dirty="0" smtClean="0"/>
          </a:p>
          <a:p>
            <a:pPr lvl="1">
              <a:buFont typeface="Wingdings" pitchFamily="2" charset="2"/>
              <a:buChar char="§"/>
            </a:pPr>
            <a:endParaRPr lang="ko-KR" altLang="en-US" sz="16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Python </a:t>
            </a:r>
            <a:r>
              <a:rPr lang="en-US" altLang="ko-KR" sz="2400" b="1" dirty="0" err="1" smtClean="0"/>
              <a:t>Numpy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47464" y="1349085"/>
            <a:ext cx="7963136" cy="51011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rgbClr val="002060"/>
                </a:solidFill>
              </a:rPr>
              <a:t>a = </a:t>
            </a:r>
            <a:r>
              <a:rPr lang="en-US" altLang="ko-KR" sz="1600" dirty="0" err="1">
                <a:solidFill>
                  <a:srgbClr val="C00000"/>
                </a:solidFill>
              </a:rPr>
              <a:t>np.linspace</a:t>
            </a:r>
            <a:r>
              <a:rPr lang="en-US" altLang="ko-KR" sz="1600" dirty="0">
                <a:solidFill>
                  <a:srgbClr val="002060"/>
                </a:solidFill>
              </a:rPr>
              <a:t>(0, 1, 5)</a:t>
            </a:r>
          </a:p>
          <a:p>
            <a:r>
              <a:rPr lang="en-US" altLang="ko-KR" sz="1600" dirty="0" err="1">
                <a:solidFill>
                  <a:srgbClr val="002060"/>
                </a:solidFill>
              </a:rPr>
              <a:t>pprint</a:t>
            </a:r>
            <a:r>
              <a:rPr lang="en-US" altLang="ko-KR" sz="1600" dirty="0">
                <a:solidFill>
                  <a:srgbClr val="002060"/>
                </a:solidFill>
              </a:rPr>
              <a:t>(a)</a:t>
            </a:r>
          </a:p>
          <a:p>
            <a:r>
              <a:rPr lang="en-US" altLang="ko-KR" sz="1600" dirty="0">
                <a:solidFill>
                  <a:srgbClr val="002060"/>
                </a:solidFill>
              </a:rPr>
              <a:t># </a:t>
            </a:r>
            <a:r>
              <a:rPr lang="en-US" altLang="ko-KR" sz="1600" dirty="0" err="1">
                <a:solidFill>
                  <a:srgbClr val="002060"/>
                </a:solidFill>
              </a:rPr>
              <a:t>linspace</a:t>
            </a:r>
            <a:r>
              <a:rPr lang="ko-KR" altLang="en-US" sz="1600" dirty="0">
                <a:solidFill>
                  <a:srgbClr val="002060"/>
                </a:solidFill>
              </a:rPr>
              <a:t>의 데이터 추출 시각화</a:t>
            </a:r>
          </a:p>
          <a:p>
            <a:r>
              <a:rPr lang="en-US" altLang="ko-KR" sz="1600" dirty="0">
                <a:solidFill>
                  <a:srgbClr val="002060"/>
                </a:solidFill>
              </a:rPr>
              <a:t>import </a:t>
            </a:r>
            <a:r>
              <a:rPr lang="en-US" altLang="ko-KR" sz="1600" dirty="0" err="1">
                <a:solidFill>
                  <a:srgbClr val="002060"/>
                </a:solidFill>
              </a:rPr>
              <a:t>matplotlib.pyplot</a:t>
            </a:r>
            <a:r>
              <a:rPr lang="en-US" altLang="ko-KR" sz="1600" dirty="0">
                <a:solidFill>
                  <a:srgbClr val="002060"/>
                </a:solidFill>
              </a:rPr>
              <a:t> as </a:t>
            </a:r>
            <a:r>
              <a:rPr lang="en-US" altLang="ko-KR" sz="1600" dirty="0" err="1">
                <a:solidFill>
                  <a:srgbClr val="002060"/>
                </a:solidFill>
              </a:rPr>
              <a:t>plt</a:t>
            </a:r>
            <a:endParaRPr lang="en-US" altLang="ko-KR" sz="1600" dirty="0">
              <a:solidFill>
                <a:srgbClr val="002060"/>
              </a:solidFill>
            </a:endParaRPr>
          </a:p>
          <a:p>
            <a:r>
              <a:rPr lang="en-US" altLang="ko-KR" sz="1600" dirty="0" err="1">
                <a:solidFill>
                  <a:srgbClr val="002060"/>
                </a:solidFill>
              </a:rPr>
              <a:t>plt.plot</a:t>
            </a:r>
            <a:r>
              <a:rPr lang="en-US" altLang="ko-KR" sz="1600" dirty="0">
                <a:solidFill>
                  <a:srgbClr val="002060"/>
                </a:solidFill>
              </a:rPr>
              <a:t>(a, 'o')</a:t>
            </a:r>
          </a:p>
          <a:p>
            <a:r>
              <a:rPr lang="en-US" altLang="ko-KR" sz="1600" dirty="0" err="1">
                <a:solidFill>
                  <a:srgbClr val="002060"/>
                </a:solidFill>
              </a:rPr>
              <a:t>plt.show</a:t>
            </a:r>
            <a:r>
              <a:rPr lang="en-US" altLang="ko-KR" sz="1600" dirty="0" smtClean="0">
                <a:solidFill>
                  <a:srgbClr val="002060"/>
                </a:solidFill>
              </a:rPr>
              <a:t>()</a:t>
            </a:r>
          </a:p>
          <a:p>
            <a:endParaRPr lang="en-US" altLang="ko-KR" sz="1600" dirty="0" smtClean="0">
              <a:solidFill>
                <a:srgbClr val="002060"/>
              </a:solidFill>
            </a:endParaRPr>
          </a:p>
          <a:p>
            <a:r>
              <a:rPr lang="en-US" altLang="ko-KR" sz="1600" dirty="0">
                <a:solidFill>
                  <a:srgbClr val="002060"/>
                </a:solidFill>
              </a:rPr>
              <a:t>a = </a:t>
            </a:r>
            <a:r>
              <a:rPr lang="en-US" altLang="ko-KR" sz="1600" dirty="0" err="1">
                <a:solidFill>
                  <a:srgbClr val="C00000"/>
                </a:solidFill>
              </a:rPr>
              <a:t>np.arange</a:t>
            </a:r>
            <a:r>
              <a:rPr lang="en-US" altLang="ko-KR" sz="1600" dirty="0">
                <a:solidFill>
                  <a:srgbClr val="002060"/>
                </a:solidFill>
              </a:rPr>
              <a:t>(0, 10, 2, </a:t>
            </a:r>
            <a:r>
              <a:rPr lang="en-US" altLang="ko-KR" sz="1600" dirty="0" err="1">
                <a:solidFill>
                  <a:srgbClr val="002060"/>
                </a:solidFill>
              </a:rPr>
              <a:t>np.float</a:t>
            </a:r>
            <a:r>
              <a:rPr lang="en-US" altLang="ko-KR" sz="1600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600" dirty="0" err="1">
                <a:solidFill>
                  <a:srgbClr val="002060"/>
                </a:solidFill>
              </a:rPr>
              <a:t>pprint</a:t>
            </a:r>
            <a:r>
              <a:rPr lang="en-US" altLang="ko-KR" sz="1600" dirty="0">
                <a:solidFill>
                  <a:srgbClr val="002060"/>
                </a:solidFill>
              </a:rPr>
              <a:t>(a)</a:t>
            </a:r>
          </a:p>
          <a:p>
            <a:r>
              <a:rPr lang="en-US" altLang="ko-KR" sz="1600" dirty="0">
                <a:solidFill>
                  <a:srgbClr val="002060"/>
                </a:solidFill>
              </a:rPr>
              <a:t># </a:t>
            </a:r>
            <a:r>
              <a:rPr lang="en-US" altLang="ko-KR" sz="1600" dirty="0" err="1">
                <a:solidFill>
                  <a:srgbClr val="002060"/>
                </a:solidFill>
              </a:rPr>
              <a:t>arange</a:t>
            </a:r>
            <a:r>
              <a:rPr lang="ko-KR" altLang="en-US" sz="1600" dirty="0">
                <a:solidFill>
                  <a:srgbClr val="002060"/>
                </a:solidFill>
              </a:rPr>
              <a:t>의 데이터 추출 시각화</a:t>
            </a:r>
          </a:p>
          <a:p>
            <a:r>
              <a:rPr lang="en-US" altLang="ko-KR" sz="1600" dirty="0">
                <a:solidFill>
                  <a:srgbClr val="002060"/>
                </a:solidFill>
              </a:rPr>
              <a:t>import </a:t>
            </a:r>
            <a:r>
              <a:rPr lang="en-US" altLang="ko-KR" sz="1600" dirty="0" err="1">
                <a:solidFill>
                  <a:srgbClr val="002060"/>
                </a:solidFill>
              </a:rPr>
              <a:t>matplotlib.pyplot</a:t>
            </a:r>
            <a:r>
              <a:rPr lang="en-US" altLang="ko-KR" sz="1600" dirty="0">
                <a:solidFill>
                  <a:srgbClr val="002060"/>
                </a:solidFill>
              </a:rPr>
              <a:t> as </a:t>
            </a:r>
            <a:r>
              <a:rPr lang="en-US" altLang="ko-KR" sz="1600" dirty="0" err="1">
                <a:solidFill>
                  <a:srgbClr val="002060"/>
                </a:solidFill>
              </a:rPr>
              <a:t>plt</a:t>
            </a:r>
            <a:endParaRPr lang="en-US" altLang="ko-KR" sz="1600" dirty="0">
              <a:solidFill>
                <a:srgbClr val="002060"/>
              </a:solidFill>
            </a:endParaRPr>
          </a:p>
          <a:p>
            <a:r>
              <a:rPr lang="en-US" altLang="ko-KR" sz="1600" dirty="0" err="1">
                <a:solidFill>
                  <a:srgbClr val="002060"/>
                </a:solidFill>
              </a:rPr>
              <a:t>plt.plot</a:t>
            </a:r>
            <a:r>
              <a:rPr lang="en-US" altLang="ko-KR" sz="1600" dirty="0">
                <a:solidFill>
                  <a:srgbClr val="002060"/>
                </a:solidFill>
              </a:rPr>
              <a:t>(a, 'o')</a:t>
            </a:r>
          </a:p>
          <a:p>
            <a:r>
              <a:rPr lang="en-US" altLang="ko-KR" sz="1600" dirty="0" err="1">
                <a:solidFill>
                  <a:srgbClr val="002060"/>
                </a:solidFill>
              </a:rPr>
              <a:t>plt.show</a:t>
            </a:r>
            <a:r>
              <a:rPr lang="en-US" altLang="ko-KR" sz="1600" dirty="0" smtClean="0">
                <a:solidFill>
                  <a:srgbClr val="002060"/>
                </a:solidFill>
              </a:rPr>
              <a:t>()</a:t>
            </a:r>
          </a:p>
          <a:p>
            <a:endParaRPr lang="en-US" altLang="ko-KR" sz="1600" dirty="0" smtClean="0">
              <a:solidFill>
                <a:srgbClr val="002060"/>
              </a:solidFill>
            </a:endParaRPr>
          </a:p>
          <a:p>
            <a:r>
              <a:rPr lang="en-US" altLang="ko-KR" sz="1600" dirty="0">
                <a:solidFill>
                  <a:srgbClr val="002060"/>
                </a:solidFill>
              </a:rPr>
              <a:t>a = </a:t>
            </a:r>
            <a:r>
              <a:rPr lang="en-US" altLang="ko-KR" sz="1600" dirty="0" err="1">
                <a:solidFill>
                  <a:srgbClr val="C00000"/>
                </a:solidFill>
              </a:rPr>
              <a:t>np.logspace</a:t>
            </a:r>
            <a:r>
              <a:rPr lang="en-US" altLang="ko-KR" sz="1600" dirty="0">
                <a:solidFill>
                  <a:srgbClr val="002060"/>
                </a:solidFill>
              </a:rPr>
              <a:t>(0.1, 1, 20, endpoint=True)</a:t>
            </a:r>
          </a:p>
          <a:p>
            <a:r>
              <a:rPr lang="en-US" altLang="ko-KR" sz="1600" dirty="0" err="1">
                <a:solidFill>
                  <a:srgbClr val="002060"/>
                </a:solidFill>
              </a:rPr>
              <a:t>pprint</a:t>
            </a:r>
            <a:r>
              <a:rPr lang="en-US" altLang="ko-KR" sz="1600" dirty="0">
                <a:solidFill>
                  <a:srgbClr val="002060"/>
                </a:solidFill>
              </a:rPr>
              <a:t>(a)</a:t>
            </a:r>
          </a:p>
          <a:p>
            <a:r>
              <a:rPr lang="en-US" altLang="ko-KR" sz="1600" dirty="0">
                <a:solidFill>
                  <a:srgbClr val="002060"/>
                </a:solidFill>
              </a:rPr>
              <a:t># </a:t>
            </a:r>
            <a:r>
              <a:rPr lang="en-US" altLang="ko-KR" sz="1600" dirty="0" err="1">
                <a:solidFill>
                  <a:srgbClr val="002060"/>
                </a:solidFill>
              </a:rPr>
              <a:t>logspace</a:t>
            </a:r>
            <a:r>
              <a:rPr lang="ko-KR" altLang="en-US" sz="1600" dirty="0">
                <a:solidFill>
                  <a:srgbClr val="002060"/>
                </a:solidFill>
              </a:rPr>
              <a:t>의 데이터 추출 시각화</a:t>
            </a:r>
          </a:p>
          <a:p>
            <a:r>
              <a:rPr lang="en-US" altLang="ko-KR" sz="1600" dirty="0">
                <a:solidFill>
                  <a:srgbClr val="002060"/>
                </a:solidFill>
              </a:rPr>
              <a:t>import </a:t>
            </a:r>
            <a:r>
              <a:rPr lang="en-US" altLang="ko-KR" sz="1600" dirty="0" err="1">
                <a:solidFill>
                  <a:srgbClr val="002060"/>
                </a:solidFill>
              </a:rPr>
              <a:t>matplotlib.pyplot</a:t>
            </a:r>
            <a:r>
              <a:rPr lang="en-US" altLang="ko-KR" sz="1600" dirty="0">
                <a:solidFill>
                  <a:srgbClr val="002060"/>
                </a:solidFill>
              </a:rPr>
              <a:t> as </a:t>
            </a:r>
            <a:r>
              <a:rPr lang="en-US" altLang="ko-KR" sz="1600" dirty="0" err="1">
                <a:solidFill>
                  <a:srgbClr val="002060"/>
                </a:solidFill>
              </a:rPr>
              <a:t>plt</a:t>
            </a:r>
            <a:endParaRPr lang="en-US" altLang="ko-KR" sz="1600" dirty="0">
              <a:solidFill>
                <a:srgbClr val="002060"/>
              </a:solidFill>
            </a:endParaRPr>
          </a:p>
          <a:p>
            <a:r>
              <a:rPr lang="en-US" altLang="ko-KR" sz="1600" dirty="0" err="1">
                <a:solidFill>
                  <a:srgbClr val="002060"/>
                </a:solidFill>
              </a:rPr>
              <a:t>plt.plot</a:t>
            </a:r>
            <a:r>
              <a:rPr lang="en-US" altLang="ko-KR" sz="1600" dirty="0">
                <a:solidFill>
                  <a:srgbClr val="002060"/>
                </a:solidFill>
              </a:rPr>
              <a:t>(a, 'o')</a:t>
            </a:r>
          </a:p>
          <a:p>
            <a:r>
              <a:rPr lang="en-US" altLang="ko-KR" sz="1600" dirty="0" err="1">
                <a:solidFill>
                  <a:srgbClr val="002060"/>
                </a:solidFill>
              </a:rPr>
              <a:t>plt.show</a:t>
            </a:r>
            <a:r>
              <a:rPr lang="en-US" altLang="ko-KR" sz="1600" dirty="0" smtClean="0">
                <a:solidFill>
                  <a:srgbClr val="002060"/>
                </a:solidFill>
              </a:rPr>
              <a:t>()</a:t>
            </a:r>
            <a:endParaRPr lang="ko-KR" altLang="en-US" sz="1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854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7462</TotalTime>
  <Words>4507</Words>
  <Application>Microsoft Office PowerPoint</Application>
  <PresentationFormat>와이드스크린</PresentationFormat>
  <Paragraphs>934</Paragraphs>
  <Slides>52</Slides>
  <Notes>52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52</vt:i4>
      </vt:variant>
    </vt:vector>
  </HeadingPairs>
  <TitlesOfParts>
    <vt:vector size="58" baseType="lpstr">
      <vt:lpstr>JBold</vt:lpstr>
      <vt:lpstr>맑은 고딕</vt:lpstr>
      <vt:lpstr>옥션고딕 M</vt:lpstr>
      <vt:lpstr>Arial</vt:lpstr>
      <vt:lpstr>Wingdings</vt:lpstr>
      <vt:lpstr>Office 테마</vt:lpstr>
      <vt:lpstr>PowerPoint 프레젠테이션</vt:lpstr>
      <vt:lpstr>Python Numpy</vt:lpstr>
      <vt:lpstr>Python Numpy</vt:lpstr>
      <vt:lpstr>Python Numpy</vt:lpstr>
      <vt:lpstr>Python Numpy</vt:lpstr>
      <vt:lpstr>Python Numpy</vt:lpstr>
      <vt:lpstr>Python Numpy</vt:lpstr>
      <vt:lpstr>Python Numpy</vt:lpstr>
      <vt:lpstr>Python Numpy</vt:lpstr>
      <vt:lpstr>Python Numpy</vt:lpstr>
      <vt:lpstr>Python Numpy</vt:lpstr>
      <vt:lpstr>Python Numpy</vt:lpstr>
      <vt:lpstr>Python Numpy</vt:lpstr>
      <vt:lpstr>Python Numpy</vt:lpstr>
      <vt:lpstr>Python Numpy</vt:lpstr>
      <vt:lpstr>Python Numpy</vt:lpstr>
      <vt:lpstr>Python Numpy</vt:lpstr>
      <vt:lpstr>Python Numpy</vt:lpstr>
      <vt:lpstr>Python Numpy</vt:lpstr>
      <vt:lpstr>Python Numpy</vt:lpstr>
      <vt:lpstr>Python Numpy</vt:lpstr>
      <vt:lpstr>Python Numpy</vt:lpstr>
      <vt:lpstr>Python Numpy</vt:lpstr>
      <vt:lpstr>Python Numpy</vt:lpstr>
      <vt:lpstr>Python Numpy</vt:lpstr>
      <vt:lpstr>Python Numpy</vt:lpstr>
      <vt:lpstr>Python Numpy</vt:lpstr>
      <vt:lpstr>Python Numpy</vt:lpstr>
      <vt:lpstr>Python Numpy</vt:lpstr>
      <vt:lpstr>Python Numpy</vt:lpstr>
      <vt:lpstr>Python Numpy</vt:lpstr>
      <vt:lpstr>Python Numpy</vt:lpstr>
      <vt:lpstr>Python Numpy</vt:lpstr>
      <vt:lpstr>Python Numpy</vt:lpstr>
      <vt:lpstr>Python Numpy</vt:lpstr>
      <vt:lpstr>Python Numpy</vt:lpstr>
      <vt:lpstr>Python Numpy</vt:lpstr>
      <vt:lpstr>Python Numpy</vt:lpstr>
      <vt:lpstr>Python Numpy</vt:lpstr>
      <vt:lpstr>Python Numpy</vt:lpstr>
      <vt:lpstr>Python Numpy</vt:lpstr>
      <vt:lpstr>Python Numpy</vt:lpstr>
      <vt:lpstr>Python Numpy</vt:lpstr>
      <vt:lpstr>Python Numpy</vt:lpstr>
      <vt:lpstr>Python Numpy</vt:lpstr>
      <vt:lpstr>Python Numpy</vt:lpstr>
      <vt:lpstr>Python Numpy</vt:lpstr>
      <vt:lpstr>Python Numpy</vt:lpstr>
      <vt:lpstr>Python Numpy</vt:lpstr>
      <vt:lpstr>Python Numpy</vt:lpstr>
      <vt:lpstr>Python Numpy</vt:lpstr>
      <vt:lpstr>Python Numpy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User</dc:creator>
  <cp:lastModifiedBy>student</cp:lastModifiedBy>
  <cp:revision>1140</cp:revision>
  <dcterms:created xsi:type="dcterms:W3CDTF">2018-11-04T06:36:08Z</dcterms:created>
  <dcterms:modified xsi:type="dcterms:W3CDTF">2019-12-16T01:49:34Z</dcterms:modified>
</cp:coreProperties>
</file>