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56" r:id="rId2"/>
    <p:sldId id="471" r:id="rId3"/>
    <p:sldId id="552" r:id="rId4"/>
    <p:sldId id="528" r:id="rId5"/>
    <p:sldId id="529" r:id="rId6"/>
    <p:sldId id="530" r:id="rId7"/>
    <p:sldId id="531" r:id="rId8"/>
    <p:sldId id="532" r:id="rId9"/>
    <p:sldId id="533" r:id="rId10"/>
    <p:sldId id="534" r:id="rId11"/>
    <p:sldId id="553" r:id="rId12"/>
    <p:sldId id="535" r:id="rId13"/>
    <p:sldId id="537" r:id="rId14"/>
    <p:sldId id="536" r:id="rId15"/>
    <p:sldId id="539" r:id="rId16"/>
    <p:sldId id="540" r:id="rId17"/>
    <p:sldId id="541" r:id="rId18"/>
    <p:sldId id="542" r:id="rId19"/>
    <p:sldId id="543" r:id="rId20"/>
    <p:sldId id="544" r:id="rId21"/>
    <p:sldId id="554" r:id="rId22"/>
    <p:sldId id="545" r:id="rId23"/>
    <p:sldId id="546" r:id="rId24"/>
    <p:sldId id="547" r:id="rId25"/>
    <p:sldId id="548" r:id="rId26"/>
    <p:sldId id="551" r:id="rId27"/>
    <p:sldId id="549" r:id="rId28"/>
    <p:sldId id="550" r:id="rId29"/>
    <p:sldId id="385" r:id="rId30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9">
          <p15:clr>
            <a:srgbClr val="A4A3A4"/>
          </p15:clr>
        </p15:guide>
        <p15:guide id="2" pos="15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9433"/>
    <a:srgbClr val="F3F8E6"/>
    <a:srgbClr val="DA6EAB"/>
    <a:srgbClr val="0067B3"/>
    <a:srgbClr val="EE7D6A"/>
    <a:srgbClr val="43AC81"/>
    <a:srgbClr val="2A5CAA"/>
    <a:srgbClr val="ED7C7F"/>
    <a:srgbClr val="3C479D"/>
    <a:srgbClr val="EF36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345" autoAdjust="0"/>
    <p:restoredTop sz="94233" autoAdjust="0"/>
  </p:normalViewPr>
  <p:slideViewPr>
    <p:cSldViewPr>
      <p:cViewPr varScale="1">
        <p:scale>
          <a:sx n="83" d="100"/>
          <a:sy n="83" d="100"/>
        </p:scale>
        <p:origin x="1694" y="82"/>
      </p:cViewPr>
      <p:guideLst>
        <p:guide orient="horz" pos="119"/>
        <p:guide pos="15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-295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C39FFA-0F1A-413B-9BFE-941741C2D487}" type="datetimeFigureOut">
              <a:rPr lang="ko-KR" altLang="en-US" smtClean="0"/>
              <a:pPr/>
              <a:t>2019-12-08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4E8097-7531-4C06-8889-FE1FF848364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23296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54C1B5-EB92-45E6-AFCD-6AAB73579DF8}" type="datetimeFigureOut">
              <a:rPr lang="ko-KR" altLang="en-US" smtClean="0"/>
              <a:pPr/>
              <a:t>2019-12-08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1137B9-5383-4519-A69D-AA54E0B9CE3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5055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83423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83423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83423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83423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 userDrawn="1"/>
        </p:nvGrpSpPr>
        <p:grpSpPr>
          <a:xfrm>
            <a:off x="251518" y="548681"/>
            <a:ext cx="6480721" cy="4583523"/>
            <a:chOff x="251518" y="764704"/>
            <a:chExt cx="7832271" cy="5539415"/>
          </a:xfrm>
        </p:grpSpPr>
        <p:sp>
          <p:nvSpPr>
            <p:cNvPr id="2" name="직사각형 1"/>
            <p:cNvSpPr/>
            <p:nvPr userDrawn="1"/>
          </p:nvSpPr>
          <p:spPr>
            <a:xfrm>
              <a:off x="251518" y="764704"/>
              <a:ext cx="7832271" cy="5539415"/>
            </a:xfrm>
            <a:prstGeom prst="rect">
              <a:avLst/>
            </a:prstGeom>
            <a:solidFill>
              <a:srgbClr val="F3F8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050" name="Picture 2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3567" y="1552477"/>
              <a:ext cx="3603765" cy="38245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8" name="직사각형 6"/>
          <p:cNvSpPr/>
          <p:nvPr userDrawn="1"/>
        </p:nvSpPr>
        <p:spPr>
          <a:xfrm>
            <a:off x="0" y="5373216"/>
            <a:ext cx="9144000" cy="1484784"/>
          </a:xfrm>
          <a:prstGeom prst="rect">
            <a:avLst/>
          </a:prstGeom>
          <a:solidFill>
            <a:srgbClr val="F794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9" name="직사각형 8"/>
          <p:cNvSpPr/>
          <p:nvPr userDrawn="1"/>
        </p:nvSpPr>
        <p:spPr>
          <a:xfrm>
            <a:off x="611560" y="1196752"/>
            <a:ext cx="3024336" cy="6480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38121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C4A7B72-6AE8-49C2-8F32-E8A725FD610D}" type="datetimeFigureOut">
              <a:rPr lang="ko-KR" altLang="en-US" smtClean="0"/>
              <a:pPr>
                <a:defRPr/>
              </a:pPr>
              <a:t>2019-12-08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1156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6"/>
          <p:cNvSpPr/>
          <p:nvPr userDrawn="1"/>
        </p:nvSpPr>
        <p:spPr>
          <a:xfrm>
            <a:off x="-1" y="6165304"/>
            <a:ext cx="9144001" cy="692696"/>
          </a:xfrm>
          <a:prstGeom prst="rect">
            <a:avLst/>
          </a:prstGeom>
          <a:solidFill>
            <a:srgbClr val="F794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15" name="직사각형 10"/>
          <p:cNvSpPr/>
          <p:nvPr userDrawn="1"/>
        </p:nvSpPr>
        <p:spPr>
          <a:xfrm>
            <a:off x="0" y="6092750"/>
            <a:ext cx="9144000" cy="72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6" name="WordArt 3"/>
          <p:cNvSpPr>
            <a:spLocks noChangeArrowheads="1" noChangeShapeType="1" noTextEdit="1"/>
          </p:cNvSpPr>
          <p:nvPr userDrawn="1"/>
        </p:nvSpPr>
        <p:spPr bwMode="gray">
          <a:xfrm>
            <a:off x="2123728" y="2492896"/>
            <a:ext cx="4724400" cy="609600"/>
          </a:xfrm>
          <a:prstGeom prst="rect">
            <a:avLst/>
          </a:prstGeom>
          <a:noFill/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>
              <a:defRPr/>
            </a:pPr>
            <a:r>
              <a:rPr lang="en-US" altLang="ko-KR" sz="5400" b="0" kern="10" cap="none" spc="0" dirty="0">
                <a:ln w="18415" cmpd="sng">
                  <a:noFill/>
                  <a:prstDash val="solid"/>
                </a:ln>
                <a:solidFill>
                  <a:srgbClr val="F79433"/>
                </a:solidFill>
                <a:effectLst/>
                <a:latin typeface="Verdana"/>
                <a:cs typeface="+mn-cs"/>
              </a:rPr>
              <a:t>Thank You !</a:t>
            </a:r>
            <a:endParaRPr lang="ko-KR" altLang="en-US" sz="5400" b="0" kern="10" cap="none" spc="0" dirty="0">
              <a:ln w="18415" cmpd="sng">
                <a:noFill/>
                <a:prstDash val="solid"/>
              </a:ln>
              <a:solidFill>
                <a:srgbClr val="F79433"/>
              </a:solidFill>
              <a:effectLst/>
              <a:latin typeface="Verdan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77532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 userDrawn="1"/>
        </p:nvSpPr>
        <p:spPr>
          <a:xfrm>
            <a:off x="323057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rgbClr val="F794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7" name="텍스트 개체 틀 6"/>
          <p:cNvSpPr>
            <a:spLocks noGrp="1"/>
          </p:cNvSpPr>
          <p:nvPr userDrawn="1"/>
        </p:nvSpPr>
        <p:spPr bwMode="auto">
          <a:xfrm>
            <a:off x="719101" y="3412604"/>
            <a:ext cx="7704856" cy="93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ko-KR" altLang="en-US" dirty="0"/>
          </a:p>
        </p:txBody>
      </p:sp>
      <p:sp>
        <p:nvSpPr>
          <p:cNvPr id="8" name="텍스트 개체 틀 6"/>
          <p:cNvSpPr>
            <a:spLocks noGrp="1"/>
          </p:cNvSpPr>
          <p:nvPr userDrawn="1"/>
        </p:nvSpPr>
        <p:spPr bwMode="auto">
          <a:xfrm>
            <a:off x="719101" y="2348880"/>
            <a:ext cx="7704856" cy="93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ko-KR" altLang="en-US" dirty="0"/>
          </a:p>
        </p:txBody>
      </p:sp>
      <p:sp>
        <p:nvSpPr>
          <p:cNvPr id="9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19572" y="3412604"/>
            <a:ext cx="7704856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4800" b="1">
                <a:solidFill>
                  <a:srgbClr val="F79433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0" name="텍스트 개체 틀 6"/>
          <p:cNvSpPr>
            <a:spLocks noGrp="1"/>
          </p:cNvSpPr>
          <p:nvPr>
            <p:ph type="body" sz="quarter" idx="14"/>
          </p:nvPr>
        </p:nvSpPr>
        <p:spPr>
          <a:xfrm>
            <a:off x="719572" y="2348880"/>
            <a:ext cx="7704856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5400" b="1">
                <a:solidFill>
                  <a:srgbClr val="F79433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12331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755576" y="768921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목차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51323"/>
            <a:ext cx="7615014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+mj-lt"/>
              <a:buAutoNum type="arabicPeriod"/>
              <a:defRPr sz="20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1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611560" y="762422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학습목표</a:t>
            </a:r>
          </a:p>
        </p:txBody>
      </p:sp>
      <p:sp>
        <p:nvSpPr>
          <p:cNvPr id="11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44824"/>
            <a:ext cx="7704856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Arial" pitchFamily="34" charset="0"/>
              <a:buChar char="•"/>
              <a:defRPr sz="18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7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섹션 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813263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539552" y="1196752"/>
            <a:ext cx="3924944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15" name="내용 개체 틀 2"/>
          <p:cNvSpPr>
            <a:spLocks noGrp="1"/>
          </p:cNvSpPr>
          <p:nvPr>
            <p:ph idx="10"/>
          </p:nvPr>
        </p:nvSpPr>
        <p:spPr>
          <a:xfrm>
            <a:off x="4644008" y="1196752"/>
            <a:ext cx="3924944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cxnSp>
        <p:nvCxnSpPr>
          <p:cNvPr id="16" name="직선 연결선 15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7191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251520" y="274638"/>
            <a:ext cx="871296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251520" y="1600200"/>
            <a:ext cx="8712968" cy="4853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53486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3C4A7B72-6AE8-49C2-8F32-E8A725FD610D}" type="datetimeFigureOut">
              <a:rPr lang="ko-KR" altLang="en-US" smtClean="0"/>
              <a:pPr>
                <a:defRPr/>
              </a:pPr>
              <a:t>2019-12-08</a:t>
            </a:fld>
            <a:endParaRPr lang="ko-KR" altLang="en-US" dirty="0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525344"/>
            <a:ext cx="2895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51581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90" r:id="rId2"/>
    <p:sldLayoutId id="2147483688" r:id="rId3"/>
    <p:sldLayoutId id="2147483691" r:id="rId4"/>
    <p:sldLayoutId id="2147483679" r:id="rId5"/>
    <p:sldLayoutId id="2147483680" r:id="rId6"/>
    <p:sldLayoutId id="2147483686" r:id="rId7"/>
    <p:sldLayoutId id="2147483685" r:id="rId8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Blip>
          <a:blip r:embed="rId10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 bwMode="auto">
          <a:xfrm>
            <a:off x="658168" y="5802629"/>
            <a:ext cx="8306320" cy="625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l" eaLnBrk="1" hangingPunct="1"/>
            <a:r>
              <a:rPr lang="en-US" altLang="ko-KR" sz="3200" b="1" dirty="0" smtClean="0">
                <a:solidFill>
                  <a:schemeClr val="bg1"/>
                </a:solidFill>
              </a:rPr>
              <a:t>02. </a:t>
            </a:r>
            <a:r>
              <a:rPr lang="ko-KR" altLang="en-US" sz="3200" b="1" dirty="0">
                <a:solidFill>
                  <a:schemeClr val="bg1"/>
                </a:solidFill>
              </a:rPr>
              <a:t>변수와 </a:t>
            </a:r>
            <a:r>
              <a:rPr lang="ko-KR" altLang="en-US" sz="3200" b="1" dirty="0" err="1">
                <a:solidFill>
                  <a:schemeClr val="bg1"/>
                </a:solidFill>
              </a:rPr>
              <a:t>자료형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01. </a:t>
            </a:r>
            <a:r>
              <a:rPr lang="ko-KR" altLang="en-US" dirty="0"/>
              <a:t>변수의 이해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 err="1"/>
              <a:t>변수명</a:t>
            </a:r>
            <a:r>
              <a:rPr lang="ko-KR" altLang="en-US" sz="2000" dirty="0"/>
              <a:t> 선언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2088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smtClean="0"/>
              <a:t>알파벳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숫자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밑줄</a:t>
            </a:r>
            <a:r>
              <a:rPr lang="en-US" altLang="ko-KR" sz="1400" b="0" dirty="0"/>
              <a:t>( _ )</a:t>
            </a:r>
            <a:r>
              <a:rPr lang="ko-KR" altLang="en-US" sz="1400" b="0" dirty="0"/>
              <a:t>로 선언할 수 있다</a:t>
            </a:r>
            <a:r>
              <a:rPr lang="en-US" altLang="ko-KR" sz="1400" b="0" dirty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err="1" smtClean="0"/>
              <a:t>변수명은</a:t>
            </a:r>
            <a:r>
              <a:rPr lang="ko-KR" altLang="en-US" sz="1400" b="0" dirty="0" smtClean="0"/>
              <a:t> </a:t>
            </a:r>
            <a:r>
              <a:rPr lang="ko-KR" altLang="en-US" sz="1400" b="0" dirty="0"/>
              <a:t>의미 있는 단어로 표기하는 것이 좋다</a:t>
            </a:r>
            <a:r>
              <a:rPr lang="en-US" altLang="ko-KR" sz="1400" b="0" dirty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err="1" smtClean="0"/>
              <a:t>변수명은</a:t>
            </a:r>
            <a:r>
              <a:rPr lang="ko-KR" altLang="en-US" sz="1400" b="0" dirty="0" smtClean="0"/>
              <a:t> </a:t>
            </a:r>
            <a:r>
              <a:rPr lang="ko-KR" altLang="en-US" sz="1400" b="0" dirty="0"/>
              <a:t>대소문자가 구분된다</a:t>
            </a:r>
            <a:r>
              <a:rPr lang="en-US" altLang="ko-KR" sz="1400" b="0" dirty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smtClean="0"/>
              <a:t>특별한 </a:t>
            </a:r>
            <a:r>
              <a:rPr lang="ko-KR" altLang="en-US" sz="1400" b="0" dirty="0"/>
              <a:t>의미가 있는 </a:t>
            </a:r>
            <a:r>
              <a:rPr lang="ko-KR" altLang="en-US" sz="1400" b="0" dirty="0" err="1"/>
              <a:t>예약어는</a:t>
            </a:r>
            <a:r>
              <a:rPr lang="ko-KR" altLang="en-US" sz="1400" b="0" dirty="0"/>
              <a:t> 사용할 수 없다</a:t>
            </a:r>
            <a:r>
              <a:rPr lang="en-US" altLang="ko-KR" sz="1400" b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68488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>
          <a:xfrm>
            <a:off x="719572" y="3412604"/>
            <a:ext cx="7704856" cy="938937"/>
          </a:xfrm>
        </p:spPr>
        <p:txBody>
          <a:bodyPr/>
          <a:lstStyle/>
          <a:p>
            <a:r>
              <a:rPr lang="ko-KR" altLang="en-US" dirty="0" err="1"/>
              <a:t>자료형과</a:t>
            </a:r>
            <a:r>
              <a:rPr lang="ko-KR" altLang="en-US" dirty="0"/>
              <a:t> 기본 연산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 smtClean="0"/>
              <a:t>02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27082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02. </a:t>
            </a:r>
            <a:r>
              <a:rPr lang="ko-KR" altLang="en-US" dirty="0" err="1"/>
              <a:t>자료형과</a:t>
            </a:r>
            <a:r>
              <a:rPr lang="ko-KR" altLang="en-US" dirty="0"/>
              <a:t> 기본 연산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메모리 공간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584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하나의 변수를 메모리에 저장할 때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그 변수의 </a:t>
            </a:r>
            <a:r>
              <a:rPr lang="ko-KR" altLang="en-US" sz="1400" b="0" dirty="0" smtClean="0"/>
              <a:t>크기만큼 </a:t>
            </a:r>
            <a:r>
              <a:rPr lang="ko-KR" altLang="en-US" sz="1400" b="0" dirty="0"/>
              <a:t>공간</a:t>
            </a:r>
            <a:r>
              <a:rPr lang="en-US" altLang="ko-KR" sz="1400" b="0" dirty="0"/>
              <a:t>(</a:t>
            </a:r>
            <a:r>
              <a:rPr lang="ko-KR" altLang="en-US" sz="1400" b="0" dirty="0"/>
              <a:t>일정한 용량</a:t>
            </a:r>
            <a:r>
              <a:rPr lang="en-US" altLang="ko-KR" sz="1400" b="0" dirty="0"/>
              <a:t>)</a:t>
            </a:r>
            <a:r>
              <a:rPr lang="ko-KR" altLang="en-US" sz="1400" b="0" dirty="0"/>
              <a:t>을 </a:t>
            </a:r>
            <a:r>
              <a:rPr lang="ko-KR" altLang="en-US" sz="1400" b="0" dirty="0" err="1"/>
              <a:t>할당받는다</a:t>
            </a:r>
            <a:r>
              <a:rPr lang="en-US" altLang="ko-KR" sz="1400" b="0" dirty="0" smtClean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이진수 한 자리를 </a:t>
            </a:r>
            <a:r>
              <a:rPr lang="ko-KR" altLang="en-US" sz="1400" b="0" dirty="0" smtClean="0"/>
              <a:t>비트</a:t>
            </a:r>
            <a:r>
              <a:rPr lang="en-US" altLang="ko-KR" sz="1400" b="0" dirty="0" smtClean="0"/>
              <a:t>(bit)</a:t>
            </a:r>
            <a:r>
              <a:rPr lang="ko-KR" altLang="en-US" sz="1400" b="0" dirty="0" smtClean="0"/>
              <a:t>라고 </a:t>
            </a:r>
            <a:r>
              <a:rPr lang="ko-KR" altLang="en-US" sz="1400" b="0" dirty="0"/>
              <a:t>하며</a:t>
            </a:r>
            <a:r>
              <a:rPr lang="en-US" altLang="ko-KR" sz="1400" b="0" dirty="0"/>
              <a:t>, 8</a:t>
            </a:r>
            <a:r>
              <a:rPr lang="ko-KR" altLang="en-US" sz="1400" b="0" dirty="0"/>
              <a:t>개의 비트는 </a:t>
            </a:r>
            <a:r>
              <a:rPr lang="en-US" altLang="ko-KR" sz="1400" b="0" dirty="0"/>
              <a:t>1</a:t>
            </a:r>
            <a:r>
              <a:rPr lang="ko-KR" altLang="en-US" sz="1400" b="0" dirty="0" smtClean="0"/>
              <a:t>바이트</a:t>
            </a:r>
            <a:r>
              <a:rPr lang="en-US" altLang="ko-KR" sz="1400" b="0" dirty="0" smtClean="0"/>
              <a:t>(byte), </a:t>
            </a:r>
            <a:r>
              <a:rPr lang="en-US" altLang="ko-KR" sz="1400" b="0" dirty="0"/>
              <a:t>1,024</a:t>
            </a:r>
            <a:r>
              <a:rPr lang="ko-KR" altLang="en-US" sz="1400" b="0" dirty="0"/>
              <a:t>바이트는 </a:t>
            </a:r>
            <a:r>
              <a:rPr lang="en-US" altLang="ko-KR" sz="1400" b="0" dirty="0"/>
              <a:t>1</a:t>
            </a:r>
            <a:r>
              <a:rPr lang="ko-KR" altLang="en-US" sz="1400" b="0" dirty="0" smtClean="0"/>
              <a:t>킬로바이트</a:t>
            </a:r>
            <a:r>
              <a:rPr lang="en-US" altLang="ko-KR" sz="1400" b="0" dirty="0" smtClean="0"/>
              <a:t>(kilobyte</a:t>
            </a:r>
            <a:r>
              <a:rPr lang="en-US" altLang="ko-KR" sz="1400" b="0" dirty="0"/>
              <a:t>, </a:t>
            </a:r>
            <a:r>
              <a:rPr lang="en-US" altLang="ko-KR" sz="1400" b="0" dirty="0" smtClean="0"/>
              <a:t>KB), </a:t>
            </a:r>
            <a:r>
              <a:rPr lang="en-US" altLang="ko-KR" sz="1400" b="0" dirty="0"/>
              <a:t>1,024</a:t>
            </a:r>
            <a:r>
              <a:rPr lang="ko-KR" altLang="en-US" sz="1400" b="0" dirty="0" smtClean="0"/>
              <a:t>킬로바이트는 </a:t>
            </a:r>
            <a:r>
              <a:rPr lang="en-US" altLang="ko-KR" sz="1400" b="0" dirty="0"/>
              <a:t>1</a:t>
            </a:r>
            <a:r>
              <a:rPr lang="ko-KR" altLang="en-US" sz="1400" b="0" dirty="0" smtClean="0"/>
              <a:t>메가바이트</a:t>
            </a:r>
            <a:r>
              <a:rPr lang="en-US" altLang="ko-KR" sz="1400" b="0" dirty="0" smtClean="0"/>
              <a:t>(megabyte</a:t>
            </a:r>
            <a:r>
              <a:rPr lang="en-US" altLang="ko-KR" sz="1400" b="0" dirty="0"/>
              <a:t>, </a:t>
            </a:r>
            <a:r>
              <a:rPr lang="en-US" altLang="ko-KR" sz="1400" b="0" dirty="0" smtClean="0"/>
              <a:t>MB)</a:t>
            </a:r>
            <a:r>
              <a:rPr lang="ko-KR" altLang="en-US" sz="1400" b="0" dirty="0" smtClean="0"/>
              <a:t>이다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이러한 개념을 메모리 공간이라고 한다</a:t>
            </a:r>
            <a:r>
              <a:rPr lang="en-US" altLang="ko-KR" sz="1400" b="0" dirty="0"/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375" y="3717032"/>
            <a:ext cx="3476625" cy="185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971599" y="5661248"/>
            <a:ext cx="6574643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100" b="1" dirty="0" smtClean="0">
                <a:solidFill>
                  <a:schemeClr val="accent1"/>
                </a:solidFill>
              </a:rPr>
              <a:t>[ </a:t>
            </a:r>
            <a:r>
              <a:rPr lang="ko-KR" altLang="en-US" sz="1100" b="1" dirty="0" smtClean="0">
                <a:solidFill>
                  <a:schemeClr val="accent1"/>
                </a:solidFill>
              </a:rPr>
              <a:t>비트</a:t>
            </a:r>
            <a:r>
              <a:rPr lang="en-US" altLang="ko-KR" sz="1100" b="1" dirty="0">
                <a:solidFill>
                  <a:schemeClr val="accent1"/>
                </a:solidFill>
              </a:rPr>
              <a:t>(bit)</a:t>
            </a:r>
            <a:r>
              <a:rPr lang="ko-KR" altLang="en-US" sz="1100" b="1" dirty="0">
                <a:solidFill>
                  <a:schemeClr val="accent1"/>
                </a:solidFill>
              </a:rPr>
              <a:t>와 바이트</a:t>
            </a:r>
            <a:r>
              <a:rPr lang="en-US" altLang="ko-KR" sz="1100" b="1" dirty="0">
                <a:solidFill>
                  <a:schemeClr val="accent1"/>
                </a:solidFill>
              </a:rPr>
              <a:t>(byte</a:t>
            </a:r>
            <a:r>
              <a:rPr lang="en-US" altLang="ko-KR" sz="1100" b="1" dirty="0" smtClean="0">
                <a:solidFill>
                  <a:schemeClr val="accent1"/>
                </a:solidFill>
              </a:rPr>
              <a:t>) ]</a:t>
            </a:r>
            <a:endParaRPr lang="ko-KR" altLang="en-US" sz="1100" b="1" dirty="0" smtClean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2887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535882" y="1778052"/>
            <a:ext cx="8068566" cy="1650948"/>
          </a:xfrm>
          <a:prstGeom prst="rect">
            <a:avLst/>
          </a:prstGeom>
          <a:solidFill>
            <a:srgbClr val="EBF6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516830" y="1333456"/>
            <a:ext cx="6071394" cy="4445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2267744" y="1196752"/>
            <a:ext cx="4320480" cy="581300"/>
          </a:xfrm>
        </p:spPr>
        <p:txBody>
          <a:bodyPr/>
          <a:lstStyle/>
          <a:p>
            <a:pPr marL="0" indent="0">
              <a:buClr>
                <a:srgbClr val="DA6EAB"/>
              </a:buClr>
              <a:buNone/>
            </a:pPr>
            <a:r>
              <a:rPr lang="ko-KR" altLang="en-US" sz="2000" dirty="0"/>
              <a:t>컴퓨터가 이진수를 사용하는 이유</a:t>
            </a:r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700439" y="1994076"/>
            <a:ext cx="7615977" cy="1218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200" b="0" dirty="0"/>
              <a:t>컴퓨터는 왜 이진수를 사용할까</a:t>
            </a:r>
            <a:r>
              <a:rPr lang="en-US" altLang="ko-KR" sz="1200" b="0" dirty="0"/>
              <a:t>? </a:t>
            </a:r>
            <a:r>
              <a:rPr lang="ko-KR" altLang="en-US" sz="1200" b="0" dirty="0"/>
              <a:t>컴퓨터의 메모리는 실리콘으로 만든 반도체이다</a:t>
            </a:r>
            <a:r>
              <a:rPr lang="en-US" altLang="ko-KR" sz="1200" b="0" dirty="0"/>
              <a:t>. </a:t>
            </a:r>
            <a:r>
              <a:rPr lang="ko-KR" altLang="en-US" sz="1200" b="0" dirty="0"/>
              <a:t>반도체의 가장 큰 특징은 </a:t>
            </a:r>
            <a:r>
              <a:rPr lang="ko-KR" altLang="en-US" sz="1200" b="0" dirty="0" smtClean="0"/>
              <a:t>특정 자극을 </a:t>
            </a:r>
            <a:r>
              <a:rPr lang="ko-KR" altLang="en-US" sz="1200" b="0" dirty="0"/>
              <a:t>주었을 때 전기가 통할 수 있어 전류의 흐름을 제어할 수 있다는 것이다</a:t>
            </a:r>
            <a:r>
              <a:rPr lang="en-US" altLang="ko-KR" sz="1200" b="0" dirty="0"/>
              <a:t>. </a:t>
            </a:r>
            <a:r>
              <a:rPr lang="ko-KR" altLang="en-US" sz="1200" b="0" dirty="0"/>
              <a:t>이러한 성질을 이용해 반도체에 </a:t>
            </a:r>
            <a:r>
              <a:rPr lang="ko-KR" altLang="en-US" sz="1200" b="0" dirty="0" smtClean="0"/>
              <a:t>전류가 </a:t>
            </a:r>
            <a:r>
              <a:rPr lang="ko-KR" altLang="en-US" sz="1200" b="0" dirty="0"/>
              <a:t>흐를 때 </a:t>
            </a:r>
            <a:r>
              <a:rPr lang="en-US" altLang="ko-KR" sz="1200" b="0" dirty="0"/>
              <a:t>1, </a:t>
            </a:r>
            <a:r>
              <a:rPr lang="ko-KR" altLang="en-US" sz="1200" b="0" dirty="0"/>
              <a:t>흐르지 않을 때 </a:t>
            </a:r>
            <a:r>
              <a:rPr lang="en-US" altLang="ko-KR" sz="1200" b="0" dirty="0"/>
              <a:t>0</a:t>
            </a:r>
            <a:r>
              <a:rPr lang="ko-KR" altLang="en-US" sz="1200" b="0" dirty="0"/>
              <a:t>이라는 숫자로 표현할 수 있다</a:t>
            </a:r>
            <a:r>
              <a:rPr lang="en-US" altLang="ko-KR" sz="1200" b="0" dirty="0"/>
              <a:t>. </a:t>
            </a:r>
            <a:r>
              <a:rPr lang="ko-KR" altLang="en-US" sz="1200" b="0" dirty="0"/>
              <a:t>따라서 메모리는 전류의 흐름을 이진수로 표현할 </a:t>
            </a:r>
            <a:r>
              <a:rPr lang="ko-KR" altLang="en-US" sz="1200" b="0" dirty="0" smtClean="0"/>
              <a:t>수 있다</a:t>
            </a:r>
            <a:r>
              <a:rPr lang="en-US" altLang="ko-KR" sz="1200" b="0" dirty="0"/>
              <a:t>.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79433"/>
                </a:solidFill>
              </a:rPr>
              <a:t>02. </a:t>
            </a:r>
            <a:r>
              <a:rPr lang="ko-KR" altLang="en-US" dirty="0" err="1"/>
              <a:t>자료형과</a:t>
            </a:r>
            <a:r>
              <a:rPr lang="ko-KR" altLang="en-US" dirty="0"/>
              <a:t> 기본 연산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503" y="1255542"/>
            <a:ext cx="1550268" cy="4008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22822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02. </a:t>
            </a:r>
            <a:r>
              <a:rPr lang="ko-KR" altLang="en-US" dirty="0" err="1"/>
              <a:t>자료형과</a:t>
            </a:r>
            <a:r>
              <a:rPr lang="ko-KR" altLang="en-US" dirty="0"/>
              <a:t> 기본 연산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기본 </a:t>
            </a:r>
            <a:r>
              <a:rPr lang="ko-KR" altLang="en-US" sz="2000" dirty="0" err="1"/>
              <a:t>자료형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944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dirty="0"/>
              <a:t>정수형</a:t>
            </a:r>
            <a:r>
              <a:rPr lang="en-US" altLang="ko-KR" sz="1400" dirty="0"/>
              <a:t>(integer </a:t>
            </a:r>
            <a:r>
              <a:rPr lang="en-US" altLang="ko-KR" sz="1400" dirty="0" smtClean="0"/>
              <a:t>type) : </a:t>
            </a:r>
            <a:r>
              <a:rPr lang="ko-KR" altLang="en-US" sz="1400" b="0" dirty="0" smtClean="0"/>
              <a:t>자연수를 </a:t>
            </a:r>
            <a:r>
              <a:rPr lang="ko-KR" altLang="en-US" sz="1400" b="0" dirty="0"/>
              <a:t>포함해 값의 영역이 정수로 한정된 </a:t>
            </a:r>
            <a:r>
              <a:rPr lang="ko-KR" altLang="en-US" sz="1400" b="0" dirty="0" smtClean="0"/>
              <a:t>값</a:t>
            </a:r>
            <a:r>
              <a:rPr lang="en-US" altLang="ko-KR" sz="1400" b="0" dirty="0" smtClean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dirty="0" err="1"/>
              <a:t>실수형</a:t>
            </a:r>
            <a:r>
              <a:rPr lang="en-US" altLang="ko-KR" sz="1400" dirty="0"/>
              <a:t>(floating-point type</a:t>
            </a:r>
            <a:r>
              <a:rPr lang="en-US" altLang="ko-KR" sz="1400" dirty="0" smtClean="0"/>
              <a:t>) : </a:t>
            </a:r>
            <a:r>
              <a:rPr lang="ko-KR" altLang="en-US" sz="1400" b="0" dirty="0" smtClean="0"/>
              <a:t>소수점이 </a:t>
            </a:r>
            <a:r>
              <a:rPr lang="ko-KR" altLang="en-US" sz="1400" b="0" dirty="0"/>
              <a:t>포함된 </a:t>
            </a:r>
            <a:r>
              <a:rPr lang="ko-KR" altLang="en-US" sz="1400" b="0" dirty="0" smtClean="0"/>
              <a:t>값</a:t>
            </a:r>
            <a:r>
              <a:rPr lang="en-US" altLang="ko-KR" sz="1400" b="0" dirty="0" smtClean="0"/>
              <a:t>.</a:t>
            </a:r>
            <a:endParaRPr lang="en-US" altLang="ko-KR" sz="1400" b="0" dirty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dirty="0" smtClean="0"/>
              <a:t>문자형</a:t>
            </a:r>
            <a:r>
              <a:rPr lang="en-US" altLang="ko-KR" sz="1400" dirty="0"/>
              <a:t>(string type</a:t>
            </a:r>
            <a:r>
              <a:rPr lang="en-US" altLang="ko-KR" sz="1400" dirty="0" smtClean="0"/>
              <a:t>) : </a:t>
            </a:r>
            <a:r>
              <a:rPr lang="ko-KR" altLang="en-US" sz="1400" b="0" dirty="0"/>
              <a:t>값이 문자로 출력되는 </a:t>
            </a:r>
            <a:r>
              <a:rPr lang="ko-KR" altLang="en-US" sz="1400" b="0" dirty="0" err="1" smtClean="0"/>
              <a:t>자료형</a:t>
            </a:r>
            <a:r>
              <a:rPr lang="en-US" altLang="ko-KR" sz="1400" b="0" dirty="0" smtClean="0"/>
              <a:t>.</a:t>
            </a:r>
            <a:endParaRPr lang="en-US" altLang="ko-KR" sz="1400" b="0" dirty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dirty="0" err="1" smtClean="0"/>
              <a:t>불린형</a:t>
            </a:r>
            <a:r>
              <a:rPr lang="en-US" altLang="ko-KR" sz="1400" dirty="0"/>
              <a:t>(</a:t>
            </a:r>
            <a:r>
              <a:rPr lang="en-US" altLang="ko-KR" sz="1400" dirty="0" err="1"/>
              <a:t>boolean</a:t>
            </a:r>
            <a:r>
              <a:rPr lang="en-US" altLang="ko-KR" sz="1400" dirty="0"/>
              <a:t> type</a:t>
            </a:r>
            <a:r>
              <a:rPr lang="en-US" altLang="ko-KR" sz="1400" dirty="0" smtClean="0"/>
              <a:t>) : </a:t>
            </a:r>
            <a:r>
              <a:rPr lang="ko-KR" altLang="en-US" sz="1400" b="0" dirty="0"/>
              <a:t>논리형으로</a:t>
            </a:r>
            <a:r>
              <a:rPr lang="en-US" altLang="ko-KR" sz="1400" b="0" dirty="0"/>
              <a:t>, </a:t>
            </a:r>
            <a:r>
              <a:rPr lang="ko-KR" altLang="en-US" sz="1400" b="0" dirty="0" smtClean="0"/>
              <a:t>참</a:t>
            </a:r>
            <a:r>
              <a:rPr lang="en-US" altLang="ko-KR" sz="1400" b="0" dirty="0" smtClean="0"/>
              <a:t>(True)</a:t>
            </a:r>
            <a:r>
              <a:rPr lang="ko-KR" altLang="en-US" sz="1400" b="0" dirty="0" smtClean="0"/>
              <a:t> </a:t>
            </a:r>
            <a:r>
              <a:rPr lang="ko-KR" altLang="en-US" sz="1400" b="0" dirty="0"/>
              <a:t>또는 </a:t>
            </a:r>
            <a:r>
              <a:rPr lang="ko-KR" altLang="en-US" sz="1400" b="0" dirty="0" smtClean="0"/>
              <a:t>거짓</a:t>
            </a:r>
            <a:r>
              <a:rPr lang="en-US" altLang="ko-KR" sz="1400" b="0" dirty="0" smtClean="0"/>
              <a:t>(False)</a:t>
            </a:r>
            <a:r>
              <a:rPr lang="ko-KR" altLang="en-US" sz="1400" b="0" dirty="0" smtClean="0"/>
              <a:t>을 </a:t>
            </a:r>
            <a:r>
              <a:rPr lang="ko-KR" altLang="en-US" sz="1400" b="0" dirty="0"/>
              <a:t>표현할 때 </a:t>
            </a:r>
            <a:r>
              <a:rPr lang="ko-KR" altLang="en-US" sz="1400" b="0" dirty="0" smtClean="0"/>
              <a:t>사용</a:t>
            </a:r>
            <a:r>
              <a:rPr lang="en-US" altLang="ko-KR" sz="1400" b="0" dirty="0" smtClean="0"/>
              <a:t>.</a:t>
            </a:r>
            <a:endParaRPr lang="en-US" altLang="ko-KR" sz="1400" b="0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3933056"/>
            <a:ext cx="7200000" cy="18639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82337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535882" y="1778052"/>
            <a:ext cx="8068566" cy="2731068"/>
          </a:xfrm>
          <a:prstGeom prst="rect">
            <a:avLst/>
          </a:prstGeom>
          <a:solidFill>
            <a:srgbClr val="EBF6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516830" y="1333456"/>
            <a:ext cx="6071394" cy="4445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2267744" y="1196752"/>
            <a:ext cx="4320480" cy="581300"/>
          </a:xfrm>
        </p:spPr>
        <p:txBody>
          <a:bodyPr/>
          <a:lstStyle/>
          <a:p>
            <a:pPr marL="0" indent="0">
              <a:buClr>
                <a:srgbClr val="DA6EAB"/>
              </a:buClr>
              <a:buNone/>
            </a:pPr>
            <a:r>
              <a:rPr lang="ko-KR" altLang="en-US" sz="2000" dirty="0"/>
              <a:t>동적 타이핑</a:t>
            </a:r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700439" y="1994076"/>
            <a:ext cx="7615977" cy="2227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200" b="0" dirty="0"/>
              <a:t>동적 타이핑</a:t>
            </a:r>
            <a:r>
              <a:rPr lang="en-US" altLang="ko-KR" sz="1200" b="0" dirty="0"/>
              <a:t>(dynamic typing)</a:t>
            </a:r>
            <a:r>
              <a:rPr lang="ko-KR" altLang="en-US" sz="1200" b="0" dirty="0"/>
              <a:t>은 변수의 </a:t>
            </a:r>
            <a:r>
              <a:rPr lang="ko-KR" altLang="en-US" sz="1200" b="0" dirty="0" smtClean="0"/>
              <a:t>메모리 공간을 확보하는 행위가 실행 시점에서 발생하는 것을 뜻한다</a:t>
            </a:r>
            <a:r>
              <a:rPr lang="en-US" altLang="ko-KR" sz="1200" b="0" dirty="0" smtClean="0"/>
              <a:t>. </a:t>
            </a:r>
            <a:r>
              <a:rPr lang="ko-KR" altLang="en-US" sz="1200" b="0" dirty="0" smtClean="0"/>
              <a:t>조금 어렵게 느낄 수도 있지만</a:t>
            </a:r>
            <a:r>
              <a:rPr lang="en-US" altLang="ko-KR" sz="1200" b="0" dirty="0" smtClean="0"/>
              <a:t>, </a:t>
            </a:r>
            <a:r>
              <a:rPr lang="ko-KR" altLang="en-US" sz="1200" b="0" dirty="0" smtClean="0"/>
              <a:t>일반적으로 </a:t>
            </a:r>
            <a:r>
              <a:rPr lang="en-US" altLang="ko-KR" sz="1200" b="0" dirty="0" smtClean="0"/>
              <a:t>C</a:t>
            </a:r>
            <a:r>
              <a:rPr lang="ko-KR" altLang="en-US" sz="1200" b="0" dirty="0" smtClean="0"/>
              <a:t>나 자바는 </a:t>
            </a:r>
            <a:r>
              <a:rPr lang="en-US" altLang="ko-KR" sz="1200" b="0" dirty="0" err="1" smtClean="0"/>
              <a:t>int</a:t>
            </a:r>
            <a:r>
              <a:rPr lang="en-US" altLang="ko-KR" sz="1200" b="0" dirty="0" smtClean="0"/>
              <a:t> data = 8 </a:t>
            </a:r>
            <a:r>
              <a:rPr lang="ko-KR" altLang="en-US" sz="1200" b="0" dirty="0" smtClean="0"/>
              <a:t>과 같이 </a:t>
            </a:r>
            <a:r>
              <a:rPr lang="en-US" altLang="ko-KR" sz="1200" b="0" dirty="0" smtClean="0"/>
              <a:t>data</a:t>
            </a:r>
            <a:r>
              <a:rPr lang="ko-KR" altLang="en-US" sz="1200" b="0" dirty="0" smtClean="0"/>
              <a:t>라는 변수가 정수형이라고 사전에 선언한다</a:t>
            </a:r>
            <a:r>
              <a:rPr lang="en-US" altLang="ko-KR" sz="1200" b="0" dirty="0" smtClean="0"/>
              <a:t>. </a:t>
            </a:r>
            <a:r>
              <a:rPr lang="ko-KR" altLang="en-US" sz="1200" b="0" dirty="0" smtClean="0"/>
              <a:t>그에 비해 </a:t>
            </a:r>
            <a:r>
              <a:rPr lang="ko-KR" altLang="en-US" sz="1200" b="0" dirty="0" err="1" smtClean="0"/>
              <a:t>파이썬은</a:t>
            </a:r>
            <a:r>
              <a:rPr lang="ko-KR" altLang="en-US" sz="1200" b="0" dirty="0" smtClean="0"/>
              <a:t> </a:t>
            </a:r>
            <a:r>
              <a:rPr lang="en-US" altLang="ko-KR" sz="1200" b="0" dirty="0" smtClean="0"/>
              <a:t>data = 8 </a:t>
            </a:r>
            <a:r>
              <a:rPr lang="ko-KR" altLang="en-US" sz="1200" b="0" dirty="0" smtClean="0"/>
              <a:t>형태로 선언한다</a:t>
            </a:r>
            <a:r>
              <a:rPr lang="en-US" altLang="ko-KR" sz="1200" b="0" dirty="0" smtClean="0"/>
              <a:t>. </a:t>
            </a:r>
            <a:r>
              <a:rPr lang="ko-KR" altLang="en-US" sz="1200" b="0" dirty="0" smtClean="0"/>
              <a:t>즉</a:t>
            </a:r>
            <a:r>
              <a:rPr lang="en-US" altLang="ko-KR" sz="1200" b="0" dirty="0" smtClean="0"/>
              <a:t>, </a:t>
            </a:r>
            <a:r>
              <a:rPr lang="en-US" altLang="ko-KR" sz="1200" b="0" dirty="0"/>
              <a:t>data</a:t>
            </a:r>
            <a:r>
              <a:rPr lang="ko-KR" altLang="en-US" sz="1200" b="0" dirty="0"/>
              <a:t>라는 변수의 </a:t>
            </a:r>
            <a:r>
              <a:rPr lang="ko-KR" altLang="en-US" sz="1200" b="0" dirty="0" err="1"/>
              <a:t>자료형이</a:t>
            </a:r>
            <a:r>
              <a:rPr lang="ko-KR" altLang="en-US" sz="1200" b="0" dirty="0"/>
              <a:t> 정수</a:t>
            </a:r>
            <a:r>
              <a:rPr lang="en-US" altLang="ko-KR" sz="1200" b="0" dirty="0"/>
              <a:t>(integer)</a:t>
            </a:r>
            <a:r>
              <a:rPr lang="ko-KR" altLang="en-US" sz="1200" b="0" dirty="0" smtClean="0"/>
              <a:t>인지 </a:t>
            </a:r>
            <a:r>
              <a:rPr lang="ko-KR" altLang="en-US" sz="1200" b="0" dirty="0"/>
              <a:t>실수</a:t>
            </a:r>
            <a:r>
              <a:rPr lang="en-US" altLang="ko-KR" sz="1200" b="0" dirty="0"/>
              <a:t>(float)</a:t>
            </a:r>
            <a:r>
              <a:rPr lang="ko-KR" altLang="en-US" sz="1200" b="0" dirty="0"/>
              <a:t>인지를 프로그래머가 아닌 인터프리터가 스스로 판단하는 것이다</a:t>
            </a:r>
            <a:r>
              <a:rPr lang="en-US" altLang="ko-KR" sz="1200" b="0" dirty="0"/>
              <a:t>. </a:t>
            </a:r>
            <a:r>
              <a:rPr lang="ko-KR" altLang="en-US" sz="1200" b="0" dirty="0"/>
              <a:t>그리고 그것을 실행 시점에 </a:t>
            </a:r>
            <a:r>
              <a:rPr lang="ko-KR" altLang="en-US" sz="1200" b="0" dirty="0" smtClean="0"/>
              <a:t>동적으로 </a:t>
            </a:r>
            <a:r>
              <a:rPr lang="ko-KR" altLang="en-US" sz="1200" b="0" dirty="0"/>
              <a:t>판단하므로 </a:t>
            </a:r>
            <a:r>
              <a:rPr lang="ko-KR" altLang="en-US" sz="1200" b="0" dirty="0" err="1"/>
              <a:t>파이썬</a:t>
            </a:r>
            <a:r>
              <a:rPr lang="ko-KR" altLang="en-US" sz="1200" b="0" dirty="0"/>
              <a:t> 언어가 동적으로 </a:t>
            </a:r>
            <a:r>
              <a:rPr lang="ko-KR" altLang="en-US" sz="1200" b="0" dirty="0" err="1"/>
              <a:t>자료형의</a:t>
            </a:r>
            <a:r>
              <a:rPr lang="ko-KR" altLang="en-US" sz="1200" b="0" dirty="0"/>
              <a:t> 결정을 지원한다</a:t>
            </a:r>
            <a:r>
              <a:rPr lang="en-US" altLang="ko-KR" sz="1200" b="0" dirty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200" b="0" dirty="0" smtClean="0"/>
              <a:t>다른 </a:t>
            </a:r>
            <a:r>
              <a:rPr lang="ko-KR" altLang="en-US" sz="1200" b="0" dirty="0"/>
              <a:t>언어들과 달리 </a:t>
            </a:r>
            <a:r>
              <a:rPr lang="ko-KR" altLang="en-US" sz="1200" b="0" dirty="0" err="1"/>
              <a:t>파이썬은</a:t>
            </a:r>
            <a:r>
              <a:rPr lang="ko-KR" altLang="en-US" sz="1200" b="0" dirty="0"/>
              <a:t> 매우 유연한 언어로</a:t>
            </a:r>
            <a:r>
              <a:rPr lang="en-US" altLang="ko-KR" sz="1200" b="0" dirty="0"/>
              <a:t>, </a:t>
            </a:r>
            <a:r>
              <a:rPr lang="ko-KR" altLang="en-US" sz="1200" b="0" dirty="0" err="1"/>
              <a:t>할당받는</a:t>
            </a:r>
            <a:r>
              <a:rPr lang="ko-KR" altLang="en-US" sz="1200" b="0" dirty="0"/>
              <a:t> 메모리 </a:t>
            </a:r>
            <a:r>
              <a:rPr lang="ko-KR" altLang="en-US" sz="1200" b="0" dirty="0" smtClean="0"/>
              <a:t>공간도 저장되는 </a:t>
            </a:r>
            <a:r>
              <a:rPr lang="ko-KR" altLang="en-US" sz="1200" b="0" dirty="0"/>
              <a:t>값의 크기에 따라 동적으로 다르게 </a:t>
            </a:r>
            <a:r>
              <a:rPr lang="ko-KR" altLang="en-US" sz="1200" b="0" dirty="0" err="1"/>
              <a:t>할당받을</a:t>
            </a:r>
            <a:r>
              <a:rPr lang="ko-KR" altLang="en-US" sz="1200" b="0" dirty="0"/>
              <a:t> 수 있다</a:t>
            </a:r>
            <a:r>
              <a:rPr lang="en-US" altLang="ko-KR" sz="1200" b="0" dirty="0"/>
              <a:t>.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79433"/>
                </a:solidFill>
              </a:rPr>
              <a:t>02. </a:t>
            </a:r>
            <a:r>
              <a:rPr lang="ko-KR" altLang="en-US" dirty="0" err="1"/>
              <a:t>자료형과</a:t>
            </a:r>
            <a:r>
              <a:rPr lang="ko-KR" altLang="en-US" dirty="0"/>
              <a:t> 기본 연산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503" y="1255542"/>
            <a:ext cx="1550268" cy="4008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0832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02. </a:t>
            </a:r>
            <a:r>
              <a:rPr lang="ko-KR" altLang="en-US" dirty="0" err="1"/>
              <a:t>자료형과</a:t>
            </a:r>
            <a:r>
              <a:rPr lang="ko-KR" altLang="en-US" dirty="0"/>
              <a:t> 기본 연산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기본 </a:t>
            </a:r>
            <a:r>
              <a:rPr lang="ko-KR" altLang="en-US" sz="2000" dirty="0" err="1"/>
              <a:t>자료형</a:t>
            </a:r>
            <a:endParaRPr lang="en-US" altLang="ko-KR" sz="2000" dirty="0" smtClean="0"/>
          </a:p>
        </p:txBody>
      </p:sp>
      <p:grpSp>
        <p:nvGrpSpPr>
          <p:cNvPr id="3" name="그룹 2"/>
          <p:cNvGrpSpPr/>
          <p:nvPr/>
        </p:nvGrpSpPr>
        <p:grpSpPr>
          <a:xfrm>
            <a:off x="972000" y="2288107"/>
            <a:ext cx="6768352" cy="4453261"/>
            <a:chOff x="972000" y="2220127"/>
            <a:chExt cx="7200000" cy="4737265"/>
          </a:xfrm>
        </p:grpSpPr>
        <p:pic>
          <p:nvPicPr>
            <p:cNvPr id="717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2000" y="2220127"/>
              <a:ext cx="7200000" cy="14239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171" name="Picture 3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31"/>
            <a:stretch/>
          </p:blipFill>
          <p:spPr bwMode="auto">
            <a:xfrm>
              <a:off x="972000" y="3514219"/>
              <a:ext cx="7200000" cy="3443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5152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다음 코드를 </a:t>
            </a:r>
            <a:r>
              <a:rPr lang="ko-KR" altLang="en-US" sz="1400" b="0" dirty="0" err="1"/>
              <a:t>파이썬</a:t>
            </a:r>
            <a:r>
              <a:rPr lang="ko-KR" altLang="en-US" sz="1400" b="0" dirty="0"/>
              <a:t> </a:t>
            </a:r>
            <a:r>
              <a:rPr lang="ko-KR" altLang="en-US" sz="1400" b="0" dirty="0" err="1"/>
              <a:t>셸에</a:t>
            </a:r>
            <a:r>
              <a:rPr lang="ko-KR" altLang="en-US" sz="1400" b="0" dirty="0"/>
              <a:t> 입력하여 실제 값이 </a:t>
            </a:r>
            <a:r>
              <a:rPr lang="ko-KR" altLang="en-US" sz="1400" b="0" dirty="0" smtClean="0"/>
              <a:t>화면에 출력되는지 </a:t>
            </a:r>
            <a:r>
              <a:rPr lang="ko-KR" altLang="en-US" sz="1400" b="0" dirty="0"/>
              <a:t>확인한다</a:t>
            </a:r>
            <a:r>
              <a:rPr lang="en-US" altLang="ko-KR" sz="1400" b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32263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02. </a:t>
            </a:r>
            <a:r>
              <a:rPr lang="ko-KR" altLang="en-US" dirty="0" err="1"/>
              <a:t>자료형과</a:t>
            </a:r>
            <a:r>
              <a:rPr lang="ko-KR" altLang="en-US" dirty="0"/>
              <a:t> 기본 연산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간단한 </a:t>
            </a:r>
            <a:r>
              <a:rPr lang="ko-KR" altLang="en-US" sz="2000" dirty="0" smtClean="0"/>
              <a:t>연산 </a:t>
            </a:r>
            <a:r>
              <a:rPr lang="en-US" altLang="ko-KR" sz="2000" dirty="0" smtClean="0"/>
              <a:t>: </a:t>
            </a:r>
            <a:r>
              <a:rPr lang="ko-KR" altLang="en-US" sz="2000" dirty="0">
                <a:solidFill>
                  <a:srgbClr val="F79433"/>
                </a:solidFill>
              </a:rPr>
              <a:t>사칙연산</a:t>
            </a:r>
            <a:endParaRPr lang="en-US" altLang="ko-KR" sz="2000" dirty="0" smtClean="0">
              <a:solidFill>
                <a:srgbClr val="F79433"/>
              </a:solidFill>
            </a:endParaRPr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smtClean="0"/>
              <a:t>덧셈 </a:t>
            </a:r>
            <a:r>
              <a:rPr lang="ko-KR" altLang="en-US" sz="1400" b="0" dirty="0"/>
              <a:t>기호</a:t>
            </a:r>
            <a:r>
              <a:rPr lang="en-US" altLang="ko-KR" sz="1400" b="0" dirty="0"/>
              <a:t>(+), </a:t>
            </a:r>
            <a:r>
              <a:rPr lang="ko-KR" altLang="en-US" sz="1400" b="0" dirty="0" smtClean="0"/>
              <a:t>뺄셈 </a:t>
            </a:r>
            <a:r>
              <a:rPr lang="ko-KR" altLang="en-US" sz="1400" b="0" dirty="0"/>
              <a:t>기호</a:t>
            </a:r>
            <a:r>
              <a:rPr lang="en-US" altLang="ko-KR" sz="1400" b="0" dirty="0"/>
              <a:t>(-), </a:t>
            </a:r>
            <a:r>
              <a:rPr lang="ko-KR" altLang="en-US" sz="1400" b="0" dirty="0" smtClean="0"/>
              <a:t>별표 기호</a:t>
            </a:r>
            <a:r>
              <a:rPr lang="en-US" altLang="ko-KR" sz="1400" b="0" dirty="0" smtClean="0"/>
              <a:t>(*), </a:t>
            </a:r>
            <a:r>
              <a:rPr lang="ko-KR" altLang="en-US" sz="1400" b="0" dirty="0" smtClean="0"/>
              <a:t>빗금 </a:t>
            </a:r>
            <a:r>
              <a:rPr lang="ko-KR" altLang="en-US" sz="1400" b="0" dirty="0"/>
              <a:t>기호</a:t>
            </a:r>
            <a:r>
              <a:rPr lang="en-US" altLang="ko-KR" sz="1400" b="0" dirty="0" smtClean="0"/>
              <a:t>(/)</a:t>
            </a:r>
            <a:endParaRPr lang="en-US" altLang="ko-KR" sz="1400" b="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348880"/>
            <a:ext cx="7200000" cy="25167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70898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02. </a:t>
            </a:r>
            <a:r>
              <a:rPr lang="ko-KR" altLang="en-US" dirty="0" err="1"/>
              <a:t>자료형과</a:t>
            </a:r>
            <a:r>
              <a:rPr lang="ko-KR" altLang="en-US" dirty="0"/>
              <a:t> 기본 연산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간단한 </a:t>
            </a:r>
            <a:r>
              <a:rPr lang="ko-KR" altLang="en-US" sz="2000" dirty="0" smtClean="0"/>
              <a:t>연산 </a:t>
            </a:r>
            <a:r>
              <a:rPr lang="en-US" altLang="ko-KR" sz="2000" dirty="0" smtClean="0"/>
              <a:t>: </a:t>
            </a:r>
            <a:r>
              <a:rPr lang="ko-KR" altLang="en-US" sz="2000" dirty="0" err="1">
                <a:solidFill>
                  <a:srgbClr val="F79433"/>
                </a:solidFill>
              </a:rPr>
              <a:t>제곱승</a:t>
            </a:r>
            <a:endParaRPr lang="en-US" altLang="ko-KR" sz="2000" dirty="0" smtClean="0">
              <a:solidFill>
                <a:srgbClr val="F79433"/>
              </a:solidFill>
            </a:endParaRPr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572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sz="1400" b="0" dirty="0" smtClean="0"/>
              <a:t>2</a:t>
            </a:r>
            <a:r>
              <a:rPr lang="ko-KR" altLang="en-US" sz="1400" b="0" dirty="0"/>
              <a:t>개의 별표 기호</a:t>
            </a:r>
            <a:r>
              <a:rPr lang="en-US" altLang="ko-KR" sz="1400" b="0" dirty="0" smtClean="0"/>
              <a:t>(**)</a:t>
            </a:r>
            <a:r>
              <a:rPr lang="en-US" altLang="ko-KR" sz="1400" dirty="0" smtClean="0"/>
              <a:t> </a:t>
            </a:r>
            <a:endParaRPr lang="en-US" altLang="ko-KR" sz="14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345432"/>
            <a:ext cx="7200000" cy="14064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37961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348880"/>
            <a:ext cx="7200000" cy="1402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02. </a:t>
            </a:r>
            <a:r>
              <a:rPr lang="ko-KR" altLang="en-US" dirty="0" err="1"/>
              <a:t>자료형과</a:t>
            </a:r>
            <a:r>
              <a:rPr lang="ko-KR" altLang="en-US" dirty="0"/>
              <a:t> 기본 연산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간단한 </a:t>
            </a:r>
            <a:r>
              <a:rPr lang="ko-KR" altLang="en-US" sz="2000" dirty="0" smtClean="0"/>
              <a:t>연산 </a:t>
            </a:r>
            <a:r>
              <a:rPr lang="en-US" altLang="ko-KR" sz="2000" dirty="0" smtClean="0"/>
              <a:t>: </a:t>
            </a:r>
            <a:r>
              <a:rPr lang="ko-KR" altLang="en-US" sz="2000" dirty="0">
                <a:solidFill>
                  <a:srgbClr val="F79433"/>
                </a:solidFill>
              </a:rPr>
              <a:t>나눗셈의 몫과 나머지 산출 연산 </a:t>
            </a:r>
            <a:endParaRPr lang="en-US" altLang="ko-KR" sz="2000" dirty="0" smtClean="0">
              <a:solidFill>
                <a:srgbClr val="F79433"/>
              </a:solidFill>
            </a:endParaRPr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smtClean="0"/>
              <a:t>몫을 </a:t>
            </a:r>
            <a:r>
              <a:rPr lang="ko-KR" altLang="en-US" sz="1400" b="0" dirty="0"/>
              <a:t>반환하는 연산자는 </a:t>
            </a:r>
            <a:r>
              <a:rPr lang="en-US" altLang="ko-KR" sz="1400" b="0" dirty="0"/>
              <a:t>2</a:t>
            </a:r>
            <a:r>
              <a:rPr lang="ko-KR" altLang="en-US" sz="1400" b="0" dirty="0"/>
              <a:t>개의 빗금 기호</a:t>
            </a:r>
            <a:r>
              <a:rPr lang="en-US" altLang="ko-KR" sz="1400" b="0" dirty="0" smtClean="0"/>
              <a:t>(//), </a:t>
            </a:r>
            <a:r>
              <a:rPr lang="ko-KR" altLang="en-US" sz="1400" b="0" dirty="0"/>
              <a:t>나머지 연산자는 백분율 </a:t>
            </a:r>
            <a:r>
              <a:rPr lang="ko-KR" altLang="en-US" sz="1400" b="0" dirty="0" smtClean="0"/>
              <a:t>기호</a:t>
            </a:r>
            <a:r>
              <a:rPr lang="en-US" altLang="ko-KR" sz="1400" b="0" dirty="0" smtClean="0"/>
              <a:t>(%)</a:t>
            </a:r>
            <a:endParaRPr lang="en-US" altLang="ko-KR" sz="1400" b="0" dirty="0"/>
          </a:p>
        </p:txBody>
      </p:sp>
    </p:spTree>
    <p:extLst>
      <p:ext uri="{BB962C8B-B14F-4D97-AF65-F5344CB8AC3E}">
        <p14:creationId xmlns:p14="http://schemas.microsoft.com/office/powerpoint/2010/main" val="3676788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85292" y="3645024"/>
            <a:ext cx="2664296" cy="216024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b="1" dirty="0">
                <a:latin typeface="+mj-ea"/>
                <a:ea typeface="+mj-ea"/>
              </a:rPr>
              <a:t>변수의 </a:t>
            </a:r>
            <a:r>
              <a:rPr lang="ko-KR" altLang="en-US" sz="2000" b="1" dirty="0" smtClean="0">
                <a:latin typeface="+mj-ea"/>
                <a:ea typeface="+mj-ea"/>
              </a:rPr>
              <a:t>이해</a:t>
            </a:r>
            <a:endParaRPr lang="en-US" altLang="ko-KR" sz="2000" b="1" dirty="0">
              <a:latin typeface="+mj-ea"/>
              <a:ea typeface="+mj-ea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b="1" dirty="0" err="1">
                <a:latin typeface="+mj-ea"/>
                <a:ea typeface="+mj-ea"/>
              </a:rPr>
              <a:t>자료형과</a:t>
            </a:r>
            <a:r>
              <a:rPr lang="ko-KR" altLang="en-US" sz="2000" b="1" dirty="0">
                <a:latin typeface="+mj-ea"/>
                <a:ea typeface="+mj-ea"/>
              </a:rPr>
              <a:t> 기본 </a:t>
            </a:r>
            <a:r>
              <a:rPr lang="ko-KR" altLang="en-US" sz="2000" b="1" dirty="0" smtClean="0">
                <a:latin typeface="+mj-ea"/>
                <a:ea typeface="+mj-ea"/>
              </a:rPr>
              <a:t>연산</a:t>
            </a:r>
            <a:endParaRPr lang="en-US" altLang="ko-KR" sz="2000" b="1" dirty="0" smtClean="0">
              <a:latin typeface="+mj-ea"/>
              <a:ea typeface="+mj-ea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b="1" dirty="0" err="1">
                <a:latin typeface="+mj-ea"/>
                <a:ea typeface="+mj-ea"/>
              </a:rPr>
              <a:t>자료형</a:t>
            </a:r>
            <a:r>
              <a:rPr lang="ko-KR" altLang="en-US" sz="2000" b="1" dirty="0">
                <a:latin typeface="+mj-ea"/>
                <a:ea typeface="+mj-ea"/>
              </a:rPr>
              <a:t> 변환</a:t>
            </a:r>
            <a:endParaRPr lang="en-US" altLang="ko-KR" sz="2000" b="1" dirty="0" smtClean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42631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345432"/>
            <a:ext cx="7200000" cy="3348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02. </a:t>
            </a:r>
            <a:r>
              <a:rPr lang="ko-KR" altLang="en-US" dirty="0" err="1"/>
              <a:t>자료형과</a:t>
            </a:r>
            <a:r>
              <a:rPr lang="ko-KR" altLang="en-US" dirty="0"/>
              <a:t> 기본 연산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간단한 </a:t>
            </a:r>
            <a:r>
              <a:rPr lang="ko-KR" altLang="en-US" sz="2000" dirty="0" smtClean="0"/>
              <a:t>연산 </a:t>
            </a:r>
            <a:r>
              <a:rPr lang="en-US" altLang="ko-KR" sz="2000" dirty="0" smtClean="0"/>
              <a:t>: </a:t>
            </a:r>
            <a:r>
              <a:rPr lang="ko-KR" altLang="en-US" sz="2000" dirty="0">
                <a:solidFill>
                  <a:srgbClr val="F79433"/>
                </a:solidFill>
              </a:rPr>
              <a:t>증가 연산과 감소 연산</a:t>
            </a:r>
            <a:endParaRPr lang="en-US" altLang="ko-KR" sz="2000" dirty="0" smtClean="0">
              <a:solidFill>
                <a:srgbClr val="F79433"/>
              </a:solidFill>
            </a:endParaRPr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572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smtClean="0"/>
              <a:t>증가 </a:t>
            </a:r>
            <a:r>
              <a:rPr lang="ko-KR" altLang="en-US" sz="1400" b="0" dirty="0"/>
              <a:t>연산자는 </a:t>
            </a:r>
            <a:r>
              <a:rPr lang="en-US" altLang="ko-KR" sz="1400" b="0" dirty="0"/>
              <a:t>+=</a:t>
            </a:r>
            <a:r>
              <a:rPr lang="ko-KR" altLang="en-US" sz="1400" b="0" dirty="0"/>
              <a:t>이고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감소 연산자는 </a:t>
            </a:r>
            <a:r>
              <a:rPr lang="en-US" altLang="ko-KR" sz="1400" b="0" dirty="0"/>
              <a:t>-=</a:t>
            </a:r>
            <a:r>
              <a:rPr lang="ko-KR" altLang="en-US" sz="1400" b="0" dirty="0"/>
              <a:t>이다</a:t>
            </a:r>
            <a:r>
              <a:rPr lang="en-US" altLang="ko-KR" sz="1400" b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29835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err="1"/>
              <a:t>자료형</a:t>
            </a:r>
            <a:r>
              <a:rPr lang="ko-KR" altLang="en-US" dirty="0"/>
              <a:t> 변환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 smtClean="0"/>
              <a:t>03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598664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03. </a:t>
            </a:r>
            <a:r>
              <a:rPr lang="ko-KR" altLang="en-US" dirty="0" err="1"/>
              <a:t>자료형</a:t>
            </a:r>
            <a:r>
              <a:rPr lang="ko-KR" altLang="en-US" dirty="0"/>
              <a:t> 변환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정수형과 </a:t>
            </a:r>
            <a:r>
              <a:rPr lang="ko-KR" altLang="en-US" sz="2000" dirty="0" err="1"/>
              <a:t>실수형</a:t>
            </a:r>
            <a:r>
              <a:rPr lang="ko-KR" altLang="en-US" sz="2000" dirty="0"/>
              <a:t> 간 변환</a:t>
            </a:r>
            <a:endParaRPr lang="en-US" altLang="ko-KR" sz="2000" dirty="0" smtClean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572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sz="1400" dirty="0" smtClean="0"/>
              <a:t>float( ) </a:t>
            </a:r>
            <a:r>
              <a:rPr lang="ko-KR" altLang="en-US" sz="1400" dirty="0" smtClean="0"/>
              <a:t>함수 </a:t>
            </a:r>
            <a:r>
              <a:rPr lang="en-US" altLang="ko-KR" sz="1400" dirty="0" smtClean="0"/>
              <a:t>: </a:t>
            </a:r>
            <a:r>
              <a:rPr lang="ko-KR" altLang="en-US" sz="1400" b="0" dirty="0"/>
              <a:t>정수를 </a:t>
            </a:r>
            <a:r>
              <a:rPr lang="ko-KR" altLang="en-US" sz="1400" b="0" dirty="0" err="1"/>
              <a:t>실수형으로</a:t>
            </a:r>
            <a:r>
              <a:rPr lang="ko-KR" altLang="en-US" sz="1400" b="0" dirty="0"/>
              <a:t> 변환해 주는 </a:t>
            </a:r>
            <a:r>
              <a:rPr lang="ko-KR" altLang="en-US" sz="1400" b="0" dirty="0" smtClean="0"/>
              <a:t>함수</a:t>
            </a:r>
            <a:r>
              <a:rPr lang="en-US" altLang="ko-KR" sz="1400" b="0" dirty="0" smtClean="0"/>
              <a:t>.</a:t>
            </a:r>
            <a:endParaRPr lang="en-US" altLang="ko-KR" sz="1400" b="0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345432"/>
            <a:ext cx="7200000" cy="196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4653136"/>
            <a:ext cx="7200000" cy="14151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91204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03. </a:t>
            </a:r>
            <a:r>
              <a:rPr lang="ko-KR" altLang="en-US" dirty="0" err="1"/>
              <a:t>자료형</a:t>
            </a:r>
            <a:r>
              <a:rPr lang="ko-KR" altLang="en-US" dirty="0"/>
              <a:t> 변환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04056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정수형과 </a:t>
            </a:r>
            <a:r>
              <a:rPr lang="ko-KR" altLang="en-US" sz="2000" dirty="0" err="1"/>
              <a:t>실수형</a:t>
            </a:r>
            <a:r>
              <a:rPr lang="ko-KR" altLang="en-US" sz="2000" dirty="0"/>
              <a:t> 간 변환</a:t>
            </a:r>
            <a:endParaRPr lang="en-US" altLang="ko-KR" sz="2000" dirty="0" smtClean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572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sz="1400" dirty="0" err="1"/>
              <a:t>int</a:t>
            </a:r>
            <a:r>
              <a:rPr lang="en-US" altLang="ko-KR" sz="1400" dirty="0"/>
              <a:t>( ) </a:t>
            </a:r>
            <a:r>
              <a:rPr lang="ko-KR" altLang="en-US" sz="1400" dirty="0" smtClean="0"/>
              <a:t>함수 </a:t>
            </a:r>
            <a:r>
              <a:rPr lang="en-US" altLang="ko-KR" sz="1400" dirty="0" smtClean="0"/>
              <a:t>: </a:t>
            </a:r>
            <a:r>
              <a:rPr lang="ko-KR" altLang="en-US" sz="1400" b="0" dirty="0" err="1" smtClean="0"/>
              <a:t>실수형을</a:t>
            </a:r>
            <a:r>
              <a:rPr lang="ko-KR" altLang="en-US" sz="1400" b="0" dirty="0" smtClean="0"/>
              <a:t> </a:t>
            </a:r>
            <a:r>
              <a:rPr lang="ko-KR" altLang="en-US" sz="1400" b="0" dirty="0" err="1"/>
              <a:t>정수형으로</a:t>
            </a:r>
            <a:r>
              <a:rPr lang="ko-KR" altLang="en-US" sz="1400" b="0" dirty="0"/>
              <a:t> 변환해 주는 </a:t>
            </a:r>
            <a:r>
              <a:rPr lang="ko-KR" altLang="en-US" sz="1400" b="0" dirty="0" smtClean="0"/>
              <a:t>함수</a:t>
            </a:r>
            <a:r>
              <a:rPr lang="en-US" altLang="ko-KR" sz="1400" b="0" dirty="0"/>
              <a:t>.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345432"/>
            <a:ext cx="7200000" cy="8552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3405720"/>
            <a:ext cx="7200000" cy="19550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29242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535882" y="1778052"/>
            <a:ext cx="8068566" cy="2082996"/>
          </a:xfrm>
          <a:prstGeom prst="rect">
            <a:avLst/>
          </a:prstGeom>
          <a:solidFill>
            <a:srgbClr val="EBF6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516830" y="1333456"/>
            <a:ext cx="6071394" cy="4445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2267744" y="1196752"/>
            <a:ext cx="6480720" cy="581300"/>
          </a:xfrm>
        </p:spPr>
        <p:txBody>
          <a:bodyPr/>
          <a:lstStyle/>
          <a:p>
            <a:pPr marL="0" indent="0">
              <a:buClr>
                <a:srgbClr val="DA6EAB"/>
              </a:buClr>
              <a:buNone/>
            </a:pPr>
            <a:r>
              <a:rPr lang="ko-KR" altLang="en-US" sz="2000" dirty="0"/>
              <a:t>형 변환을 하지 않아도 형 변환이 일어나는 경우</a:t>
            </a:r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700439" y="1994076"/>
            <a:ext cx="7471961" cy="15069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200" b="0" dirty="0"/>
              <a:t>‘</a:t>
            </a:r>
            <a:r>
              <a:rPr lang="en-US" altLang="ko-KR" sz="1200" b="0" dirty="0"/>
              <a:t>10 / 3’</a:t>
            </a:r>
            <a:r>
              <a:rPr lang="ko-KR" altLang="en-US" sz="1200" b="0" dirty="0"/>
              <a:t>처럼 별도의 형 변환을 하지 않아도 자연스럽게 </a:t>
            </a:r>
            <a:r>
              <a:rPr lang="ko-KR" altLang="en-US" sz="1200" b="0" dirty="0" err="1"/>
              <a:t>자료형이</a:t>
            </a:r>
            <a:r>
              <a:rPr lang="ko-KR" altLang="en-US" sz="1200" b="0" dirty="0"/>
              <a:t> 변환되는 경우가 있다</a:t>
            </a:r>
            <a:r>
              <a:rPr lang="en-US" altLang="ko-KR" sz="1200" b="0" dirty="0"/>
              <a:t>. </a:t>
            </a:r>
            <a:r>
              <a:rPr lang="ko-KR" altLang="en-US" sz="1200" b="0" dirty="0"/>
              <a:t>이것도 역시 </a:t>
            </a:r>
            <a:r>
              <a:rPr lang="ko-KR" altLang="en-US" sz="1200" b="0" dirty="0" err="1"/>
              <a:t>파이썬의</a:t>
            </a:r>
            <a:r>
              <a:rPr lang="ko-KR" altLang="en-US" sz="1200" b="0" dirty="0"/>
              <a:t> 대표적인 특징인 동적 타이핑 때문에 나타나는 현상 중 하나이다</a:t>
            </a:r>
            <a:r>
              <a:rPr lang="en-US" altLang="ko-KR" sz="1200" b="0" dirty="0"/>
              <a:t>. </a:t>
            </a:r>
            <a:r>
              <a:rPr lang="ko-KR" altLang="en-US" sz="1200" b="0" dirty="0"/>
              <a:t>이러한 현상은 값의 크기를 비교할 때도 나타난다</a:t>
            </a:r>
            <a:r>
              <a:rPr lang="en-US" altLang="ko-KR" sz="1200" b="0" dirty="0"/>
              <a:t>. </a:t>
            </a:r>
            <a:r>
              <a:rPr lang="ko-KR" altLang="en-US" sz="1200" b="0" dirty="0"/>
              <a:t>대표적인 예로 </a:t>
            </a:r>
            <a:r>
              <a:rPr lang="en-US" altLang="ko-KR" sz="1200" b="0" dirty="0"/>
              <a:t>1</a:t>
            </a:r>
            <a:r>
              <a:rPr lang="ko-KR" altLang="en-US" sz="1200" b="0" dirty="0"/>
              <a:t>은 정수형이고 </a:t>
            </a:r>
            <a:r>
              <a:rPr lang="en-US" altLang="ko-KR" sz="1200" b="0" dirty="0"/>
              <a:t>True</a:t>
            </a:r>
            <a:r>
              <a:rPr lang="ko-KR" altLang="en-US" sz="1200" b="0" dirty="0"/>
              <a:t>는 </a:t>
            </a:r>
            <a:r>
              <a:rPr lang="ko-KR" altLang="en-US" sz="1200" b="0" dirty="0" err="1"/>
              <a:t>불린형인데</a:t>
            </a:r>
            <a:r>
              <a:rPr lang="en-US" altLang="ko-KR" sz="1200" b="0" dirty="0"/>
              <a:t>, </a:t>
            </a:r>
            <a:r>
              <a:rPr lang="ko-KR" altLang="en-US" sz="1200" b="0" dirty="0"/>
              <a:t>이것을 ‘</a:t>
            </a:r>
            <a:r>
              <a:rPr lang="en-US" altLang="ko-KR" sz="1200" b="0" dirty="0"/>
              <a:t>1 == True’</a:t>
            </a:r>
            <a:r>
              <a:rPr lang="ko-KR" altLang="en-US" sz="1200" b="0" dirty="0"/>
              <a:t>라고 입력하면 결과는 </a:t>
            </a:r>
            <a:r>
              <a:rPr lang="en-US" altLang="ko-KR" sz="1200" b="0" dirty="0"/>
              <a:t>True</a:t>
            </a:r>
            <a:r>
              <a:rPr lang="ko-KR" altLang="en-US" sz="1200" b="0" dirty="0"/>
              <a:t>로 출력된다</a:t>
            </a:r>
            <a:r>
              <a:rPr lang="en-US" altLang="ko-KR" sz="1200" b="0" dirty="0"/>
              <a:t>. </a:t>
            </a:r>
            <a:r>
              <a:rPr lang="ko-KR" altLang="en-US" sz="1200" b="0" dirty="0"/>
              <a:t>또한</a:t>
            </a:r>
            <a:r>
              <a:rPr lang="en-US" altLang="ko-KR" sz="1200" b="0" dirty="0"/>
              <a:t>, </a:t>
            </a:r>
            <a:r>
              <a:rPr lang="ko-KR" altLang="en-US" sz="1200" b="0" dirty="0"/>
              <a:t>아무것도 넣지 않은 </a:t>
            </a:r>
            <a:r>
              <a:rPr lang="en-US" altLang="ko-KR" sz="1200" b="0" dirty="0"/>
              <a:t>" " </a:t>
            </a:r>
            <a:r>
              <a:rPr lang="ko-KR" altLang="en-US" sz="1200" b="0" dirty="0"/>
              <a:t>같은 문자열을 </a:t>
            </a:r>
            <a:r>
              <a:rPr lang="ko-KR" altLang="en-US" sz="1200" b="0" dirty="0" err="1"/>
              <a:t>불린형과</a:t>
            </a:r>
            <a:r>
              <a:rPr lang="ko-KR" altLang="en-US" sz="1200" b="0" dirty="0"/>
              <a:t> 비교하면 </a:t>
            </a:r>
            <a:r>
              <a:rPr lang="en-US" altLang="ko-KR" sz="1200" b="0" dirty="0"/>
              <a:t>False</a:t>
            </a:r>
            <a:r>
              <a:rPr lang="ko-KR" altLang="en-US" sz="1200" b="0" dirty="0"/>
              <a:t>로 인식된다</a:t>
            </a:r>
            <a:r>
              <a:rPr lang="en-US" altLang="ko-KR" sz="1200" b="0" dirty="0"/>
              <a:t>. </a:t>
            </a:r>
            <a:r>
              <a:rPr lang="ko-KR" altLang="en-US" sz="1200" b="0" dirty="0"/>
              <a:t>모두 </a:t>
            </a:r>
            <a:r>
              <a:rPr lang="ko-KR" altLang="en-US" sz="1200" b="0" dirty="0" err="1"/>
              <a:t>파이썬의</a:t>
            </a:r>
            <a:r>
              <a:rPr lang="ko-KR" altLang="en-US" sz="1200" b="0" dirty="0"/>
              <a:t> 특징에 의해 나타나는 현상이므로 기억해야 한다</a:t>
            </a:r>
            <a:r>
              <a:rPr lang="en-US" altLang="ko-KR" sz="1200" b="0" dirty="0"/>
              <a:t>.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79433"/>
                </a:solidFill>
              </a:rPr>
              <a:t>03. </a:t>
            </a:r>
            <a:r>
              <a:rPr lang="ko-KR" altLang="en-US" dirty="0" err="1"/>
              <a:t>자료형</a:t>
            </a:r>
            <a:r>
              <a:rPr lang="ko-KR" altLang="en-US" dirty="0"/>
              <a:t> 변환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503" y="1255542"/>
            <a:ext cx="1550268" cy="4008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38414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345432"/>
            <a:ext cx="7200000" cy="30846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03. </a:t>
            </a:r>
            <a:r>
              <a:rPr lang="ko-KR" altLang="en-US" dirty="0" err="1"/>
              <a:t>자료형</a:t>
            </a:r>
            <a:r>
              <a:rPr lang="ko-KR" altLang="en-US" dirty="0"/>
              <a:t> 변환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 err="1"/>
              <a:t>숫자형과</a:t>
            </a:r>
            <a:r>
              <a:rPr lang="ko-KR" altLang="en-US" sz="2000" dirty="0"/>
              <a:t> 문자형 간 변환</a:t>
            </a:r>
            <a:endParaRPr lang="en-US" altLang="ko-KR" sz="2000" dirty="0" smtClean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572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err="1"/>
              <a:t>실수형</a:t>
            </a:r>
            <a:r>
              <a:rPr lang="ko-KR" altLang="en-US" sz="1400" b="0" dirty="0"/>
              <a:t> 값을 </a:t>
            </a:r>
            <a:r>
              <a:rPr lang="ko-KR" altLang="en-US" sz="1400" b="0" dirty="0" err="1"/>
              <a:t>문자형으로</a:t>
            </a:r>
            <a:r>
              <a:rPr lang="ko-KR" altLang="en-US" sz="1400" b="0" dirty="0"/>
              <a:t> 선언하기 위해서는 반드시 따옴표를 붙여 </a:t>
            </a:r>
            <a:r>
              <a:rPr lang="ko-KR" altLang="en-US" sz="1400" b="0" dirty="0" smtClean="0"/>
              <a:t>선언해야 </a:t>
            </a:r>
            <a:r>
              <a:rPr lang="ko-KR" altLang="en-US" sz="1400" b="0" dirty="0"/>
              <a:t>한다</a:t>
            </a:r>
            <a:r>
              <a:rPr lang="en-US" altLang="ko-KR" sz="1400" b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18569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03. </a:t>
            </a:r>
            <a:r>
              <a:rPr lang="ko-KR" altLang="en-US" dirty="0" err="1"/>
              <a:t>자료형</a:t>
            </a:r>
            <a:r>
              <a:rPr lang="ko-KR" altLang="en-US" dirty="0"/>
              <a:t> 변환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 err="1"/>
              <a:t>숫자형과</a:t>
            </a:r>
            <a:r>
              <a:rPr lang="ko-KR" altLang="en-US" sz="2000" dirty="0"/>
              <a:t> 문자형 간 변환</a:t>
            </a:r>
            <a:endParaRPr lang="en-US" altLang="ko-KR" sz="2000" dirty="0" smtClean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두 변수를 더하기 위해서는 다음과 </a:t>
            </a:r>
            <a:r>
              <a:rPr lang="ko-KR" altLang="en-US" sz="1400" b="0" dirty="0" smtClean="0"/>
              <a:t>같이 </a:t>
            </a:r>
            <a:r>
              <a:rPr lang="ko-KR" altLang="en-US" sz="1400" b="0" dirty="0"/>
              <a:t>두 변수의 </a:t>
            </a:r>
            <a:r>
              <a:rPr lang="ko-KR" altLang="en-US" sz="1400" b="0" dirty="0" err="1"/>
              <a:t>자료형을</a:t>
            </a:r>
            <a:r>
              <a:rPr lang="ko-KR" altLang="en-US" sz="1400" b="0" dirty="0"/>
              <a:t> 통일해야 한다</a:t>
            </a:r>
            <a:r>
              <a:rPr lang="en-US" altLang="ko-KR" sz="1400" b="0" dirty="0"/>
              <a:t>.</a:t>
            </a:r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345432"/>
            <a:ext cx="7200000" cy="1404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2817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03. </a:t>
            </a:r>
            <a:r>
              <a:rPr lang="ko-KR" altLang="en-US" dirty="0" err="1"/>
              <a:t>자료형</a:t>
            </a:r>
            <a:r>
              <a:rPr lang="ko-KR" altLang="en-US" dirty="0"/>
              <a:t> 변환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 err="1"/>
              <a:t>숫자형과</a:t>
            </a:r>
            <a:r>
              <a:rPr lang="ko-KR" altLang="en-US" sz="2000" dirty="0"/>
              <a:t> 문자형 간 변환</a:t>
            </a:r>
            <a:endParaRPr lang="en-US" altLang="ko-KR" sz="2000" dirty="0" smtClean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sz="1400" dirty="0" err="1" smtClean="0"/>
              <a:t>str</a:t>
            </a:r>
            <a:r>
              <a:rPr lang="en-US" altLang="ko-KR" sz="1400" dirty="0" smtClean="0"/>
              <a:t>( ) </a:t>
            </a:r>
            <a:r>
              <a:rPr lang="ko-KR" altLang="en-US" sz="1400" dirty="0" smtClean="0"/>
              <a:t>함수 </a:t>
            </a:r>
            <a:r>
              <a:rPr lang="en-US" altLang="ko-KR" sz="1400" dirty="0" smtClean="0"/>
              <a:t>:</a:t>
            </a:r>
            <a:r>
              <a:rPr lang="ko-KR" altLang="en-US" sz="1400" dirty="0" smtClean="0"/>
              <a:t> </a:t>
            </a:r>
            <a:r>
              <a:rPr lang="ko-KR" altLang="en-US" sz="1400" b="0" dirty="0" smtClean="0"/>
              <a:t>기존의 정수형이나 </a:t>
            </a:r>
            <a:r>
              <a:rPr lang="ko-KR" altLang="en-US" sz="1400" b="0" dirty="0" err="1" smtClean="0"/>
              <a:t>실수형을</a:t>
            </a:r>
            <a:r>
              <a:rPr lang="ko-KR" altLang="en-US" sz="1400" b="0" dirty="0" smtClean="0"/>
              <a:t> 문자열로 바꿔 준다</a:t>
            </a:r>
            <a:r>
              <a:rPr lang="en-US" altLang="ko-KR" sz="1400" b="0" dirty="0" smtClean="0"/>
              <a:t>.</a:t>
            </a:r>
            <a:r>
              <a:rPr lang="ko-KR" altLang="en-US" sz="1400" b="0" dirty="0"/>
              <a:t> 문자형 </a:t>
            </a:r>
            <a:r>
              <a:rPr lang="ko-KR" altLang="en-US" sz="1400" b="0" dirty="0" smtClean="0"/>
              <a:t>간의 덧셈은 </a:t>
            </a:r>
            <a:r>
              <a:rPr lang="ko-KR" altLang="en-US" sz="1400" b="0" dirty="0"/>
              <a:t>숫자 연산이 아닌 단순 </a:t>
            </a:r>
            <a:r>
              <a:rPr lang="ko-KR" altLang="en-US" sz="1400" b="0" dirty="0" smtClean="0"/>
              <a:t>붙이기</a:t>
            </a:r>
            <a:r>
              <a:rPr lang="en-US" altLang="ko-KR" sz="1400" b="0" dirty="0" smtClean="0"/>
              <a:t>(concatenate)</a:t>
            </a:r>
            <a:r>
              <a:rPr lang="ko-KR" altLang="en-US" sz="1400" b="0" dirty="0" smtClean="0"/>
              <a:t>가 일어난다</a:t>
            </a:r>
            <a:r>
              <a:rPr lang="en-US" altLang="ko-KR" sz="1400" b="0" dirty="0" smtClean="0"/>
              <a:t>.</a:t>
            </a:r>
            <a:endParaRPr lang="en-US" altLang="ko-KR" sz="1400" b="0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708920"/>
            <a:ext cx="7200000" cy="14006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59885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345432"/>
            <a:ext cx="7200000" cy="30742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03. </a:t>
            </a:r>
            <a:r>
              <a:rPr lang="ko-KR" altLang="en-US" dirty="0" err="1"/>
              <a:t>자료형</a:t>
            </a:r>
            <a:r>
              <a:rPr lang="ko-KR" altLang="en-US" dirty="0"/>
              <a:t> 변환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 err="1"/>
              <a:t>자료형</a:t>
            </a:r>
            <a:r>
              <a:rPr lang="ko-KR" altLang="en-US" sz="2000" dirty="0"/>
              <a:t> 확인하기</a:t>
            </a:r>
            <a:endParaRPr lang="en-US" altLang="ko-KR" sz="2000" dirty="0" smtClean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572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sz="1400" dirty="0"/>
              <a:t>type( ) </a:t>
            </a:r>
            <a:r>
              <a:rPr lang="ko-KR" altLang="en-US" sz="1400" dirty="0" smtClean="0"/>
              <a:t>함수 </a:t>
            </a:r>
            <a:r>
              <a:rPr lang="en-US" altLang="ko-KR" sz="1400" dirty="0" smtClean="0"/>
              <a:t>: </a:t>
            </a:r>
            <a:r>
              <a:rPr lang="ko-KR" altLang="en-US" sz="1400" b="0" dirty="0" err="1" smtClean="0"/>
              <a:t>자료형을</a:t>
            </a:r>
            <a:r>
              <a:rPr lang="ko-KR" altLang="en-US" sz="1400" b="0" dirty="0" smtClean="0"/>
              <a:t> </a:t>
            </a:r>
            <a:r>
              <a:rPr lang="ko-KR" altLang="en-US" sz="1400" b="0" dirty="0"/>
              <a:t>확인할 수 있는 </a:t>
            </a:r>
            <a:r>
              <a:rPr lang="ko-KR" altLang="en-US" sz="1400" b="0" dirty="0" smtClean="0"/>
              <a:t>함수</a:t>
            </a:r>
            <a:r>
              <a:rPr lang="en-US" altLang="ko-KR" sz="1400" b="0" dirty="0" smtClean="0"/>
              <a:t>.</a:t>
            </a:r>
            <a:endParaRPr lang="en-US" altLang="ko-KR" sz="1400" b="0" dirty="0"/>
          </a:p>
        </p:txBody>
      </p:sp>
    </p:spTree>
    <p:extLst>
      <p:ext uri="{BB962C8B-B14F-4D97-AF65-F5344CB8AC3E}">
        <p14:creationId xmlns:p14="http://schemas.microsoft.com/office/powerpoint/2010/main" val="2802932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5285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>
          <a:xfrm>
            <a:off x="719572" y="3412604"/>
            <a:ext cx="7704856" cy="938937"/>
          </a:xfrm>
        </p:spPr>
        <p:txBody>
          <a:bodyPr/>
          <a:lstStyle/>
          <a:p>
            <a:r>
              <a:rPr lang="ko-KR" altLang="en-US" dirty="0"/>
              <a:t>변수의 이해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>
          <a:xfrm>
            <a:off x="719572" y="2348880"/>
            <a:ext cx="7704856" cy="938937"/>
          </a:xfrm>
        </p:spPr>
        <p:txBody>
          <a:bodyPr/>
          <a:lstStyle/>
          <a:p>
            <a:r>
              <a:rPr lang="en-US" altLang="ko-KR" dirty="0" smtClean="0"/>
              <a:t>01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07848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01. </a:t>
            </a:r>
            <a:r>
              <a:rPr lang="ko-KR" altLang="en-US" dirty="0"/>
              <a:t>변수의 이해</a:t>
            </a: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196752"/>
            <a:ext cx="7776864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다음 코드는 </a:t>
            </a:r>
            <a:r>
              <a:rPr lang="en-US" altLang="ko-KR" sz="1400" b="0" dirty="0"/>
              <a:t>Chapter 01</a:t>
            </a:r>
            <a:r>
              <a:rPr lang="ko-KR" altLang="en-US" sz="1400" b="0" dirty="0"/>
              <a:t>에서 작성한 </a:t>
            </a:r>
            <a:r>
              <a:rPr lang="ko-KR" altLang="en-US" sz="1400" b="0" dirty="0" smtClean="0"/>
              <a:t>코드이다</a:t>
            </a:r>
            <a:r>
              <a:rPr lang="en-US" altLang="ko-KR" sz="1400" b="0" dirty="0" smtClean="0"/>
              <a:t>.</a:t>
            </a:r>
            <a:endParaRPr lang="en-US" altLang="ko-KR" sz="1400" b="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1807865"/>
            <a:ext cx="7200000" cy="33582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14278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01. </a:t>
            </a:r>
            <a:r>
              <a:rPr lang="ko-KR" altLang="en-US" dirty="0"/>
              <a:t>변수의 이해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변수와 값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앞의 코드를 하나씩 살펴보자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먼저 </a:t>
            </a:r>
            <a:r>
              <a:rPr lang="en-US" altLang="ko-KR" sz="1400" b="0" dirty="0"/>
              <a:t>1~3</a:t>
            </a:r>
            <a:r>
              <a:rPr lang="ko-KR" altLang="en-US" sz="1400" b="0" dirty="0"/>
              <a:t>줄 코드는 다음과 같다</a:t>
            </a:r>
            <a:r>
              <a:rPr lang="en-US" altLang="ko-KR" sz="1400" b="0" dirty="0"/>
              <a:t>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348880"/>
            <a:ext cx="7200000" cy="11495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539552" y="3645024"/>
            <a:ext cx="7776864" cy="7468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첫 번째 줄의 </a:t>
            </a:r>
            <a:r>
              <a:rPr lang="en-US" altLang="ko-KR" sz="1400" b="0" dirty="0"/>
              <a:t>professor = "</a:t>
            </a:r>
            <a:r>
              <a:rPr lang="en-US" altLang="ko-KR" sz="1400" b="0" dirty="0" err="1"/>
              <a:t>Sungchul</a:t>
            </a:r>
            <a:r>
              <a:rPr lang="en-US" altLang="ko-KR" sz="1400" b="0" dirty="0"/>
              <a:t> Choi"</a:t>
            </a:r>
            <a:r>
              <a:rPr lang="ko-KR" altLang="en-US" sz="1400" b="0" dirty="0"/>
              <a:t>라는 </a:t>
            </a:r>
            <a:r>
              <a:rPr lang="ko-KR" altLang="en-US" sz="1400" b="0" dirty="0" smtClean="0"/>
              <a:t>코드는 </a:t>
            </a:r>
            <a:r>
              <a:rPr lang="en-US" altLang="ko-KR" sz="1400" b="0" dirty="0" smtClean="0"/>
              <a:t>“professor</a:t>
            </a:r>
            <a:r>
              <a:rPr lang="ko-KR" altLang="en-US" sz="1400" b="0" dirty="0"/>
              <a:t>라는 변수에 </a:t>
            </a:r>
            <a:r>
              <a:rPr lang="en-US" altLang="ko-KR" sz="1400" b="0" dirty="0" err="1"/>
              <a:t>Sungchul</a:t>
            </a:r>
            <a:r>
              <a:rPr lang="en-US" altLang="ko-KR" sz="1400" b="0" dirty="0"/>
              <a:t> Choi</a:t>
            </a:r>
            <a:r>
              <a:rPr lang="ko-KR" altLang="en-US" sz="1400" b="0" dirty="0"/>
              <a:t>라는 값을 </a:t>
            </a:r>
            <a:r>
              <a:rPr lang="ko-KR" altLang="en-US" sz="1400" b="0" dirty="0" smtClean="0"/>
              <a:t>넣으라</a:t>
            </a:r>
            <a:r>
              <a:rPr lang="en-US" altLang="ko-KR" sz="1400" b="0" dirty="0" smtClean="0"/>
              <a:t>”</a:t>
            </a:r>
            <a:r>
              <a:rPr lang="ko-KR" altLang="en-US" sz="1400" b="0" dirty="0" smtClean="0"/>
              <a:t>는 </a:t>
            </a:r>
            <a:r>
              <a:rPr lang="ko-KR" altLang="en-US" sz="1400" b="0" dirty="0"/>
              <a:t>뜻이다</a:t>
            </a:r>
            <a:r>
              <a:rPr lang="en-US" altLang="ko-KR" sz="1400" b="0" dirty="0"/>
              <a:t>.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256" y="4391918"/>
            <a:ext cx="3252851" cy="2205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224107" y="6237312"/>
            <a:ext cx="4236325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100" b="1" dirty="0" smtClean="0">
                <a:solidFill>
                  <a:schemeClr val="accent1"/>
                </a:solidFill>
                <a:latin typeface="+mj-ea"/>
                <a:ea typeface="+mj-ea"/>
              </a:rPr>
              <a:t>[ </a:t>
            </a:r>
            <a:r>
              <a:rPr lang="ko-KR" altLang="en-US" sz="1100" b="1" dirty="0" smtClean="0">
                <a:solidFill>
                  <a:schemeClr val="accent1"/>
                </a:solidFill>
                <a:latin typeface="+mj-ea"/>
                <a:ea typeface="+mj-ea"/>
              </a:rPr>
              <a:t>변수와 값 </a:t>
            </a:r>
            <a:r>
              <a:rPr lang="en-US" altLang="ko-KR" sz="1100" b="1" dirty="0" smtClean="0">
                <a:solidFill>
                  <a:schemeClr val="accent1"/>
                </a:solidFill>
                <a:latin typeface="+mj-ea"/>
                <a:ea typeface="+mj-ea"/>
              </a:rPr>
              <a:t>]</a:t>
            </a:r>
            <a:endParaRPr lang="ko-KR" altLang="en-US" sz="1100" b="1" dirty="0" smtClean="0">
              <a:solidFill>
                <a:schemeClr val="accent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941340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636912"/>
            <a:ext cx="7200000" cy="25287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01. </a:t>
            </a:r>
            <a:r>
              <a:rPr lang="ko-KR" altLang="en-US" dirty="0"/>
              <a:t>변수의 이해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변수와 값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다음 코드를 살펴보자</a:t>
            </a:r>
            <a:r>
              <a:rPr lang="en-US" altLang="ko-KR" sz="1400" b="0" dirty="0"/>
              <a:t>. print(a + b)</a:t>
            </a:r>
            <a:r>
              <a:rPr lang="ko-KR" altLang="en-US" sz="1400" b="0" dirty="0"/>
              <a:t>와 </a:t>
            </a:r>
            <a:r>
              <a:rPr lang="en-US" altLang="ko-KR" sz="1400" b="0" dirty="0"/>
              <a:t>print("a + b")</a:t>
            </a:r>
            <a:r>
              <a:rPr lang="ko-KR" altLang="en-US" sz="1400" b="0" dirty="0"/>
              <a:t>의 차이는 따옴표의 사용 여부에 따른 의미 </a:t>
            </a:r>
            <a:r>
              <a:rPr lang="ko-KR" altLang="en-US" sz="1400" b="0" dirty="0" smtClean="0"/>
              <a:t>차이에 있다</a:t>
            </a:r>
            <a:r>
              <a:rPr lang="en-US" altLang="ko-KR" sz="1400" b="0" dirty="0" smtClean="0"/>
              <a:t>.</a:t>
            </a:r>
            <a:endParaRPr lang="en-US" altLang="ko-KR" sz="1400" b="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5237665"/>
            <a:ext cx="7200000" cy="10903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971599" y="6381328"/>
            <a:ext cx="6574643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100" b="1" dirty="0" smtClean="0">
                <a:solidFill>
                  <a:schemeClr val="accent1"/>
                </a:solidFill>
                <a:latin typeface="+mj-ea"/>
                <a:ea typeface="+mj-ea"/>
              </a:rPr>
              <a:t>[ </a:t>
            </a:r>
            <a:r>
              <a:rPr lang="ko-KR" altLang="en-US" sz="1100" b="1" dirty="0" smtClean="0">
                <a:solidFill>
                  <a:schemeClr val="accent1"/>
                </a:solidFill>
                <a:latin typeface="+mj-ea"/>
                <a:ea typeface="+mj-ea"/>
              </a:rPr>
              <a:t>따옴표의 </a:t>
            </a:r>
            <a:r>
              <a:rPr lang="ko-KR" altLang="en-US" sz="1100" b="1" dirty="0">
                <a:solidFill>
                  <a:schemeClr val="accent1"/>
                </a:solidFill>
                <a:latin typeface="+mj-ea"/>
                <a:ea typeface="+mj-ea"/>
              </a:rPr>
              <a:t>사용 여부에 따른 의미 </a:t>
            </a:r>
            <a:r>
              <a:rPr lang="ko-KR" altLang="en-US" sz="1100" b="1" dirty="0" smtClean="0">
                <a:solidFill>
                  <a:schemeClr val="accent1"/>
                </a:solidFill>
                <a:latin typeface="+mj-ea"/>
                <a:ea typeface="+mj-ea"/>
              </a:rPr>
              <a:t>차이 </a:t>
            </a:r>
            <a:r>
              <a:rPr lang="en-US" altLang="ko-KR" sz="1100" b="1" dirty="0" smtClean="0">
                <a:solidFill>
                  <a:schemeClr val="accent1"/>
                </a:solidFill>
                <a:latin typeface="+mj-ea"/>
                <a:ea typeface="+mj-ea"/>
              </a:rPr>
              <a:t>]</a:t>
            </a:r>
            <a:endParaRPr lang="ko-KR" altLang="en-US" sz="1100" b="1" dirty="0" smtClean="0">
              <a:solidFill>
                <a:schemeClr val="accent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528017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01. </a:t>
            </a:r>
            <a:r>
              <a:rPr lang="ko-KR" altLang="en-US" dirty="0"/>
              <a:t>변수의 이해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변수와 메모리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8064896" cy="2016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smtClean="0"/>
              <a:t>프로그래밍에서 변수는 어떠한 값을 저장하는 장소라는 뜻으로 사용된다</a:t>
            </a:r>
            <a:r>
              <a:rPr lang="en-US" altLang="ko-KR" sz="1400" b="0" dirty="0" smtClean="0"/>
              <a:t>. 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smtClean="0"/>
              <a:t>변수에 </a:t>
            </a:r>
            <a:r>
              <a:rPr lang="ko-KR" altLang="en-US" sz="1400" b="0" dirty="0"/>
              <a:t>값이 저장되는 공간을 메모리라고 </a:t>
            </a:r>
            <a:r>
              <a:rPr lang="ko-KR" altLang="en-US" sz="1400" b="0" dirty="0" smtClean="0"/>
              <a:t>한다</a:t>
            </a:r>
            <a:r>
              <a:rPr lang="en-US" altLang="ko-KR" sz="1400" b="0" dirty="0" smtClean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변수에 값을 넣으라고 선언하는 </a:t>
            </a:r>
            <a:r>
              <a:rPr lang="ko-KR" altLang="en-US" sz="1400" b="0" dirty="0" smtClean="0"/>
              <a:t>순간</a:t>
            </a:r>
            <a:r>
              <a:rPr lang="en-US" altLang="ko-KR" sz="1400" b="0" dirty="0" smtClean="0"/>
              <a:t>,</a:t>
            </a:r>
            <a:r>
              <a:rPr lang="ko-KR" altLang="en-US" sz="1400" b="0" dirty="0" smtClean="0"/>
              <a:t> </a:t>
            </a:r>
            <a:r>
              <a:rPr lang="ko-KR" altLang="en-US" sz="1400" b="0" dirty="0"/>
              <a:t>물리적으로 메모리 어딘가에 물리적인 공간을 확보할 </a:t>
            </a:r>
            <a:r>
              <a:rPr lang="ko-KR" altLang="en-US" sz="1400" b="0" dirty="0" err="1" smtClean="0"/>
              <a:t>수있게</a:t>
            </a:r>
            <a:r>
              <a:rPr lang="ko-KR" altLang="en-US" sz="1400" b="0" dirty="0" smtClean="0"/>
              <a:t> </a:t>
            </a:r>
            <a:r>
              <a:rPr lang="ko-KR" altLang="en-US" sz="1400" b="0" dirty="0"/>
              <a:t>운영체제와 </a:t>
            </a:r>
            <a:r>
              <a:rPr lang="ko-KR" altLang="en-US" sz="1400" b="0" dirty="0" err="1"/>
              <a:t>파이썬</a:t>
            </a:r>
            <a:r>
              <a:rPr lang="ko-KR" altLang="en-US" sz="1400" b="0" dirty="0"/>
              <a:t> 인터프리터가 협력하여 메모리 저장 위치를 할당한다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이 위치를 </a:t>
            </a:r>
            <a:r>
              <a:rPr lang="ko-KR" altLang="en-US" sz="1400" b="0" dirty="0" smtClean="0"/>
              <a:t>메모리 </a:t>
            </a:r>
            <a:r>
              <a:rPr lang="ko-KR" altLang="en-US" sz="1400" b="0" dirty="0"/>
              <a:t>주소라고 한다</a:t>
            </a:r>
            <a:r>
              <a:rPr lang="en-US" altLang="ko-KR" sz="1400" b="0" dirty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400" b="0" dirty="0"/>
          </a:p>
        </p:txBody>
      </p:sp>
    </p:spTree>
    <p:extLst>
      <p:ext uri="{BB962C8B-B14F-4D97-AF65-F5344CB8AC3E}">
        <p14:creationId xmlns:p14="http://schemas.microsoft.com/office/powerpoint/2010/main" val="2595784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535882" y="1778052"/>
            <a:ext cx="8068566" cy="4819300"/>
          </a:xfrm>
          <a:prstGeom prst="rect">
            <a:avLst/>
          </a:prstGeom>
          <a:solidFill>
            <a:srgbClr val="EBF6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516830" y="1333456"/>
            <a:ext cx="6071394" cy="4445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2267744" y="1196752"/>
            <a:ext cx="4320480" cy="1152128"/>
          </a:xfrm>
        </p:spPr>
        <p:txBody>
          <a:bodyPr/>
          <a:lstStyle/>
          <a:p>
            <a:pPr marL="0" indent="0">
              <a:buClr>
                <a:srgbClr val="DA6EAB"/>
              </a:buClr>
              <a:buNone/>
            </a:pPr>
            <a:r>
              <a:rPr lang="ko-KR" altLang="en-US" sz="2000" dirty="0"/>
              <a:t>컴퓨터의 구조</a:t>
            </a:r>
            <a:r>
              <a:rPr lang="en-US" altLang="ko-KR" sz="2000" dirty="0"/>
              <a:t>: </a:t>
            </a:r>
            <a:r>
              <a:rPr lang="ko-KR" altLang="en-US" sz="2000" dirty="0"/>
              <a:t>폰 </a:t>
            </a:r>
            <a:r>
              <a:rPr lang="ko-KR" altLang="en-US" sz="2000" dirty="0" err="1"/>
              <a:t>노이만</a:t>
            </a:r>
            <a:r>
              <a:rPr lang="ko-KR" altLang="en-US" sz="2000" dirty="0"/>
              <a:t> 아키텍처</a:t>
            </a:r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700439" y="1994076"/>
            <a:ext cx="7471961" cy="4099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200" b="0" dirty="0"/>
              <a:t>모든 컴퓨터에서는 값이 </a:t>
            </a:r>
            <a:r>
              <a:rPr lang="en-US" altLang="ko-KR" sz="1200" b="0" dirty="0"/>
              <a:t>CPU</a:t>
            </a:r>
            <a:r>
              <a:rPr lang="ko-KR" altLang="en-US" sz="1200" b="0" dirty="0"/>
              <a:t>로 가기 전에 반드시 메모리 공간에 저장되는데</a:t>
            </a:r>
            <a:r>
              <a:rPr lang="en-US" altLang="ko-KR" sz="1200" b="0" dirty="0"/>
              <a:t>, </a:t>
            </a:r>
            <a:r>
              <a:rPr lang="ko-KR" altLang="en-US" sz="1200" b="0" dirty="0"/>
              <a:t>이 값을 </a:t>
            </a:r>
            <a:r>
              <a:rPr lang="en-US" altLang="ko-KR" sz="1200" b="0" dirty="0"/>
              <a:t>CPU</a:t>
            </a:r>
            <a:r>
              <a:rPr lang="ko-KR" altLang="en-US" sz="1200" b="0" dirty="0"/>
              <a:t>가 하나하나 </a:t>
            </a:r>
            <a:r>
              <a:rPr lang="ko-KR" altLang="en-US" sz="1200" b="0" dirty="0" smtClean="0"/>
              <a:t>돌아가면서 </a:t>
            </a:r>
            <a:r>
              <a:rPr lang="ko-KR" altLang="en-US" sz="1200" b="0" dirty="0"/>
              <a:t>처리하는 구조가 오늘날 컴퓨터의 기본 구조인 폰 </a:t>
            </a:r>
            <a:r>
              <a:rPr lang="ko-KR" altLang="en-US" sz="1200" b="0" dirty="0" err="1"/>
              <a:t>노이만</a:t>
            </a:r>
            <a:r>
              <a:rPr lang="ko-KR" altLang="en-US" sz="1200" b="0" dirty="0"/>
              <a:t> 아키텍처이다</a:t>
            </a:r>
            <a:endParaRPr lang="en-US" altLang="ko-KR" sz="1200" b="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79433"/>
                </a:solidFill>
              </a:rPr>
              <a:t>01. </a:t>
            </a:r>
            <a:r>
              <a:rPr lang="ko-KR" altLang="en-US" dirty="0"/>
              <a:t>변수의 이해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503" y="1255542"/>
            <a:ext cx="1550268" cy="4008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1220934" y="5915372"/>
            <a:ext cx="1622873" cy="46595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000" b="1" dirty="0" smtClean="0">
                <a:solidFill>
                  <a:schemeClr val="accent1"/>
                </a:solidFill>
                <a:latin typeface="+mn-lt"/>
              </a:rPr>
              <a:t>[ </a:t>
            </a:r>
            <a:r>
              <a:rPr lang="ko-KR" altLang="en-US" sz="1000" b="1" dirty="0" smtClean="0">
                <a:solidFill>
                  <a:schemeClr val="accent1"/>
                </a:solidFill>
                <a:latin typeface="+mn-lt"/>
              </a:rPr>
              <a:t>폰 </a:t>
            </a:r>
            <a:r>
              <a:rPr lang="ko-KR" altLang="en-US" sz="1000" b="1" dirty="0" err="1">
                <a:solidFill>
                  <a:schemeClr val="accent1"/>
                </a:solidFill>
                <a:latin typeface="+mn-lt"/>
              </a:rPr>
              <a:t>노이만</a:t>
            </a:r>
            <a:r>
              <a:rPr lang="ko-KR" altLang="en-US" sz="1000" b="1" dirty="0">
                <a:solidFill>
                  <a:schemeClr val="accent1"/>
                </a:solidFill>
                <a:latin typeface="+mn-lt"/>
              </a:rPr>
              <a:t> </a:t>
            </a:r>
            <a:r>
              <a:rPr lang="ko-KR" altLang="en-US" sz="1000" b="1" dirty="0" smtClean="0">
                <a:solidFill>
                  <a:schemeClr val="accent1"/>
                </a:solidFill>
                <a:latin typeface="+mn-lt"/>
              </a:rPr>
              <a:t>아키텍처 </a:t>
            </a:r>
            <a:r>
              <a:rPr lang="en-US" altLang="ko-KR" sz="1000" b="1" dirty="0" smtClean="0">
                <a:solidFill>
                  <a:schemeClr val="accent1"/>
                </a:solidFill>
                <a:latin typeface="+mn-lt"/>
              </a:rPr>
              <a:t>]</a:t>
            </a:r>
            <a:endParaRPr lang="ko-KR" altLang="en-US" sz="1000" b="1" dirty="0" smtClean="0">
              <a:solidFill>
                <a:schemeClr val="accent1"/>
              </a:solidFill>
              <a:latin typeface="+mn-lt"/>
            </a:endParaRPr>
          </a:p>
        </p:txBody>
      </p:sp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0935" y="2924944"/>
            <a:ext cx="3342409" cy="28401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83162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01. </a:t>
            </a:r>
            <a:r>
              <a:rPr lang="ko-KR" altLang="en-US" dirty="0"/>
              <a:t>변수의 이해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변수와 메모리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sz="1400" b="0" dirty="0"/>
              <a:t>professor = "</a:t>
            </a:r>
            <a:r>
              <a:rPr lang="en-US" altLang="ko-KR" sz="1400" b="0" dirty="0" err="1"/>
              <a:t>Sungchul</a:t>
            </a:r>
            <a:r>
              <a:rPr lang="en-US" altLang="ko-KR" sz="1400" b="0" dirty="0"/>
              <a:t> Choi", a = 3, b = 7</a:t>
            </a:r>
            <a:r>
              <a:rPr lang="ko-KR" altLang="en-US" sz="1400" b="0" dirty="0"/>
              <a:t>과 같은 변수를 선언하면</a:t>
            </a:r>
            <a:r>
              <a:rPr lang="en-US" altLang="ko-KR" sz="1400" b="0" dirty="0"/>
              <a:t>, </a:t>
            </a:r>
            <a:r>
              <a:rPr lang="ko-KR" altLang="en-US" sz="1400" b="0" dirty="0" smtClean="0"/>
              <a:t>아래 그림과 같이 메모리 </a:t>
            </a:r>
            <a:r>
              <a:rPr lang="ko-KR" altLang="en-US" sz="1400" b="0" dirty="0"/>
              <a:t>어딘가에 </a:t>
            </a:r>
            <a:r>
              <a:rPr lang="ko-KR" altLang="en-US" sz="1400" b="0" dirty="0" err="1"/>
              <a:t>주소값을</a:t>
            </a:r>
            <a:r>
              <a:rPr lang="ko-KR" altLang="en-US" sz="1400" b="0" dirty="0"/>
              <a:t> </a:t>
            </a:r>
            <a:r>
              <a:rPr lang="ko-KR" altLang="en-US" sz="1400" b="0" dirty="0" err="1"/>
              <a:t>할당받아</a:t>
            </a:r>
            <a:r>
              <a:rPr lang="ko-KR" altLang="en-US" sz="1400" b="0" dirty="0"/>
              <a:t> 저장한다</a:t>
            </a:r>
            <a:r>
              <a:rPr lang="en-US" altLang="ko-KR" sz="1400" b="0" dirty="0"/>
              <a:t>.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828" y="2996952"/>
            <a:ext cx="5360699" cy="2712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971599" y="5877272"/>
            <a:ext cx="6574643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100" b="1" dirty="0" smtClean="0">
                <a:solidFill>
                  <a:schemeClr val="accent1"/>
                </a:solidFill>
              </a:rPr>
              <a:t>[ </a:t>
            </a:r>
            <a:r>
              <a:rPr lang="ko-KR" altLang="en-US" sz="1100" b="1" dirty="0" smtClean="0">
                <a:solidFill>
                  <a:schemeClr val="accent1"/>
                </a:solidFill>
              </a:rPr>
              <a:t>메모리의 </a:t>
            </a:r>
            <a:r>
              <a:rPr lang="ko-KR" altLang="en-US" sz="1100" b="1" dirty="0">
                <a:solidFill>
                  <a:schemeClr val="accent1"/>
                </a:solidFill>
              </a:rPr>
              <a:t>주소 </a:t>
            </a:r>
            <a:r>
              <a:rPr lang="ko-KR" altLang="en-US" sz="1100" b="1" dirty="0" smtClean="0">
                <a:solidFill>
                  <a:schemeClr val="accent1"/>
                </a:solidFill>
              </a:rPr>
              <a:t>할당 </a:t>
            </a:r>
            <a:r>
              <a:rPr lang="en-US" altLang="ko-KR" sz="1100" b="1" dirty="0" smtClean="0">
                <a:solidFill>
                  <a:schemeClr val="accent1"/>
                </a:solidFill>
              </a:rPr>
              <a:t>]</a:t>
            </a:r>
            <a:endParaRPr lang="ko-KR" altLang="en-US" sz="1100" b="1" dirty="0" smtClean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2877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>
          <a:defRPr sz="36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Hunting</Template>
  <TotalTime>10134</TotalTime>
  <Words>940</Words>
  <Application>Microsoft Office PowerPoint</Application>
  <PresentationFormat>화면 슬라이드 쇼(4:3)</PresentationFormat>
  <Paragraphs>98</Paragraphs>
  <Slides>29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7" baseType="lpstr">
      <vt:lpstr>HY견고딕</vt:lpstr>
      <vt:lpstr>굴림</vt:lpstr>
      <vt:lpstr>맑은 고딕</vt:lpstr>
      <vt:lpstr>Arial</vt:lpstr>
      <vt:lpstr>Tahoma</vt:lpstr>
      <vt:lpstr>Verdana</vt:lpstr>
      <vt:lpstr>Wingdings</vt:lpstr>
      <vt:lpstr>Office 테마</vt:lpstr>
      <vt:lpstr>PowerPoint 프레젠테이션</vt:lpstr>
      <vt:lpstr>PowerPoint 프레젠테이션</vt:lpstr>
      <vt:lpstr>PowerPoint 프레젠테이션</vt:lpstr>
      <vt:lpstr>01. 변수의 이해</vt:lpstr>
      <vt:lpstr>01. 변수의 이해</vt:lpstr>
      <vt:lpstr>01. 변수의 이해</vt:lpstr>
      <vt:lpstr>01. 변수의 이해</vt:lpstr>
      <vt:lpstr>01. 변수의 이해</vt:lpstr>
      <vt:lpstr>01. 변수의 이해</vt:lpstr>
      <vt:lpstr>01. 변수의 이해</vt:lpstr>
      <vt:lpstr>PowerPoint 프레젠테이션</vt:lpstr>
      <vt:lpstr>02. 자료형과 기본 연산</vt:lpstr>
      <vt:lpstr>02. 자료형과 기본 연산</vt:lpstr>
      <vt:lpstr>02. 자료형과 기본 연산</vt:lpstr>
      <vt:lpstr>02. 자료형과 기본 연산</vt:lpstr>
      <vt:lpstr>02. 자료형과 기본 연산</vt:lpstr>
      <vt:lpstr>02. 자료형과 기본 연산</vt:lpstr>
      <vt:lpstr>02. 자료형과 기본 연산</vt:lpstr>
      <vt:lpstr>02. 자료형과 기본 연산</vt:lpstr>
      <vt:lpstr>02. 자료형과 기본 연산</vt:lpstr>
      <vt:lpstr>PowerPoint 프레젠테이션</vt:lpstr>
      <vt:lpstr>03. 자료형 변환</vt:lpstr>
      <vt:lpstr>03. 자료형 변환</vt:lpstr>
      <vt:lpstr>03. 자료형 변환</vt:lpstr>
      <vt:lpstr>03. 자료형 변환</vt:lpstr>
      <vt:lpstr>03. 자료형 변환</vt:lpstr>
      <vt:lpstr>03. 자료형 변환</vt:lpstr>
      <vt:lpstr>03. 자료형 변환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최성철; 이동훈</dc:creator>
  <cp:lastModifiedBy>park taejung</cp:lastModifiedBy>
  <cp:revision>757</cp:revision>
  <dcterms:created xsi:type="dcterms:W3CDTF">2012-07-11T10:23:22Z</dcterms:created>
  <dcterms:modified xsi:type="dcterms:W3CDTF">2019-12-07T22:32:32Z</dcterms:modified>
</cp:coreProperties>
</file>