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71" r:id="rId3"/>
    <p:sldId id="556" r:id="rId4"/>
    <p:sldId id="528" r:id="rId5"/>
    <p:sldId id="529" r:id="rId6"/>
    <p:sldId id="530" r:id="rId7"/>
    <p:sldId id="557" r:id="rId8"/>
    <p:sldId id="531" r:id="rId9"/>
    <p:sldId id="532" r:id="rId10"/>
    <p:sldId id="533" r:id="rId11"/>
    <p:sldId id="534" r:id="rId12"/>
    <p:sldId id="558" r:id="rId13"/>
    <p:sldId id="535" r:id="rId14"/>
    <p:sldId id="554" r:id="rId15"/>
    <p:sldId id="548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9" r:id="rId29"/>
    <p:sldId id="559" r:id="rId30"/>
    <p:sldId id="550" r:id="rId31"/>
    <p:sldId id="555" r:id="rId32"/>
    <p:sldId id="551" r:id="rId33"/>
    <p:sldId id="552" r:id="rId34"/>
    <p:sldId id="553" r:id="rId35"/>
    <p:sldId id="385" r:id="rId3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397" autoAdjust="0"/>
    <p:restoredTop sz="94213" autoAdjust="0"/>
  </p:normalViewPr>
  <p:slideViewPr>
    <p:cSldViewPr>
      <p:cViewPr varScale="1">
        <p:scale>
          <a:sx n="89" d="100"/>
          <a:sy n="89" d="100"/>
        </p:scale>
        <p:origin x="1522" y="8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4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51518" y="548681"/>
            <a:ext cx="6480721" cy="4583523"/>
            <a:chOff x="251518" y="764704"/>
            <a:chExt cx="7832271" cy="5539415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11560" y="1196752"/>
            <a:ext cx="3024336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2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91" r:id="rId6"/>
    <p:sldLayoutId id="2147483679" r:id="rId7"/>
    <p:sldLayoutId id="2147483680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08. </a:t>
            </a:r>
            <a:r>
              <a:rPr lang="ko-KR" altLang="en-US" sz="32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200" b="1" dirty="0">
                <a:solidFill>
                  <a:schemeClr val="bg1"/>
                </a:solidFill>
              </a:rPr>
              <a:t> 스타일 코드 </a:t>
            </a:r>
            <a:r>
              <a:rPr lang="en-US" altLang="ko-KR" sz="3200" b="1" dirty="0">
                <a:solidFill>
                  <a:schemeClr val="bg1"/>
                </a:solidFill>
              </a:rPr>
              <a:t>I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결합</a:t>
            </a:r>
            <a:r>
              <a:rPr lang="en-US" altLang="ko-KR" sz="2000" dirty="0"/>
              <a:t>: join(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join(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문자열로 구성된 리스트를 합쳐 하나의 문자열로 반환할 때 사용한다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join</a:t>
            </a:r>
            <a:r>
              <a:rPr lang="en-US" altLang="ko-KR" sz="1400" b="0" dirty="0"/>
              <a:t>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사용하는 방법은 </a:t>
            </a:r>
            <a:r>
              <a:rPr lang="ko-KR" altLang="en-US" sz="1400" b="0" dirty="0" err="1"/>
              <a:t>구분자</a:t>
            </a:r>
            <a:r>
              <a:rPr lang="en-US" altLang="ko-KR" sz="1400" b="0" dirty="0"/>
              <a:t>.join(</a:t>
            </a:r>
            <a:r>
              <a:rPr lang="ko-KR" altLang="en-US" sz="1400" b="0" dirty="0" err="1"/>
              <a:t>리스트형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형태로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3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29309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/>
              <a:t>colors</a:t>
            </a:r>
            <a:r>
              <a:rPr lang="ko-KR" altLang="en-US" sz="1400" b="0" dirty="0"/>
              <a:t>라는 리스트 변수에는 </a:t>
            </a:r>
            <a:r>
              <a:rPr lang="ko-KR" altLang="en-US" sz="1400" b="0" dirty="0" err="1"/>
              <a:t>색이름이</a:t>
            </a:r>
            <a:r>
              <a:rPr lang="ko-KR" altLang="en-US" sz="1400" b="0" dirty="0"/>
              <a:t> 문자열의 요소로 들어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ko-KR" altLang="en-US" sz="1400" b="0" dirty="0" smtClean="0"/>
              <a:t>변수에 </a:t>
            </a:r>
            <a:r>
              <a:rPr lang="en-US" altLang="ko-KR" sz="1400" b="0" dirty="0" smtClean="0"/>
              <a:t>join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적용하면 각 </a:t>
            </a:r>
            <a:r>
              <a:rPr lang="ko-KR" altLang="en-US" sz="1400" b="0" dirty="0" err="1"/>
              <a:t>색이름이</a:t>
            </a:r>
            <a:r>
              <a:rPr lang="ko-KR" altLang="en-US" sz="1400" b="0" dirty="0"/>
              <a:t> 붙어 하나의 문자열의 값으로 반환된다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색깔 </a:t>
            </a:r>
            <a:r>
              <a:rPr lang="ko-KR" altLang="en-US" sz="1400" b="0" dirty="0" smtClean="0"/>
              <a:t>사이에 </a:t>
            </a:r>
            <a:r>
              <a:rPr lang="ko-KR" altLang="en-US" sz="1400" b="0" dirty="0"/>
              <a:t>다양한 </a:t>
            </a:r>
            <a:r>
              <a:rPr lang="ko-KR" altLang="en-US" sz="1400" b="0" dirty="0" err="1"/>
              <a:t>구분자를</a:t>
            </a:r>
            <a:r>
              <a:rPr lang="ko-KR" altLang="en-US" sz="1400" b="0" dirty="0"/>
              <a:t> 넣고 싶다면 </a:t>
            </a:r>
            <a:r>
              <a:rPr lang="en-US" altLang="ko-KR" sz="1400" b="0" dirty="0"/>
              <a:t>join( ) </a:t>
            </a:r>
            <a:r>
              <a:rPr lang="ko-KR" altLang="en-US" sz="1400" b="0" dirty="0"/>
              <a:t>함수 앞에 ‘</a:t>
            </a:r>
            <a:r>
              <a:rPr lang="en-US" altLang="ko-KR" sz="1400" b="0" dirty="0"/>
              <a:t>,’</a:t>
            </a:r>
            <a:r>
              <a:rPr lang="ko-KR" altLang="en-US" sz="1400" b="0" dirty="0"/>
              <a:t>나 ‘</a:t>
            </a:r>
            <a:r>
              <a:rPr lang="en-US" altLang="ko-KR" sz="1400" b="0" dirty="0"/>
              <a:t>-’ </a:t>
            </a:r>
            <a:r>
              <a:rPr lang="ko-KR" altLang="en-US" sz="1400" b="0" dirty="0"/>
              <a:t>등을 추가하면 된다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44663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결합</a:t>
            </a:r>
            <a:r>
              <a:rPr lang="en-US" altLang="ko-KR" sz="2000" dirty="0"/>
              <a:t>: join(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다양한 </a:t>
            </a:r>
            <a:r>
              <a:rPr lang="ko-KR" altLang="en-US" sz="1400" b="0" dirty="0" err="1"/>
              <a:t>구분자를</a:t>
            </a:r>
            <a:r>
              <a:rPr lang="ko-KR" altLang="en-US" sz="1400" b="0" dirty="0"/>
              <a:t> 삽입한 예이다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82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42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다루기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 </a:t>
            </a:r>
            <a:r>
              <a:rPr lang="ko-KR" altLang="en-US" sz="1400" b="0" dirty="0" err="1" smtClean="0"/>
              <a:t>컴프리헨션</a:t>
            </a:r>
            <a:r>
              <a:rPr lang="en-US" altLang="ko-KR" sz="1400" b="0" dirty="0" smtClean="0"/>
              <a:t>(list comprehension)</a:t>
            </a:r>
            <a:r>
              <a:rPr lang="ko-KR" altLang="en-US" sz="1400" b="0" dirty="0" smtClean="0"/>
              <a:t>의 </a:t>
            </a:r>
            <a:r>
              <a:rPr lang="ko-KR" altLang="en-US" sz="1400" b="0" dirty="0"/>
              <a:t>기본 개념은 기존 </a:t>
            </a:r>
            <a:r>
              <a:rPr lang="ko-KR" altLang="en-US" sz="1400" b="0" dirty="0" err="1"/>
              <a:t>리스트형을</a:t>
            </a:r>
            <a:r>
              <a:rPr lang="ko-KR" altLang="en-US" sz="1400" b="0" dirty="0"/>
              <a:t> 사용하여 간단하게 새로운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만드는 기법이다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리스트와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한 줄에 사용할 수 있는 장점이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42229"/>
            <a:ext cx="7200000" cy="135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7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다루기</a:t>
            </a:r>
            <a:endParaRPr lang="en-US" altLang="ko-KR" sz="20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2</a:t>
            </a:r>
            <a:r>
              <a:rPr lang="ko-KR" altLang="en-US" sz="1400" b="0" dirty="0"/>
              <a:t>개의 코드는 </a:t>
            </a:r>
            <a:r>
              <a:rPr lang="en-US" altLang="ko-KR" sz="1400" b="0" dirty="0"/>
              <a:t>range( ) </a:t>
            </a:r>
            <a:r>
              <a:rPr lang="ko-KR" altLang="en-US" sz="1400" b="0" dirty="0"/>
              <a:t>함수를 사용하여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까지 숫자를 생성하고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그것을 </a:t>
            </a:r>
            <a:r>
              <a:rPr lang="en-US" altLang="ko-KR" sz="1400" b="0" dirty="0"/>
              <a:t>result </a:t>
            </a:r>
            <a:r>
              <a:rPr lang="ko-KR" altLang="en-US" sz="1400" b="0" dirty="0"/>
              <a:t>변수에 추가하는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아래 코드가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코드이며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훨씬 더 간결한 코드임을 확인할 수 있다</a:t>
            </a:r>
            <a:r>
              <a:rPr lang="en-US" altLang="ko-KR" sz="1400" b="0" dirty="0"/>
              <a:t>. [i for i in range(10)]</a:t>
            </a:r>
            <a:r>
              <a:rPr lang="ko-KR" altLang="en-US" sz="1400" b="0" dirty="0"/>
              <a:t>은 별도의 </a:t>
            </a:r>
            <a:r>
              <a:rPr lang="en-US" altLang="ko-KR" sz="1400" b="0" dirty="0"/>
              <a:t>append( ) </a:t>
            </a:r>
            <a:r>
              <a:rPr lang="ko-KR" altLang="en-US" sz="1400" b="0" dirty="0"/>
              <a:t>함수를 사용하지 않고 매우 간단히 새로운 숫자를 추가할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코드는 크게 두 부분으로 나누어진다</a:t>
            </a:r>
            <a:r>
              <a:rPr lang="en-US" altLang="ko-KR" sz="1400" b="0" dirty="0"/>
              <a:t>. range( ) </a:t>
            </a:r>
            <a:r>
              <a:rPr lang="ko-KR" altLang="en-US" sz="1400" b="0" dirty="0"/>
              <a:t>함수에서 값을 뽑아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에 할당하는 </a:t>
            </a:r>
            <a:r>
              <a:rPr lang="en-US" altLang="ko-KR" sz="1400" b="0" dirty="0"/>
              <a:t>for i in range(10) </a:t>
            </a:r>
            <a:r>
              <a:rPr lang="ko-KR" altLang="en-US" sz="1400" b="0" dirty="0"/>
              <a:t>부분과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의 값이 리스트에 추가되는 </a:t>
            </a:r>
            <a:r>
              <a:rPr lang="en-US" altLang="ko-KR" sz="1400" b="0" dirty="0"/>
              <a:t>[i ...] </a:t>
            </a:r>
            <a:r>
              <a:rPr lang="ko-KR" altLang="en-US" sz="1400" b="0" dirty="0"/>
              <a:t>부분이다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263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01098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리스트 </a:t>
            </a:r>
            <a:r>
              <a:rPr lang="ko-KR" altLang="en-US" sz="1200" b="0" dirty="0" err="1"/>
              <a:t>컴프리헨션</a:t>
            </a:r>
            <a:r>
              <a:rPr lang="en-US" altLang="ko-KR" sz="1200" b="0" dirty="0"/>
              <a:t>(list comprehension)</a:t>
            </a:r>
            <a:r>
              <a:rPr lang="ko-KR" altLang="en-US" sz="1200" b="0" dirty="0"/>
              <a:t>의 우리말 표기는 다양하다</a:t>
            </a:r>
            <a:r>
              <a:rPr lang="en-US" altLang="ko-KR" sz="1200" b="0" dirty="0"/>
              <a:t>. ‘comprehension’ </a:t>
            </a:r>
            <a:r>
              <a:rPr lang="ko-KR" altLang="en-US" sz="1200" b="0" dirty="0"/>
              <a:t>자체가 ‘포괄하는’</a:t>
            </a:r>
            <a:r>
              <a:rPr lang="ko-KR" altLang="en-US" sz="1200" b="0" dirty="0" smtClean="0"/>
              <a:t>이라는 </a:t>
            </a:r>
            <a:r>
              <a:rPr lang="ko-KR" altLang="en-US" sz="1200" b="0" dirty="0"/>
              <a:t>의미가 있어 ‘</a:t>
            </a:r>
            <a:r>
              <a:rPr lang="ko-KR" altLang="en-US" sz="1200" b="0" dirty="0" err="1"/>
              <a:t>포괄형</a:t>
            </a:r>
            <a:r>
              <a:rPr lang="ko-KR" altLang="en-US" sz="1200" b="0" dirty="0"/>
              <a:t> 리스트’나 ‘</a:t>
            </a:r>
            <a:r>
              <a:rPr lang="ko-KR" altLang="en-US" sz="1200" b="0" dirty="0" err="1"/>
              <a:t>포함형</a:t>
            </a:r>
            <a:r>
              <a:rPr lang="ko-KR" altLang="en-US" sz="1200" b="0" dirty="0"/>
              <a:t> 리스트’라고도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어떤 책에서는 ‘지능형 리스트’나 ‘</a:t>
            </a:r>
            <a:r>
              <a:rPr lang="ko-KR" altLang="en-US" sz="1200" b="0" dirty="0" err="1"/>
              <a:t>축약형</a:t>
            </a:r>
            <a:r>
              <a:rPr lang="ko-KR" altLang="en-US" sz="1200" b="0" dirty="0"/>
              <a:t> 리스트’</a:t>
            </a:r>
            <a:r>
              <a:rPr lang="ko-KR" altLang="en-US" sz="1200" b="0" dirty="0" smtClean="0"/>
              <a:t>라고도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하나의 리스트에 다른 리스트를 포함하여 생성할 수 있다는 측면에서 ‘리스트를 포괄한다</a:t>
            </a:r>
            <a:r>
              <a:rPr lang="en-US" altLang="ko-KR" sz="1200" b="0" dirty="0"/>
              <a:t>.’</a:t>
            </a:r>
            <a:r>
              <a:rPr lang="ko-KR" altLang="en-US" sz="1200" b="0" dirty="0"/>
              <a:t>라는 </a:t>
            </a:r>
            <a:r>
              <a:rPr lang="ko-KR" altLang="en-US" sz="1200" b="0" dirty="0" smtClean="0"/>
              <a:t>의미로 이해하면 </a:t>
            </a:r>
            <a:r>
              <a:rPr lang="ko-KR" altLang="en-US" sz="1200" b="0" dirty="0"/>
              <a:t>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책에서는 적당한 번역 표현이 없다고 생각하여 원어 그대로 리스트 </a:t>
            </a:r>
            <a:r>
              <a:rPr lang="ko-KR" altLang="en-US" sz="1200" b="0" dirty="0" err="1"/>
              <a:t>컴프리헨션이라고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부르도록 한다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0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필터링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필터링은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if</a:t>
            </a:r>
            <a:r>
              <a:rPr lang="ko-KR" altLang="en-US" sz="1400" b="0" dirty="0" smtClean="0"/>
              <a:t>문과 함께 사용하는 리스트 </a:t>
            </a:r>
            <a:r>
              <a:rPr lang="ko-KR" altLang="en-US" sz="1400" b="0" dirty="0" err="1" smtClean="0"/>
              <a:t>컴프리헨션이다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일반적으로 </a:t>
            </a:r>
            <a:r>
              <a:rPr lang="ko-KR" altLang="en-US" sz="1400" b="0" dirty="0" smtClean="0"/>
              <a:t>짝수만 저장하기 위해서는 다음과 같은 코드를 작성해야 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1"/>
          <a:stretch/>
        </p:blipFill>
        <p:spPr bwMode="auto">
          <a:xfrm>
            <a:off x="972000" y="2602130"/>
            <a:ext cx="7200000" cy="250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3" b="701"/>
          <a:stretch/>
        </p:blipFill>
        <p:spPr bwMode="auto">
          <a:xfrm>
            <a:off x="972000" y="5181178"/>
            <a:ext cx="7200000" cy="141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5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필터링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코드를 보면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리스트 </a:t>
            </a:r>
            <a:r>
              <a:rPr lang="ko-KR" altLang="en-US" sz="1400" b="0" dirty="0" err="1"/>
              <a:t>컴프리헨션문</a:t>
            </a:r>
            <a:r>
              <a:rPr lang="ko-KR" altLang="en-US" sz="1400" b="0" dirty="0"/>
              <a:t> 끝에 </a:t>
            </a:r>
            <a:r>
              <a:rPr lang="en-US" altLang="ko-KR" sz="1400" b="0" dirty="0"/>
              <a:t>if i % 2 == 0 </a:t>
            </a:r>
            <a:r>
              <a:rPr lang="ko-KR" altLang="en-US" sz="1400" b="0" dirty="0"/>
              <a:t>을 삽입하여 해당 조건을 </a:t>
            </a:r>
            <a:r>
              <a:rPr lang="ko-KR" altLang="en-US" sz="1400" b="0" dirty="0" smtClean="0"/>
              <a:t>만족할 </a:t>
            </a:r>
            <a:r>
              <a:rPr lang="ko-KR" altLang="en-US" sz="1400" b="0" dirty="0"/>
              <a:t>때만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를 추가할 수 있게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문과 함께 사용하여 해당 조건을 만족하지 </a:t>
            </a:r>
            <a:r>
              <a:rPr lang="ko-KR" altLang="en-US" sz="1400" b="0" dirty="0" smtClean="0"/>
              <a:t>않을 때는 </a:t>
            </a:r>
            <a:r>
              <a:rPr lang="ko-KR" altLang="en-US" sz="1400" b="0" dirty="0"/>
              <a:t>다른 값을 할당할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코드처럼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앞으로 옮겨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문과 함께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조건을 만족하지 않을 때 </a:t>
            </a:r>
            <a:r>
              <a:rPr lang="en-US" altLang="ko-KR" sz="1400" b="0" dirty="0"/>
              <a:t>else </a:t>
            </a:r>
            <a:r>
              <a:rPr lang="ko-KR" altLang="en-US" sz="1400" b="0" dirty="0" smtClean="0"/>
              <a:t>뒤에 </a:t>
            </a:r>
            <a:r>
              <a:rPr lang="en-US" altLang="ko-KR" sz="1400" b="0" dirty="0" smtClean="0"/>
              <a:t>i</a:t>
            </a:r>
            <a:r>
              <a:rPr lang="ko-KR" altLang="en-US" sz="1400" b="0" dirty="0"/>
              <a:t>의 값을 할당하는 코드를 작성할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113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34605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중첩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반복문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 </a:t>
            </a:r>
            <a:r>
              <a:rPr lang="ko-KR" altLang="en-US" sz="1400" b="0" dirty="0" err="1"/>
              <a:t>컴프리헨션에서도</a:t>
            </a:r>
            <a:r>
              <a:rPr lang="ko-KR" altLang="en-US" sz="1400" b="0" dirty="0"/>
              <a:t> 기존처럼 리스트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</a:t>
            </a:r>
            <a:r>
              <a:rPr lang="ko-KR" altLang="en-US" sz="1400" b="0" dirty="0" smtClean="0"/>
              <a:t>섞어 사용할 </a:t>
            </a:r>
            <a:r>
              <a:rPr lang="ko-KR" altLang="en-US" sz="1400" b="0" dirty="0"/>
              <a:t>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코드와 같이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만들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코드를 보면</a:t>
            </a:r>
            <a:r>
              <a:rPr lang="en-US" altLang="ko-KR" sz="1400" b="0" dirty="0"/>
              <a:t>, word_1</a:t>
            </a:r>
            <a:r>
              <a:rPr lang="ko-KR" altLang="en-US" sz="1400" b="0" dirty="0"/>
              <a:t>에서 나오는 값을 먼저 고정한 후</a:t>
            </a:r>
            <a:r>
              <a:rPr lang="en-US" altLang="ko-KR" sz="1400" b="0" dirty="0"/>
              <a:t>, word_2</a:t>
            </a:r>
            <a:r>
              <a:rPr lang="ko-KR" altLang="en-US" sz="1400" b="0" dirty="0"/>
              <a:t>의 값을 하나씩 가져와 </a:t>
            </a:r>
            <a:r>
              <a:rPr lang="ko-KR" altLang="en-US" sz="1400" b="0" dirty="0" smtClean="0"/>
              <a:t>결과를 </a:t>
            </a:r>
            <a:r>
              <a:rPr lang="ko-KR" altLang="en-US" sz="1400" b="0" dirty="0"/>
              <a:t>생성한다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94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중첩 </a:t>
            </a:r>
            <a:r>
              <a:rPr lang="ko-KR" altLang="en-US" sz="2000" dirty="0" err="1">
                <a:solidFill>
                  <a:srgbClr val="F79433"/>
                </a:solidFill>
              </a:rPr>
              <a:t>반복문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중첩 </a:t>
            </a:r>
            <a:r>
              <a:rPr lang="ko-KR" altLang="en-US" sz="1400" b="0" dirty="0" err="1"/>
              <a:t>반복문에서도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필터링을</a:t>
            </a:r>
            <a:r>
              <a:rPr lang="ko-KR" altLang="en-US" sz="1400" b="0" dirty="0"/>
              <a:t> 적용할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다음과 같이 </a:t>
            </a:r>
            <a:r>
              <a:rPr lang="ko-KR" altLang="en-US" sz="1400" b="0" dirty="0" err="1"/>
              <a:t>반복문</a:t>
            </a:r>
            <a:r>
              <a:rPr lang="ko-KR" altLang="en-US" sz="1400" b="0" dirty="0"/>
              <a:t> 끝에</a:t>
            </a:r>
            <a:r>
              <a:rPr lang="en-US" altLang="ko-KR" sz="1400" b="0" dirty="0"/>
              <a:t>i f</a:t>
            </a:r>
            <a:r>
              <a:rPr lang="ko-KR" altLang="en-US" sz="1400" b="0" dirty="0"/>
              <a:t>문을 추가하면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28863"/>
            <a:ext cx="7200000" cy="168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파이썬</a:t>
            </a:r>
            <a:r>
              <a:rPr lang="ko-KR" altLang="en-US" sz="2000" b="1" dirty="0">
                <a:latin typeface="+mj-ea"/>
                <a:ea typeface="+mj-ea"/>
              </a:rPr>
              <a:t> 스타일 코드의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문자열의 분리 및 </a:t>
            </a:r>
            <a:r>
              <a:rPr lang="ko-KR" altLang="en-US" sz="2000" b="1" dirty="0" smtClean="0">
                <a:latin typeface="+mj-ea"/>
                <a:ea typeface="+mj-ea"/>
              </a:rPr>
              <a:t>결합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리스트 </a:t>
            </a:r>
            <a:r>
              <a:rPr lang="ko-KR" altLang="en-US" sz="2000" b="1" dirty="0" err="1" smtClean="0">
                <a:latin typeface="+mj-ea"/>
                <a:ea typeface="+mj-ea"/>
              </a:rPr>
              <a:t>컴프리헨션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다양한 방식의 </a:t>
            </a:r>
            <a:r>
              <a:rPr lang="ko-KR" altLang="en-US" sz="2000" b="1" dirty="0" err="1">
                <a:latin typeface="+mj-ea"/>
                <a:ea typeface="+mj-ea"/>
              </a:rPr>
              <a:t>리스트값</a:t>
            </a:r>
            <a:r>
              <a:rPr lang="ko-KR" altLang="en-US" sz="2000" b="1" dirty="0">
                <a:latin typeface="+mj-ea"/>
                <a:ea typeface="+mj-ea"/>
              </a:rPr>
              <a:t> 출력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이차원 리스트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비슷한 방식으로 이차원 </a:t>
            </a:r>
            <a:r>
              <a:rPr lang="ko-KR" altLang="en-US" sz="1400" b="0" dirty="0" smtClean="0"/>
              <a:t>리스트</a:t>
            </a:r>
            <a:r>
              <a:rPr lang="en-US" altLang="ko-KR" sz="1400" b="0" dirty="0" smtClean="0"/>
              <a:t>(two-dimensional list) </a:t>
            </a:r>
            <a:r>
              <a:rPr lang="ko-KR" altLang="en-US" sz="1400" b="0" dirty="0"/>
              <a:t>를 만들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 중첩 반복문의 예시 </a:t>
            </a:r>
            <a:r>
              <a:rPr lang="ko-KR" altLang="en-US" sz="1400" b="0" dirty="0" smtClean="0"/>
              <a:t>코드 결과는 </a:t>
            </a:r>
            <a:r>
              <a:rPr lang="ko-KR" altLang="en-US" sz="1400" b="0" dirty="0" err="1"/>
              <a:t>일차원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리스트</a:t>
            </a:r>
            <a:r>
              <a:rPr lang="en-US" altLang="ko-KR" sz="1400" b="0" dirty="0" smtClean="0"/>
              <a:t>(one-dimensional list) </a:t>
            </a:r>
            <a:r>
              <a:rPr lang="ko-KR" altLang="en-US" sz="1400" b="0" dirty="0"/>
              <a:t>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그렇다면 하나의 정보를 열</a:t>
            </a:r>
            <a:r>
              <a:rPr lang="en-US" altLang="ko-KR" sz="1400" b="0" dirty="0"/>
              <a:t>row </a:t>
            </a:r>
            <a:r>
              <a:rPr lang="ko-KR" altLang="en-US" sz="1400" b="0" dirty="0"/>
              <a:t>단위로 </a:t>
            </a:r>
            <a:r>
              <a:rPr lang="ko-KR" altLang="en-US" sz="1400" b="0" dirty="0" smtClean="0"/>
              <a:t>저장하는 이차원 </a:t>
            </a:r>
            <a:r>
              <a:rPr lang="ko-KR" altLang="en-US" sz="1400" b="0" dirty="0"/>
              <a:t>리스트는 어떻게 만들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먼저 다음 코드를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168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897735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가장 간단한 방법은 위 코드처럼 대괄호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사용하는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코드는 기존 </a:t>
            </a:r>
            <a:r>
              <a:rPr lang="ko-KR" altLang="en-US" sz="1400" b="0" dirty="0" smtClean="0"/>
              <a:t>문장을</a:t>
            </a:r>
            <a:r>
              <a:rPr lang="en-US" altLang="ko-KR" sz="1400" b="0" dirty="0" smtClean="0"/>
              <a:t>split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분리하여 리스트로 변환한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단어의 대문자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소문자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길이를 하나의 </a:t>
            </a:r>
            <a:r>
              <a:rPr lang="ko-KR" altLang="en-US" sz="1400" b="0" dirty="0" smtClean="0"/>
              <a:t>리스트로 </a:t>
            </a:r>
            <a:r>
              <a:rPr lang="ko-KR" altLang="en-US" sz="1400" b="0" dirty="0"/>
              <a:t>따로 저장하는 방식이다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저장한 후 결과를 출력하면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같이 이차원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생성할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0506"/>
            <a:ext cx="7200000" cy="362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0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다른 방법으로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붙여 사용할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한 가지 주의할 점은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</a:t>
            </a:r>
            <a:r>
              <a:rPr lang="en-US" altLang="ko-KR" sz="1400" b="0" dirty="0"/>
              <a:t>2</a:t>
            </a:r>
            <a:r>
              <a:rPr lang="ko-KR" altLang="en-US" sz="1400" b="0" dirty="0" err="1" smtClean="0"/>
              <a:t>개를붙여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사용하면 대괄호의 위치에 따라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문의 실행이 달라진다는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이전에 배웠던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문은 </a:t>
            </a:r>
            <a:r>
              <a:rPr lang="ko-KR" altLang="en-US" sz="1400" b="0" dirty="0"/>
              <a:t>앞에 있는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먼저 실행된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실행되었다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다음 코드의 </a:t>
            </a:r>
            <a:r>
              <a:rPr lang="ko-KR" altLang="en-US" sz="1400" b="0" dirty="0" smtClean="0"/>
              <a:t>경우</a:t>
            </a:r>
            <a:r>
              <a:rPr lang="en-US" altLang="ko-KR" sz="1400" b="0" dirty="0" smtClean="0"/>
              <a:t>A</a:t>
            </a:r>
            <a:r>
              <a:rPr lang="ko-KR" altLang="en-US" sz="1400" b="0" dirty="0"/>
              <a:t>가 먼저 고정되고</a:t>
            </a:r>
            <a:r>
              <a:rPr lang="en-US" altLang="ko-KR" sz="1400" b="0" dirty="0"/>
              <a:t>, D, E, A</a:t>
            </a:r>
            <a:r>
              <a:rPr lang="ko-KR" altLang="en-US" sz="1400" b="0" dirty="0"/>
              <a:t>를 차례대로 붙여 결과가 출력된다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33663"/>
            <a:ext cx="7200000" cy="16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0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리스트를 만들기 위해서는 대괄호를 하나 더 사용해야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그와 동시에 </a:t>
            </a:r>
            <a:r>
              <a:rPr lang="ko-KR" altLang="en-US" sz="1400" b="0" dirty="0" err="1" smtClean="0"/>
              <a:t>먼저작동하는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문의 순서가 달라진다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코드는 위의 코드와 달리 리스트 안에 </a:t>
            </a:r>
            <a:r>
              <a:rPr lang="en-US" altLang="ko-KR" sz="1400" b="0" dirty="0"/>
              <a:t>[i + j for </a:t>
            </a:r>
            <a:r>
              <a:rPr lang="en-US" altLang="ko-KR" sz="1400" b="0" dirty="0" err="1" smtClean="0"/>
              <a:t>iin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case_1]</a:t>
            </a:r>
            <a:r>
              <a:rPr lang="ko-KR" altLang="en-US" sz="1400" b="0" dirty="0"/>
              <a:t>이 하나 더 존재한다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먼저 나온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고정되는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문이 </a:t>
            </a:r>
            <a:r>
              <a:rPr lang="ko-KR" altLang="en-US" sz="1400" b="0" dirty="0"/>
              <a:t>고정된다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A</a:t>
            </a:r>
            <a:r>
              <a:rPr lang="ko-KR" altLang="en-US" sz="1400" b="0" dirty="0"/>
              <a:t>부터 고정되는 것이 아니라 </a:t>
            </a:r>
            <a:r>
              <a:rPr lang="en-US" altLang="ko-KR" sz="1400" b="0" dirty="0"/>
              <a:t>case_2</a:t>
            </a:r>
            <a:r>
              <a:rPr lang="ko-KR" altLang="en-US" sz="1400" b="0" dirty="0"/>
              <a:t>의 첫 번째 요소인 </a:t>
            </a:r>
            <a:r>
              <a:rPr lang="en-US" altLang="ko-KR" sz="1400" b="0" dirty="0"/>
              <a:t>D</a:t>
            </a:r>
            <a:r>
              <a:rPr lang="ko-KR" altLang="en-US" sz="1400" b="0" dirty="0"/>
              <a:t>가 고정되고 </a:t>
            </a:r>
            <a:r>
              <a:rPr lang="en-US" altLang="ko-KR" sz="1400" b="0" dirty="0"/>
              <a:t>A, </a:t>
            </a:r>
            <a:r>
              <a:rPr lang="en-US" altLang="ko-KR" sz="1400" b="0" dirty="0" smtClean="0"/>
              <a:t>B, C</a:t>
            </a:r>
            <a:r>
              <a:rPr lang="ko-KR" altLang="en-US" sz="1400" b="0" dirty="0"/>
              <a:t>가 차례로 </a:t>
            </a:r>
            <a:r>
              <a:rPr lang="en-US" altLang="ko-KR" sz="1400" b="0" dirty="0"/>
              <a:t>D </a:t>
            </a:r>
            <a:r>
              <a:rPr lang="ko-KR" altLang="en-US" sz="1400" b="0" dirty="0"/>
              <a:t>앞에 붙는다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결과를 보면 이차원 리스트 형태로 출력된 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112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4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두 코드는 꼭 구분해야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9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35699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코드는 </a:t>
            </a:r>
            <a:r>
              <a:rPr lang="ko-KR" altLang="en-US" sz="1400" b="0" dirty="0" err="1"/>
              <a:t>일차원</a:t>
            </a:r>
            <a:r>
              <a:rPr lang="ko-KR" altLang="en-US" sz="1400" b="0" dirty="0"/>
              <a:t> 리스트를 만드는 코드로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먼저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두 번째 코드는 이차원 리스트를 만드는 코드로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먼저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두 코드의 차이를 꼭 이해하고 넘어가자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349148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왜 리스트 </a:t>
            </a:r>
            <a:r>
              <a:rPr lang="ko-KR" altLang="en-US" sz="1400" b="0" dirty="0" err="1"/>
              <a:t>컴프리헨션을</a:t>
            </a:r>
            <a:r>
              <a:rPr lang="ko-KR" altLang="en-US" sz="1400" b="0" dirty="0"/>
              <a:t> 사용할까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문법적 </a:t>
            </a:r>
            <a:r>
              <a:rPr lang="ko-KR" altLang="en-US" sz="1400" b="0" dirty="0"/>
              <a:t>간단함의 장점 외에도 성능이 </a:t>
            </a:r>
            <a:r>
              <a:rPr lang="ko-KR" altLang="en-US" sz="1400" b="0" dirty="0" smtClean="0"/>
              <a:t>뛰어나다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42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1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65313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8-1]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8-2]</a:t>
            </a:r>
            <a:r>
              <a:rPr lang="ko-KR" altLang="en-US" sz="1400" b="0" dirty="0"/>
              <a:t>를 실행하여 결과를 비교해 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두 </a:t>
            </a:r>
            <a:r>
              <a:rPr lang="ko-KR" altLang="en-US" sz="1400" b="0" dirty="0"/>
              <a:t>코드는 똑같은 목적이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모두 대학 과정의 선형대수나 고등학교 과정의 행렬에서 </a:t>
            </a:r>
            <a:r>
              <a:rPr lang="ko-KR" altLang="en-US" sz="1400" b="0" dirty="0" smtClean="0"/>
              <a:t>배우는 벡터</a:t>
            </a:r>
            <a:r>
              <a:rPr lang="en-US" altLang="ko-KR" sz="1400" b="0" dirty="0" smtClean="0"/>
              <a:t>(vector)</a:t>
            </a:r>
            <a:r>
              <a:rPr lang="ko-KR" altLang="en-US" sz="1400" b="0" dirty="0" smtClean="0"/>
              <a:t>와 스칼라</a:t>
            </a:r>
            <a:r>
              <a:rPr lang="en-US" altLang="ko-KR" sz="1400" b="0" dirty="0" smtClean="0"/>
              <a:t>(scalar)</a:t>
            </a:r>
            <a:r>
              <a:rPr lang="ko-KR" altLang="en-US" sz="1400" b="0" dirty="0" smtClean="0"/>
              <a:t>의 </a:t>
            </a:r>
            <a:r>
              <a:rPr lang="ko-KR" altLang="en-US" sz="1400" b="0" dirty="0"/>
              <a:t>곱셈을 실행하는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벡터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스칼라 곱셈은 하나의 </a:t>
            </a:r>
            <a:r>
              <a:rPr lang="ko-KR" altLang="en-US" sz="1400" b="0" dirty="0" err="1" smtClean="0"/>
              <a:t>스칼라값이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각 벡터의 값과 곱해져 </a:t>
            </a:r>
            <a:r>
              <a:rPr lang="ko-KR" altLang="en-US" sz="1400" b="0" dirty="0" err="1"/>
              <a:t>최종값을</a:t>
            </a:r>
            <a:r>
              <a:rPr lang="ko-KR" altLang="en-US" sz="1400" b="0" dirty="0"/>
              <a:t> 만든다</a:t>
            </a:r>
            <a:r>
              <a:rPr lang="en-US" altLang="ko-KR" sz="1400" b="0" dirty="0" smtClean="0"/>
              <a:t>. </a:t>
            </a:r>
            <a:endParaRPr lang="en-US" altLang="ko-KR" sz="1400" b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5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77810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스칼라는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정수형 또는 </a:t>
            </a:r>
            <a:r>
              <a:rPr lang="ko-KR" altLang="en-US" sz="1400" b="0" dirty="0" err="1"/>
              <a:t>실수형으로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벡터는 리스트로 치환하여 생각하면 쉽게 이해할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94" y="2852936"/>
            <a:ext cx="3240000" cy="189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벡터와 스칼라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1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두 </a:t>
            </a:r>
            <a:r>
              <a:rPr lang="ko-KR" altLang="en-US" sz="1400" b="0" dirty="0"/>
              <a:t>코드의 성능을 비교하기 위해 </a:t>
            </a:r>
            <a:r>
              <a:rPr lang="ko-KR" altLang="en-US" sz="1400" b="0" dirty="0" err="1"/>
              <a:t>리눅스</a:t>
            </a:r>
            <a:r>
              <a:rPr lang="ko-KR" altLang="en-US" sz="1400" b="0" dirty="0"/>
              <a:t> 계열에서 사용하는 </a:t>
            </a:r>
            <a:r>
              <a:rPr lang="en-US" altLang="ko-KR" sz="1400" b="0" dirty="0"/>
              <a:t>time </a:t>
            </a:r>
            <a:r>
              <a:rPr lang="ko-KR" altLang="en-US" sz="1400" b="0" dirty="0"/>
              <a:t>명령어의 </a:t>
            </a:r>
            <a:r>
              <a:rPr lang="ko-KR" altLang="en-US" sz="1400" b="0" dirty="0" smtClean="0"/>
              <a:t>결과를 </a:t>
            </a:r>
            <a:r>
              <a:rPr lang="ko-KR" altLang="en-US" sz="1400" b="0" dirty="0" err="1"/>
              <a:t>캡처한</a:t>
            </a:r>
            <a:r>
              <a:rPr lang="ko-KR" altLang="en-US" sz="1400" b="0" dirty="0"/>
              <a:t>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코드의 총 실행 시간을 확인할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00506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코드의 실행 시간을 통한 성능 비교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08920"/>
            <a:ext cx="4612934" cy="11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7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다양한 방식의 </a:t>
            </a:r>
            <a:r>
              <a:rPr lang="ko-KR" altLang="en-US" sz="4400" dirty="0" err="1"/>
              <a:t>리스트값</a:t>
            </a:r>
            <a:r>
              <a:rPr lang="ko-KR" altLang="en-US" sz="4400" dirty="0"/>
              <a:t> 출력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1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895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리스트값에</a:t>
            </a:r>
            <a:r>
              <a:rPr lang="ko-KR" altLang="en-US" sz="2000" dirty="0"/>
              <a:t> 인덱스를 붙여 출력</a:t>
            </a:r>
            <a:r>
              <a:rPr lang="en-US" altLang="ko-KR" sz="2000" dirty="0"/>
              <a:t>: enumerate(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enumerate( ) </a:t>
            </a:r>
            <a:r>
              <a:rPr lang="ko-KR" altLang="en-US" sz="1400" b="0" dirty="0"/>
              <a:t>함수는 </a:t>
            </a:r>
            <a:r>
              <a:rPr lang="ko-KR" altLang="en-US" sz="1400" b="0" dirty="0" err="1"/>
              <a:t>리스트값을</a:t>
            </a:r>
            <a:r>
              <a:rPr lang="ko-KR" altLang="en-US" sz="1400" b="0" dirty="0"/>
              <a:t> 추출할 때 인덱스를 붙여 함께 출력하는 방법이다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['tic', '</a:t>
            </a:r>
            <a:r>
              <a:rPr lang="en-US" altLang="ko-KR" sz="1400" b="0" dirty="0" err="1"/>
              <a:t>tac</a:t>
            </a:r>
            <a:r>
              <a:rPr lang="en-US" altLang="ko-KR" sz="1400" b="0" dirty="0"/>
              <a:t>', 'toe']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enumerate( ) </a:t>
            </a:r>
            <a:r>
              <a:rPr lang="ko-KR" altLang="en-US" sz="1400" b="0" dirty="0"/>
              <a:t>함수를 적용하였다</a:t>
            </a:r>
            <a:r>
              <a:rPr lang="en-US" altLang="ko-KR" sz="1400" b="0" dirty="0"/>
              <a:t>. enumerate(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적용하면 </a:t>
            </a:r>
            <a:r>
              <a:rPr lang="ko-KR" altLang="en-US" sz="1400" b="0" dirty="0"/>
              <a:t>인덱스와 리스트의 값이 </a:t>
            </a:r>
            <a:r>
              <a:rPr lang="ko-KR" altLang="en-US" sz="1400" b="0" dirty="0" err="1"/>
              <a:t>언패킹되어</a:t>
            </a:r>
            <a:r>
              <a:rPr lang="ko-KR" altLang="en-US" sz="1400" b="0" dirty="0"/>
              <a:t> 추출되는데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위 코드에서는 ‘</a:t>
            </a:r>
            <a:r>
              <a:rPr lang="en-US" altLang="ko-KR" sz="1400" b="0" dirty="0"/>
              <a:t>tic’, ‘</a:t>
            </a:r>
            <a:r>
              <a:rPr lang="en-US" altLang="ko-KR" sz="1400" b="0" dirty="0" err="1"/>
              <a:t>tac</a:t>
            </a:r>
            <a:r>
              <a:rPr lang="en-US" altLang="ko-KR" sz="1400" b="0" dirty="0"/>
              <a:t>’, ‘toe’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각각 </a:t>
            </a:r>
            <a:r>
              <a:rPr lang="en-US" altLang="ko-KR" sz="1400" b="0" dirty="0"/>
              <a:t>0, 1, 2</a:t>
            </a:r>
            <a:r>
              <a:rPr lang="ko-KR" altLang="en-US" sz="1400" b="0" dirty="0"/>
              <a:t>의 인덱스가 붙어 출력되는 것을 알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65313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리스트값에</a:t>
            </a:r>
            <a:r>
              <a:rPr lang="ko-KR" altLang="en-US" sz="2000" dirty="0"/>
              <a:t> 인덱스를 붙여 출력</a:t>
            </a:r>
            <a:r>
              <a:rPr lang="en-US" altLang="ko-KR" sz="2000" dirty="0"/>
              <a:t>: enumerate(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enumerate( ) </a:t>
            </a:r>
            <a:r>
              <a:rPr lang="ko-KR" altLang="en-US" sz="1400" b="0" dirty="0"/>
              <a:t>함수는 주로 </a:t>
            </a:r>
            <a:r>
              <a:rPr lang="ko-KR" altLang="en-US" sz="1400" b="0" dirty="0" err="1"/>
              <a:t>딕셔너리형으로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인덱스를 키로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단어를 값으로 하여 쌍으로 </a:t>
            </a:r>
            <a:r>
              <a:rPr lang="ko-KR" altLang="en-US" sz="1400" b="0" dirty="0" err="1" smtClean="0"/>
              <a:t>묶어결과를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출력하는 방식을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5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zip(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이상의 </a:t>
            </a:r>
            <a:r>
              <a:rPr lang="ko-KR" altLang="en-US" sz="1400" b="0" dirty="0" err="1"/>
              <a:t>리스트값이</a:t>
            </a:r>
            <a:r>
              <a:rPr lang="ko-KR" altLang="en-US" sz="1400" b="0" dirty="0"/>
              <a:t> 같은 인덱스에 있을 때 병렬로 묶는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코드는 </a:t>
            </a:r>
            <a:r>
              <a:rPr lang="en-US" altLang="ko-KR" sz="1400" b="0" dirty="0" err="1"/>
              <a:t>alist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blist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함수로 묶는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두 리스트 모두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값이 있어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같은 </a:t>
            </a:r>
            <a:r>
              <a:rPr lang="ko-KR" altLang="en-US" sz="1400" b="0" dirty="0"/>
              <a:t>인덱스의 값을 묶어 출력한다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10780"/>
            <a:ext cx="7200000" cy="252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60801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zip( ) </a:t>
            </a:r>
            <a:r>
              <a:rPr lang="ko-KR" altLang="en-US" sz="1400" b="0" dirty="0"/>
              <a:t>함수로 묶으면 다양한 추가 기능을 만들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 코드처럼 같은 </a:t>
            </a:r>
            <a:r>
              <a:rPr lang="ko-KR" altLang="en-US" sz="1400" b="0" dirty="0" smtClean="0"/>
              <a:t>위치에 </a:t>
            </a:r>
            <a:r>
              <a:rPr lang="ko-KR" altLang="en-US" sz="1400" b="0" dirty="0"/>
              <a:t>있는 값끼리만 더할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58113"/>
            <a:ext cx="7200000" cy="17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같은 인덱스에 있는 숫자를 추출하여 </a:t>
            </a:r>
            <a:r>
              <a:rPr lang="en-US" altLang="ko-KR" sz="1400" b="0" dirty="0"/>
              <a:t>sum( ) </a:t>
            </a:r>
            <a:r>
              <a:rPr lang="ko-KR" altLang="en-US" sz="1400" b="0" dirty="0"/>
              <a:t>함수를 적용하면 각각의 값을 더해 출력할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앞서 벡터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스칼라 곱셈을 봤는데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기법으로 벡터 덧셈이나 매트릭스 덧셈 등을 </a:t>
            </a:r>
            <a:r>
              <a:rPr lang="ko-KR" altLang="en-US" sz="1400" b="0" dirty="0" smtClean="0"/>
              <a:t>유용하게 </a:t>
            </a:r>
            <a:r>
              <a:rPr lang="ko-KR" altLang="en-US" sz="1400" b="0" dirty="0"/>
              <a:t>만들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643611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48" y="2943994"/>
            <a:ext cx="7200000" cy="196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enumerate(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같이 사용하면 다음 코드처럼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4"/>
          <a:stretch/>
        </p:blipFill>
        <p:spPr bwMode="auto">
          <a:xfrm>
            <a:off x="972000" y="2380507"/>
            <a:ext cx="7200000" cy="66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01317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 err="1"/>
              <a:t>alist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blist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함수로 묶고 </a:t>
            </a:r>
            <a:r>
              <a:rPr lang="en-US" altLang="ko-KR" sz="1400" b="0" dirty="0"/>
              <a:t>enumerate( ) </a:t>
            </a:r>
            <a:r>
              <a:rPr lang="ko-KR" altLang="en-US" sz="1400" b="0" dirty="0"/>
              <a:t>함수를 적용하여 같은 </a:t>
            </a:r>
            <a:r>
              <a:rPr lang="ko-KR" altLang="en-US" sz="1400" b="0" dirty="0" smtClean="0"/>
              <a:t>인덱스의 </a:t>
            </a:r>
            <a:r>
              <a:rPr lang="ko-KR" altLang="en-US" sz="1400" b="0" dirty="0"/>
              <a:t>값끼리 묶어 출력하였다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14766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스타일 코드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pythonic</a:t>
            </a:r>
            <a:r>
              <a:rPr lang="en-US" altLang="ko-KR" sz="1400" dirty="0" smtClean="0"/>
              <a:t> code) :</a:t>
            </a:r>
            <a:r>
              <a:rPr lang="ko-KR" altLang="en-US" sz="1400" dirty="0" smtClean="0"/>
              <a:t>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스타일의 코드 작성 기법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특별한 </a:t>
            </a:r>
            <a:r>
              <a:rPr lang="ko-KR" altLang="en-US" sz="1400" b="0" dirty="0"/>
              <a:t>문법이 아니라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기본적으로 제공하는 문법들을 활용하여 </a:t>
            </a:r>
            <a:r>
              <a:rPr lang="ko-KR" altLang="en-US" sz="1400" b="0" dirty="0" err="1" smtClean="0"/>
              <a:t>코딩하는</a:t>
            </a:r>
            <a:r>
              <a:rPr lang="ko-KR" altLang="en-US" sz="1400" b="0" dirty="0" smtClean="0"/>
              <a:t> 것이 </a:t>
            </a:r>
            <a:r>
              <a:rPr lang="ko-KR" altLang="en-US" sz="1400" b="0" dirty="0"/>
              <a:t>바로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코드의 대표적인 예로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사용하여 여러 단어를 붙이는 </a:t>
            </a:r>
            <a:r>
              <a:rPr lang="ko-KR" altLang="en-US" sz="1400" b="0" dirty="0" smtClean="0"/>
              <a:t>경우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98786"/>
            <a:ext cx="7200000" cy="221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68718"/>
            <a:ext cx="7200000" cy="139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69123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가장 </a:t>
            </a:r>
            <a:r>
              <a:rPr lang="ko-KR" altLang="en-US" sz="1400" b="0" dirty="0"/>
              <a:t>간단한 코딩 방법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2600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코드를 사용하는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코드가 생긴 이유는 바로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철학 때문이다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기본적으로 ‘인간의 시간이 컴퓨터의 시간보다 더 중요하다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라는 개념을 가지고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그러다 보니 코드상으로 사람이 해야 하는 일을 최대한 줄이면서 같은 목표를 달성할 수 있는 문법 체계를 가지고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유명한 </a:t>
            </a:r>
            <a:r>
              <a:rPr lang="ko-KR" altLang="en-US" sz="1400" b="0" dirty="0" err="1"/>
              <a:t>오픈소스부터</a:t>
            </a:r>
            <a:r>
              <a:rPr lang="ko-KR" altLang="en-US" sz="1400" b="0" dirty="0"/>
              <a:t> 이 책에 있는 다양한 예제 코드까지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스타일 </a:t>
            </a:r>
            <a:r>
              <a:rPr lang="ko-KR" altLang="en-US" sz="1400" b="0" dirty="0"/>
              <a:t>코드로 작성된 경우가 많다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그러므로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코드를 사용하면 다른 사람이 </a:t>
            </a:r>
            <a:r>
              <a:rPr lang="ko-KR" altLang="en-US" sz="1400" b="0" dirty="0" smtClean="0"/>
              <a:t>작성한 </a:t>
            </a:r>
            <a:r>
              <a:rPr lang="ko-KR" altLang="en-US" sz="1400" b="0" dirty="0"/>
              <a:t>코드를 쉽게 이해할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코드가 익숙해지면 코드 자체도 </a:t>
            </a:r>
            <a:r>
              <a:rPr lang="ko-KR" altLang="en-US" sz="1400" b="0" dirty="0" smtClean="0"/>
              <a:t>간결해지고 코드 </a:t>
            </a:r>
            <a:r>
              <a:rPr lang="ko-KR" altLang="en-US" sz="1400" b="0" dirty="0"/>
              <a:t>작성 시간도 줄일 수 있다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8718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문자열의 분리 및 결합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83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분리</a:t>
            </a:r>
            <a:r>
              <a:rPr lang="en-US" altLang="ko-KR" sz="2000" dirty="0"/>
              <a:t>: split(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split(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문자열의 값을 특정 값을 기준으로 분리하여 리스트 형태로 변환하는 방법이다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코드를 보면 문자열 ‘</a:t>
            </a:r>
            <a:r>
              <a:rPr lang="en-US" altLang="ko-KR" sz="1400" b="0" dirty="0"/>
              <a:t>zero one two three’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split(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변수로 변환하였다</a:t>
            </a:r>
            <a:r>
              <a:rPr lang="en-US" altLang="ko-KR" sz="1400" b="0" dirty="0"/>
              <a:t>. split( ) </a:t>
            </a:r>
            <a:r>
              <a:rPr lang="ko-KR" altLang="en-US" sz="1400" b="0" dirty="0"/>
              <a:t>함수 안에는 매개변수로 아무것도 입력하지 않았다</a:t>
            </a:r>
            <a:r>
              <a:rPr lang="en-US" altLang="ko-KR" sz="1400" b="0" dirty="0"/>
              <a:t>. split( ) </a:t>
            </a:r>
            <a:r>
              <a:rPr lang="ko-KR" altLang="en-US" sz="1400" b="0" dirty="0"/>
              <a:t>함수는 </a:t>
            </a:r>
            <a:r>
              <a:rPr lang="ko-KR" altLang="en-US" sz="1400" b="0" dirty="0" smtClean="0"/>
              <a:t>텍스트를 </a:t>
            </a:r>
            <a:r>
              <a:rPr lang="ko-KR" altLang="en-US" sz="1400" b="0" dirty="0"/>
              <a:t>아주 간단히 리스트 형태로 나누어 분리할 수 있다는 점에서 널리 사용되고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11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7265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01317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300" b="0" dirty="0" smtClean="0"/>
              <a:t>첫 번째 줄에서 콤마</a:t>
            </a:r>
            <a:r>
              <a:rPr lang="en-US" altLang="ko-KR" sz="1300" b="0" dirty="0" smtClean="0"/>
              <a:t>(,)</a:t>
            </a:r>
            <a:r>
              <a:rPr lang="ko-KR" altLang="en-US" sz="1300" b="0" dirty="0" smtClean="0"/>
              <a:t>로 묶인 문자열을 콤마를 사용하여 분리하였다</a:t>
            </a:r>
            <a:r>
              <a:rPr lang="en-US" altLang="ko-KR" sz="1300" b="0" dirty="0" smtClean="0"/>
              <a:t>. split(",")</a:t>
            </a:r>
            <a:r>
              <a:rPr lang="ko-KR" altLang="en-US" sz="1300" b="0" dirty="0" smtClean="0"/>
              <a:t>를 사용하면</a:t>
            </a:r>
            <a:r>
              <a:rPr lang="en-US" altLang="ko-KR" sz="1300" b="0" dirty="0" smtClean="0"/>
              <a:t>, </a:t>
            </a:r>
            <a:r>
              <a:rPr lang="ko-KR" altLang="en-US" sz="1300" b="0" dirty="0" smtClean="0"/>
              <a:t>콤마를 기준으로 문자를 분리할 수 있다</a:t>
            </a:r>
            <a:r>
              <a:rPr lang="en-US" altLang="ko-KR" sz="1300" b="0" dirty="0" smtClean="0"/>
              <a:t>. </a:t>
            </a:r>
            <a:r>
              <a:rPr lang="ko-KR" altLang="en-US" sz="1300" b="0" dirty="0" smtClean="0"/>
              <a:t>마찬가지로 </a:t>
            </a:r>
            <a:r>
              <a:rPr lang="en-US" altLang="ko-KR" sz="1300" b="0" dirty="0" smtClean="0"/>
              <a:t>split(".")</a:t>
            </a:r>
            <a:r>
              <a:rPr lang="ko-KR" altLang="en-US" sz="1300" b="0" dirty="0" smtClean="0"/>
              <a:t>을 사용하면 점</a:t>
            </a:r>
            <a:r>
              <a:rPr lang="en-US" altLang="ko-KR" sz="1300" b="0" dirty="0" smtClean="0"/>
              <a:t>(.)</a:t>
            </a:r>
            <a:r>
              <a:rPr lang="ko-KR" altLang="en-US" sz="1300" b="0" dirty="0" smtClean="0"/>
              <a:t>을 기준으로 분리한다</a:t>
            </a:r>
            <a:r>
              <a:rPr lang="en-US" altLang="ko-KR" sz="1300" b="0" dirty="0" smtClean="0"/>
              <a:t>. </a:t>
            </a:r>
            <a:r>
              <a:rPr lang="ko-KR" altLang="en-US" sz="1300" b="0" dirty="0" smtClean="0"/>
              <a:t>또한</a:t>
            </a:r>
            <a:r>
              <a:rPr lang="en-US" altLang="ko-KR" sz="1300" b="0" dirty="0" smtClean="0"/>
              <a:t>, split( ) </a:t>
            </a:r>
            <a:r>
              <a:rPr lang="ko-KR" altLang="en-US" sz="1300" b="0" dirty="0" smtClean="0"/>
              <a:t>함수는 </a:t>
            </a:r>
            <a:r>
              <a:rPr lang="en-US" altLang="ko-KR" sz="1300" b="0" dirty="0" smtClean="0"/>
              <a:t>a, b, c = </a:t>
            </a:r>
            <a:r>
              <a:rPr lang="en-US" altLang="ko-KR" sz="1300" b="0" dirty="0" err="1" smtClean="0"/>
              <a:t>example.split</a:t>
            </a:r>
            <a:r>
              <a:rPr lang="en-US" altLang="ko-KR" sz="1300" b="0" dirty="0" smtClean="0"/>
              <a:t>(",")</a:t>
            </a:r>
            <a:r>
              <a:rPr lang="ko-KR" altLang="en-US" sz="1300" b="0" dirty="0"/>
              <a:t>와 같이 결과값을 </a:t>
            </a:r>
            <a:r>
              <a:rPr lang="ko-KR" altLang="en-US" sz="1300" b="0" dirty="0" smtClean="0"/>
              <a:t>바로 </a:t>
            </a:r>
            <a:r>
              <a:rPr lang="ko-KR" altLang="en-US" sz="1300" b="0" dirty="0" err="1" smtClean="0"/>
              <a:t>언패킹하여</a:t>
            </a:r>
            <a:r>
              <a:rPr lang="ko-KR" altLang="en-US" sz="1300" b="0" dirty="0" smtClean="0"/>
              <a:t> </a:t>
            </a:r>
            <a:r>
              <a:rPr lang="ko-KR" altLang="en-US" sz="1300" b="0" dirty="0"/>
              <a:t>사용하기도 한다</a:t>
            </a:r>
            <a:r>
              <a:rPr lang="en-US" altLang="ko-KR" sz="1300" b="0" dirty="0"/>
              <a:t>. </a:t>
            </a:r>
            <a:r>
              <a:rPr lang="ko-KR" altLang="en-US" sz="1300" b="0" dirty="0"/>
              <a:t>마지막으로</a:t>
            </a:r>
            <a:r>
              <a:rPr lang="en-US" altLang="ko-KR" sz="1300" b="0" dirty="0"/>
              <a:t>, theteamlab.univ.edu</a:t>
            </a:r>
            <a:r>
              <a:rPr lang="ko-KR" altLang="en-US" sz="1300" b="0" dirty="0"/>
              <a:t>와 같은 도메인 네임을 </a:t>
            </a:r>
            <a:r>
              <a:rPr lang="ko-KR" altLang="en-US" sz="1300" b="0" dirty="0" err="1" smtClean="0"/>
              <a:t>의미별로</a:t>
            </a:r>
            <a:r>
              <a:rPr lang="ko-KR" altLang="en-US" sz="1300" b="0" dirty="0" smtClean="0"/>
              <a:t> </a:t>
            </a:r>
            <a:r>
              <a:rPr lang="ko-KR" altLang="en-US" sz="1300" b="0" dirty="0"/>
              <a:t>분리할 때도 </a:t>
            </a:r>
            <a:r>
              <a:rPr lang="en-US" altLang="ko-KR" sz="1300" b="0" dirty="0"/>
              <a:t>split( ) </a:t>
            </a:r>
            <a:r>
              <a:rPr lang="ko-KR" altLang="en-US" sz="1300" b="0" dirty="0"/>
              <a:t>함수를 이용하면 쉽게 작성할 수 있다</a:t>
            </a:r>
            <a:r>
              <a:rPr lang="en-US" altLang="ko-KR" sz="13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분리</a:t>
            </a:r>
            <a:r>
              <a:rPr lang="en-US" altLang="ko-KR" sz="2000" dirty="0"/>
              <a:t>: split(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split( ) </a:t>
            </a:r>
            <a:r>
              <a:rPr lang="ko-KR" altLang="en-US" sz="1400" b="0" dirty="0"/>
              <a:t>함수에 매개변수를 넣어 텍스트를 어떻게 분리하는지 알아보자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" b="2409"/>
          <a:stretch/>
        </p:blipFill>
        <p:spPr bwMode="auto">
          <a:xfrm>
            <a:off x="972000" y="2276872"/>
            <a:ext cx="6480000" cy="26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634352" y="51655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10359</TotalTime>
  <Words>1693</Words>
  <Application>Microsoft Office PowerPoint</Application>
  <PresentationFormat>화면 슬라이드 쇼(4:3)</PresentationFormat>
  <Paragraphs>136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HY견고딕</vt:lpstr>
      <vt:lpstr>굴림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01. 파이썬 스타일 코드의 이해</vt:lpstr>
      <vt:lpstr>01. 파이썬 스타일 코드의 이해</vt:lpstr>
      <vt:lpstr>01. 파이썬 스타일 코드의 이해</vt:lpstr>
      <vt:lpstr>PowerPoint 프레젠테이션</vt:lpstr>
      <vt:lpstr>02. 문자열의 분리 및 결합</vt:lpstr>
      <vt:lpstr>02. 문자열의 분리 및 결합</vt:lpstr>
      <vt:lpstr>02. 문자열의 분리 및 결합</vt:lpstr>
      <vt:lpstr>02. 문자열의 분리 및 결합</vt:lpstr>
      <vt:lpstr>PowerPoint 프레젠테이션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PowerPoint 프레젠테이션</vt:lpstr>
      <vt:lpstr>04. 다양한 방식의 리스트값 출력</vt:lpstr>
      <vt:lpstr>04. 다양한 방식의 리스트값 출력</vt:lpstr>
      <vt:lpstr>04. 다양한 방식의 리스트값 출력</vt:lpstr>
      <vt:lpstr>04. 다양한 방식의 리스트값 출력</vt:lpstr>
      <vt:lpstr>04. 다양한 방식의 리스트값 출력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park taejung</cp:lastModifiedBy>
  <cp:revision>762</cp:revision>
  <dcterms:created xsi:type="dcterms:W3CDTF">2012-07-11T10:23:22Z</dcterms:created>
  <dcterms:modified xsi:type="dcterms:W3CDTF">2019-12-07T22:52:56Z</dcterms:modified>
</cp:coreProperties>
</file>