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71" r:id="rId3"/>
    <p:sldId id="554" r:id="rId4"/>
    <p:sldId id="528" r:id="rId5"/>
    <p:sldId id="529" r:id="rId6"/>
    <p:sldId id="530" r:id="rId7"/>
    <p:sldId id="531" r:id="rId8"/>
    <p:sldId id="532" r:id="rId9"/>
    <p:sldId id="533" r:id="rId10"/>
    <p:sldId id="555" r:id="rId11"/>
    <p:sldId id="534" r:id="rId12"/>
    <p:sldId id="535" r:id="rId13"/>
    <p:sldId id="536" r:id="rId14"/>
    <p:sldId id="537" r:id="rId15"/>
    <p:sldId id="558" r:id="rId16"/>
    <p:sldId id="538" r:id="rId17"/>
    <p:sldId id="559" r:id="rId18"/>
    <p:sldId id="539" r:id="rId19"/>
    <p:sldId id="560" r:id="rId20"/>
    <p:sldId id="556" r:id="rId21"/>
    <p:sldId id="541" r:id="rId22"/>
    <p:sldId id="561" r:id="rId23"/>
    <p:sldId id="542" r:id="rId24"/>
    <p:sldId id="557" r:id="rId25"/>
    <p:sldId id="543" r:id="rId26"/>
    <p:sldId id="562" r:id="rId27"/>
    <p:sldId id="544" r:id="rId28"/>
    <p:sldId id="56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65" r:id="rId37"/>
    <p:sldId id="552" r:id="rId38"/>
    <p:sldId id="553" r:id="rId39"/>
    <p:sldId id="385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4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15</a:t>
            </a:r>
            <a:r>
              <a:rPr lang="en-US" altLang="ko-KR" sz="3200" b="1" dirty="0">
                <a:solidFill>
                  <a:schemeClr val="bg1"/>
                </a:solidFill>
              </a:rPr>
              <a:t>. XML</a:t>
            </a:r>
            <a:r>
              <a:rPr lang="ko-KR" altLang="en-US" sz="3200" b="1" dirty="0">
                <a:solidFill>
                  <a:schemeClr val="bg1"/>
                </a:solidFill>
              </a:rPr>
              <a:t>과 </a:t>
            </a:r>
            <a:r>
              <a:rPr lang="en-US" altLang="ko-KR" sz="3200" b="1" dirty="0">
                <a:solidFill>
                  <a:schemeClr val="bg1"/>
                </a:solidFill>
              </a:rPr>
              <a:t>JSON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개요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일종의 </a:t>
            </a:r>
            <a:r>
              <a:rPr lang="ko-KR" altLang="en-US" sz="1400" b="0" dirty="0" err="1" smtClean="0"/>
              <a:t>래퍼</a:t>
            </a:r>
            <a:r>
              <a:rPr lang="en-US" altLang="ko-KR" sz="1400" b="0" dirty="0" smtClean="0"/>
              <a:t>(wrapper)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</a:t>
            </a:r>
            <a:r>
              <a:rPr lang="ko-KR" altLang="en-US" sz="1400" b="0" dirty="0" err="1"/>
              <a:t>파싱</a:t>
            </a:r>
            <a:r>
              <a:rPr lang="ko-KR" altLang="en-US" sz="1400" b="0" dirty="0"/>
              <a:t> 기능이 있는 다른 </a:t>
            </a:r>
            <a:r>
              <a:rPr lang="ko-KR" altLang="en-US" sz="1400" b="0" dirty="0" smtClean="0"/>
              <a:t>라이브러리를 쉽게 사용할 </a:t>
            </a:r>
            <a:r>
              <a:rPr lang="ko-KR" altLang="en-US" sz="1400" b="0" dirty="0"/>
              <a:t>수 있도록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전통적인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XML </a:t>
            </a:r>
            <a:r>
              <a:rPr lang="ko-KR" altLang="en-US" sz="1400" b="0" dirty="0" smtClean="0"/>
              <a:t>파서</a:t>
            </a:r>
            <a:r>
              <a:rPr lang="en-US" altLang="ko-KR" sz="1400" b="0" dirty="0" smtClean="0"/>
              <a:t>(XML parser)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err="1"/>
              <a:t>lxml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html5lib </a:t>
            </a:r>
            <a:r>
              <a:rPr lang="ko-KR" altLang="en-US" sz="1400" b="0" dirty="0"/>
              <a:t>등이 </a:t>
            </a:r>
            <a:r>
              <a:rPr lang="ko-KR" altLang="en-US" sz="1400" b="0" dirty="0" smtClean="0"/>
              <a:t>있으며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이를 차용하여 데이터를 쉽고 빠르게 처리한다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35370"/>
            <a:ext cx="6660000" cy="337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37895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파서의 성능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비교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설치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설치할 때는 앞서 배운 패키지 관리 도구인 </a:t>
            </a:r>
            <a:r>
              <a:rPr lang="en-US" altLang="ko-KR" sz="1400" b="0" dirty="0" err="1"/>
              <a:t>conda</a:t>
            </a:r>
            <a:r>
              <a:rPr lang="ko-KR" altLang="en-US" sz="1400" b="0" dirty="0"/>
              <a:t>를 활용할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윈도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창에서 다음 명령어를 차례대로 입력한다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이후 </a:t>
            </a:r>
            <a:r>
              <a:rPr lang="ko-KR" altLang="en-US" sz="1400" b="0" dirty="0"/>
              <a:t>모듈이 설치되는 모든 과정을 거친 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다음을 실행하여 이상이 없다면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정상적으로 </a:t>
            </a:r>
            <a:r>
              <a:rPr lang="ko-KR" altLang="en-US" sz="1400" b="0" dirty="0"/>
              <a:t>설치가 완료된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7001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213783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BeautifulSoup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모듈의 주요 코드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9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사용하는 코드를 만들기 위해 소스 파일에서 ‘</a:t>
            </a:r>
            <a:r>
              <a:rPr lang="en-US" altLang="ko-KR" sz="1400" b="0" dirty="0"/>
              <a:t>books.xml’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작업 폴더에 </a:t>
            </a:r>
            <a:r>
              <a:rPr lang="ko-KR" altLang="en-US" sz="1400" b="0" dirty="0"/>
              <a:t>가져오고</a:t>
            </a:r>
            <a:r>
              <a:rPr lang="en-US" altLang="ko-KR" sz="1400" b="0" dirty="0"/>
              <a:t>,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15-1]</a:t>
            </a:r>
            <a:r>
              <a:rPr lang="ko-KR" altLang="en-US" sz="1400" b="0" dirty="0"/>
              <a:t>을 작성해 보자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663839"/>
            <a:ext cx="7200000" cy="3789497"/>
            <a:chOff x="972000" y="2333626"/>
            <a:chExt cx="7200000" cy="3789497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4" b="42371"/>
            <a:stretch/>
          </p:blipFill>
          <p:spPr bwMode="auto">
            <a:xfrm>
              <a:off x="972000" y="3983421"/>
              <a:ext cx="7200000" cy="2139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333626"/>
              <a:ext cx="7200000" cy="167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0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다운로드한</a:t>
            </a:r>
            <a:r>
              <a:rPr lang="ko-KR" altLang="en-US" sz="1400" b="0" dirty="0"/>
              <a:t> 파일의 내용을 </a:t>
            </a:r>
            <a:r>
              <a:rPr lang="en-US" altLang="ko-KR" sz="1400" b="0" dirty="0"/>
              <a:t>3~4</a:t>
            </a:r>
            <a:r>
              <a:rPr lang="ko-KR" altLang="en-US" sz="1400" b="0" dirty="0"/>
              <a:t>행에서 읽어 와 문자열 파일로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6</a:t>
            </a:r>
            <a:r>
              <a:rPr lang="ko-KR" altLang="en-US" sz="1400" b="0" dirty="0"/>
              <a:t>행에서 </a:t>
            </a:r>
            <a:r>
              <a:rPr lang="ko-KR" altLang="en-US" sz="1400" b="0" dirty="0" smtClean="0"/>
              <a:t>해당 문자열 </a:t>
            </a:r>
            <a:r>
              <a:rPr lang="ko-KR" altLang="en-US" sz="1400" b="0" dirty="0"/>
              <a:t>정보를 받아오면서 </a:t>
            </a:r>
            <a:r>
              <a:rPr lang="en-US" altLang="ko-KR" sz="1400" b="0" dirty="0" err="1"/>
              <a:t>lxml</a:t>
            </a:r>
            <a:r>
              <a:rPr lang="ko-KR" altLang="en-US" sz="1400" b="0" dirty="0"/>
              <a:t>을 사용해 </a:t>
            </a:r>
            <a:r>
              <a:rPr lang="ko-KR" altLang="en-US" sz="1400" b="0" dirty="0" err="1"/>
              <a:t>파싱한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BeautifulSoup</a:t>
            </a:r>
            <a:r>
              <a:rPr lang="ko-KR" altLang="en-US" sz="1400" b="0" dirty="0"/>
              <a:t>의 객체를 생성한다</a:t>
            </a:r>
            <a:r>
              <a:rPr lang="en-US" altLang="ko-KR" sz="1400" b="0" dirty="0"/>
              <a:t>. 9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err="1" smtClean="0"/>
              <a:t>find_all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author</a:t>
            </a:r>
            <a:r>
              <a:rPr lang="ko-KR" altLang="en-US" sz="1400" b="0" dirty="0"/>
              <a:t>가 포함된 요소들을 받아 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마지막으로 해당 </a:t>
            </a:r>
            <a:r>
              <a:rPr lang="ko-KR" altLang="en-US" sz="1400" b="0" dirty="0" smtClean="0"/>
              <a:t>요소에서 </a:t>
            </a:r>
            <a:r>
              <a:rPr lang="en-US" altLang="ko-KR" sz="1400" b="0" dirty="0" err="1"/>
              <a:t>get_text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사용해 해당 값의 결과를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4" b="37"/>
          <a:stretch/>
        </p:blipFill>
        <p:spPr bwMode="auto">
          <a:xfrm>
            <a:off x="972000" y="1988840"/>
            <a:ext cx="7200000" cy="15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387057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미국 </a:t>
            </a:r>
            <a:r>
              <a:rPr lang="ko-KR" altLang="en-US" sz="1400" b="0" dirty="0" smtClean="0"/>
              <a:t>특허청</a:t>
            </a:r>
            <a:r>
              <a:rPr lang="en-US" altLang="ko-KR" sz="1400" b="0" dirty="0" smtClean="0"/>
              <a:t>(USPTO)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특허 데이터는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로 제공된다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특정 특허 </a:t>
            </a:r>
            <a:r>
              <a:rPr lang="en-US" altLang="ko-KR" sz="1400" b="0" dirty="0"/>
              <a:t>XML </a:t>
            </a:r>
            <a:r>
              <a:rPr lang="ko-KR" altLang="en-US" sz="1400" b="0" dirty="0" smtClean="0"/>
              <a:t>문서로부터 </a:t>
            </a:r>
            <a:r>
              <a:rPr lang="ko-KR" altLang="en-US" sz="1400" b="0" dirty="0"/>
              <a:t>필요한 정보를 가져오겠다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분석할 특허는 등록번호 ‘</a:t>
            </a:r>
            <a:r>
              <a:rPr lang="en-US" altLang="ko-KR" sz="1400" b="0" dirty="0"/>
              <a:t>08621662’</a:t>
            </a:r>
            <a:r>
              <a:rPr lang="ko-KR" altLang="en-US" sz="1400" b="0" dirty="0"/>
              <a:t>인 ‘</a:t>
            </a:r>
            <a:r>
              <a:rPr lang="en-US" altLang="ko-KR" sz="1400" b="0" dirty="0" smtClean="0"/>
              <a:t>Adjustable shoulder </a:t>
            </a:r>
            <a:r>
              <a:rPr lang="en-US" altLang="ko-KR" sz="1400" b="0" dirty="0"/>
              <a:t>device for hard upper torso suit’</a:t>
            </a:r>
            <a:r>
              <a:rPr lang="ko-KR" altLang="en-US" sz="1400" b="0" dirty="0"/>
              <a:t>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링크에 접속하면 자세히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62"/>
          <a:stretch/>
        </p:blipFill>
        <p:spPr bwMode="auto">
          <a:xfrm>
            <a:off x="972000" y="3645024"/>
            <a:ext cx="7200000" cy="293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행에서 파일을 읽어 와 문자열로 변환한다</a:t>
            </a:r>
            <a:r>
              <a:rPr lang="en-US" altLang="ko-KR" sz="1400" b="0" dirty="0"/>
              <a:t>. 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객체를 생성하고</a:t>
            </a:r>
            <a:r>
              <a:rPr lang="en-US" altLang="ko-KR" sz="1400" b="0" dirty="0" smtClean="0"/>
              <a:t>, 10~11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invention-title</a:t>
            </a:r>
            <a:r>
              <a:rPr lang="ko-KR" altLang="en-US" sz="1400" b="0" dirty="0"/>
              <a:t>만 추출할 수 있도록 </a:t>
            </a:r>
            <a:r>
              <a:rPr lang="en-US" altLang="ko-KR" sz="1400" b="0" dirty="0"/>
              <a:t>find( ) </a:t>
            </a:r>
            <a:r>
              <a:rPr lang="ko-KR" altLang="en-US" sz="1400" b="0" dirty="0"/>
              <a:t>함수를 사용하여 필요한 </a:t>
            </a:r>
            <a:r>
              <a:rPr lang="ko-KR" altLang="en-US" sz="1400" b="0" dirty="0" smtClean="0"/>
              <a:t>정보를 추출한다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2" b="-229"/>
          <a:stretch/>
        </p:blipFill>
        <p:spPr bwMode="auto">
          <a:xfrm>
            <a:off x="972000" y="1901214"/>
            <a:ext cx="7200000" cy="165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387057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태그들은 </a:t>
            </a:r>
            <a:r>
              <a:rPr lang="ko-KR" altLang="en-US" sz="1400" b="0" dirty="0"/>
              <a:t>각각 </a:t>
            </a:r>
            <a:r>
              <a:rPr lang="en-US" altLang="ko-KR" sz="1400" b="0" dirty="0"/>
              <a:t>publication-reference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application-reference</a:t>
            </a:r>
            <a:r>
              <a:rPr lang="ko-KR" altLang="en-US" sz="1400" b="0" dirty="0"/>
              <a:t>의 하위 태그이며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모두 이름이 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 어떻게 </a:t>
            </a:r>
            <a:r>
              <a:rPr lang="ko-KR" altLang="en-US" sz="1400" b="0" dirty="0" smtClean="0"/>
              <a:t>처리해야 할까</a:t>
            </a:r>
            <a:r>
              <a:rPr lang="en-US" altLang="ko-KR" sz="1400" b="0" dirty="0"/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564904"/>
            <a:ext cx="6660000" cy="4113277"/>
            <a:chOff x="972000" y="2564904"/>
            <a:chExt cx="6660000" cy="4113277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564904"/>
              <a:ext cx="6660000" cy="2599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768577"/>
              <a:ext cx="6660000" cy="190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4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표현식에서</a:t>
            </a:r>
            <a:r>
              <a:rPr lang="ko-KR" altLang="en-US" sz="1400" b="0" dirty="0"/>
              <a:t> 배웠듯이 구조적으로 두 번 접근하는 방식을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 smtClean="0"/>
              <a:t>publication-reference</a:t>
            </a:r>
            <a:r>
              <a:rPr lang="ko-KR" altLang="en-US" sz="1400" b="0" dirty="0"/>
              <a:t>에 접근하여 </a:t>
            </a:r>
            <a:r>
              <a:rPr lang="ko-KR" altLang="en-US" sz="1400" b="0" dirty="0" err="1"/>
              <a:t>요솟값을</a:t>
            </a:r>
            <a:r>
              <a:rPr lang="ko-KR" altLang="en-US" sz="1400" b="0" dirty="0"/>
              <a:t> 획득한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태그 정보에서 다시 </a:t>
            </a:r>
            <a:r>
              <a:rPr lang="ko-KR" altLang="en-US" sz="1400" b="0" dirty="0" smtClean="0"/>
              <a:t>필요한 정보를 </a:t>
            </a:r>
            <a:r>
              <a:rPr lang="ko-KR" altLang="en-US" sz="1400" b="0" dirty="0"/>
              <a:t>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코드를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15-2] </a:t>
            </a:r>
            <a:r>
              <a:rPr lang="ko-KR" altLang="en-US" sz="1400" b="0" dirty="0" smtClean="0"/>
              <a:t>뒷부분에 이어 입력하면 문제를 해결할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65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XML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XML </a:t>
            </a:r>
            <a:r>
              <a:rPr lang="ko-KR" altLang="en-US" sz="2000" b="1" dirty="0" err="1" smtClean="0">
                <a:latin typeface="+mj-ea"/>
                <a:ea typeface="+mj-ea"/>
              </a:rPr>
              <a:t>파싱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JSON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JSON </a:t>
            </a:r>
            <a:r>
              <a:rPr lang="ko-KR" altLang="en-US" sz="2000" b="1" dirty="0">
                <a:latin typeface="+mj-ea"/>
                <a:ea typeface="+mj-ea"/>
              </a:rPr>
              <a:t>데이터 분석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9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JSON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보다 데이터 용량이 적고 코드로의 전환이 쉽다는 측면에서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의 대체재로 </a:t>
            </a:r>
            <a:r>
              <a:rPr lang="ko-KR" altLang="en-US" sz="1400" b="0" dirty="0" smtClean="0"/>
              <a:t>가장 </a:t>
            </a:r>
            <a:r>
              <a:rPr lang="ko-KR" altLang="en-US" sz="1400" b="0" dirty="0"/>
              <a:t>많이 활용되고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JSON</a:t>
            </a:r>
            <a:r>
              <a:rPr lang="ko-KR" altLang="en-US" sz="1400" b="0" dirty="0"/>
              <a:t>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매우 비슷하여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값의 쌍으로 구성되어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5325"/>
          <a:stretch/>
        </p:blipFill>
        <p:spPr bwMode="auto">
          <a:xfrm>
            <a:off x="972000" y="3068960"/>
            <a:ext cx="7200000" cy="374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4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72000" y="1988840"/>
            <a:ext cx="7209947" cy="1866369"/>
            <a:chOff x="972000" y="3068960"/>
            <a:chExt cx="7209947" cy="1866369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47" y="4149080"/>
              <a:ext cx="7200000" cy="78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26" b="390"/>
            <a:stretch/>
          </p:blipFill>
          <p:spPr bwMode="auto">
            <a:xfrm>
              <a:off x="972000" y="3068960"/>
              <a:ext cx="7200000" cy="1236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407707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‘</a:t>
            </a:r>
            <a:r>
              <a:rPr lang="en-US" altLang="ko-KR" sz="1400" b="0" dirty="0"/>
              <a:t>users’</a:t>
            </a:r>
            <a:r>
              <a:rPr lang="ko-KR" altLang="en-US" sz="1400" b="0" dirty="0"/>
              <a:t>라는 키에는 값으로 </a:t>
            </a:r>
            <a:r>
              <a:rPr lang="ko-KR" altLang="en-US" sz="1400" b="0" dirty="0" err="1"/>
              <a:t>리스트형이</a:t>
            </a:r>
            <a:r>
              <a:rPr lang="ko-KR" altLang="en-US" sz="1400" b="0" dirty="0"/>
              <a:t>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‘</a:t>
            </a:r>
            <a:r>
              <a:rPr lang="en-US" altLang="ko-KR" sz="1400" b="0" dirty="0"/>
              <a:t>name’</a:t>
            </a:r>
            <a:r>
              <a:rPr lang="ko-KR" altLang="en-US" sz="1400" b="0" dirty="0"/>
              <a:t>과 ‘</a:t>
            </a:r>
            <a:r>
              <a:rPr lang="en-US" altLang="ko-KR" sz="1400" b="0" dirty="0"/>
              <a:t>age’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키가 또 </a:t>
            </a:r>
            <a:r>
              <a:rPr lang="ko-KR" altLang="en-US" sz="1400" b="0" dirty="0" smtClean="0"/>
              <a:t>하나의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있는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11560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과 </a:t>
            </a:r>
            <a:r>
              <a:rPr lang="en-US" altLang="ko-KR" sz="2000" dirty="0"/>
              <a:t>XML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XML</a:t>
            </a:r>
            <a:r>
              <a:rPr lang="ko-KR" altLang="en-US" sz="1400" b="0" dirty="0"/>
              <a:t>과 비교할 때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의 장점은 일단 코드가 간결하고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코드의 전환이 쉽다는 점이다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코드의 간결함 때문에 용량의 절약이라는 가장 큰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54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093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JSON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과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XML]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13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60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을 사용하기 위해서는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이용한다</a:t>
            </a:r>
            <a:r>
              <a:rPr lang="en-US" altLang="ko-KR" sz="1400" b="0" dirty="0"/>
              <a:t>. JSON </a:t>
            </a:r>
            <a:r>
              <a:rPr lang="ko-KR" altLang="en-US" sz="1400" b="0" dirty="0"/>
              <a:t>데이터 포맷은 데이터 </a:t>
            </a:r>
            <a:r>
              <a:rPr lang="ko-KR" altLang="en-US" sz="1400" b="0" dirty="0" smtClean="0"/>
              <a:t>저장 </a:t>
            </a:r>
            <a:r>
              <a:rPr lang="ko-KR" altLang="en-US" sz="1400" b="0" dirty="0"/>
              <a:t>및 읽기가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완벽히 상호 호환되어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딕셔너리형에</a:t>
            </a:r>
            <a:r>
              <a:rPr lang="ko-KR" altLang="en-US" sz="1400" b="0" dirty="0"/>
              <a:t> 익숙한 사용자가 매우 쉽게 </a:t>
            </a:r>
            <a:r>
              <a:rPr lang="ko-KR" altLang="en-US" sz="1400" b="0" dirty="0" smtClean="0"/>
              <a:t>사용할 </a:t>
            </a:r>
            <a:r>
              <a:rPr lang="ko-KR" altLang="en-US" sz="1400" b="0" dirty="0"/>
              <a:t>수 있다는 장점이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2940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JSON</a:t>
            </a:r>
            <a:r>
              <a:rPr lang="ko-KR" altLang="en-US" sz="1400" b="0" dirty="0" smtClean="0"/>
              <a:t>을 읽기 위해서는 </a:t>
            </a:r>
            <a:r>
              <a:rPr lang="en-US" altLang="ko-KR" sz="1400" b="0" dirty="0" smtClean="0"/>
              <a:t>JSON </a:t>
            </a:r>
            <a:r>
              <a:rPr lang="ko-KR" altLang="en-US" sz="1400" b="0" dirty="0" smtClean="0"/>
              <a:t>파일의 구조를 확인한 후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json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모듈로 읽고 </a:t>
            </a:r>
            <a:r>
              <a:rPr lang="ko-KR" altLang="en-US" sz="1400" b="0" dirty="0" err="1" smtClean="0"/>
              <a:t>딕셔너리형처럼</a:t>
            </a:r>
            <a:r>
              <a:rPr lang="ko-KR" altLang="en-US" sz="1400" b="0" dirty="0" smtClean="0"/>
              <a:t> 처리한다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0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 </a:t>
            </a:r>
            <a:r>
              <a:rPr lang="ko-KR" altLang="en-US" sz="1400" b="0" dirty="0"/>
              <a:t>데이터에는 ‘</a:t>
            </a:r>
            <a:r>
              <a:rPr lang="en-US" altLang="ko-KR" sz="1400" b="0" dirty="0"/>
              <a:t>employees’ </a:t>
            </a:r>
            <a:r>
              <a:rPr lang="ko-KR" altLang="en-US" sz="1400" b="0" dirty="0"/>
              <a:t>아래에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데이터가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ko-KR" altLang="en-US" sz="1400" b="0" dirty="0" err="1"/>
              <a:t>파이썬으로</a:t>
            </a:r>
            <a:r>
              <a:rPr lang="ko-KR" altLang="en-US" sz="1400" b="0" dirty="0"/>
              <a:t> 읽어 오기 위해 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15-3]</a:t>
            </a:r>
            <a:r>
              <a:rPr lang="ko-KR" altLang="en-US" sz="1400" b="0" dirty="0"/>
              <a:t>과 같이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43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6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호출하고</a:t>
            </a:r>
            <a:r>
              <a:rPr lang="en-US" altLang="ko-KR" sz="1400" b="0" dirty="0"/>
              <a:t>, 3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사용하여 파일 내용을 </a:t>
            </a:r>
            <a:r>
              <a:rPr lang="ko-KR" altLang="en-US" sz="1400" b="0" dirty="0" smtClean="0"/>
              <a:t>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</a:t>
            </a:r>
            <a:r>
              <a:rPr lang="ko-KR" altLang="en-US" sz="1400" b="0" dirty="0" err="1"/>
              <a:t>문자열형으로</a:t>
            </a:r>
            <a:r>
              <a:rPr lang="ko-KR" altLang="en-US" sz="1400" b="0" dirty="0"/>
              <a:t> 변환하여 처리한다</a:t>
            </a:r>
            <a:r>
              <a:rPr lang="en-US" altLang="ko-KR" sz="1400" b="0" dirty="0"/>
              <a:t>. 5</a:t>
            </a:r>
            <a:r>
              <a:rPr lang="ko-KR" altLang="en-US" sz="1400" b="0" dirty="0"/>
              <a:t>행에서는 </a:t>
            </a:r>
            <a:r>
              <a:rPr lang="en-US" altLang="ko-KR" sz="1400" b="0" dirty="0"/>
              <a:t>loads(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해당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딕셔너리형처럼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6</a:t>
            </a:r>
            <a:r>
              <a:rPr lang="ko-KR" altLang="en-US" sz="1400" b="0" dirty="0"/>
              <a:t>행에서 </a:t>
            </a:r>
            <a:r>
              <a:rPr lang="ko-KR" altLang="en-US" sz="1400" b="0" dirty="0" err="1" smtClean="0"/>
              <a:t>딕셔너리처럼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json_data</a:t>
            </a:r>
            <a:r>
              <a:rPr lang="en-US" altLang="ko-KR" sz="1400" b="0" dirty="0"/>
              <a:t>["employees</a:t>
            </a:r>
            <a:r>
              <a:rPr lang="en-US" altLang="ko-KR" sz="1400" b="0" dirty="0" smtClean="0"/>
              <a:t>"]</a:t>
            </a:r>
            <a:r>
              <a:rPr lang="ko-KR" altLang="en-US" sz="1400" b="0" dirty="0" smtClean="0"/>
              <a:t>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출력하면 결과값이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11560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구성된 데이터를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형태의 파일로 변환하는 과정에 대해 </a:t>
            </a:r>
            <a:r>
              <a:rPr lang="ko-KR" altLang="en-US" sz="1400" b="0" dirty="0" smtClean="0"/>
              <a:t>알아보자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json</a:t>
            </a:r>
            <a:r>
              <a:rPr lang="ko-KR" altLang="en-US" sz="1400" b="0" dirty="0"/>
              <a:t>을 쓰기 위해서는 먼저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행처럼 데이터를 저장한 </a:t>
            </a:r>
            <a:r>
              <a:rPr lang="ko-KR" altLang="en-US" sz="1400" b="0" dirty="0" err="1"/>
              <a:t>딕셔너리형을</a:t>
            </a:r>
            <a:r>
              <a:rPr lang="ko-KR" altLang="en-US" sz="1400" b="0" dirty="0"/>
              <a:t> 생성하고</a:t>
            </a:r>
            <a:r>
              <a:rPr lang="en-US" altLang="ko-KR" sz="1400" b="0" dirty="0"/>
              <a:t>, 6</a:t>
            </a:r>
            <a:r>
              <a:rPr lang="ko-KR" altLang="en-US" sz="1400" b="0" dirty="0"/>
              <a:t>행에서 </a:t>
            </a:r>
            <a:r>
              <a:rPr lang="en-US" altLang="ko-KR" sz="1400" b="0" dirty="0" err="1" smtClean="0"/>
              <a:t>json.dump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데이터를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인수는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파일 객체가 </a:t>
            </a:r>
            <a:r>
              <a:rPr lang="ko-KR" altLang="en-US" sz="1400" b="0" dirty="0" smtClean="0"/>
              <a:t>차례대로 </a:t>
            </a:r>
            <a:r>
              <a:rPr lang="ko-KR" altLang="en-US" sz="1400" b="0" dirty="0"/>
              <a:t>들어가면 완성할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실행 결과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작업 폴더에 ‘</a:t>
            </a:r>
            <a:r>
              <a:rPr lang="en-US" altLang="ko-KR" sz="1400" b="0" dirty="0" err="1"/>
              <a:t>data.json</a:t>
            </a:r>
            <a:r>
              <a:rPr lang="en-US" altLang="ko-KR" sz="1400" b="0" dirty="0"/>
              <a:t>’ </a:t>
            </a:r>
            <a:r>
              <a:rPr lang="ko-KR" altLang="en-US" sz="1400" b="0" dirty="0"/>
              <a:t>파일이 생성된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18653"/>
            <a:ext cx="7200000" cy="223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11560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810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API(Application </a:t>
            </a:r>
            <a:r>
              <a:rPr lang="en-US" altLang="ko-KR" sz="1400" b="0" dirty="0"/>
              <a:t>Programming </a:t>
            </a:r>
            <a:r>
              <a:rPr lang="en-US" altLang="ko-KR" sz="1400" b="0" dirty="0" smtClean="0"/>
              <a:t>Interface)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일종의 함수로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회사가 제공하는 서비스를 활용하기 위한 함수를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서비스는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으로 데이터를 주고받기 때문에 </a:t>
            </a:r>
            <a:r>
              <a:rPr lang="en-US" altLang="ko-KR" sz="1400" b="0" dirty="0"/>
              <a:t>JSON </a:t>
            </a:r>
            <a:r>
              <a:rPr lang="ko-KR" altLang="en-US" sz="1400" b="0" dirty="0"/>
              <a:t>데이터를 연습하기에 매우 좋은 환경이다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</a:t>
            </a:r>
            <a:r>
              <a:rPr lang="ko-KR" altLang="en-US" sz="1400" b="0" dirty="0" err="1"/>
              <a:t>트위터에서</a:t>
            </a:r>
            <a:r>
              <a:rPr lang="ko-KR" altLang="en-US" sz="1400" b="0" dirty="0"/>
              <a:t> 제공하는 </a:t>
            </a:r>
            <a:r>
              <a:rPr lang="en-US" altLang="ko-KR" sz="1400" b="0" dirty="0"/>
              <a:t>Developer API</a:t>
            </a:r>
            <a:r>
              <a:rPr lang="ko-KR" altLang="en-US" sz="1400" b="0" dirty="0"/>
              <a:t>를 가지고 </a:t>
            </a:r>
            <a:r>
              <a:rPr lang="ko-KR" altLang="en-US" sz="1400" b="0" dirty="0" err="1"/>
              <a:t>트위터</a:t>
            </a:r>
            <a:r>
              <a:rPr lang="ko-KR" altLang="en-US" sz="1400" b="0" dirty="0"/>
              <a:t> 데이터를 </a:t>
            </a:r>
            <a:r>
              <a:rPr lang="ko-KR" altLang="en-US" sz="1400" b="0" dirty="0" smtClean="0"/>
              <a:t>수집하는 방법에 </a:t>
            </a:r>
            <a:r>
              <a:rPr lang="ko-KR" altLang="en-US" sz="1400" b="0" dirty="0"/>
              <a:t>대해 설명하겠다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71308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사이트에서는 자신의 </a:t>
            </a:r>
            <a:r>
              <a:rPr lang="ko-KR" altLang="en-US" sz="1400" b="0" dirty="0" err="1"/>
              <a:t>앱을</a:t>
            </a:r>
            <a:r>
              <a:rPr lang="ko-KR" altLang="en-US" sz="1400" b="0" dirty="0"/>
              <a:t>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앱은</a:t>
            </a:r>
            <a:r>
              <a:rPr lang="ko-KR" altLang="en-US" sz="1400" b="0" dirty="0"/>
              <a:t> 특별한 것이 아니고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자신이 만드는 </a:t>
            </a:r>
            <a:r>
              <a:rPr lang="ko-KR" altLang="en-US" sz="1400" b="0" dirty="0" smtClean="0"/>
              <a:t>프로그램의 </a:t>
            </a:r>
            <a:r>
              <a:rPr lang="ko-KR" altLang="en-US" sz="1400" b="0" dirty="0"/>
              <a:t>이름이다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앱을</a:t>
            </a:r>
            <a:r>
              <a:rPr lang="ko-KR" altLang="en-US" sz="1400" b="0" dirty="0"/>
              <a:t> 만들고 오른쪽 상단의 </a:t>
            </a:r>
            <a:r>
              <a:rPr lang="en-US" altLang="ko-KR" sz="1400" b="0" dirty="0"/>
              <a:t>[CREATE New App] </a:t>
            </a:r>
            <a:r>
              <a:rPr lang="ko-KR" altLang="en-US" sz="1400" b="0" dirty="0"/>
              <a:t>버튼을 </a:t>
            </a:r>
            <a:r>
              <a:rPr lang="ko-KR" altLang="en-US" sz="1400" b="0" dirty="0" smtClean="0"/>
              <a:t>클릭하여   </a:t>
            </a:r>
            <a:r>
              <a:rPr lang="ko-KR" altLang="en-US" sz="1400" b="0" dirty="0" err="1" smtClean="0"/>
              <a:t>앱을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89029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트위터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앱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생성하기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44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앱에</a:t>
            </a:r>
            <a:r>
              <a:rPr lang="ko-KR" altLang="en-US" sz="1400" b="0" dirty="0"/>
              <a:t> 관한 정보를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입력 정보는 넣고 싶은 내용을 임의로 넣을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앱의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키와 액세스 </a:t>
            </a:r>
            <a:r>
              <a:rPr lang="ko-KR" altLang="en-US" sz="1400" b="0" dirty="0" smtClean="0"/>
              <a:t>토큰</a:t>
            </a:r>
            <a:r>
              <a:rPr lang="en-US" altLang="ko-KR" sz="1400" b="0" dirty="0" smtClean="0"/>
              <a:t>(access token)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앱으로</a:t>
            </a:r>
            <a:r>
              <a:rPr lang="ko-KR" altLang="en-US" sz="1400" b="0" dirty="0"/>
              <a:t> 들어가면 ‘</a:t>
            </a:r>
            <a:r>
              <a:rPr lang="en-US" altLang="ko-KR" sz="1400" b="0" dirty="0" smtClean="0"/>
              <a:t>Keys and </a:t>
            </a:r>
            <a:r>
              <a:rPr lang="en-US" altLang="ko-KR" sz="1400" b="0" dirty="0"/>
              <a:t>Access Tokens’ </a:t>
            </a:r>
            <a:r>
              <a:rPr lang="ko-KR" altLang="en-US" sz="1400" b="0" dirty="0"/>
              <a:t>탭이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탭에서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키와 토큰 정보를 확인할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트위터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앱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생성하기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125688"/>
            <a:ext cx="53244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마지막으로 </a:t>
            </a:r>
            <a:r>
              <a:rPr lang="ko-KR" altLang="en-US" sz="1400" b="0" dirty="0" err="1"/>
              <a:t>트위터</a:t>
            </a:r>
            <a:r>
              <a:rPr lang="ko-KR" altLang="en-US" sz="1400" b="0" dirty="0"/>
              <a:t> 접속을 위한 모듈을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서비스와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인증을 </a:t>
            </a:r>
            <a:r>
              <a:rPr lang="ko-KR" altLang="en-US" sz="1400" b="0" dirty="0" smtClean="0"/>
              <a:t>지원하는 </a:t>
            </a:r>
            <a:r>
              <a:rPr lang="ko-KR" altLang="en-US" sz="1400" b="0" dirty="0"/>
              <a:t>서비스이다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명령어를 입력하여 해당 모듈을 설치한다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840000" cy="49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1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0" y="1916832"/>
            <a:ext cx="6840000" cy="41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5~8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인증을 위한 키 정보를 </a:t>
            </a:r>
            <a:r>
              <a:rPr lang="ko-KR" altLang="en-US" sz="1400" b="0" dirty="0" smtClean="0"/>
              <a:t>입력한다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정보를 문자열로 먼저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이 정보를 </a:t>
            </a:r>
            <a:r>
              <a:rPr lang="ko-KR" altLang="en-US" sz="1400" b="0" dirty="0" smtClean="0"/>
              <a:t>사용해 </a:t>
            </a:r>
            <a:r>
              <a:rPr lang="en-US" altLang="ko-KR" sz="1400" b="0" dirty="0" err="1" smtClean="0"/>
              <a:t>OAuth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인증을 받기 위한 사용자의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객체를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생성한다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client_key</a:t>
            </a:r>
            <a:r>
              <a:rPr lang="ko-KR" altLang="en-US" sz="1400" b="0" dirty="0"/>
              <a:t>부터 </a:t>
            </a:r>
            <a:r>
              <a:rPr lang="ko-KR" altLang="en-US" sz="1400" b="0" dirty="0" smtClean="0"/>
              <a:t>시작하여 </a:t>
            </a:r>
            <a:r>
              <a:rPr lang="ko-KR" altLang="en-US" sz="1400" b="0" dirty="0"/>
              <a:t>정보를 차례로 입력한다</a:t>
            </a:r>
            <a:r>
              <a:rPr lang="en-US" altLang="ko-KR" sz="1400" b="0" dirty="0"/>
              <a:t>. 14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주소를 사용해 얻고 싶은 정보를 </a:t>
            </a:r>
            <a:r>
              <a:rPr lang="ko-KR" altLang="en-US" sz="1400" b="0" dirty="0" smtClean="0"/>
              <a:t>요청한다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15-5]</a:t>
            </a:r>
            <a:r>
              <a:rPr lang="ko-KR" altLang="en-US" sz="1400" b="0" dirty="0"/>
              <a:t>는 특정 아이디에서 제공하는 </a:t>
            </a:r>
            <a:r>
              <a:rPr lang="ko-KR" altLang="en-US" sz="1400" b="0" dirty="0" err="1"/>
              <a:t>트위터를</a:t>
            </a:r>
            <a:r>
              <a:rPr lang="ko-KR" altLang="en-US" sz="1400" b="0" dirty="0"/>
              <a:t> 가져오는 예제이다</a:t>
            </a:r>
            <a:r>
              <a:rPr lang="en-US" altLang="ko-KR" sz="1400" b="0" dirty="0"/>
              <a:t>. 17</a:t>
            </a:r>
            <a:r>
              <a:rPr lang="ko-KR" altLang="en-US" sz="1400" b="0" dirty="0"/>
              <a:t>행에서는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정보와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요청을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프로토콜로 전송하고</a:t>
            </a:r>
            <a:r>
              <a:rPr lang="en-US" altLang="ko-KR" sz="1400" b="0" dirty="0"/>
              <a:t>, 20</a:t>
            </a:r>
            <a:r>
              <a:rPr lang="ko-KR" altLang="en-US" sz="1400" b="0" dirty="0"/>
              <a:t>행에서는 결과를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형태로 반환한다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0" y="1988840"/>
            <a:ext cx="6840000" cy="12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11560" y="350100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 결과를 </a:t>
            </a:r>
            <a:r>
              <a:rPr lang="ko-KR" altLang="en-US" sz="1400" b="0" dirty="0" smtClean="0"/>
              <a:t>이해하기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문서를 찾아 읽어 봐야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현재 사용 중인 </a:t>
            </a:r>
            <a:r>
              <a:rPr lang="en-US" altLang="ko-KR" sz="1400" b="0" dirty="0"/>
              <a:t>API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(https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api.twitter.com/1.1/statuses/user_timeline.json)</a:t>
            </a:r>
            <a:r>
              <a:rPr lang="ko-KR" altLang="en-US" sz="1400" b="0" dirty="0" smtClean="0"/>
              <a:t>에는 다음의 정보를 </a:t>
            </a:r>
            <a:r>
              <a:rPr lang="ko-KR" altLang="en-US" sz="1400" b="0" dirty="0"/>
              <a:t>제공한다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매개변수 </a:t>
            </a:r>
            <a:r>
              <a:rPr lang="ko-KR" altLang="en-US" sz="1400" b="0" dirty="0" err="1" smtClean="0"/>
              <a:t>딕셔너리</a:t>
            </a:r>
            <a:r>
              <a:rPr lang="en-US" altLang="ko-KR" sz="1400" b="0" dirty="0" smtClean="0"/>
              <a:t>(parameter dictionary)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195189" cy="350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6135459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매개변수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딕셔너리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5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원본 링크는 다음과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7200000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6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XML(</a:t>
            </a:r>
            <a:r>
              <a:rPr lang="en-US" altLang="ko-KR" sz="1400" b="0" dirty="0" err="1" smtClean="0"/>
              <a:t>eXtensible</a:t>
            </a:r>
            <a:r>
              <a:rPr lang="en-US" altLang="ko-KR" sz="1400" b="0" dirty="0" smtClean="0"/>
              <a:t> Markup Language)</a:t>
            </a:r>
            <a:r>
              <a:rPr lang="ko-KR" altLang="en-US" sz="1400" b="0" dirty="0" smtClean="0"/>
              <a:t>은 확장적인 </a:t>
            </a:r>
            <a:r>
              <a:rPr lang="ko-KR" altLang="en-US" sz="1400" b="0" dirty="0" err="1" smtClean="0"/>
              <a:t>마크업</a:t>
            </a:r>
            <a:r>
              <a:rPr lang="en-US" altLang="ko-KR" sz="1400" b="0" dirty="0" smtClean="0"/>
              <a:t>(markup) </a:t>
            </a:r>
            <a:r>
              <a:rPr lang="ko-KR" altLang="en-US" sz="1400" b="0" dirty="0" smtClean="0"/>
              <a:t>언어라는 뜻으로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데이터의 구조와 의미를 설명하는 태그를 사용하여 어떤 데이터의 속성과 값을 표현하는 언어이다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시작 </a:t>
            </a:r>
            <a:r>
              <a:rPr lang="ko-KR" altLang="en-US" sz="1400" b="0" dirty="0" smtClean="0"/>
              <a:t>태그와 </a:t>
            </a:r>
            <a:r>
              <a:rPr lang="ko-KR" altLang="en-US" sz="1400" b="0" dirty="0"/>
              <a:t>종료 태그 사이에 어떤 값이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값은 태그의 이름으로 만들어진 속성에 대한 값이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표현하기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XML</a:t>
            </a:r>
            <a:r>
              <a:rPr lang="ko-KR" altLang="en-US" sz="1400" b="0" dirty="0"/>
              <a:t>의 구조는 다음과 같이 </a:t>
            </a:r>
            <a:r>
              <a:rPr lang="ko-KR" altLang="en-US" sz="1400" b="0" dirty="0" smtClean="0"/>
              <a:t>간단하다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6433"/>
            <a:ext cx="7200000" cy="2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현재 </a:t>
            </a:r>
            <a:r>
              <a:rPr lang="en-US" altLang="ko-KR" sz="2000" dirty="0"/>
              <a:t>XML </a:t>
            </a:r>
            <a:r>
              <a:rPr lang="ko-KR" altLang="en-US" sz="2000" dirty="0"/>
              <a:t>상황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현재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년 전보다 그 중요성이 매우 떨어졌다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가장 큰 이유는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이 데이터베이스보다 좀 더 </a:t>
            </a:r>
            <a:r>
              <a:rPr lang="ko-KR" altLang="en-US" sz="1200" b="0" dirty="0" smtClean="0"/>
              <a:t>자유롭게 데이터를 </a:t>
            </a:r>
            <a:r>
              <a:rPr lang="ko-KR" altLang="en-US" sz="1200" b="0" dirty="0"/>
              <a:t>저장하기 위해 만들어졌는데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기능이 최근 많이 사용하는 </a:t>
            </a:r>
            <a:r>
              <a:rPr lang="en-US" altLang="ko-KR" sz="1200" b="0" dirty="0"/>
              <a:t>JSON</a:t>
            </a:r>
            <a:r>
              <a:rPr lang="ko-KR" altLang="en-US" sz="1200" b="0" dirty="0"/>
              <a:t>보다 훨씬 무겁기 때문이다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그래도 여전히 </a:t>
            </a:r>
            <a:r>
              <a:rPr lang="ko-KR" altLang="en-US" sz="1200" b="0" dirty="0"/>
              <a:t>기존의 오래된 시스템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흔히 </a:t>
            </a:r>
            <a:r>
              <a:rPr lang="ko-KR" altLang="en-US" sz="1200" b="0" dirty="0" err="1"/>
              <a:t>레거시</a:t>
            </a:r>
            <a:r>
              <a:rPr lang="en-US" altLang="ko-KR" sz="1200" b="0" dirty="0"/>
              <a:t>(legacy)</a:t>
            </a:r>
            <a:r>
              <a:rPr lang="ko-KR" altLang="en-US" sz="1200" b="0" dirty="0"/>
              <a:t>라고 하는 시스템에서는 기기 간 또는 컴퓨터와 </a:t>
            </a:r>
            <a:r>
              <a:rPr lang="ko-KR" altLang="en-US" sz="1200" b="0" dirty="0" err="1"/>
              <a:t>스마트폰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등의 </a:t>
            </a:r>
            <a:r>
              <a:rPr lang="ko-KR" altLang="en-US" sz="1200" b="0" dirty="0"/>
              <a:t>다른 기가 간의 정보를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로 주고받고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XML</a:t>
            </a:r>
            <a:r>
              <a:rPr lang="ko-KR" altLang="en-US" sz="1400" b="0" dirty="0"/>
              <a:t>로 정보를 표현할 때 가장 기본적인 방법은 트리 형태로 표현하는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과 완전히 같으며 모든 태그 기반의 언어가 지닌 공통적인 특징이다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9" y="2636912"/>
            <a:ext cx="5341183" cy="35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093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트리 형태의 데이터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(XML)]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6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그림의 </a:t>
            </a:r>
            <a:r>
              <a:rPr lang="ko-KR" altLang="en-US" sz="1400" b="0" dirty="0"/>
              <a:t>구조적인 정보를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로 나타내면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36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간단히 </a:t>
            </a:r>
            <a:r>
              <a:rPr lang="ko-KR" altLang="en-US" sz="1400" b="0" dirty="0" err="1"/>
              <a:t>딕셔너리로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생각하면 </a:t>
            </a:r>
            <a:r>
              <a:rPr lang="ko-KR" altLang="en-US" sz="1400" b="0" dirty="0"/>
              <a:t>다음과 같은 방식으로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032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1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10080</TotalTime>
  <Words>1383</Words>
  <Application>Microsoft Office PowerPoint</Application>
  <PresentationFormat>화면 슬라이드 쇼(4:3)</PresentationFormat>
  <Paragraphs>138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XML의 이해</vt:lpstr>
      <vt:lpstr>01. XML의 이해</vt:lpstr>
      <vt:lpstr>01. XML의 이해</vt:lpstr>
      <vt:lpstr>01. XML의 이해</vt:lpstr>
      <vt:lpstr>01. XML의 이해</vt:lpstr>
      <vt:lpstr>01. XML의 이해</vt:lpstr>
      <vt:lpstr>PowerPoint 프레젠테이션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PowerPoint 프레젠테이션</vt:lpstr>
      <vt:lpstr>03. JSON의 이해</vt:lpstr>
      <vt:lpstr>03. JSON의 이해</vt:lpstr>
      <vt:lpstr>03. JSON의 이해</vt:lpstr>
      <vt:lpstr>PowerPoint 프레젠테이션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park taejung</cp:lastModifiedBy>
  <cp:revision>791</cp:revision>
  <dcterms:created xsi:type="dcterms:W3CDTF">2012-07-11T10:23:22Z</dcterms:created>
  <dcterms:modified xsi:type="dcterms:W3CDTF">2019-12-07T23:02:42Z</dcterms:modified>
</cp:coreProperties>
</file>