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624" r:id="rId2"/>
    <p:sldId id="683" r:id="rId3"/>
    <p:sldId id="1913" r:id="rId4"/>
    <p:sldId id="1947" r:id="rId5"/>
    <p:sldId id="1948" r:id="rId6"/>
    <p:sldId id="1949" r:id="rId7"/>
    <p:sldId id="1950" r:id="rId8"/>
    <p:sldId id="1951" r:id="rId9"/>
    <p:sldId id="1952" r:id="rId10"/>
    <p:sldId id="1953" r:id="rId11"/>
    <p:sldId id="1954" r:id="rId12"/>
    <p:sldId id="1955" r:id="rId13"/>
    <p:sldId id="1956" r:id="rId14"/>
    <p:sldId id="1957" r:id="rId15"/>
    <p:sldId id="1972" r:id="rId16"/>
    <p:sldId id="1958" r:id="rId17"/>
    <p:sldId id="1959" r:id="rId18"/>
    <p:sldId id="1960" r:id="rId19"/>
    <p:sldId id="1961" r:id="rId20"/>
    <p:sldId id="1963" r:id="rId21"/>
    <p:sldId id="1964" r:id="rId22"/>
    <p:sldId id="1965" r:id="rId23"/>
    <p:sldId id="1966" r:id="rId24"/>
    <p:sldId id="1967" r:id="rId25"/>
    <p:sldId id="1968" r:id="rId26"/>
    <p:sldId id="1969" r:id="rId27"/>
    <p:sldId id="1970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17" r:id="rId37"/>
    <p:sldId id="318" r:id="rId38"/>
    <p:sldId id="323" r:id="rId39"/>
    <p:sldId id="319" r:id="rId40"/>
    <p:sldId id="310" r:id="rId41"/>
    <p:sldId id="311" r:id="rId42"/>
    <p:sldId id="312" r:id="rId43"/>
    <p:sldId id="313" r:id="rId44"/>
    <p:sldId id="1943" r:id="rId45"/>
    <p:sldId id="1907" r:id="rId46"/>
    <p:sldId id="1908" r:id="rId47"/>
    <p:sldId id="1028" r:id="rId48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3F"/>
    <a:srgbClr val="0000CC"/>
    <a:srgbClr val="0000FF"/>
    <a:srgbClr val="FF00FF"/>
    <a:srgbClr val="6600FF"/>
    <a:srgbClr val="0070C0"/>
    <a:srgbClr val="EAEDF4"/>
    <a:srgbClr val="D0D8E8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5214" autoAdjust="0"/>
  </p:normalViewPr>
  <p:slideViewPr>
    <p:cSldViewPr>
      <p:cViewPr varScale="1">
        <p:scale>
          <a:sx n="161" d="100"/>
          <a:sy n="161" d="100"/>
        </p:scale>
        <p:origin x="187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04"/>
    </p:cViewPr>
  </p:sorterViewPr>
  <p:notesViewPr>
    <p:cSldViewPr>
      <p:cViewPr varScale="1">
        <p:scale>
          <a:sx n="100" d="100"/>
          <a:sy n="100" d="100"/>
        </p:scale>
        <p:origin x="-2946" y="-108"/>
      </p:cViewPr>
      <p:guideLst>
        <p:guide orient="horz" pos="3148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09" y="3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/>
          <a:lstStyle>
            <a:lvl1pPr algn="r">
              <a:defRPr sz="1300"/>
            </a:lvl1pPr>
          </a:lstStyle>
          <a:p>
            <a:fld id="{91F7E485-CF4B-49E5-80CC-25C6F0E7F36F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17" tIns="48158" rIns="96317" bIns="4815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17" tIns="48158" rIns="96317" bIns="4815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32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09" y="9494932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 anchor="b"/>
          <a:lstStyle>
            <a:lvl1pPr algn="r">
              <a:defRPr sz="1300"/>
            </a:lvl1pPr>
          </a:lstStyle>
          <a:p>
            <a:fld id="{487C817A-F9D8-4614-B4EE-4254C2204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5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7681" y="9494677"/>
            <a:ext cx="2975576" cy="50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34" tIns="45818" rIns="91634" bIns="45818" anchor="b"/>
          <a:lstStyle/>
          <a:p>
            <a:pPr algn="r" defTabSz="915440"/>
            <a:fld id="{69E4C955-43B7-4B8B-BC79-CE5F3AF0EF02}" type="slidenum">
              <a:rPr lang="en-US" altLang="ko-KR" sz="1200">
                <a:solidFill>
                  <a:prstClr val="black"/>
                </a:solidFill>
              </a:rPr>
              <a:pPr algn="r" defTabSz="915440"/>
              <a:t>1</a:t>
            </a:fld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5038" y="749300"/>
            <a:ext cx="4997450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94" y="4750659"/>
            <a:ext cx="5487966" cy="4496430"/>
          </a:xfrm>
          <a:noFill/>
        </p:spPr>
        <p:txBody>
          <a:bodyPr wrap="square" lIns="91634" tIns="45818" rIns="91634" bIns="45818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23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7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1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7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5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7681" y="9494677"/>
            <a:ext cx="2975576" cy="50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34" tIns="45818" rIns="91634" bIns="45818" anchor="b"/>
          <a:lstStyle/>
          <a:p>
            <a:pPr algn="r" defTabSz="915440"/>
            <a:fld id="{69E4C955-43B7-4B8B-BC79-CE5F3AF0EF02}" type="slidenum">
              <a:rPr lang="en-US" altLang="ko-KR" sz="1200">
                <a:solidFill>
                  <a:prstClr val="black"/>
                </a:solidFill>
              </a:rPr>
              <a:pPr algn="r" defTabSz="915440"/>
              <a:t>47</a:t>
            </a:fld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5038" y="749300"/>
            <a:ext cx="4997450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94" y="4750659"/>
            <a:ext cx="5487966" cy="4496430"/>
          </a:xfrm>
          <a:noFill/>
        </p:spPr>
        <p:txBody>
          <a:bodyPr wrap="square" lIns="91634" tIns="45818" rIns="91634" bIns="4581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5542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 userDrawn="1"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 userDrawn="1"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 userDrawn="1"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 userDrawn="1"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58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7" y="1"/>
            <a:ext cx="9147115" cy="66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 userDrawn="1"/>
        </p:nvSpPr>
        <p:spPr>
          <a:xfrm rot="10800000">
            <a:off x="-3115" y="-1539"/>
            <a:ext cx="450927" cy="8367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 rot="16200000">
            <a:off x="4375362" y="-3931930"/>
            <a:ext cx="836709" cy="8700568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62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74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C4CD82-31DA-40C6-B867-65C44CA8C9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34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286" y="614172"/>
            <a:ext cx="8911209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solidFill>
                  <a:srgbClr val="C00000"/>
                </a:solidFill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solidFill>
                  <a:srgbClr val="C00000"/>
                </a:solidFill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97351"/>
            <a:ext cx="648072" cy="26064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B3AF-423D-41CB-AFF9-3007F6A077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6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 userDrawn="1"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 userDrawn="1"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.mit.edu/courses/6.892/lecture8-html/sld015.htm" TargetMode="Externa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6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1.png"/><Relationship Id="rId5" Type="http://schemas.openxmlformats.org/officeDocument/2006/relationships/image" Target="../media/image74.png"/><Relationship Id="rId10" Type="http://schemas.openxmlformats.org/officeDocument/2006/relationships/image" Target="../media/image71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80.png"/><Relationship Id="rId7" Type="http://schemas.openxmlformats.org/officeDocument/2006/relationships/image" Target="../media/image8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10" Type="http://schemas.openxmlformats.org/officeDocument/2006/relationships/image" Target="../media/image84.png"/><Relationship Id="rId4" Type="http://schemas.openxmlformats.org/officeDocument/2006/relationships/image" Target="../media/image77.png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9.png"/><Relationship Id="rId7" Type="http://schemas.openxmlformats.org/officeDocument/2006/relationships/image" Target="../media/image8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7.png"/><Relationship Id="rId4" Type="http://schemas.openxmlformats.org/officeDocument/2006/relationships/image" Target="../media/image90.png"/><Relationship Id="rId9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tif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37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600077" y="1497320"/>
            <a:ext cx="648071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rPr>
              <a:t>인공지능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8868" y="1497320"/>
            <a:ext cx="630812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rPr>
              <a:t>인공지능</a:t>
            </a:r>
            <a:endParaRPr lang="en-US" altLang="ko-KR" sz="4000" b="1" dirty="0">
              <a:ln w="9525">
                <a:noFill/>
                <a:round/>
              </a:ln>
              <a:gradFill>
                <a:gsLst>
                  <a:gs pos="0">
                    <a:srgbClr val="01A9F3"/>
                  </a:gs>
                  <a:gs pos="100000">
                    <a:srgbClr val="0079C2"/>
                  </a:gs>
                </a:gsLst>
                <a:lin ang="5400000" scaled="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078" name="Picture 6" descr="C:\Users\Donggeon Lee\Desktop\IoT\pnu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421749"/>
            <a:ext cx="2013025" cy="4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L 도형 5"/>
          <p:cNvSpPr/>
          <p:nvPr/>
        </p:nvSpPr>
        <p:spPr bwMode="auto">
          <a:xfrm flipH="1">
            <a:off x="817" y="6021212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8597" y="2212172"/>
            <a:ext cx="675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- </a:t>
            </a:r>
            <a:r>
              <a:rPr lang="ko-KR" altLang="en-US" sz="2000" b="1" dirty="0">
                <a:solidFill>
                  <a:srgbClr val="C00000"/>
                </a:solidFill>
              </a:rPr>
              <a:t>신경 회로망 상세 설명 및 실험 </a:t>
            </a:r>
            <a:r>
              <a:rPr lang="en-US" altLang="ko-KR" sz="2000" b="1" dirty="0">
                <a:solidFill>
                  <a:srgbClr val="C00000"/>
                </a:solidFill>
              </a:rPr>
              <a:t> - 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L 도형 5"/>
          <p:cNvSpPr/>
          <p:nvPr/>
        </p:nvSpPr>
        <p:spPr bwMode="auto">
          <a:xfrm flipH="1">
            <a:off x="818" y="6074170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275904-F224-4CEB-86B8-7720900EA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6525344"/>
            <a:ext cx="1232282" cy="2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7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학습과 인식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20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분류기 구조 정의와 분류 과정의 수학식 정의</a:t>
            </a:r>
          </a:p>
          <a:p>
            <a:pPr lvl="1" eaLnBrk="1" hangingPunct="1"/>
            <a:r>
              <a:rPr lang="ko-KR" altLang="en-US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 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(4.2)</a:t>
            </a:r>
          </a:p>
          <a:p>
            <a:pPr lvl="1" eaLnBrk="1" hangingPunct="1"/>
            <a:r>
              <a:rPr lang="ko-KR" altLang="en-US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 집합 </a:t>
            </a:r>
            <a:r>
              <a:rPr lang="el-GR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={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800" i="1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eaLnBrk="1" hangingPunct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20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분류기 품질 측정용 </a:t>
            </a:r>
            <a:r>
              <a:rPr lang="ko-KR" altLang="en-US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비용함수</a:t>
            </a:r>
            <a:r>
              <a:rPr lang="en-US" altLang="ko-KR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(cost function)</a:t>
            </a:r>
            <a:r>
              <a:rPr lang="ko-KR" altLang="en-US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i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</a:p>
          <a:p>
            <a:pPr lvl="1" eaLnBrk="1" hangingPunct="1"/>
            <a:r>
              <a:rPr lang="ko-KR" altLang="en-US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분류기 품질을 측정하는 </a:t>
            </a:r>
            <a:r>
              <a:rPr lang="en-US" altLang="ko-KR" sz="1800" i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어떻게 정의할 것인가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lvl="1" eaLnBrk="1" hangingPunct="1"/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eaLnBrk="1" hangingPunct="1"/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오분류된 샘플 집합</a:t>
            </a:r>
          </a:p>
          <a:p>
            <a:pPr lvl="2" eaLnBrk="1" hangingPunct="1"/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항상 양수</a:t>
            </a:r>
          </a:p>
          <a:p>
            <a:pPr lvl="2" eaLnBrk="1" hangingPunct="1"/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공집합이면 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)=0</a:t>
            </a:r>
          </a:p>
          <a:p>
            <a:pPr lvl="2" eaLnBrk="1" hangingPunct="1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클수록 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큼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pic>
        <p:nvPicPr>
          <p:cNvPr id="1639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6" y="3257550"/>
            <a:ext cx="7693236" cy="7511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31" y="992710"/>
            <a:ext cx="5374812" cy="10788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918AC-5B9B-4109-B432-B9A644C599A3}"/>
                  </a:ext>
                </a:extLst>
              </p:cNvPr>
              <p:cNvSpPr txBox="1"/>
              <p:nvPr/>
            </p:nvSpPr>
            <p:spPr>
              <a:xfrm>
                <a:off x="3726818" y="4234067"/>
                <a:ext cx="5363904" cy="22916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5725" indent="-85725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오분류된 </a:t>
                </a: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x</a:t>
                </a:r>
                <a:r>
                  <a:rPr lang="en-US" altLang="ko-KR" sz="1600" baseline="-250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속한다면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</a:t>
                </a:r>
                <a:r>
                  <a:rPr lang="en-US" altLang="ko-KR" sz="1600" baseline="-250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=1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이며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오분류 되었기때문에 </a:t>
                </a: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</a:t>
                </a:r>
                <a:r>
                  <a:rPr lang="en-US" altLang="ko-KR" sz="1600" baseline="300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</a:t>
                </a: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x</a:t>
                </a:r>
                <a:r>
                  <a:rPr lang="en-US" altLang="ko-KR" sz="1600" baseline="-250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+b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&lt;0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 되어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최종 비용함수 </a:t>
                </a:r>
                <a:r>
                  <a:rPr lang="en-US" altLang="ko-KR" sz="1600" i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l-GR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Θ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값은 양수가됨</a:t>
                </a:r>
                <a:endPara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5725" indent="-85725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또한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오분류된 </a:t>
                </a: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x</a:t>
                </a:r>
                <a:r>
                  <a:rPr lang="en-US" altLang="ko-KR" sz="1600" baseline="-250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속하더라도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</a:t>
                </a:r>
                <a:r>
                  <a:rPr lang="en-US" altLang="ko-KR" sz="1600" baseline="-250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=-1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이며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오분류 되었기때문에 </a:t>
                </a: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dw</a:t>
                </a:r>
                <a:r>
                  <a:rPr lang="en-US" altLang="ko-KR" sz="1600" baseline="300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</a:t>
                </a: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x</a:t>
                </a:r>
                <a:r>
                  <a:rPr lang="en-US" altLang="ko-KR" sz="1600" baseline="-250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en-US" altLang="ko-KR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+b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값이 음수가 아닌 </a:t>
                </a:r>
                <a:r>
                  <a:rPr lang="ko-KR" altLang="en-US" sz="1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양수가되어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결국 비용함수 </a:t>
                </a:r>
                <a:r>
                  <a:rPr lang="en-US" altLang="ko-KR" sz="1600" i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l-GR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Θ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값은 양수값이 됨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</a:p>
              <a:p>
                <a:pPr marL="85725" indent="-85725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highlight>
                      <a:srgbClr val="FFFF00"/>
                    </a:highligh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즉</a:t>
                </a:r>
                <a:r>
                  <a:rPr lang="en-US" altLang="ko-KR" sz="1600" dirty="0">
                    <a:highlight>
                      <a:srgbClr val="FFFF00"/>
                    </a:highligh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dirty="0" err="1">
                    <a:highlight>
                      <a:srgbClr val="FFFF00"/>
                    </a:highligh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오분류되면</a:t>
                </a:r>
                <a:r>
                  <a:rPr lang="ko-KR" altLang="en-US" sz="1600" dirty="0">
                    <a:highlight>
                      <a:srgbClr val="FFFF00"/>
                    </a:highligh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비용함수는 증가함</a:t>
                </a:r>
                <a:endParaRPr lang="en-US" altLang="ko-KR" sz="1600" dirty="0">
                  <a:highlight>
                    <a:srgbClr val="FFFF00"/>
                  </a:highligh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918AC-5B9B-4109-B432-B9A644C5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18" y="4234067"/>
                <a:ext cx="5363904" cy="2291653"/>
              </a:xfrm>
              <a:prstGeom prst="rect">
                <a:avLst/>
              </a:prstGeom>
              <a:blipFill>
                <a:blip r:embed="rId5"/>
                <a:stretch>
                  <a:fillRect l="-340" b="-265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F546286B-B1C9-457F-A2DA-F8EF71C698BD}"/>
              </a:ext>
            </a:extLst>
          </p:cNvPr>
          <p:cNvGrpSpPr/>
          <p:nvPr/>
        </p:nvGrpSpPr>
        <p:grpSpPr>
          <a:xfrm>
            <a:off x="4135710" y="124309"/>
            <a:ext cx="4866326" cy="369332"/>
            <a:chOff x="3923928" y="167521"/>
            <a:chExt cx="4866326" cy="3693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51E9752-0C04-4AFD-AF09-4EA1B6F28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3928" y="177469"/>
              <a:ext cx="4404340" cy="349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5E528D-49FD-4D92-B2B4-4376B9348B24}"/>
                </a:ext>
              </a:extLst>
            </p:cNvPr>
            <p:cNvSpPr txBox="1"/>
            <p:nvPr/>
          </p:nvSpPr>
          <p:spPr>
            <a:xfrm>
              <a:off x="8328268" y="167521"/>
              <a:ext cx="4619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-1</a:t>
              </a:r>
              <a:endParaRPr lang="ko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D411A6-B639-4A79-AE6B-6A41010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692696"/>
            <a:ext cx="8001000" cy="51054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tabLst>
                <a:tab pos="2058988" algn="l"/>
              </a:tabLst>
            </a:pPr>
            <a:r>
              <a:rPr lang="ko-KR" altLang="en-US" sz="18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8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3:  </a:t>
            </a:r>
            <a:r>
              <a:rPr lang="en-US" altLang="ko-KR" sz="18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최소화하는 </a:t>
            </a:r>
            <a:r>
              <a:rPr lang="el-G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찾는 알고리즘 설계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r>
              <a:rPr lang="en-US" altLang="ko-KR" sz="1600" i="1" dirty="0">
                <a:solidFill>
                  <a:srgbClr val="0000FF"/>
                </a:solidFill>
                <a:highlight>
                  <a:srgbClr val="FFFF00"/>
                </a:highlight>
              </a:rPr>
              <a:t>J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600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)=0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l-GR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찾아라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 eaLnBrk="1" hangingPunct="1"/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내리막 경사법 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(Gradient descent method)</a:t>
            </a:r>
          </a:p>
          <a:p>
            <a:pPr lvl="2" eaLnBrk="1" hangingPunct="1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해를                    방향으로 이동</a:t>
            </a:r>
          </a:p>
          <a:p>
            <a:pPr lvl="2" eaLnBrk="1" hangingPunct="1"/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학습률 </a:t>
            </a:r>
            <a:r>
              <a:rPr lang="el-G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ρ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(learning rate)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곱하여 어떤 특정 값 크기만큼 이동</a:t>
            </a:r>
            <a:endParaRPr lang="ko-KR" altLang="el-G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2887" name="Rectangle 23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292889" name="Rectangle 2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pic>
        <p:nvPicPr>
          <p:cNvPr id="1741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845944"/>
            <a:ext cx="4953000" cy="3609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415" name="Object 2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4378295"/>
              </p:ext>
            </p:extLst>
          </p:nvPr>
        </p:nvGraphicFramePr>
        <p:xfrm>
          <a:off x="2424042" y="1611103"/>
          <a:ext cx="704117" cy="31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140" imgH="165028" progId="Equation.3">
                  <p:embed/>
                </p:oleObj>
              </mc:Choice>
              <mc:Fallback>
                <p:oleObj name="Equation" r:id="rId3" imgW="368140" imgH="165028" progId="Equation.3">
                  <p:embed/>
                  <p:pic>
                    <p:nvPicPr>
                      <p:cNvPr id="1741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042" y="1611103"/>
                        <a:ext cx="704117" cy="31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/>
        </p:nvGraphicFramePr>
        <p:xfrm>
          <a:off x="5626100" y="4956177"/>
          <a:ext cx="3289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88960" imgH="1054080" progId="Equation.DSMT4">
                  <p:embed/>
                </p:oleObj>
              </mc:Choice>
              <mc:Fallback>
                <p:oleObj name="Equation" r:id="rId5" imgW="3288960" imgH="105408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6100" y="4956177"/>
                        <a:ext cx="3289300" cy="1054100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H="1" flipV="1">
            <a:off x="3035300" y="5249338"/>
            <a:ext cx="2590800" cy="33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 flipV="1">
            <a:off x="2933700" y="4233070"/>
            <a:ext cx="2705100" cy="91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11C4642C-74C4-40FA-B245-B17A4A7C7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47112"/>
            <a:ext cx="6264696" cy="40156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학습과 인식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795E78-7DE2-4F30-B513-39E83F959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C4CD82-31DA-40C6-B867-65C44CA8C9D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DB68B-105D-45C3-A6D2-1B3593589F85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학습과 인식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/>
              <a:t>알고리즘 스케치</a:t>
            </a:r>
          </a:p>
          <a:p>
            <a:pPr lvl="1" eaLnBrk="1" hangingPunct="1"/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초기해를 설정한다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 eaLnBrk="1" hangingPunct="1"/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멈춤 조건이 만족될 때까지 현재 해를               방향으로 조금씩 이동시킨다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/>
              <a:t>알고리즘 수식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3851920" y="1321146"/>
          <a:ext cx="6096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140" imgH="165028" progId="Equation.3">
                  <p:embed/>
                </p:oleObj>
              </mc:Choice>
              <mc:Fallback>
                <p:oleObj name="Equation" r:id="rId3" imgW="368140" imgH="165028" progId="Equation.3">
                  <p:embed/>
                  <p:pic>
                    <p:nvPicPr>
                      <p:cNvPr id="18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321146"/>
                        <a:ext cx="6096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pic>
        <p:nvPicPr>
          <p:cNvPr id="1844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3" y="1977295"/>
            <a:ext cx="6858164" cy="62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597206"/>
            <a:ext cx="6339084" cy="13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21" y="4327557"/>
            <a:ext cx="5536494" cy="2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53" name="Line 17"/>
          <p:cNvSpPr>
            <a:spLocks noChangeShapeType="1"/>
          </p:cNvSpPr>
          <p:nvPr/>
        </p:nvSpPr>
        <p:spPr bwMode="auto">
          <a:xfrm flipH="1">
            <a:off x="2051720" y="4024326"/>
            <a:ext cx="0" cy="34181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6870"/>
            <a:ext cx="5153977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2FFBBD-2596-45CA-BEB8-F0B50C6584D2}"/>
              </a:ext>
            </a:extLst>
          </p:cNvPr>
          <p:cNvSpPr txBox="1"/>
          <p:nvPr/>
        </p:nvSpPr>
        <p:spPr>
          <a:xfrm>
            <a:off x="3657601" y="703788"/>
            <a:ext cx="5153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eaLnBrk="1" hangingPunct="1"/>
            <a:r>
              <a:rPr lang="ko-KR" altLang="en-US">
                <a:solidFill>
                  <a:srgbClr val="0000FF"/>
                </a:solidFill>
              </a:rPr>
              <a:t>매개변수 집합 </a:t>
            </a:r>
            <a:r>
              <a:rPr lang="el-GR" altLang="ko-KR">
                <a:solidFill>
                  <a:srgbClr val="0000FF"/>
                </a:solidFill>
                <a:highlight>
                  <a:srgbClr val="FFFF00"/>
                </a:highlight>
                <a:ea typeface="바탕" panose="02030600000101010101" pitchFamily="18" charset="-127"/>
              </a:rPr>
              <a:t>Θ</a:t>
            </a:r>
            <a:r>
              <a:rPr lang="en-US" altLang="ko-KR">
                <a:solidFill>
                  <a:srgbClr val="0000FF"/>
                </a:solidFill>
                <a:highlight>
                  <a:srgbClr val="FFFF00"/>
                </a:highlight>
              </a:rPr>
              <a:t>={</a:t>
            </a:r>
            <a:r>
              <a:rPr lang="en-US" altLang="ko-KR" b="1">
                <a:solidFill>
                  <a:srgbClr val="0000FF"/>
                </a:solidFill>
                <a:highlight>
                  <a:srgbClr val="FFFF00"/>
                </a:highlight>
              </a:rPr>
              <a:t>w</a:t>
            </a:r>
            <a:r>
              <a:rPr lang="en-US" altLang="ko-KR">
                <a:solidFill>
                  <a:srgbClr val="0000FF"/>
                </a:solidFill>
                <a:highlight>
                  <a:srgbClr val="FFFF00"/>
                </a:highlight>
              </a:rPr>
              <a:t>, </a:t>
            </a:r>
            <a:r>
              <a:rPr lang="en-US" altLang="ko-KR" i="1">
                <a:solidFill>
                  <a:srgbClr val="0000FF"/>
                </a:solidFill>
                <a:highlight>
                  <a:srgbClr val="FFFF00"/>
                </a:highlight>
              </a:rPr>
              <a:t>b</a:t>
            </a:r>
            <a:r>
              <a:rPr lang="en-US" altLang="ko-KR">
                <a:solidFill>
                  <a:srgbClr val="0000FF"/>
                </a:solidFill>
                <a:highlight>
                  <a:srgbClr val="FFFF00"/>
                </a:highlight>
              </a:rPr>
              <a:t>}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FE865C-4BE5-4C9F-B76D-011AA31B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DFFB5-AC70-41B7-B1C4-8C6400C722D4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667626" y="4935698"/>
            <a:ext cx="21547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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퍼셉트론 학습 규칙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델타 규칙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학습과 인식</a:t>
            </a:r>
          </a:p>
        </p:txBody>
      </p:sp>
      <p:pic>
        <p:nvPicPr>
          <p:cNvPr id="29696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1238969"/>
            <a:ext cx="4938524" cy="4482724"/>
          </a:xfr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9D9CC8-D460-47FE-9C9A-B48B2856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C3079-E8A6-43A6-9323-943981A3C638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C7BFB209-F141-4BD5-BADF-1EECF929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54993"/>
            <a:ext cx="5121207" cy="36906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92E00-3C90-4E24-A715-8FD1D5189276}"/>
              </a:ext>
            </a:extLst>
          </p:cNvPr>
          <p:cNvSpPr txBox="1"/>
          <p:nvPr/>
        </p:nvSpPr>
        <p:spPr>
          <a:xfrm>
            <a:off x="308628" y="719118"/>
            <a:ext cx="8425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lvl="2" indent="-87313" eaLnBrk="1" hangingPunct="1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배치 모드</a:t>
            </a:r>
            <a:r>
              <a:rPr lang="en-US" altLang="ko-KR" sz="14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오분류된 모든 샘플을 모은 다음</a:t>
            </a:r>
            <a:r>
              <a:rPr lang="en-US" altLang="ko-KR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사용하여 </a:t>
            </a:r>
            <a:r>
              <a:rPr lang="ko-KR" altLang="en-US" sz="14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한꺼번에 가중치를 갱신함</a:t>
            </a:r>
            <a:endParaRPr lang="en-US" altLang="ko-KR" sz="1400" b="1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7313" lvl="2" indent="-87313" eaLnBrk="1" hangingPunct="1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 모드</a:t>
            </a:r>
            <a:r>
              <a:rPr lang="en-US" altLang="ko-KR" sz="14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샘플을 하나 입력한 후</a:t>
            </a:r>
            <a:r>
              <a:rPr lang="en-US" altLang="ko-KR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>
                <a:solidFill>
                  <a:srgbClr val="FF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 인식하면 곧 바로 가중치를 갱신함</a:t>
            </a:r>
            <a:endParaRPr lang="ko-KR" altLang="en-US" sz="1400" dirty="0">
              <a:solidFill>
                <a:srgbClr val="FF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E6068B-AE46-4658-B994-0A4492A1983A}"/>
              </a:ext>
            </a:extLst>
          </p:cNvPr>
          <p:cNvCxnSpPr/>
          <p:nvPr/>
        </p:nvCxnSpPr>
        <p:spPr>
          <a:xfrm>
            <a:off x="1030221" y="3856420"/>
            <a:ext cx="273630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987406-EACD-4CA6-AA06-28699B19EBC2}"/>
              </a:ext>
            </a:extLst>
          </p:cNvPr>
          <p:cNvCxnSpPr>
            <a:cxnSpLocks/>
          </p:cNvCxnSpPr>
          <p:nvPr/>
        </p:nvCxnSpPr>
        <p:spPr>
          <a:xfrm>
            <a:off x="4824028" y="4191953"/>
            <a:ext cx="3528392" cy="0"/>
          </a:xfrm>
          <a:prstGeom prst="line">
            <a:avLst/>
          </a:prstGeom>
          <a:ln w="1905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0E792B-913A-4E37-B5EC-8E8168E2A969}"/>
              </a:ext>
            </a:extLst>
          </p:cNvPr>
          <p:cNvSpPr txBox="1"/>
          <p:nvPr/>
        </p:nvSpPr>
        <p:spPr>
          <a:xfrm>
            <a:off x="5508104" y="4255205"/>
            <a:ext cx="2511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오분류 상황</a:t>
            </a:r>
            <a:r>
              <a:rPr lang="en-US" altLang="ko-KR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</a:t>
            </a:r>
            <a:r>
              <a:rPr lang="en-US" altLang="ko-KR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w,b</a:t>
            </a:r>
            <a:r>
              <a:rPr lang="ko-KR" altLang="en-US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바로 </a:t>
            </a:r>
            <a:r>
              <a:rPr lang="en-US" altLang="ko-KR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update</a:t>
            </a:r>
            <a:r>
              <a:rPr lang="ko-KR" altLang="en-US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1AD69-4EE1-4FF6-9CDD-41623FB770DF}"/>
              </a:ext>
            </a:extLst>
          </p:cNvPr>
          <p:cNvSpPr txBox="1"/>
          <p:nvPr/>
        </p:nvSpPr>
        <p:spPr>
          <a:xfrm>
            <a:off x="1331640" y="3839707"/>
            <a:ext cx="1944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00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오분류 샘플을 모은 후에</a:t>
            </a:r>
            <a:r>
              <a:rPr lang="en-US" altLang="ko-KR" sz="1050">
                <a:solidFill>
                  <a:srgbClr val="00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050">
                <a:solidFill>
                  <a:srgbClr val="00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나중에 한꺼번에 가중치를 갱신함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429D18C5-B7E9-48D6-81F9-E57DAC47B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학습과 인식</a:t>
            </a:r>
          </a:p>
        </p:txBody>
      </p:sp>
      <p:pic>
        <p:nvPicPr>
          <p:cNvPr id="299028" name="Picture 2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4219"/>
            <a:ext cx="4533333" cy="3352381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5AF506-8300-44C8-832B-FF27E59D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4CD82-31DA-40C6-B867-65C44CA8C9D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6700" y="617854"/>
            <a:ext cx="7848600" cy="51054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 latinLnBrk="0">
              <a:spcBef>
                <a:spcPts val="0"/>
              </a:spcBef>
              <a:buBlip>
                <a:blip r:embed="rId3"/>
              </a:buBlip>
              <a:defRPr/>
            </a:pPr>
            <a:r>
              <a:rPr lang="en-US" altLang="ko-KR" sz="2000" b="1">
                <a:latin typeface="나눔고딕 ExtraBold" pitchFamily="50" charset="-127"/>
                <a:ea typeface="나눔고딕 ExtraBold" pitchFamily="50" charset="-127"/>
              </a:rPr>
              <a:t>Batch mode </a:t>
            </a:r>
            <a:r>
              <a:rPr lang="ko-KR" altLang="en-US" sz="2000" b="1">
                <a:latin typeface="나눔고딕 ExtraBold" pitchFamily="50" charset="-127"/>
                <a:ea typeface="나눔고딕 ExtraBold" pitchFamily="50" charset="-127"/>
              </a:rPr>
              <a:t>사용 퍼셉트론 학습 예제 </a:t>
            </a:r>
            <a:r>
              <a:rPr lang="en-US" altLang="ko-KR" sz="2000" b="1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2000" b="1" dirty="0">
              <a:latin typeface="나눔고딕 ExtraBold" pitchFamily="50" charset="-127"/>
              <a:ea typeface="나눔고딕 ExtraBold" pitchFamily="50" charset="-127"/>
            </a:endParaRPr>
          </a:p>
          <a:p>
            <a:pPr eaLnBrk="1" hangingPunct="1">
              <a:buFont typeface="Wingdings" charset="2"/>
              <a:buChar char="n"/>
              <a:defRPr/>
            </a:pPr>
            <a:endParaRPr lang="en-US" altLang="ko-KR" sz="1800" dirty="0"/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781050" y="1064154"/>
            <a:ext cx="2327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w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(0)=(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-0.5,0.75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)</a:t>
            </a:r>
            <a:r>
              <a:rPr kumimoji="1" lang="en-US" altLang="ko-KR" sz="1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T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, b(0)=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0.375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793594" y="1470779"/>
            <a:ext cx="45736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dirty="0">
                <a:solidFill>
                  <a:srgbClr val="000000"/>
                </a:solidFill>
                <a:latin typeface="Times New Roman" charset="0"/>
                <a:ea typeface="굴림" charset="-127"/>
              </a:rPr>
              <a:t>아래의 결정 직선 사용시</a:t>
            </a:r>
            <a:r>
              <a:rPr kumimoji="1" lang="en-US" altLang="ko-KR" sz="1400" dirty="0">
                <a:solidFill>
                  <a:srgbClr val="000000"/>
                </a:solidFill>
                <a:latin typeface="Times New Roman" charset="0"/>
                <a:ea typeface="굴림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 charset="0"/>
                <a:ea typeface="굴림" charset="-127"/>
              </a:rPr>
              <a:t>분류한 결과 </a:t>
            </a:r>
            <a:r>
              <a:rPr kumimoji="1" lang="en-US" altLang="ko-KR" sz="14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charset="0"/>
                <a:ea typeface="굴림" charset="-127"/>
              </a:rPr>
              <a:t>a, b</a:t>
            </a:r>
            <a:r>
              <a:rPr kumimoji="1"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 charset="0"/>
                <a:ea typeface="굴림" charset="-127"/>
              </a:rPr>
              <a:t>가 </a:t>
            </a:r>
            <a:r>
              <a:rPr kumimoji="1"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charset="0"/>
                <a:ea typeface="굴림" charset="-127"/>
              </a:rPr>
              <a:t>오분류됨</a:t>
            </a:r>
            <a:r>
              <a:rPr kumimoji="1" lang="en-US" altLang="ko-KR" sz="1400" dirty="0">
                <a:solidFill>
                  <a:srgbClr val="000000"/>
                </a:solidFill>
                <a:latin typeface="Times New Roman" charset="0"/>
                <a:ea typeface="굴림" charset="-127"/>
              </a:rPr>
              <a:t>…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d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(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)=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-0.5</a:t>
            </a:r>
            <a:r>
              <a:rPr kumimoji="1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1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+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0.75</a:t>
            </a:r>
            <a:r>
              <a:rPr kumimoji="1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2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+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0.375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Y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={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a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,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b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}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가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오분류됨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graphicFrame>
        <p:nvGraphicFramePr>
          <p:cNvPr id="20487" name="Object 6"/>
          <p:cNvGraphicFramePr>
            <a:graphicFrameLocks noChangeAspect="1"/>
          </p:cNvGraphicFramePr>
          <p:nvPr/>
        </p:nvGraphicFramePr>
        <p:xfrm>
          <a:off x="838200" y="2151425"/>
          <a:ext cx="43434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6000" imgH="622300" progId="Equation.3">
                  <p:embed/>
                </p:oleObj>
              </mc:Choice>
              <mc:Fallback>
                <p:oleObj name="Equation" r:id="rId4" imgW="3556000" imgH="622300" progId="Equation.3">
                  <p:embed/>
                  <p:pic>
                    <p:nvPicPr>
                      <p:cNvPr id="204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51425"/>
                        <a:ext cx="43434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808256" y="3610263"/>
            <a:ext cx="2111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d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(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)=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-0.1</a:t>
            </a: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1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+0.75</a:t>
            </a: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2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+0.375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0" y="315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graphicFrame>
        <p:nvGraphicFramePr>
          <p:cNvPr id="2049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431934"/>
              </p:ext>
            </p:extLst>
          </p:nvPr>
        </p:nvGraphicFramePr>
        <p:xfrm>
          <a:off x="838200" y="4227079"/>
          <a:ext cx="3352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2100" imgH="622300" progId="Equation.3">
                  <p:embed/>
                </p:oleObj>
              </mc:Choice>
              <mc:Fallback>
                <p:oleObj name="Equation" r:id="rId6" imgW="2832100" imgH="622300" progId="Equation.3">
                  <p:embed/>
                  <p:pic>
                    <p:nvPicPr>
                      <p:cNvPr id="2049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27079"/>
                        <a:ext cx="33528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328297" y="144191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①</a:t>
            </a:r>
          </a:p>
        </p:txBody>
      </p:sp>
      <p:sp>
        <p:nvSpPr>
          <p:cNvPr id="299023" name="Rectangle 15"/>
          <p:cNvSpPr>
            <a:spLocks noChangeArrowheads="1"/>
          </p:cNvSpPr>
          <p:nvPr/>
        </p:nvSpPr>
        <p:spPr bwMode="auto">
          <a:xfrm>
            <a:off x="357708" y="3582552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2800" y="1770425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학습율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581400" y="1999025"/>
            <a:ext cx="0" cy="304800"/>
          </a:xfrm>
          <a:prstGeom prst="line">
            <a:avLst/>
          </a:prstGeom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4875EF-E85F-4DA9-9E92-D4552F4034DC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20901EE-D69E-4145-9CC9-2EC1459A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12" y="5806007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③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8D32509-E3D4-41E7-AFB0-BCCBBC005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53" y="5879763"/>
            <a:ext cx="21900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d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(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)= -0.1</a:t>
            </a:r>
            <a:r>
              <a:rPr kumimoji="1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1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+0.75</a:t>
            </a:r>
            <a:r>
              <a:rPr kumimoji="1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2</a:t>
            </a:r>
            <a:r>
              <a:rPr kumimoji="1" lang="en-US" altLang="ko-KR" sz="1400" dirty="0">
                <a:solidFill>
                  <a:srgbClr val="000000"/>
                </a:solidFill>
                <a:latin typeface="Times New Roman" charset="0"/>
                <a:ea typeface="굴림" charset="-127"/>
              </a:rPr>
              <a:t> – 0.025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Y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={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b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}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가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오분류</a:t>
            </a:r>
            <a:r>
              <a:rPr kumimoji="1" lang="ko-KR" altLang="en-US" sz="1400">
                <a:solidFill>
                  <a:srgbClr val="FF0000"/>
                </a:solidFill>
                <a:latin typeface="Times New Roman" charset="0"/>
                <a:ea typeface="굴림" charset="-127"/>
              </a:rPr>
              <a:t>됨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527D19E-08DF-4BE7-95A7-702BAAB7D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301" y="1061177"/>
            <a:ext cx="2111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d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(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)=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-0.5</a:t>
            </a: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1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+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0.75</a:t>
            </a: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2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+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0.375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231321-4154-4AE6-B235-A6C18B88BAF8}"/>
              </a:ext>
            </a:extLst>
          </p:cNvPr>
          <p:cNvCxnSpPr>
            <a:stCxn id="299012" idx="3"/>
            <a:endCxn id="9" idx="1"/>
          </p:cNvCxnSpPr>
          <p:nvPr/>
        </p:nvCxnSpPr>
        <p:spPr>
          <a:xfrm flipV="1">
            <a:off x="3108325" y="1215066"/>
            <a:ext cx="604976" cy="14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FB3843-FCB7-4276-8614-118BC0915269}"/>
              </a:ext>
            </a:extLst>
          </p:cNvPr>
          <p:cNvCxnSpPr/>
          <p:nvPr/>
        </p:nvCxnSpPr>
        <p:spPr>
          <a:xfrm flipV="1">
            <a:off x="1349188" y="3067577"/>
            <a:ext cx="604976" cy="14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id="{382A6ED7-CF3D-4959-A55A-4BC85F83E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208" y="2933229"/>
            <a:ext cx="2111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d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(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)= -0.1</a:t>
            </a: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1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+0.75</a:t>
            </a: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2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+0.375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59FC22-7DE1-413A-88D1-15413DE9820D}"/>
              </a:ext>
            </a:extLst>
          </p:cNvPr>
          <p:cNvCxnSpPr/>
          <p:nvPr/>
        </p:nvCxnSpPr>
        <p:spPr>
          <a:xfrm flipV="1">
            <a:off x="1322040" y="5107433"/>
            <a:ext cx="604976" cy="14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id="{84DD0726-2971-4762-8BBD-54C9F26EF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8" y="4973085"/>
            <a:ext cx="214513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d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(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)= -0.1</a:t>
            </a: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1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+0.75</a:t>
            </a: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x</a:t>
            </a:r>
            <a:r>
              <a:rPr kumimoji="1" lang="en-US" altLang="ko-KR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2 </a:t>
            </a:r>
            <a:r>
              <a:rPr kumimoji="1" lang="en-US" altLang="ko-KR" sz="14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-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0.025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DB0277-5C29-4ED4-A44B-6FA18B134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677" y="502383"/>
            <a:ext cx="1341339" cy="910842"/>
          </a:xfrm>
          <a:prstGeom prst="rect">
            <a:avLst/>
          </a:prstGeom>
          <a:solidFill>
            <a:srgbClr val="6600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05BC26-A050-471D-A5E8-AA85E89D86E5}"/>
              </a:ext>
            </a:extLst>
          </p:cNvPr>
          <p:cNvCxnSpPr>
            <a:cxnSpLocks/>
          </p:cNvCxnSpPr>
          <p:nvPr/>
        </p:nvCxnSpPr>
        <p:spPr>
          <a:xfrm flipV="1">
            <a:off x="5264064" y="1413225"/>
            <a:ext cx="720674" cy="89804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F3FCA978-2914-499F-8C55-48CA28F48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63252"/>
              </p:ext>
            </p:extLst>
          </p:nvPr>
        </p:nvGraphicFramePr>
        <p:xfrm>
          <a:off x="5897313" y="1547343"/>
          <a:ext cx="3157575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37">
                  <a:extLst>
                    <a:ext uri="{9D8B030D-6E8A-4147-A177-3AD203B41FA5}">
                      <a16:colId xmlns:a16="http://schemas.microsoft.com/office/drawing/2014/main" val="160889812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146692905"/>
                    </a:ext>
                  </a:extLst>
                </a:gridCol>
                <a:gridCol w="579685">
                  <a:extLst>
                    <a:ext uri="{9D8B030D-6E8A-4147-A177-3AD203B41FA5}">
                      <a16:colId xmlns:a16="http://schemas.microsoft.com/office/drawing/2014/main" val="2110053339"/>
                    </a:ext>
                  </a:extLst>
                </a:gridCol>
                <a:gridCol w="1350889">
                  <a:extLst>
                    <a:ext uri="{9D8B030D-6E8A-4147-A177-3AD203B41FA5}">
                      <a16:colId xmlns:a16="http://schemas.microsoft.com/office/drawing/2014/main" val="3648100004"/>
                    </a:ext>
                  </a:extLst>
                </a:gridCol>
              </a:tblGrid>
              <a:tr h="115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points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</a:rPr>
                        <a:t>target</a:t>
                      </a:r>
                      <a:r>
                        <a:rPr lang="ko-KR" altLang="en-US" sz="90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90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</a:rPr>
                        <a:t>class</a:t>
                      </a:r>
                      <a:endParaRPr lang="ko-KR" altLang="en-US" sz="90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</a:t>
                      </a:r>
                      <a:r>
                        <a:rPr lang="ko-KR" altLang="en-US" sz="900"/>
                        <a:t>값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분류</a:t>
                      </a:r>
                      <a:r>
                        <a:rPr lang="en-US" altLang="ko-KR" sz="900"/>
                        <a:t>class(</a:t>
                      </a:r>
                      <a:r>
                        <a:rPr lang="ko-KR" altLang="en-US" sz="900"/>
                        <a:t>오분류</a:t>
                      </a:r>
                      <a:r>
                        <a:rPr lang="en-US" altLang="ko-KR" sz="900"/>
                        <a:t>)</a:t>
                      </a:r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87099"/>
                  </a:ext>
                </a:extLst>
              </a:tr>
              <a:tr h="15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a(0,0)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ta = -1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0.375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 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오분류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852721"/>
                  </a:ext>
                </a:extLst>
              </a:tr>
              <a:tr h="166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b(1,0)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tb = 1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-0.125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-1 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오분류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11210"/>
                  </a:ext>
                </a:extLst>
              </a:tr>
              <a:tr h="15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c(0,1)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tc = 1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1.125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36755"/>
                  </a:ext>
                </a:extLst>
              </a:tr>
              <a:tr h="15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d(1,1)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td = 1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0.625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49247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D1C908-0F29-4FA9-8AE8-5543A9EEE8D0}"/>
              </a:ext>
            </a:extLst>
          </p:cNvPr>
          <p:cNvGrpSpPr/>
          <p:nvPr/>
        </p:nvGrpSpPr>
        <p:grpSpPr>
          <a:xfrm>
            <a:off x="6449380" y="3306649"/>
            <a:ext cx="2548526" cy="2961984"/>
            <a:chOff x="6377372" y="2896281"/>
            <a:chExt cx="2548526" cy="29619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86BBD8-8894-40F6-B104-1C85906F1BD3}"/>
                </a:ext>
              </a:extLst>
            </p:cNvPr>
            <p:cNvSpPr txBox="1"/>
            <p:nvPr/>
          </p:nvSpPr>
          <p:spPr>
            <a:xfrm>
              <a:off x="8715046" y="4834315"/>
              <a:ext cx="21085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>
                  <a:solidFill>
                    <a:srgbClr val="0000FF"/>
                  </a:solidFill>
                </a:rPr>
                <a:t>x1</a:t>
              </a:r>
              <a:endParaRPr lang="ko-KR" altLang="en-US" sz="1100" b="1">
                <a:solidFill>
                  <a:srgbClr val="0000FF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AE02B2-2398-4472-96B1-08CA12D0CDE2}"/>
                </a:ext>
              </a:extLst>
            </p:cNvPr>
            <p:cNvSpPr txBox="1"/>
            <p:nvPr/>
          </p:nvSpPr>
          <p:spPr>
            <a:xfrm>
              <a:off x="6377372" y="2896281"/>
              <a:ext cx="21085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>
                  <a:solidFill>
                    <a:srgbClr val="0000FF"/>
                  </a:solidFill>
                </a:rPr>
                <a:t>x2</a:t>
              </a:r>
              <a:endParaRPr lang="ko-KR" altLang="en-US" sz="1100" b="1">
                <a:solidFill>
                  <a:srgbClr val="0000FF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267C-B5AC-4A42-A42F-3B8F17A8E020}"/>
                </a:ext>
              </a:extLst>
            </p:cNvPr>
            <p:cNvSpPr txBox="1"/>
            <p:nvPr/>
          </p:nvSpPr>
          <p:spPr>
            <a:xfrm>
              <a:off x="6482798" y="5688988"/>
              <a:ext cx="34345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>
                  <a:solidFill>
                    <a:srgbClr val="0000FF"/>
                  </a:solidFill>
                </a:rPr>
                <a:t>-0.5</a:t>
              </a:r>
              <a:endParaRPr lang="ko-KR" altLang="en-US" sz="1100">
                <a:solidFill>
                  <a:srgbClr val="0000FF"/>
                </a:solidFill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920DEAB7-507C-4ABB-9A44-E28C25119E5B}"/>
              </a:ext>
            </a:extLst>
          </p:cNvPr>
          <p:cNvSpPr/>
          <p:nvPr/>
        </p:nvSpPr>
        <p:spPr bwMode="auto">
          <a:xfrm>
            <a:off x="4744885" y="2178046"/>
            <a:ext cx="412562" cy="219448"/>
          </a:xfrm>
          <a:prstGeom prst="ellipse">
            <a:avLst/>
          </a:prstGeom>
          <a:solidFill>
            <a:srgbClr val="FF00FF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E99E563-52ED-45DD-84D6-AFF41A44712C}"/>
              </a:ext>
            </a:extLst>
          </p:cNvPr>
          <p:cNvSpPr/>
          <p:nvPr/>
        </p:nvSpPr>
        <p:spPr bwMode="auto">
          <a:xfrm>
            <a:off x="4766143" y="2400677"/>
            <a:ext cx="412562" cy="219448"/>
          </a:xfrm>
          <a:prstGeom prst="ellipse">
            <a:avLst/>
          </a:prstGeom>
          <a:solidFill>
            <a:srgbClr val="FFFF3F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0657F3E-B306-40FF-96D8-7C5BB18FBDC1}"/>
              </a:ext>
            </a:extLst>
          </p:cNvPr>
          <p:cNvSpPr/>
          <p:nvPr/>
        </p:nvSpPr>
        <p:spPr bwMode="auto">
          <a:xfrm>
            <a:off x="2507169" y="2988570"/>
            <a:ext cx="412562" cy="219448"/>
          </a:xfrm>
          <a:prstGeom prst="ellipse">
            <a:avLst/>
          </a:prstGeom>
          <a:solidFill>
            <a:srgbClr val="FF00FF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70B042E-29C4-496B-9382-17510A5AF085}"/>
              </a:ext>
            </a:extLst>
          </p:cNvPr>
          <p:cNvSpPr/>
          <p:nvPr/>
        </p:nvSpPr>
        <p:spPr bwMode="auto">
          <a:xfrm>
            <a:off x="3040767" y="2974413"/>
            <a:ext cx="412562" cy="219448"/>
          </a:xfrm>
          <a:prstGeom prst="ellipse">
            <a:avLst/>
          </a:prstGeom>
          <a:solidFill>
            <a:srgbClr val="FFFF3F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5861017-50B2-4EED-A54F-7D7619ECBF15}"/>
              </a:ext>
            </a:extLst>
          </p:cNvPr>
          <p:cNvSpPr/>
          <p:nvPr/>
        </p:nvSpPr>
        <p:spPr bwMode="auto">
          <a:xfrm>
            <a:off x="3474234" y="2653681"/>
            <a:ext cx="585673" cy="219448"/>
          </a:xfrm>
          <a:prstGeom prst="ellipse">
            <a:avLst/>
          </a:prstGeom>
          <a:solidFill>
            <a:srgbClr val="92D050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D22C478-7852-42E6-A673-D96950C71DD4}"/>
              </a:ext>
            </a:extLst>
          </p:cNvPr>
          <p:cNvSpPr/>
          <p:nvPr/>
        </p:nvSpPr>
        <p:spPr bwMode="auto">
          <a:xfrm>
            <a:off x="3634638" y="2980244"/>
            <a:ext cx="585673" cy="219448"/>
          </a:xfrm>
          <a:prstGeom prst="ellipse">
            <a:avLst/>
          </a:prstGeom>
          <a:solidFill>
            <a:srgbClr val="92D050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1AADF0B-5EF4-483F-9A61-2758659107EB}"/>
              </a:ext>
            </a:extLst>
          </p:cNvPr>
          <p:cNvSpPr/>
          <p:nvPr/>
        </p:nvSpPr>
        <p:spPr bwMode="auto">
          <a:xfrm>
            <a:off x="1292763" y="3654428"/>
            <a:ext cx="412562" cy="219448"/>
          </a:xfrm>
          <a:prstGeom prst="ellipse">
            <a:avLst/>
          </a:prstGeom>
          <a:solidFill>
            <a:srgbClr val="FF00FF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867D525-018A-4B3F-9A83-D5F70A9D69AD}"/>
              </a:ext>
            </a:extLst>
          </p:cNvPr>
          <p:cNvSpPr/>
          <p:nvPr/>
        </p:nvSpPr>
        <p:spPr bwMode="auto">
          <a:xfrm>
            <a:off x="1826361" y="3640271"/>
            <a:ext cx="412562" cy="219448"/>
          </a:xfrm>
          <a:prstGeom prst="ellipse">
            <a:avLst/>
          </a:prstGeom>
          <a:solidFill>
            <a:srgbClr val="FFFF3F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6B494B9-F015-4964-847D-F3EB2032C535}"/>
              </a:ext>
            </a:extLst>
          </p:cNvPr>
          <p:cNvSpPr/>
          <p:nvPr/>
        </p:nvSpPr>
        <p:spPr bwMode="auto">
          <a:xfrm>
            <a:off x="2420232" y="3646102"/>
            <a:ext cx="585673" cy="219448"/>
          </a:xfrm>
          <a:prstGeom prst="ellipse">
            <a:avLst/>
          </a:prstGeom>
          <a:solidFill>
            <a:srgbClr val="92D050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13F2900D-4ACF-4D62-ABC5-09B41360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727" y="2936772"/>
            <a:ext cx="8963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식을 만듦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24EF92C0-A02B-47E8-97FC-842F0401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847" y="3608928"/>
            <a:ext cx="1550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식으로 다시 분류함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...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0592EE-19A0-4D56-8E35-3E14DAC5A927}"/>
              </a:ext>
            </a:extLst>
          </p:cNvPr>
          <p:cNvSpPr txBox="1"/>
          <p:nvPr/>
        </p:nvSpPr>
        <p:spPr>
          <a:xfrm>
            <a:off x="838200" y="3987214"/>
            <a:ext cx="1857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Y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={</a:t>
            </a: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a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}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가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rPr>
              <a:t>오분류됨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429D18C5-B7E9-48D6-81F9-E57DAC47B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학습과 인식</a:t>
            </a:r>
          </a:p>
        </p:txBody>
      </p:sp>
      <p:pic>
        <p:nvPicPr>
          <p:cNvPr id="299028" name="Picture 2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68" y="667167"/>
            <a:ext cx="4611401" cy="3410112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5AF506-8300-44C8-832B-FF27E59D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4CD82-31DA-40C6-B867-65C44CA8C9DB}" type="slidenum">
              <a:rPr lang="en-US" altLang="ko-KR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pPr>
                <a:defRPr/>
              </a:pPr>
              <a:t>15</a:t>
            </a:fld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6700" y="617854"/>
            <a:ext cx="7848600" cy="51054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 latinLnBrk="0">
              <a:spcBef>
                <a:spcPts val="0"/>
              </a:spcBef>
              <a:buBlip>
                <a:blip r:embed="rId3"/>
              </a:buBlip>
              <a:defRPr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예제 </a:t>
            </a:r>
            <a:r>
              <a:rPr lang="en-US" altLang="ko-KR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계속</a:t>
            </a:r>
            <a:r>
              <a:rPr lang="en-US" altLang="ko-KR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eaLnBrk="1" hangingPunct="1">
              <a:buFont typeface="Wingdings" charset="2"/>
              <a:buChar char="n"/>
              <a:defRPr/>
            </a:pP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875EF-E85F-4DA9-9E92-D4552F4034DC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신경 회로망 상세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783A89-7889-4A17-BB64-18BD8A001677}"/>
              </a:ext>
            </a:extLst>
          </p:cNvPr>
          <p:cNvGrpSpPr/>
          <p:nvPr/>
        </p:nvGrpSpPr>
        <p:grpSpPr>
          <a:xfrm>
            <a:off x="0" y="1134746"/>
            <a:ext cx="5563080" cy="3698720"/>
            <a:chOff x="0" y="1097026"/>
            <a:chExt cx="5563080" cy="3698720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0" y="2934772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0" y="2934772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964" y="4081278"/>
              <a:ext cx="4971915" cy="714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E40E2142-DF19-4A11-BB9E-12E375AAB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7" y="1110609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④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C7A980A6-A226-458D-BD09-F7DD94750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343" y="1097026"/>
              <a:ext cx="45736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)= 0.3</a:t>
              </a:r>
              <a:r>
                <a:rPr kumimoji="1" lang="en-US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</a:t>
              </a:r>
              <a:r>
                <a:rPr kumimoji="1" lang="en-US" altLang="ko-KR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+0.75</a:t>
              </a:r>
              <a:r>
                <a:rPr kumimoji="1" lang="en-US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</a:t>
              </a:r>
              <a:r>
                <a:rPr kumimoji="1" lang="en-US" altLang="ko-KR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r>
                <a:rPr kumimoji="1" lang="en-US" altLang="ko-KR" sz="1400" dirty="0">
                  <a:solidFill>
                    <a:srgbClr val="00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+ 0.375</a:t>
              </a:r>
              <a:r>
                <a:rPr kumimoji="1" lang="ko-KR" altLang="en-US" sz="1400" dirty="0">
                  <a:solidFill>
                    <a:srgbClr val="00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를 사용시</a:t>
              </a:r>
              <a:r>
                <a:rPr kumimoji="1" lang="en-US" altLang="ko-KR" sz="1400">
                  <a:solidFill>
                    <a:srgbClr val="00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kumimoji="1" lang="ko-KR" altLang="en-US" sz="1400">
                  <a:solidFill>
                    <a:srgbClr val="00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오분류 </a:t>
              </a:r>
              <a:r>
                <a:rPr kumimoji="1" lang="en-US" altLang="ko-KR" sz="1400">
                  <a:solidFill>
                    <a:srgbClr val="00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points</a:t>
              </a:r>
              <a:r>
                <a:rPr kumimoji="1" lang="ko-KR" altLang="en-US" sz="1400">
                  <a:solidFill>
                    <a:srgbClr val="00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는</a:t>
              </a:r>
              <a:r>
                <a:rPr kumimoji="1" lang="en-US" altLang="ko-KR" sz="1400">
                  <a:solidFill>
                    <a:srgbClr val="00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endParaRPr kumimoji="1" lang="en-US" altLang="ko-KR" sz="14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Y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={</a:t>
              </a: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}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가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오분류</a:t>
              </a:r>
              <a:r>
                <a:rPr kumimoji="1" lang="ko-KR" altLang="en-US" sz="1400" dirty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됨</a:t>
              </a: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31495EE-B3C7-465B-98E3-0D67E5120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098" y="1648416"/>
              <a:ext cx="4420652" cy="90957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5459FD2-2052-46AC-85BB-DA6E1F42B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79" y="2733098"/>
              <a:ext cx="2554401" cy="267853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C3AC68D-3B8A-4447-B7D3-490B5FA5D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59" y="3639362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⑤</a:t>
              </a: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85570933-F950-4D3B-928D-BD495E94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45" y="3685759"/>
              <a:ext cx="485100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)= 0.3</a:t>
              </a:r>
              <a:r>
                <a:rPr kumimoji="1" lang="en-US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</a:t>
              </a:r>
              <a:r>
                <a:rPr kumimoji="1" lang="en-US" altLang="ko-KR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+0.75</a:t>
              </a:r>
              <a:r>
                <a:rPr kumimoji="1" lang="en-US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</a:t>
              </a:r>
              <a:r>
                <a:rPr kumimoji="1" lang="en-US" altLang="ko-KR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r>
                <a:rPr kumimoji="1" lang="en-US" altLang="ko-KR" sz="1400" dirty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- 0.025</a:t>
              </a:r>
              <a:r>
                <a:rPr kumimoji="1" lang="ko-KR" altLang="en-US" sz="1400" dirty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는 </a:t>
              </a:r>
              <a:r>
                <a:rPr kumimoji="1" lang="ko-KR" altLang="en-US" sz="1400" dirty="0">
                  <a:solidFill>
                    <a:srgbClr val="FF0000"/>
                  </a:solidFill>
                  <a:highlight>
                    <a:srgbClr val="FFFF00"/>
                  </a:highligh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모든 </a:t>
              </a:r>
              <a:r>
                <a:rPr kumimoji="1" lang="en-US" altLang="ko-KR" sz="1400">
                  <a:solidFill>
                    <a:srgbClr val="FF0000"/>
                  </a:solidFill>
                  <a:highlight>
                    <a:srgbClr val="FFFF00"/>
                  </a:highligh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point</a:t>
              </a:r>
              <a:r>
                <a:rPr kumimoji="1" lang="ko-KR" altLang="en-US" sz="1400">
                  <a:solidFill>
                    <a:srgbClr val="FF0000"/>
                  </a:solidFill>
                  <a:highlight>
                    <a:srgbClr val="FFFF00"/>
                  </a:highligh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입력을 </a:t>
              </a:r>
              <a:r>
                <a:rPr kumimoji="1" lang="ko-KR" altLang="en-US" sz="1400" dirty="0">
                  <a:solidFill>
                    <a:srgbClr val="FF0000"/>
                  </a:solidFill>
                  <a:highlight>
                    <a:srgbClr val="FFFF00"/>
                  </a:highligh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옳게 분류함</a:t>
              </a: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F7A620FA-0706-4B12-A7D9-1E315F5FB20E}"/>
                </a:ext>
              </a:extLst>
            </p:cNvPr>
            <p:cNvSpPr/>
            <p:nvPr/>
          </p:nvSpPr>
          <p:spPr bwMode="auto">
            <a:xfrm>
              <a:off x="589773" y="2684025"/>
              <a:ext cx="542613" cy="387633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607DE75-C3F5-4AB4-821C-0AA7CF7C880D}"/>
                </a:ext>
              </a:extLst>
            </p:cNvPr>
            <p:cNvSpPr/>
            <p:nvPr/>
          </p:nvSpPr>
          <p:spPr bwMode="auto">
            <a:xfrm>
              <a:off x="398280" y="3629554"/>
              <a:ext cx="415016" cy="387633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4E86FF0-A9B3-4F41-803C-B36B9638B866}"/>
                </a:ext>
              </a:extLst>
            </p:cNvPr>
            <p:cNvSpPr/>
            <p:nvPr/>
          </p:nvSpPr>
          <p:spPr bwMode="auto">
            <a:xfrm>
              <a:off x="5148064" y="1909385"/>
              <a:ext cx="415016" cy="387633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69EF65E-33D0-4EB2-A867-D81D199A849C}"/>
              </a:ext>
            </a:extLst>
          </p:cNvPr>
          <p:cNvGrpSpPr/>
          <p:nvPr/>
        </p:nvGrpSpPr>
        <p:grpSpPr>
          <a:xfrm>
            <a:off x="305727" y="4286129"/>
            <a:ext cx="4978320" cy="505271"/>
            <a:chOff x="305727" y="4286129"/>
            <a:chExt cx="4978320" cy="505271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92C2B98-CD5C-4447-A2A6-5EDE3E1A2AFE}"/>
                </a:ext>
              </a:extLst>
            </p:cNvPr>
            <p:cNvSpPr/>
            <p:nvPr/>
          </p:nvSpPr>
          <p:spPr bwMode="auto">
            <a:xfrm>
              <a:off x="4208168" y="4286129"/>
              <a:ext cx="1075879" cy="251322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132CF2A-0B4A-43DE-A0FF-9BD2E0D9DB1D}"/>
                </a:ext>
              </a:extLst>
            </p:cNvPr>
            <p:cNvSpPr/>
            <p:nvPr/>
          </p:nvSpPr>
          <p:spPr bwMode="auto">
            <a:xfrm>
              <a:off x="305727" y="4540078"/>
              <a:ext cx="1962017" cy="251322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51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학습과 인식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/>
              <a:t>인식 알고리즘</a:t>
            </a:r>
            <a:endParaRPr lang="en-US" altLang="ko-KR" sz="2000" b="1" dirty="0"/>
          </a:p>
          <a:p>
            <a:pPr lvl="1" eaLnBrk="1" hangingPunct="1"/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학습이 끝났으며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이로써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결정됨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1" eaLnBrk="1" hangingPunct="1"/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미지의 샘플 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입력되면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학습된 </a:t>
            </a:r>
            <a:r>
              <a:rPr lang="ko-KR" altLang="en-US" sz="160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퍼셉트론으로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인식할 수 있음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1" eaLnBrk="1" hangingPunct="1"/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인식에 사용되는 알고리즘은 아래와 같음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퍼셉트론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인식 알고리즘은 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 단순</a:t>
            </a:r>
            <a:r>
              <a:rPr lang="en-US" altLang="ko-KR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600" dirty="0"/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761094" cy="8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F72FD-03BB-456C-8734-3DD59D46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369BE-7789-4022-BF1E-E1A70DD09F76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692696"/>
            <a:ext cx="8856984" cy="51054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361950" indent="-361950" latinLnBrk="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>
                <a:latin typeface="나눔고딕 ExtraBold" pitchFamily="50" charset="-127"/>
                <a:ea typeface="나눔고딕 ExtraBold" pitchFamily="50" charset="-127"/>
              </a:rPr>
              <a:t>구현</a:t>
            </a:r>
          </a:p>
          <a:p>
            <a:pPr lvl="1" eaLnBrk="1" hangingPunct="1"/>
            <a:r>
              <a:rPr lang="ko-KR" altLang="en-US" sz="20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그런데</a:t>
            </a:r>
            <a:r>
              <a:rPr lang="en-US" altLang="ko-KR" sz="20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초기값 </a:t>
            </a:r>
            <a:r>
              <a:rPr lang="ko-KR" altLang="en-US" sz="20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정하는가 </a:t>
            </a:r>
            <a:r>
              <a:rPr lang="en-US" altLang="ko-KR" sz="20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896938" lvl="2" indent="-225425" eaLnBrk="1" hangingPunct="1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</a:t>
            </a:r>
            <a:r>
              <a:rPr lang="ko-KR" altLang="en-US" sz="18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 </a:t>
            </a:r>
            <a:r>
              <a:rPr lang="en-US" altLang="ko-KR" sz="18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  <a:r>
              <a:rPr lang="ko-KR" altLang="en-US" sz="18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값의 초기값은</a:t>
            </a:r>
            <a:r>
              <a:rPr lang="en-US" altLang="ko-KR" sz="18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</a:t>
            </a:r>
            <a:r>
              <a:rPr lang="ko-KR" altLang="en-US" sz="1800" b="1" dirty="0">
                <a:solidFill>
                  <a:srgbClr val="C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</a:t>
            </a:r>
            <a:r>
              <a:rPr lang="ko-KR" altLang="en-US" sz="1800" b="1" dirty="0" err="1">
                <a:solidFill>
                  <a:srgbClr val="C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난수값으로</a:t>
            </a:r>
            <a:r>
              <a:rPr lang="ko-KR" altLang="en-US" sz="1800" b="1" dirty="0">
                <a:solidFill>
                  <a:srgbClr val="C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</a:t>
            </a:r>
            <a:r>
              <a:rPr lang="ko-KR" altLang="en-US" sz="18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en-US" altLang="ko-KR" sz="1800" b="1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96938" lvl="2" indent="-225425" eaLnBrk="1" hangingPunct="1"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r>
              <a:rPr lang="ko-KR" altLang="en-US" sz="200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학습률은</a:t>
            </a:r>
            <a:r>
              <a:rPr lang="ko-KR" altLang="en-US" sz="20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어떻게 정하는가 </a:t>
            </a:r>
            <a:r>
              <a:rPr lang="en-US" altLang="ko-KR" sz="20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896938" lvl="2" indent="-225425" eaLnBrk="1" hangingPunct="1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고정된 학습율 사용</a:t>
            </a:r>
            <a:endParaRPr lang="en-US" altLang="ko-KR" sz="1800" b="1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96938" lvl="2" indent="-225425" eaLnBrk="1" hangingPunct="1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세대 수에 따라 적응적 학습율 사용</a:t>
            </a:r>
            <a:endParaRPr lang="en-US" altLang="ko-KR" sz="1800" b="1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96938" lvl="2" indent="-225425" eaLnBrk="1" hangingPunct="1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96938" lvl="2" indent="-225425" eaLnBrk="1" hangingPunct="1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endParaRPr lang="en-US" altLang="ko-KR" sz="20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eaLnBrk="1" hangingPunct="1">
              <a:buNone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/>
        </p:nvGraphicFramePr>
        <p:xfrm>
          <a:off x="4716016" y="1916832"/>
          <a:ext cx="3096344" cy="2094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6920" imgH="1168200" progId="Equation.DSMT4">
                  <p:embed/>
                </p:oleObj>
              </mc:Choice>
              <mc:Fallback>
                <p:oleObj name="Equation" r:id="rId3" imgW="1726920" imgH="116820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1916832"/>
                        <a:ext cx="3096344" cy="2094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E659A4F-BB29-488F-9D43-4FAA4333C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47112"/>
            <a:ext cx="6264696" cy="40156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학습과 인식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1A42F4-223F-4DDC-B909-44F3556B4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C4CD82-31DA-40C6-B867-65C44CA8C9D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0E8A-AFB0-4488-A2E7-2908E990F5D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  <p:extLst>
      <p:ext uri="{BB962C8B-B14F-4D97-AF65-F5344CB8AC3E}">
        <p14:creationId xmlns:p14="http://schemas.microsoft.com/office/powerpoint/2010/main" val="234997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20688"/>
            <a:ext cx="8452048" cy="51054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361950" indent="-361950" latinLnBrk="0">
              <a:spcBef>
                <a:spcPts val="0"/>
              </a:spcBef>
              <a:buBlip>
                <a:blip r:embed="rId2"/>
              </a:buBlip>
              <a:defRPr/>
            </a:pPr>
            <a:r>
              <a:rPr lang="en-US" altLang="ko-KR" sz="2000" b="1">
                <a:latin typeface="나눔고딕 ExtraBold" pitchFamily="50" charset="-127"/>
                <a:ea typeface="나눔고딕 ExtraBold" pitchFamily="50" charset="-127"/>
              </a:rPr>
              <a:t>Review: </a:t>
            </a:r>
            <a:r>
              <a:rPr lang="ko-KR" altLang="en-US" sz="2000" b="1">
                <a:latin typeface="나눔고딕 ExtraBold" pitchFamily="50" charset="-127"/>
                <a:ea typeface="나눔고딕 ExtraBold" pitchFamily="50" charset="-127"/>
              </a:rPr>
              <a:t>패턴 모드 학습</a:t>
            </a:r>
            <a:endParaRPr lang="en-US" altLang="ko-KR" sz="2000" b="1" dirty="0">
              <a:latin typeface="나눔고딕 ExtraBold" pitchFamily="50" charset="-127"/>
              <a:ea typeface="나눔고딕 ExtraBold" pitchFamily="50" charset="-127"/>
            </a:endParaRPr>
          </a:p>
          <a:p>
            <a:pPr lvl="1"/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샘플을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 입력한 후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 인식하면 곧 바로 가중치를 갱신함</a:t>
            </a:r>
          </a:p>
          <a:p>
            <a:pPr eaLnBrk="1" hangingPunct="1"/>
            <a:endParaRPr lang="ko-KR" altLang="en-US" sz="2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53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26" y="1400051"/>
            <a:ext cx="7042342" cy="507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821C048-E2D6-4BD0-B12D-199032626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47112"/>
            <a:ext cx="6264696" cy="40156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학습과 인식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840ECF-2A37-4F26-8A04-9EBDB43D1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C4CD82-31DA-40C6-B867-65C44CA8C9D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0CA25-125A-49F3-BD7F-1EF47F36BDE0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7032"/>
            <a:ext cx="4139951" cy="216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641596"/>
            <a:ext cx="3888432" cy="5012484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361950" indent="-361950" latinLnBrk="0">
              <a:spcBef>
                <a:spcPts val="0"/>
              </a:spcBef>
              <a:buBlip>
                <a:blip r:embed="rId3"/>
              </a:buBlip>
            </a:pPr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선형 분리 불가능할 경우에는 </a:t>
            </a:r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8288" lvl="1" indent="-179388" eaLnBrk="1" latinLnBrk="0" hangingPunct="1"/>
            <a:r>
              <a:rPr lang="en-US" altLang="ko-KR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(b)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선형 </a:t>
            </a:r>
            <a:r>
              <a:rPr lang="ko-KR" altLang="en-US" sz="12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분리 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불가능한 상황임</a:t>
            </a:r>
            <a:endParaRPr lang="en-US" altLang="ko-KR" sz="12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8288" lvl="1" indent="-179388" eaLnBrk="1" latinLnBrk="0" hangingPunct="1"/>
            <a:endParaRPr lang="ko-KR" altLang="en-US" sz="12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8288" lvl="1" indent="-179388" eaLnBrk="1" latinLnBrk="0" hangingPunct="1"/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경우</a:t>
            </a:r>
            <a:r>
              <a:rPr lang="en-US" altLang="ko-KR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12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샘플을 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올바르게 분류하고자하는 목표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200" i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)=0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만들자는 목표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2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버리고</a:t>
            </a:r>
            <a:r>
              <a:rPr lang="en-US" altLang="ko-KR" sz="12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200" i="1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200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최소화하는 </a:t>
            </a:r>
            <a:r>
              <a:rPr lang="ko-KR" altLang="en-US" sz="120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목표로 수정</a:t>
            </a:r>
            <a:endParaRPr lang="en-US" altLang="ko-KR" sz="1200">
              <a:solidFill>
                <a:srgbClr val="0000FF"/>
              </a:solidFill>
              <a:highlight>
                <a:srgbClr val="FFFF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8288" lvl="1" indent="-179388" eaLnBrk="1" latinLnBrk="0" hangingPunct="1"/>
            <a:endParaRPr lang="en-US" altLang="ko-KR" sz="1200">
              <a:solidFill>
                <a:srgbClr val="0000FF"/>
              </a:solidFill>
              <a:highlight>
                <a:srgbClr val="FFFF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8288" lvl="1" indent="-179388" eaLnBrk="1" latinLnBrk="0" hangingPunct="1"/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새롭게 계산한 </a:t>
            </a:r>
            <a:r>
              <a:rPr lang="en-US" altLang="ko-KR" sz="12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 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</a:t>
            </a:r>
            <a:r>
              <a:rPr lang="ko-KR" altLang="en-US" sz="12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 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것보다 좋은지를 확인함 </a:t>
            </a:r>
            <a:r>
              <a:rPr lang="en-US" altLang="ko-KR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만약 더 </a:t>
            </a:r>
            <a:r>
              <a:rPr lang="ko-KR" altLang="en-US" sz="12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좋으면 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이를 선택 사용함 </a:t>
            </a:r>
            <a:r>
              <a:rPr lang="en-US" altLang="ko-KR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사례</a:t>
            </a:r>
            <a:r>
              <a:rPr lang="en-US" altLang="ko-KR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pocket algorithm)</a:t>
            </a:r>
            <a:endParaRPr lang="ko-KR" altLang="en-US" sz="12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171656"/>
            <a:ext cx="4980911" cy="48659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2DF92B3-0FD8-4280-BA44-813523481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47112"/>
            <a:ext cx="6264696" cy="40156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학습과 인식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9D495A-B41A-4CE9-BE10-E8463DD12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C4CD82-31DA-40C6-B867-65C44CA8C9D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9657A-A0BB-4B06-8723-444792F349A5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AE04EE3-C739-41C0-B3F5-F8509C3F4AB5}"/>
              </a:ext>
            </a:extLst>
          </p:cNvPr>
          <p:cNvCxnSpPr>
            <a:cxnSpLocks/>
          </p:cNvCxnSpPr>
          <p:nvPr/>
        </p:nvCxnSpPr>
        <p:spPr>
          <a:xfrm>
            <a:off x="4874676" y="3628214"/>
            <a:ext cx="3528392" cy="0"/>
          </a:xfrm>
          <a:prstGeom prst="line">
            <a:avLst/>
          </a:prstGeom>
          <a:ln w="1905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429C66-7C55-4F13-B3A5-051EADBCC1CB}"/>
              </a:ext>
            </a:extLst>
          </p:cNvPr>
          <p:cNvSpPr txBox="1"/>
          <p:nvPr/>
        </p:nvSpPr>
        <p:spPr>
          <a:xfrm>
            <a:off x="6012160" y="3872080"/>
            <a:ext cx="25110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옳게 인식하는 비율 값</a:t>
            </a:r>
            <a:r>
              <a:rPr lang="en-US" altLang="ko-KR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(q)</a:t>
            </a:r>
            <a:r>
              <a:rPr lang="ko-KR" altLang="en-US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높아지는 </a:t>
            </a:r>
            <a:r>
              <a:rPr lang="en-US" altLang="ko-KR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weight</a:t>
            </a:r>
            <a:r>
              <a:rPr lang="ko-KR" altLang="en-US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bias </a:t>
            </a:r>
            <a:r>
              <a:rPr lang="ko-KR" altLang="en-US" sz="1050">
                <a:solidFill>
                  <a:srgbClr val="FF00FF"/>
                </a:solidFill>
                <a:highlight>
                  <a:srgbClr val="FFFF0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값을 선택함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0312" y="78740"/>
            <a:ext cx="165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목차</a:t>
            </a:r>
          </a:p>
        </p:txBody>
      </p:sp>
      <p:sp>
        <p:nvSpPr>
          <p:cNvPr id="13" name="모서리가 둥근 직사각형 12"/>
          <p:cNvSpPr/>
          <p:nvPr/>
        </p:nvSpPr>
        <p:spPr>
          <a:xfrm rot="10800000">
            <a:off x="1116177" y="836037"/>
            <a:ext cx="6840760" cy="8647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9393" y="1037002"/>
            <a:ext cx="6673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개요 </a:t>
            </a:r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신경 회로망 상세 설명 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endParaRPr lang="ko-KR" altLang="en-US" sz="1600" b="1" dirty="0">
              <a:solidFill>
                <a:srgbClr val="C00000"/>
              </a:solidFill>
            </a:endParaRPr>
          </a:p>
          <a:p>
            <a:pPr algn="ctr" fontAlgn="base"/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79393" y="908044"/>
            <a:ext cx="6673912" cy="71958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/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283968" y="6561131"/>
            <a:ext cx="648072" cy="365125"/>
          </a:xfrm>
        </p:spPr>
        <p:txBody>
          <a:bodyPr/>
          <a:lstStyle/>
          <a:p>
            <a:fld id="{6BCCB3AF-423D-41CB-AFF9-3007F6A0777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FBEAAF2-6252-5D4F-B8B9-A3F3D480207C}"/>
              </a:ext>
            </a:extLst>
          </p:cNvPr>
          <p:cNvSpPr/>
          <p:nvPr/>
        </p:nvSpPr>
        <p:spPr>
          <a:xfrm>
            <a:off x="2771800" y="2060848"/>
            <a:ext cx="4037480" cy="644788"/>
          </a:xfrm>
          <a:prstGeom prst="roundRect">
            <a:avLst/>
          </a:prstGeom>
          <a:solidFill>
            <a:srgbClr val="F7C80D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 설명</a:t>
            </a:r>
            <a:endParaRPr lang="en-US" altLang="ko-KR" b="1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079A909D-C09B-4E4C-9420-5098E2C856B1}"/>
              </a:ext>
            </a:extLst>
          </p:cNvPr>
          <p:cNvSpPr/>
          <p:nvPr/>
        </p:nvSpPr>
        <p:spPr>
          <a:xfrm>
            <a:off x="2771799" y="3065426"/>
            <a:ext cx="4037477" cy="644788"/>
          </a:xfrm>
          <a:prstGeom prst="roundRect">
            <a:avLst/>
          </a:prstGeom>
          <a:solidFill>
            <a:srgbClr val="68A84A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Confusion </a:t>
            </a:r>
            <a:r>
              <a:rPr lang="ko-KR" altLang="en-US" b="1" dirty="0">
                <a:solidFill>
                  <a:schemeClr val="bg1">
                    <a:alpha val="99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행렬</a:t>
            </a:r>
            <a:endParaRPr lang="en-US" altLang="ko-KR" b="1" dirty="0">
              <a:solidFill>
                <a:schemeClr val="bg1">
                  <a:alpha val="99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28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642938"/>
            <a:ext cx="7772400" cy="51054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 latinLnBrk="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>
                <a:latin typeface="나눔고딕 ExtraBold" pitchFamily="50" charset="-127"/>
                <a:ea typeface="나눔고딕 ExtraBold" pitchFamily="50" charset="-127"/>
              </a:rPr>
              <a:t>단일 퍼셉트론의 한계</a:t>
            </a:r>
            <a:r>
              <a:rPr lang="en-US" altLang="ko-KR" sz="2000" b="1">
                <a:latin typeface="나눔고딕 ExtraBold" pitchFamily="50" charset="-127"/>
                <a:ea typeface="나눔고딕 ExtraBold" pitchFamily="50" charset="-127"/>
              </a:rPr>
              <a:t>: XOR </a:t>
            </a:r>
            <a:r>
              <a:rPr lang="ko-KR" altLang="en-US" sz="2000" b="1" dirty="0">
                <a:latin typeface="나눔고딕 ExtraBold" pitchFamily="50" charset="-127"/>
                <a:ea typeface="나눔고딕 ExtraBold" pitchFamily="50" charset="-127"/>
              </a:rPr>
              <a:t>문제</a:t>
            </a:r>
          </a:p>
          <a:p>
            <a:pPr lvl="1" eaLnBrk="1" hangingPunct="1"/>
            <a:r>
              <a:rPr lang="en-US" altLang="ko-KR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XOR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</a:t>
            </a:r>
            <a:r>
              <a:rPr lang="en-US" altLang="ko-KR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퍼셉트론으로는 </a:t>
            </a:r>
            <a:r>
              <a:rPr lang="en-US" altLang="ko-KR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75% 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정인식률 한계가 있음</a:t>
            </a:r>
            <a:endParaRPr lang="en-US" altLang="ko-KR" sz="160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한계를 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극복할 것인가</a:t>
            </a:r>
            <a:r>
              <a:rPr lang="en-US" altLang="ko-KR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6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eaLnBrk="1" hangingPunct="1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개의 퍼셉트론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결정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직선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분류함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0" y="2225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755576" y="33605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pic>
        <p:nvPicPr>
          <p:cNvPr id="2560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512" y="2188535"/>
            <a:ext cx="5411688" cy="317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41" y="5662775"/>
            <a:ext cx="6085561" cy="69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1C274B5-5216-4FF4-9CF9-5CD79BAF0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47112"/>
            <a:ext cx="6264696" cy="40156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다층퍼셉트론 </a:t>
            </a: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구조와 원리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9C52D6-FE6F-4902-AC1B-03EB19D5B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C4CD82-31DA-40C6-B867-65C44CA8C9D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73D53-34BD-4552-8D92-85549A74A32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다층퍼셉트론 </a:t>
            </a:r>
            <a:r>
              <a:rPr lang="en-US" altLang="ko-KR" dirty="0"/>
              <a:t>- </a:t>
            </a:r>
            <a:r>
              <a:rPr lang="ko-KR" altLang="en-US" dirty="0"/>
              <a:t>구조와 원리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12470"/>
            <a:ext cx="8579296" cy="507873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단계에 걸쳐 문제 해결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 특징 공간을 새로운 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공간으로 매핑 </a:t>
            </a:r>
            <a:r>
              <a:rPr lang="en-US" altLang="ko-KR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(perceptron 1, 2)</a:t>
            </a:r>
            <a:endParaRPr lang="ko-KR" altLang="en-US" sz="16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>
              <a:buFont typeface="Wingdings" charset="2"/>
              <a:buChar char="q"/>
              <a:defRPr/>
            </a:pP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공간에서 분류 </a:t>
            </a:r>
            <a:r>
              <a:rPr lang="en-US" altLang="ko-KR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(perceptron 3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의한 결정 직선</a:t>
            </a:r>
            <a:r>
              <a:rPr lang="en-US" altLang="ko-KR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9483" name="Rectangle 235"/>
          <p:cNvSpPr>
            <a:spLocks noChangeArrowheads="1"/>
          </p:cNvSpPr>
          <p:nvPr/>
        </p:nvSpPr>
        <p:spPr bwMode="auto">
          <a:xfrm>
            <a:off x="0" y="331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26629" name="Picture 2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87513"/>
            <a:ext cx="48768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191000" y="2362200"/>
            <a:ext cx="1600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14800" y="3009900"/>
            <a:ext cx="1600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10F516-DB56-4DF1-8748-4C9FA90E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8BCC9-6EB8-4F49-8675-8173BF9AFF73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B4BCF0-BF55-4BE8-A42C-10426FA2C0EB}"/>
              </a:ext>
            </a:extLst>
          </p:cNvPr>
          <p:cNvGrpSpPr/>
          <p:nvPr/>
        </p:nvGrpSpPr>
        <p:grpSpPr>
          <a:xfrm>
            <a:off x="1331640" y="3588688"/>
            <a:ext cx="6751320" cy="2276475"/>
            <a:chOff x="487680" y="3869055"/>
            <a:chExt cx="6751320" cy="2276475"/>
          </a:xfrm>
        </p:grpSpPr>
        <p:pic>
          <p:nvPicPr>
            <p:cNvPr id="26630" name="Picture 2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3869055"/>
              <a:ext cx="4038600" cy="22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680" y="3998616"/>
              <a:ext cx="1633353" cy="1880194"/>
            </a:xfrm>
            <a:prstGeom prst="rect">
              <a:avLst/>
            </a:prstGeom>
          </p:spPr>
        </p:pic>
        <p:cxnSp>
          <p:nvCxnSpPr>
            <p:cNvPr id="4" name="직선 화살표 연결선 3"/>
            <p:cNvCxnSpPr>
              <a:stCxn id="2" idx="3"/>
            </p:cNvCxnSpPr>
            <p:nvPr/>
          </p:nvCxnSpPr>
          <p:spPr>
            <a:xfrm>
              <a:off x="2121033" y="4938713"/>
              <a:ext cx="8507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008070" y="4420216"/>
              <a:ext cx="1066800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b,c</a:t>
              </a: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는 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(1,1)</a:t>
              </a: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로 변환됨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81697" y="5105708"/>
              <a:ext cx="1066800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a 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  <a:sym typeface="Wingdings" panose="05000000000000000000" pitchFamily="2" charset="2"/>
                </a:rPr>
                <a:t> 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(-1,1)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d 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  <a:sym typeface="Wingdings" panose="05000000000000000000" pitchFamily="2" charset="2"/>
                </a:rPr>
                <a:t> (1,-1)</a:t>
              </a: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089217" y="5135930"/>
              <a:ext cx="1017470" cy="4178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47800" y="4080632"/>
              <a:ext cx="199766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2075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단계 </a:t>
              </a:r>
              <a:r>
                <a:rPr kumimoji="1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1: </a:t>
              </a:r>
              <a:r>
                <a:rPr kumimoji="1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새로운 공간으로 매핑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5029200" y="4878726"/>
              <a:ext cx="5334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756704" y="5198171"/>
              <a:ext cx="1122422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2075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단계 </a:t>
              </a:r>
              <a:r>
                <a:rPr kumimoji="1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2: </a:t>
              </a:r>
              <a:r>
                <a:rPr kumimoji="1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새로운</a:t>
              </a:r>
              <a:endPara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endParaRPr>
            </a:p>
            <a:p>
              <a:pPr marL="92075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공간에서 분류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AADE09-94A1-44E6-9771-398745A34745}"/>
                </a:ext>
              </a:extLst>
            </p:cNvPr>
            <p:cNvSpPr/>
            <p:nvPr/>
          </p:nvSpPr>
          <p:spPr bwMode="auto">
            <a:xfrm>
              <a:off x="3763258" y="3967643"/>
              <a:ext cx="186575" cy="905146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D97C37C-037E-4160-A803-0AFD5EF7960E}"/>
                </a:ext>
              </a:extLst>
            </p:cNvPr>
            <p:cNvSpPr/>
            <p:nvPr/>
          </p:nvSpPr>
          <p:spPr bwMode="auto">
            <a:xfrm>
              <a:off x="4134213" y="5026402"/>
              <a:ext cx="894987" cy="158611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D36E1E-F5CC-43FF-AE3F-52E327764116}"/>
              </a:ext>
            </a:extLst>
          </p:cNvPr>
          <p:cNvSpPr txBox="1"/>
          <p:nvPr/>
        </p:nvSpPr>
        <p:spPr>
          <a:xfrm>
            <a:off x="4255934" y="3880982"/>
            <a:ext cx="23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050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0B7DD-81F6-4774-8B57-FC2BDCD86BE4}"/>
              </a:ext>
            </a:extLst>
          </p:cNvPr>
          <p:cNvSpPr txBox="1"/>
          <p:nvPr/>
        </p:nvSpPr>
        <p:spPr>
          <a:xfrm>
            <a:off x="5357010" y="5169135"/>
            <a:ext cx="23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050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D4480-5372-4EB1-8AE1-29BF8544F909}"/>
              </a:ext>
            </a:extLst>
          </p:cNvPr>
          <p:cNvSpPr txBox="1"/>
          <p:nvPr/>
        </p:nvSpPr>
        <p:spPr>
          <a:xfrm>
            <a:off x="5156855" y="3827561"/>
            <a:ext cx="5595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c,b</a:t>
            </a:r>
            <a:endParaRPr lang="ko-KR" altLang="en-US" sz="1050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다층퍼셉트론 </a:t>
            </a:r>
            <a:r>
              <a:rPr lang="en-US" altLang="ko-KR"/>
              <a:t>- </a:t>
            </a:r>
            <a:r>
              <a:rPr lang="ko-KR" altLang="en-US"/>
              <a:t>구조와 원리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/>
              <a:t>다층 퍼셉트론 </a:t>
            </a:r>
            <a:r>
              <a:rPr lang="en-US" altLang="ko-KR" sz="2000" b="1"/>
              <a:t>(MLP: </a:t>
            </a:r>
            <a:r>
              <a:rPr lang="en-US" altLang="ko-KR" sz="2000" b="1" dirty="0"/>
              <a:t>Multi-layer perceptron)</a:t>
            </a:r>
          </a:p>
          <a:p>
            <a:pPr eaLnBrk="1" hangingPunct="1">
              <a:buFont typeface="Wingdings" charset="2"/>
              <a:buChar char="n"/>
              <a:defRPr/>
            </a:pPr>
            <a:endParaRPr lang="en-US" altLang="ko-KR" dirty="0"/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pic>
        <p:nvPicPr>
          <p:cNvPr id="276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58483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47674" y="3276705"/>
            <a:ext cx="3388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두개의 퍼셉트론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1,2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사용하여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marL="92075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특징 벡터를 새로운 공간으로 매핑함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2075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2075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이후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공간에서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2075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하나의 퍼셉트론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페셉트론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3)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사용하여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marL="92075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 분류함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A487BF-81D2-468D-8BE6-04BC2716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5FADB-648E-46C3-AD91-E6EE31096DE2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다층퍼셉트론 </a:t>
            </a:r>
            <a:r>
              <a:rPr lang="en-US" altLang="ko-KR"/>
              <a:t>- </a:t>
            </a:r>
            <a:r>
              <a:rPr lang="ko-KR" altLang="en-US"/>
              <a:t>구조와 원리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295" y="712470"/>
            <a:ext cx="8229600" cy="51054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/>
              <a:t>다층 퍼셉트론 </a:t>
            </a:r>
            <a:r>
              <a:rPr lang="ko-KR" altLang="en-US" sz="2000" b="1" dirty="0"/>
              <a:t>아키텍처</a:t>
            </a:r>
          </a:p>
          <a:p>
            <a:pPr lvl="1" eaLnBrk="1" hangingPunct="1"/>
            <a:r>
              <a:rPr lang="ko-KR" altLang="en-US" sz="140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입력층</a:t>
            </a:r>
            <a:r>
              <a:rPr lang="en-US" altLang="ko-KR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은닉층</a:t>
            </a:r>
            <a:r>
              <a:rPr lang="en-US" altLang="ko-KR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출력층을</a:t>
            </a:r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가짐 </a:t>
            </a:r>
          </a:p>
          <a:p>
            <a:pPr lvl="1" eaLnBrk="1" hangingPunct="1"/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입력을 위한</a:t>
            </a:r>
            <a:r>
              <a:rPr lang="en-US" altLang="ko-KR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</a:t>
            </a:r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노드</a:t>
            </a:r>
            <a:r>
              <a:rPr lang="en-US" altLang="ko-KR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</a:t>
            </a:r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bias</a:t>
            </a:r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위한 노드 </a:t>
            </a:r>
            <a:r>
              <a:rPr lang="en-US" altLang="ko-KR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d+1)</a:t>
            </a:r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노드</a:t>
            </a:r>
            <a:endParaRPr lang="en-US" altLang="ko-KR" sz="14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r>
              <a:rPr lang="ko-KR" altLang="en-US" sz="14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개의 은닉층 및 </a:t>
            </a:r>
            <a:r>
              <a:rPr lang="en-US" altLang="ko-KR" sz="14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P+1</a:t>
            </a:r>
            <a:r>
              <a:rPr lang="ko-KR" altLang="en-US" sz="14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은닉층 노드 </a:t>
            </a:r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r>
              <a:rPr lang="en-US" altLang="ko-KR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(+1</a:t>
            </a:r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bias </a:t>
            </a:r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 eaLnBrk="1" hangingPunct="1"/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</a:t>
            </a:r>
            <a:r>
              <a:rPr lang="en-US" altLang="ko-KR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</a:t>
            </a:r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0" y="156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6388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B1628C-BBDD-44F6-ADE8-287B52FB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8B46A-5183-4149-944D-EEC08BAD13C5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112ABB9-A0BE-47A3-8B55-C3FDD01BB8DF}"/>
              </a:ext>
            </a:extLst>
          </p:cNvPr>
          <p:cNvSpPr/>
          <p:nvPr/>
        </p:nvSpPr>
        <p:spPr bwMode="auto">
          <a:xfrm>
            <a:off x="4067944" y="2296434"/>
            <a:ext cx="678963" cy="291787"/>
          </a:xfrm>
          <a:prstGeom prst="roundRect">
            <a:avLst/>
          </a:prstGeom>
          <a:solidFill>
            <a:srgbClr val="FF00FF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다층퍼셉트론 </a:t>
            </a:r>
            <a:r>
              <a:rPr lang="en-US" altLang="ko-KR"/>
              <a:t>- </a:t>
            </a:r>
            <a:r>
              <a:rPr lang="ko-KR" altLang="en-US"/>
              <a:t>구조와 원리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/>
              <a:t>신경망은 일종의 함수</a:t>
            </a:r>
          </a:p>
          <a:p>
            <a:pPr eaLnBrk="1" hangingPunct="1">
              <a:buFont typeface="Wingdings" charset="2"/>
              <a:buChar char="n"/>
              <a:defRPr/>
            </a:pPr>
            <a:endParaRPr lang="ko-KR" altLang="en-US" dirty="0"/>
          </a:p>
          <a:p>
            <a:pPr eaLnBrk="1" hangingPunct="1">
              <a:buFont typeface="Wingdings" charset="2"/>
              <a:buChar char="n"/>
              <a:defRPr/>
            </a:pPr>
            <a:endParaRPr lang="ko-KR" altLang="en-US" dirty="0"/>
          </a:p>
          <a:p>
            <a:pPr eaLnBrk="1" hangingPunct="1">
              <a:buFont typeface="Wingdings" charset="2"/>
              <a:buChar char="n"/>
              <a:defRPr/>
            </a:pPr>
            <a:endParaRPr lang="ko-KR" altLang="en-US" dirty="0"/>
          </a:p>
          <a:p>
            <a:pPr eaLnBrk="1" hangingPunct="1">
              <a:buFont typeface="Wingdings" charset="2"/>
              <a:buChar char="n"/>
              <a:defRPr/>
            </a:pPr>
            <a:endParaRPr lang="ko-KR" altLang="en-US" dirty="0"/>
          </a:p>
          <a:p>
            <a:pPr eaLnBrk="1" hangingPunct="1">
              <a:buFont typeface="Wingdings" charset="2"/>
              <a:buChar char="n"/>
              <a:defRPr/>
            </a:pPr>
            <a:endParaRPr lang="ko-KR" altLang="en-US" dirty="0"/>
          </a:p>
        </p:txBody>
      </p:sp>
      <p:pic>
        <p:nvPicPr>
          <p:cNvPr id="2970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010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629400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71985" y="1851176"/>
            <a:ext cx="133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(4.10)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8185" y="3387625"/>
            <a:ext cx="133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(4.11)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99753" y="1350279"/>
            <a:ext cx="4424341" cy="4038661"/>
            <a:chOff x="4095097" y="1371600"/>
            <a:chExt cx="4424341" cy="40386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5097" y="1371600"/>
              <a:ext cx="4392558" cy="297938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79353" y="438097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입력 </a:t>
              </a: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57443" y="4343969"/>
              <a:ext cx="1361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출력벡터</a:t>
              </a:r>
              <a:r>
                <a: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o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5846" y="4350757"/>
              <a:ext cx="1671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은닉층</a:t>
              </a:r>
              <a:r>
                <a: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출력</a:t>
              </a: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z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35496" y="4763930"/>
              <a:ext cx="1171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은닉층에서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kumimoji="1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출력층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매핑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함수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 q(.))</a:t>
              </a: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91280" y="4875000"/>
              <a:ext cx="1476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입력층에서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kumimoji="1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은닉층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매핑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함수</a:t>
              </a:r>
              <a:r>
                <a:rPr kumimoji="1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 p(.))</a:t>
              </a: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E8499-E1E6-4D24-81E4-3020EFBD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B6DE2-34E3-4862-9F17-CF305959DEB6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A552B-1E96-4AF9-A1D8-8981632EC7F7}"/>
              </a:ext>
            </a:extLst>
          </p:cNvPr>
          <p:cNvSpPr txBox="1"/>
          <p:nvPr/>
        </p:nvSpPr>
        <p:spPr>
          <a:xfrm>
            <a:off x="4494076" y="15390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z=p(x)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D5CC0A-89EB-48A4-B1BF-8998FDE348D3}"/>
              </a:ext>
            </a:extLst>
          </p:cNvPr>
          <p:cNvSpPr txBox="1"/>
          <p:nvPr/>
        </p:nvSpPr>
        <p:spPr>
          <a:xfrm>
            <a:off x="6103448" y="153316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o=q(z)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다층퍼셉트론 </a:t>
            </a:r>
            <a:r>
              <a:rPr lang="en-US" altLang="ko-KR"/>
              <a:t>- </a:t>
            </a:r>
            <a:r>
              <a:rPr lang="ko-KR" altLang="en-US"/>
              <a:t>구조와 원리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/>
              <a:t>전방 계산 </a:t>
            </a:r>
            <a:r>
              <a:rPr lang="en-US" altLang="ko-KR" sz="2000" b="1" dirty="0"/>
              <a:t>(forward computation</a:t>
            </a:r>
            <a:r>
              <a:rPr lang="en-US" altLang="ko-KR" sz="2000" b="1"/>
              <a:t>) </a:t>
            </a:r>
          </a:p>
          <a:p>
            <a:pPr lvl="1">
              <a:defRPr/>
            </a:pPr>
            <a:r>
              <a:rPr lang="ko-KR" altLang="en-US" sz="14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신경회로망의 </a:t>
            </a:r>
            <a:r>
              <a:rPr lang="ko-KR" altLang="en-US" sz="14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왼쪽에서 오른쪽으로 계산이 </a:t>
            </a:r>
            <a:r>
              <a:rPr lang="ko-KR" altLang="en-US" sz="14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이뤄짐 </a:t>
            </a:r>
            <a:endParaRPr lang="en-US" altLang="ko-KR" sz="14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buFont typeface="Wingdings" charset="2"/>
              <a:buChar char="n"/>
              <a:defRPr/>
            </a:pPr>
            <a:endParaRPr lang="en-US" altLang="ko-KR" dirty="0"/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pic>
        <p:nvPicPr>
          <p:cNvPr id="3072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0" y="1720622"/>
            <a:ext cx="67421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740245" y="1412776"/>
            <a:ext cx="5239515" cy="4442049"/>
            <a:chOff x="3708068" y="1371600"/>
            <a:chExt cx="4882291" cy="452021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097" y="1371600"/>
              <a:ext cx="4392558" cy="29793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08068" y="4714879"/>
              <a:ext cx="1219200" cy="380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입력 </a:t>
              </a: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x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8364" y="4663339"/>
              <a:ext cx="1361995" cy="380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출력벡터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 </a:t>
              </a: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o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0877" y="4698637"/>
              <a:ext cx="1361995" cy="64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은닉층</a:t>
              </a: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 출력</a:t>
              </a: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z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0402" y="5179280"/>
              <a:ext cx="1361995" cy="712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은닉층에서</a:t>
              </a:r>
              <a:r>
                <a:rPr kumimoji="1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 </a:t>
              </a:r>
              <a:r>
                <a:rPr kumimoji="1" lang="ko-KR" alt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출력층</a:t>
              </a:r>
              <a:r>
                <a:rPr kumimoji="1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 매핑</a:t>
              </a:r>
              <a:r>
                <a:rPr kumimoji="1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 </a:t>
              </a:r>
              <a:r>
                <a:rPr kumimoji="1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함수</a:t>
              </a:r>
              <a:r>
                <a:rPr kumimoji="1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( q(.))</a:t>
              </a:r>
              <a:endParaRPr kumimoji="1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6800" y="5144587"/>
              <a:ext cx="1361995" cy="712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입력층에서</a:t>
              </a:r>
              <a:r>
                <a:rPr kumimoji="1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 </a:t>
              </a:r>
              <a:r>
                <a:rPr kumimoji="1" lang="ko-KR" alt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은닉층</a:t>
              </a:r>
              <a:r>
                <a:rPr kumimoji="1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 매핑</a:t>
              </a:r>
              <a:r>
                <a:rPr kumimoji="1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 </a:t>
              </a:r>
              <a:r>
                <a:rPr kumimoji="1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함수</a:t>
              </a:r>
              <a:r>
                <a:rPr kumimoji="1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rPr>
                <a:t>( p(.))</a:t>
              </a:r>
              <a:endParaRPr kumimoji="1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67544" y="5197859"/>
            <a:ext cx="2520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활성함수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(activation function)</a:t>
            </a:r>
            <a:endParaRPr kumimoji="1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3" name="직선 화살표 연결선 2"/>
          <p:cNvCxnSpPr>
            <a:cxnSpLocks/>
            <a:stCxn id="17" idx="0"/>
          </p:cNvCxnSpPr>
          <p:nvPr/>
        </p:nvCxnSpPr>
        <p:spPr>
          <a:xfrm flipV="1">
            <a:off x="1727684" y="4962115"/>
            <a:ext cx="24916" cy="23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8418" y="252807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(4.12)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4618" y="406452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(4.13)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B3C09-A6EE-4CC8-9A40-D509D92A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3D2B4-7326-4D8B-868D-A8F003E3370B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9C5786-C36A-4D02-A471-B5C3B67F4877}"/>
              </a:ext>
            </a:extLst>
          </p:cNvPr>
          <p:cNvSpPr txBox="1"/>
          <p:nvPr/>
        </p:nvSpPr>
        <p:spPr>
          <a:xfrm>
            <a:off x="381311" y="3078845"/>
            <a:ext cx="2520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활성함수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(activation function)</a:t>
            </a:r>
            <a:endParaRPr kumimoji="1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다층퍼셉트론 </a:t>
            </a:r>
            <a:r>
              <a:rPr lang="en-US" altLang="ko-KR"/>
              <a:t>- </a:t>
            </a:r>
            <a:r>
              <a:rPr lang="ko-KR" altLang="en-US"/>
              <a:t>구조와 원리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/>
              <a:t>활성 함수 </a:t>
            </a:r>
            <a:r>
              <a:rPr lang="en-US" altLang="ko-KR" sz="2000" b="1" dirty="0"/>
              <a:t>(activation function)</a:t>
            </a:r>
          </a:p>
          <a:p>
            <a:pPr lvl="1">
              <a:defRPr/>
            </a:pP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비선형 함수 사용 가능</a:t>
            </a:r>
            <a:r>
              <a:rPr lang="en-US" altLang="ko-KR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시그모이드 함수</a:t>
            </a:r>
            <a:endParaRPr lang="ko-KR" altLang="en-US" sz="16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4114800"/>
            <a:ext cx="6761543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3FFB26-A6D3-45A6-86EE-74601507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D3040-44D5-4B93-8880-5593CDB82938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9DD3E7-2EFA-42EF-B43D-5943C6E8BCAF}"/>
              </a:ext>
            </a:extLst>
          </p:cNvPr>
          <p:cNvGrpSpPr/>
          <p:nvPr/>
        </p:nvGrpSpPr>
        <p:grpSpPr>
          <a:xfrm>
            <a:off x="822821" y="1374889"/>
            <a:ext cx="5750453" cy="2603387"/>
            <a:chOff x="822821" y="1374889"/>
            <a:chExt cx="5750453" cy="2603387"/>
          </a:xfrm>
        </p:grpSpPr>
        <p:pic>
          <p:nvPicPr>
            <p:cNvPr id="3174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374889"/>
              <a:ext cx="5673682" cy="1195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782913"/>
              <a:ext cx="5079857" cy="1195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A6FB702-D053-44E7-B993-E12441718485}"/>
                </a:ext>
              </a:extLst>
            </p:cNvPr>
            <p:cNvSpPr/>
            <p:nvPr/>
          </p:nvSpPr>
          <p:spPr bwMode="auto">
            <a:xfrm>
              <a:off x="827584" y="1484784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1F40156-593B-4F65-8E23-CA7F8D00F061}"/>
                </a:ext>
              </a:extLst>
            </p:cNvPr>
            <p:cNvSpPr/>
            <p:nvPr/>
          </p:nvSpPr>
          <p:spPr bwMode="auto">
            <a:xfrm>
              <a:off x="822821" y="288337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EF164C-64AD-4B52-A52E-0FCB18C665B0}"/>
              </a:ext>
            </a:extLst>
          </p:cNvPr>
          <p:cNvSpPr txBox="1"/>
          <p:nvPr/>
        </p:nvSpPr>
        <p:spPr>
          <a:xfrm>
            <a:off x="4139952" y="2139365"/>
            <a:ext cx="45273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Derivative of Sigmoid: </a:t>
            </a:r>
          </a:p>
          <a:p>
            <a:pPr algn="ctr"/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http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://www.ai.mit.edu/courses/6.892/lecture8-html/sld015.htm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다층퍼셉트론 </a:t>
            </a:r>
            <a:r>
              <a:rPr lang="en-US" altLang="ko-KR"/>
              <a:t>- </a:t>
            </a:r>
            <a:r>
              <a:rPr lang="ko-KR" altLang="en-US"/>
              <a:t>구조와 원리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/>
              <a:t>다층 퍼셉트론의 공간 분할 능력</a:t>
            </a:r>
          </a:p>
          <a:p>
            <a:pPr lvl="1">
              <a:defRPr/>
            </a:pP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활성 함수에 따른 공간 분할</a:t>
            </a:r>
          </a:p>
          <a:p>
            <a:pPr lvl="1" eaLnBrk="1" hangingPunct="1">
              <a:buFont typeface="Wingdings" charset="2"/>
              <a:buChar char="q"/>
              <a:defRPr/>
            </a:pPr>
            <a:endParaRPr lang="ko-KR" alt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71685"/>
            <a:ext cx="5133097" cy="524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23928" y="4725144"/>
                <a:ext cx="4341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ko-KR" alt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</m:oMath>
                </a14:m>
                <a:r>
                  <a:rPr kumimoji="1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굴림" panose="020B0600000101010101" pitchFamily="50" charset="-127"/>
                    <a:cs typeface="+mn-cs"/>
                  </a:rPr>
                  <a:t> 값이 줄어들 수록 </a:t>
                </a:r>
                <a:r>
                  <a:rPr kumimoji="1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굴림" panose="020B0600000101010101" pitchFamily="50" charset="-127"/>
                    <a:cs typeface="+mn-cs"/>
                  </a:rPr>
                  <a:t>w1 class </a:t>
                </a:r>
                <a:r>
                  <a:rPr kumimoji="1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굴림" panose="020B0600000101010101" pitchFamily="50" charset="-127"/>
                    <a:cs typeface="+mn-cs"/>
                  </a:rPr>
                  <a:t>영역이 줄어들고 있음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725144"/>
                <a:ext cx="4341009" cy="307777"/>
              </a:xfrm>
              <a:prstGeom prst="rect">
                <a:avLst/>
              </a:prstGeom>
              <a:blipFill>
                <a:blip r:embed="rId4"/>
                <a:stretch>
                  <a:fillRect t="-5882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829099-5A86-4EAB-915F-AFD09112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F6509-A06A-48A4-B7DE-89741BE80201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Feed-Forward MLP </a:t>
            </a:r>
            <a:endParaRPr lang="ko-KR" alt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en-US" altLang="ko-KR" sz="2000" b="1" dirty="0"/>
              <a:t>FFMLP (Feed-Forward MLP) </a:t>
            </a:r>
            <a:r>
              <a:rPr lang="ko-KR" altLang="en-US" sz="2000" b="1" dirty="0"/>
              <a:t>의 아키텍처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은닉층은 몇 개로</a:t>
            </a:r>
            <a:r>
              <a:rPr lang="en-US" altLang="ko-KR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lvl="1"/>
            <a:r>
              <a:rPr lang="ko-KR" altLang="en-US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층간의</a:t>
            </a:r>
            <a:r>
              <a:rPr lang="ko-KR" altLang="en-US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연결은 어떻게</a:t>
            </a:r>
            <a:r>
              <a:rPr lang="en-US" altLang="ko-KR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층의 노드는 몇 개로</a:t>
            </a:r>
            <a:r>
              <a:rPr lang="en-US" altLang="ko-KR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활성 함수 사용할까</a:t>
            </a:r>
            <a:r>
              <a:rPr lang="en-US" altLang="ko-KR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lvl="1" eaLnBrk="1" hangingPunct="1"/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EE094B-F82E-4A96-86C9-D79D68C6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343CE-C6E7-4664-8C6A-1D673007011E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en-US" altLang="ko-KR" sz="2000" b="1" dirty="0"/>
              <a:t>MLP</a:t>
            </a:r>
            <a:r>
              <a:rPr lang="ko-KR" altLang="en-US" sz="2000" b="1" dirty="0"/>
              <a:t>의 학습이란</a:t>
            </a:r>
            <a:r>
              <a:rPr lang="en-US" altLang="ko-KR" sz="2000" b="1" dirty="0"/>
              <a:t>?</a:t>
            </a:r>
          </a:p>
          <a:p>
            <a:pPr lvl="1" algn="just" eaLnBrk="1" hangingPunct="1"/>
            <a:endParaRPr lang="en-US" altLang="ko-KR" dirty="0"/>
          </a:p>
          <a:p>
            <a:pPr lvl="1" algn="just" eaLnBrk="1" hangingPunct="1"/>
            <a:endParaRPr lang="en-US" altLang="ko-KR" dirty="0"/>
          </a:p>
          <a:p>
            <a:pPr lvl="1" algn="just" eaLnBrk="1" hangingPunct="1"/>
            <a:endParaRPr lang="en-US" altLang="ko-KR" dirty="0"/>
          </a:p>
          <a:p>
            <a:pPr lvl="1" algn="just" eaLnBrk="1" hangingPunct="1"/>
            <a:endParaRPr lang="en-US" altLang="ko-KR" dirty="0"/>
          </a:p>
          <a:p>
            <a:pPr lvl="1" algn="just" eaLnBrk="1" hangingPunct="1"/>
            <a:endParaRPr lang="en-US" altLang="ko-KR" dirty="0"/>
          </a:p>
          <a:p>
            <a:pPr lvl="1" algn="just" eaLnBrk="1" hangingPunct="1"/>
            <a:endParaRPr lang="en-US" altLang="ko-KR" dirty="0"/>
          </a:p>
          <a:p>
            <a:pPr lvl="1" algn="just" eaLnBrk="1" hangingPunct="1"/>
            <a:endParaRPr lang="en-US" altLang="ko-KR" dirty="0"/>
          </a:p>
          <a:p>
            <a:pPr lvl="1" algn="just" eaLnBrk="1" hangingPunct="1"/>
            <a:endParaRPr lang="en-US" altLang="ko-KR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/>
              <a:t>패턴 인식에서 일반적인 학습 알고리즘 설계 과정</a:t>
            </a:r>
          </a:p>
          <a:p>
            <a:pPr lvl="1" eaLnBrk="1" hangingPunct="1"/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 </a:t>
            </a:r>
            <a:r>
              <a:rPr lang="ko-KR" altLang="en-US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분류기 구조 정의와 분류 과정의 수학식 정의</a:t>
            </a:r>
          </a:p>
          <a:p>
            <a:pPr lvl="1" eaLnBrk="1" hangingPunct="1"/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 </a:t>
            </a:r>
            <a:r>
              <a:rPr lang="ko-KR" altLang="en-US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분류기 품질 측정용 </a:t>
            </a:r>
            <a:r>
              <a:rPr lang="ko-KR" altLang="en-US" dirty="0" err="1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비용함수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i="1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</a:p>
          <a:p>
            <a:pPr lvl="1" eaLnBrk="1" hangingPunct="1"/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3: </a:t>
            </a:r>
            <a:r>
              <a:rPr lang="en-US" altLang="ko-KR" i="1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최적화</a:t>
            </a:r>
            <a:r>
              <a:rPr lang="ko-KR" altLang="en-US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</a:t>
            </a:r>
            <a:r>
              <a:rPr lang="el-GR" altLang="ko-KR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ko-KR" altLang="en-US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찾는 알고리즘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103AFC-31D5-492A-BF2A-BD5FC754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A536B-B92C-46ED-A599-18C43BC8C80B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EB7BA0-C90F-4D83-A08E-A1888BA87AD2}"/>
              </a:ext>
            </a:extLst>
          </p:cNvPr>
          <p:cNvGrpSpPr/>
          <p:nvPr/>
        </p:nvGrpSpPr>
        <p:grpSpPr>
          <a:xfrm>
            <a:off x="539552" y="1170400"/>
            <a:ext cx="6820324" cy="2272822"/>
            <a:chOff x="539552" y="1170400"/>
            <a:chExt cx="6820324" cy="2272822"/>
          </a:xfrm>
        </p:grpSpPr>
        <p:pic>
          <p:nvPicPr>
            <p:cNvPr id="348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70400"/>
              <a:ext cx="6820324" cy="2272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99B089-4901-4098-966C-D13A3D4BFD98}"/>
                </a:ext>
              </a:extLst>
            </p:cNvPr>
            <p:cNvSpPr txBox="1"/>
            <p:nvPr/>
          </p:nvSpPr>
          <p:spPr>
            <a:xfrm>
              <a:off x="2915816" y="2132856"/>
              <a:ext cx="2160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rgbClr val="FF0000"/>
                  </a:solidFill>
                </a:rPr>
                <a:t>j</a:t>
              </a:r>
              <a:endParaRPr lang="ko-KR" altLang="en-US" sz="110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5CFAAB7-6DC3-4855-BAC4-D57C1384EAD8}"/>
              </a:ext>
            </a:extLst>
          </p:cNvPr>
          <p:cNvSpPr txBox="1"/>
          <p:nvPr/>
        </p:nvSpPr>
        <p:spPr>
          <a:xfrm>
            <a:off x="2673552" y="2950694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j</a:t>
            </a:r>
            <a:endParaRPr lang="ko-KR" altLang="en-US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17092" y="2856707"/>
            <a:ext cx="29322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사업 개요</a:t>
            </a:r>
            <a:endParaRPr lang="en-US" altLang="ko-KR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0800000">
            <a:off x="1691680" y="1775911"/>
            <a:ext cx="5904656" cy="28809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7" y="1862877"/>
            <a:ext cx="5760640" cy="27369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63687" y="2677800"/>
            <a:ext cx="576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AutoNum type="romanUcPeriod"/>
            </a:pPr>
            <a:r>
              <a:rPr lang="ko-KR" alt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신경 회로망 상세 설명</a:t>
            </a:r>
            <a:endParaRPr lang="en-US" altLang="ko-KR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10C6F-031D-4A00-B2F8-998BF087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8619F-FFD4-4344-B8D6-5DDBCEED7306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  <p:extLst>
      <p:ext uri="{BB962C8B-B14F-4D97-AF65-F5344CB8AC3E}">
        <p14:creationId xmlns:p14="http://schemas.microsoft.com/office/powerpoint/2010/main" val="2699320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>
                <a:solidFill>
                  <a:srgbClr val="FF0000"/>
                </a:solidFill>
              </a:rPr>
              <a:t>단계 </a:t>
            </a:r>
            <a:r>
              <a:rPr lang="en-US" altLang="ko-KR" sz="2000" b="1">
                <a:solidFill>
                  <a:srgbClr val="FF0000"/>
                </a:solidFill>
              </a:rPr>
              <a:t>1: </a:t>
            </a:r>
            <a:r>
              <a:rPr lang="ko-KR" altLang="en-US" sz="2000" b="1"/>
              <a:t>분류기 </a:t>
            </a:r>
            <a:r>
              <a:rPr lang="ko-KR" altLang="en-US" sz="2000" b="1" dirty="0"/>
              <a:t>구조 정의와 분류 과정의 수학식 정의</a:t>
            </a:r>
          </a:p>
          <a:p>
            <a:pPr lvl="1" eaLnBrk="1" hangingPunct="1"/>
            <a:r>
              <a:rPr lang="en-US" altLang="ko-KR" sz="1800" dirty="0"/>
              <a:t>(4.12)</a:t>
            </a:r>
            <a:r>
              <a:rPr lang="ko-KR" altLang="en-US" sz="1800" dirty="0"/>
              <a:t>와 </a:t>
            </a:r>
            <a:r>
              <a:rPr lang="en-US" altLang="ko-KR" sz="1800" dirty="0"/>
              <a:t>(4.13)</a:t>
            </a:r>
            <a:r>
              <a:rPr lang="ko-KR" altLang="en-US" sz="1800" dirty="0"/>
              <a:t>의 전방 계산이 분류기의 식</a:t>
            </a:r>
          </a:p>
          <a:p>
            <a:pPr lvl="1" eaLnBrk="1" hangingPunct="1"/>
            <a:r>
              <a:rPr lang="ko-KR" altLang="en-US" sz="1800" dirty="0"/>
              <a:t>매개변수 집합 </a:t>
            </a:r>
            <a:r>
              <a:rPr lang="el-GR" altLang="ko-KR" sz="1800" dirty="0">
                <a:ea typeface="바탕" panose="02030600000101010101" pitchFamily="18" charset="-127"/>
                <a:cs typeface="Times New Roman" panose="02020603050405020304" pitchFamily="18" charset="0"/>
              </a:rPr>
              <a:t>Θ</a:t>
            </a:r>
            <a:r>
              <a:rPr lang="en-US" altLang="ko-KR" sz="1800" dirty="0">
                <a:ea typeface="바탕" panose="02030600000101010101" pitchFamily="18" charset="-127"/>
                <a:cs typeface="Times New Roman" panose="02020603050405020304" pitchFamily="18" charset="0"/>
              </a:rPr>
              <a:t>={</a:t>
            </a:r>
            <a:r>
              <a:rPr lang="en-US" altLang="ko-KR" sz="1800" b="1" dirty="0">
                <a:ea typeface="바탕" panose="02030600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sz="1800" dirty="0"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800" b="1" dirty="0"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z="1800" dirty="0">
                <a:ea typeface="바탕" panose="02030600000101010101" pitchFamily="18" charset="-127"/>
                <a:cs typeface="Times New Roman" panose="02020603050405020304" pitchFamily="18" charset="0"/>
              </a:rPr>
              <a:t>}</a:t>
            </a:r>
          </a:p>
          <a:p>
            <a:pPr lvl="1" eaLnBrk="1" hangingPunct="1"/>
            <a:endParaRPr lang="en-US" altLang="ko-KR" sz="1400" dirty="0"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>
                <a:solidFill>
                  <a:srgbClr val="FF0000"/>
                </a:solidFill>
              </a:rPr>
              <a:t>단계 </a:t>
            </a:r>
            <a:r>
              <a:rPr lang="en-US" altLang="ko-KR" sz="2000" b="1">
                <a:solidFill>
                  <a:srgbClr val="FF0000"/>
                </a:solidFill>
              </a:rPr>
              <a:t>2: </a:t>
            </a:r>
            <a:r>
              <a:rPr lang="ko-KR" altLang="en-US" sz="2000" b="1"/>
              <a:t>비용 함수 정의</a:t>
            </a:r>
            <a:endParaRPr lang="en-US" altLang="ko-KR" sz="2000" b="1" dirty="0"/>
          </a:p>
          <a:p>
            <a:pPr lvl="1" eaLnBrk="1" hangingPunct="1"/>
            <a:endParaRPr lang="el-GR" altLang="ko-KR" sz="1400" dirty="0"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  <a:ea typeface="굴림" charset="-127"/>
            </a:endParaRP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0" y="2154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  <a:ea typeface="굴림" charset="-127"/>
            </a:endParaRPr>
          </a:p>
        </p:txBody>
      </p:sp>
      <p:pic>
        <p:nvPicPr>
          <p:cNvPr id="358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515553"/>
            <a:ext cx="5191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9450"/>
            <a:ext cx="4010744" cy="289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707" y="1036781"/>
            <a:ext cx="2819400" cy="2392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878265-3C4C-4267-B7C9-8FA506C5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41388-41DE-4E7D-9484-2D05CF5C470C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>
                <a:solidFill>
                  <a:srgbClr val="FF0000"/>
                </a:solidFill>
              </a:rPr>
              <a:t>단계 </a:t>
            </a:r>
            <a:r>
              <a:rPr lang="en-US" altLang="ko-KR" sz="2000" b="1">
                <a:solidFill>
                  <a:srgbClr val="FF0000"/>
                </a:solidFill>
              </a:rPr>
              <a:t>3: </a:t>
            </a:r>
            <a:r>
              <a:rPr lang="en-US" altLang="ko-KR" sz="2000" b="1"/>
              <a:t>(</a:t>
            </a:r>
            <a:r>
              <a:rPr lang="ko-KR" altLang="en-US" sz="2000" b="1"/>
              <a:t>최적 해 찾기</a:t>
            </a:r>
            <a:r>
              <a:rPr lang="en-US" altLang="ko-KR" sz="2000" b="1"/>
              <a:t>) J(</a:t>
            </a:r>
            <a:r>
              <a:rPr lang="el-GR" altLang="ko-KR" sz="2000" b="1"/>
              <a:t>Θ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를 </a:t>
            </a:r>
            <a:r>
              <a:rPr lang="ko-KR" altLang="en-US" sz="2000" b="1"/>
              <a:t>최적화하는 </a:t>
            </a:r>
            <a:r>
              <a:rPr lang="el-GR" altLang="ko-KR" sz="2000" b="1" dirty="0"/>
              <a:t>Θ</a:t>
            </a:r>
            <a:r>
              <a:rPr lang="ko-KR" altLang="en-US" sz="2000" b="1" dirty="0"/>
              <a:t>를 찾는 </a:t>
            </a:r>
            <a:r>
              <a:rPr lang="ko-KR" altLang="en-US" sz="2000" b="1"/>
              <a:t>알고리즘 설계</a:t>
            </a:r>
            <a:endParaRPr lang="en-US" altLang="ko-KR" sz="2000" b="1" dirty="0"/>
          </a:p>
          <a:p>
            <a:pPr lvl="1" eaLnBrk="1" hangingPunct="1"/>
            <a:r>
              <a:rPr lang="ko-KR" altLang="en-US" sz="1800"/>
              <a:t>비용함수의 </a:t>
            </a:r>
            <a:r>
              <a:rPr lang="ko-KR" altLang="en-US" sz="1800" dirty="0"/>
              <a:t>오류를 줄이는 방향으로 </a:t>
            </a:r>
            <a:r>
              <a:rPr lang="el-GR" altLang="ko-KR" sz="1800" dirty="0">
                <a:ea typeface="바탕" panose="02030600000101010101" pitchFamily="18" charset="-127"/>
                <a:cs typeface="Times New Roman" panose="02020603050405020304" pitchFamily="18" charset="0"/>
              </a:rPr>
              <a:t>Θ</a:t>
            </a:r>
            <a:r>
              <a:rPr lang="ko-KR" altLang="en-US" sz="1800" dirty="0"/>
              <a:t>를 수정해 나감</a:t>
            </a:r>
            <a:endParaRPr lang="ko-KR" altLang="el-GR" sz="1800" dirty="0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  <a:ea typeface="굴림" charset="-127"/>
            </a:endParaRPr>
          </a:p>
        </p:txBody>
      </p:sp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90663"/>
            <a:ext cx="52482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441960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7B122D-015E-4C75-9CD9-769AF468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3D3FE-6AB3-4A10-A571-922DDCD7C161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3779912" y="4981766"/>
            <a:ext cx="188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dirty="0"/>
              <a:t>라인 </a:t>
            </a:r>
            <a:r>
              <a:rPr lang="en-US" altLang="ko-KR" dirty="0"/>
              <a:t>5</a:t>
            </a:r>
            <a:r>
              <a:rPr lang="ko-KR" altLang="en-US" dirty="0"/>
              <a:t>를 어떻게</a:t>
            </a:r>
            <a:r>
              <a:rPr lang="en-US" altLang="ko-KR" dirty="0"/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en-US" altLang="ko-KR" sz="2000" b="1">
                <a:solidFill>
                  <a:srgbClr val="FF0000"/>
                </a:solidFill>
              </a:rPr>
              <a:t>v</a:t>
            </a:r>
            <a:r>
              <a:rPr lang="en-US" altLang="ko-KR" sz="2000" b="1" baseline="-25000">
                <a:solidFill>
                  <a:srgbClr val="FF0000"/>
                </a:solidFill>
              </a:rPr>
              <a:t>jk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ko-KR" altLang="en-US" sz="2000" b="1" err="1">
                <a:solidFill>
                  <a:srgbClr val="FF0000"/>
                </a:solidFill>
              </a:rPr>
              <a:t>갱신값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l-GR" altLang="ko-KR" sz="2000" b="1">
                <a:solidFill>
                  <a:srgbClr val="FF0000"/>
                </a:solidFill>
              </a:rPr>
              <a:t>Δ</a:t>
            </a:r>
            <a:r>
              <a:rPr lang="en-US" altLang="ko-KR" sz="2000" b="1">
                <a:solidFill>
                  <a:srgbClr val="FF0000"/>
                </a:solidFill>
              </a:rPr>
              <a:t>v</a:t>
            </a:r>
            <a:r>
              <a:rPr lang="en-US" altLang="ko-KR" sz="2000" b="1" baseline="-25000">
                <a:solidFill>
                  <a:srgbClr val="FF0000"/>
                </a:solidFill>
              </a:rPr>
              <a:t>jk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의 유도</a:t>
            </a:r>
            <a:endParaRPr lang="ko-KR" altLang="el-GR" sz="2000" b="1" dirty="0">
              <a:solidFill>
                <a:srgbClr val="FF0000"/>
              </a:solidFill>
            </a:endParaRP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0" y="2205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  <a:ea typeface="굴림" charset="-127"/>
            </a:endParaRPr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  <a:ea typeface="굴림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575850-7EB4-41B5-AB57-C818D248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F6D78-5CB7-484C-A02E-66574F3F7789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ECE1976-FC70-4AF4-8C7C-F9736F8D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5" y="9636"/>
            <a:ext cx="2380770" cy="2020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567B56-F87B-4A5B-B759-03B36B148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516" y="6009378"/>
            <a:ext cx="2215080" cy="818331"/>
          </a:xfrm>
          <a:prstGeom prst="rect">
            <a:avLst/>
          </a:prstGeom>
          <a:ln>
            <a:solidFill>
              <a:srgbClr val="0000CC"/>
            </a:solidFill>
          </a:ln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A1E3C3-D4DE-4903-83F5-8B5C63C6BAB4}"/>
              </a:ext>
            </a:extLst>
          </p:cNvPr>
          <p:cNvGrpSpPr/>
          <p:nvPr/>
        </p:nvGrpSpPr>
        <p:grpSpPr>
          <a:xfrm>
            <a:off x="1043608" y="1052736"/>
            <a:ext cx="6315944" cy="5449956"/>
            <a:chOff x="1043608" y="1052736"/>
            <a:chExt cx="6315944" cy="5449956"/>
          </a:xfrm>
        </p:grpSpPr>
        <p:sp>
          <p:nvSpPr>
            <p:cNvPr id="319497" name="Rectangle 9"/>
            <p:cNvSpPr>
              <a:spLocks noChangeArrowheads="1"/>
            </p:cNvSpPr>
            <p:nvPr/>
          </p:nvSpPr>
          <p:spPr bwMode="auto">
            <a:xfrm>
              <a:off x="4659652" y="2648284"/>
              <a:ext cx="2545889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은닉노드 </a:t>
              </a:r>
              <a:r>
                <a:rPr lang="en-US" altLang="ko-KR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j</a:t>
              </a:r>
              <a:r>
                <a:rPr lang="ko-KR" altLang="en-US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와 출력 노드 </a:t>
              </a:r>
              <a:r>
                <a:rPr lang="en-US" altLang="ko-KR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k</a:t>
              </a:r>
            </a:p>
            <a:p>
              <a:pPr algn="ctr" eaLnBrk="1" latinLnBrk="1" hangingPunct="1">
                <a:defRPr/>
              </a:pPr>
              <a:r>
                <a:rPr lang="ko-KR" altLang="en-US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사이의 </a:t>
              </a:r>
              <a:r>
                <a:rPr lang="en-US" altLang="ko-KR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weight </a:t>
              </a:r>
              <a:r>
                <a:rPr lang="ko-KR" altLang="en-US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값</a:t>
              </a:r>
              <a:r>
                <a:rPr lang="en-US" altLang="ko-KR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(v</a:t>
              </a:r>
              <a:r>
                <a:rPr lang="en-US" altLang="ko-KR" sz="1400" baseline="-250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jk</a:t>
              </a:r>
              <a:r>
                <a:rPr lang="en-US" altLang="ko-KR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)</a:t>
              </a:r>
              <a:r>
                <a:rPr lang="ko-KR" altLang="en-US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의 변화가</a:t>
              </a:r>
              <a:endParaRPr lang="en-US" altLang="ko-KR" sz="1400">
                <a:solidFill>
                  <a:srgbClr val="C00000"/>
                </a:solidFill>
                <a:latin typeface="Times New Roman" charset="0"/>
                <a:ea typeface="굴림" charset="-127"/>
              </a:endParaRPr>
            </a:p>
            <a:p>
              <a:pPr algn="ctr" eaLnBrk="1" latinLnBrk="1" hangingPunct="1">
                <a:defRPr/>
              </a:pPr>
              <a:r>
                <a:rPr lang="en-US" altLang="ko-KR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error</a:t>
              </a:r>
              <a:r>
                <a:rPr lang="ko-KR" altLang="en-US" sz="1400">
                  <a:solidFill>
                    <a:srgbClr val="C00000"/>
                  </a:solidFill>
                  <a:latin typeface="Times New Roman" charset="0"/>
                  <a:ea typeface="굴림" charset="-127"/>
                </a:rPr>
                <a:t>에 미치는 영향</a:t>
              </a:r>
            </a:p>
          </p:txBody>
        </p:sp>
        <p:pic>
          <p:nvPicPr>
            <p:cNvPr id="37895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600200"/>
              <a:ext cx="2597150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5181600"/>
              <a:ext cx="518160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33600"/>
              <a:ext cx="24574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9501" name="Line 13"/>
            <p:cNvSpPr>
              <a:spLocks noChangeShapeType="1"/>
            </p:cNvSpPr>
            <p:nvPr/>
          </p:nvSpPr>
          <p:spPr bwMode="auto">
            <a:xfrm flipH="1">
              <a:off x="1403648" y="4336209"/>
              <a:ext cx="504056" cy="772647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Times New Roman" charset="0"/>
                <a:ea typeface="굴림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56193" y="1827639"/>
              <a:ext cx="1144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/>
                <a:t>은닉층</a:t>
              </a:r>
              <a:endParaRPr lang="en-US" altLang="ko-KR" sz="1050" dirty="0"/>
            </a:p>
            <a:p>
              <a:pPr algn="ctr"/>
              <a:r>
                <a:rPr lang="ko-KR" altLang="en-US" sz="1050" b="1" dirty="0"/>
                <a:t>노드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3200" y="2370223"/>
              <a:ext cx="1512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특정 </a:t>
              </a:r>
              <a:r>
                <a:rPr lang="ko-KR" altLang="en-US" sz="1050" dirty="0" err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출력노드</a:t>
              </a:r>
              <a:r>
                <a: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</a:t>
              </a:r>
              <a:r>
                <a: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8877" y="1852246"/>
              <a:ext cx="1144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/>
                <a:t>출력층</a:t>
              </a:r>
              <a:endParaRPr lang="en-US" altLang="ko-KR" sz="1050" dirty="0"/>
            </a:p>
            <a:p>
              <a:pPr algn="ctr"/>
              <a:r>
                <a:rPr lang="ko-KR" altLang="en-US" sz="1050" b="1" dirty="0"/>
                <a:t>노드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614037" y="2742802"/>
                  <a:ext cx="1512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는 상수임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037" y="2742802"/>
                  <a:ext cx="1512993" cy="253916"/>
                </a:xfrm>
                <a:prstGeom prst="rect">
                  <a:avLst/>
                </a:prstGeom>
                <a:blipFill>
                  <a:blip r:embed="rId8"/>
                  <a:stretch>
                    <a:fillRect t="-2381" b="-95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18123" y="2978194"/>
                  <a:ext cx="1628033" cy="253916"/>
                </a:xfrm>
                <a:prstGeom prst="rect">
                  <a:avLst/>
                </a:prstGeom>
                <a:noFill/>
                <a:ln>
                  <a:solidFill>
                    <a:srgbClr val="0000CC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출력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10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r>
                        <a:rPr lang="ko-KR" altLang="en-US" sz="10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𝜏</m:t>
                      </m:r>
                      <m:r>
                        <a:rPr lang="en-US" altLang="ko-KR" sz="10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𝑜</m:t>
                          </m:r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_</m:t>
                          </m:r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𝑠𝑢𝑚</m:t>
                          </m:r>
                        </m:e>
                        <m:sub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10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endParaRPr lang="ko-KR" altLang="en-US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23" y="2978194"/>
                  <a:ext cx="1628033" cy="253916"/>
                </a:xfrm>
                <a:prstGeom prst="rect">
                  <a:avLst/>
                </a:prstGeom>
                <a:blipFill>
                  <a:blip r:embed="rId9"/>
                  <a:stretch>
                    <a:fillRect b="-9302"/>
                  </a:stretch>
                </a:blipFill>
                <a:ln>
                  <a:solidFill>
                    <a:srgbClr val="0000CC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21141" y="3776798"/>
              <a:ext cx="1844360" cy="65713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cxnSp>
          <p:nvCxnSpPr>
            <p:cNvPr id="4" name="직선 화살표 연결선 3"/>
            <p:cNvCxnSpPr>
              <a:cxnSpLocks/>
            </p:cNvCxnSpPr>
            <p:nvPr/>
          </p:nvCxnSpPr>
          <p:spPr>
            <a:xfrm flipH="1">
              <a:off x="3108403" y="4256513"/>
              <a:ext cx="800589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DEF7E53-24A3-473D-9C29-A013A4C4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87624" y="1052736"/>
              <a:ext cx="1239156" cy="45463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A04F508-B7A5-4824-8A48-790564214FA8}"/>
                </a:ext>
              </a:extLst>
            </p:cNvPr>
            <p:cNvSpPr/>
            <p:nvPr/>
          </p:nvSpPr>
          <p:spPr bwMode="auto">
            <a:xfrm>
              <a:off x="1043608" y="1788886"/>
              <a:ext cx="504055" cy="501876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782A39-AA40-46E2-AD8D-680AE30BF091}"/>
                </a:ext>
              </a:extLst>
            </p:cNvPr>
            <p:cNvSpPr txBox="1"/>
            <p:nvPr/>
          </p:nvSpPr>
          <p:spPr>
            <a:xfrm>
              <a:off x="4971087" y="1954410"/>
              <a:ext cx="794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>
                  <a:solidFill>
                    <a:srgbClr val="FF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z_sum</a:t>
              </a:r>
              <a:r>
                <a:rPr lang="en-US" altLang="ko-KR" sz="1400" i="1" baseline="-25000">
                  <a:solidFill>
                    <a:srgbClr val="FF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j</a:t>
              </a:r>
              <a:endParaRPr lang="ko-KR" altLang="en-US" sz="1400" i="1" baseline="-2500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6CB025-4228-4685-AEDC-7865B12DEF8C}"/>
                </a:ext>
              </a:extLst>
            </p:cNvPr>
            <p:cNvSpPr txBox="1"/>
            <p:nvPr/>
          </p:nvSpPr>
          <p:spPr>
            <a:xfrm>
              <a:off x="6565138" y="2082998"/>
              <a:ext cx="794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>
                  <a:solidFill>
                    <a:srgbClr val="FF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o_sum</a:t>
              </a:r>
              <a:r>
                <a:rPr lang="en-US" altLang="ko-KR" sz="1400" i="1" baseline="-25000">
                  <a:solidFill>
                    <a:srgbClr val="FF0000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k</a:t>
              </a:r>
              <a:endParaRPr lang="ko-KR" altLang="en-US" sz="1400" i="1" baseline="-2500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3E8E551-729F-4345-AFB6-F52C9A73F3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9333" y="2996767"/>
              <a:ext cx="425294" cy="15072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889D236-2082-4ED8-B6A5-3C205F8502D4}"/>
                </a:ext>
              </a:extLst>
            </p:cNvPr>
            <p:cNvSpPr/>
            <p:nvPr/>
          </p:nvSpPr>
          <p:spPr bwMode="auto">
            <a:xfrm>
              <a:off x="4977033" y="3903591"/>
              <a:ext cx="171031" cy="501876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7724CD-2C7A-4B74-956D-0E578A5117FC}"/>
                </a:ext>
              </a:extLst>
            </p:cNvPr>
            <p:cNvSpPr/>
            <p:nvPr/>
          </p:nvSpPr>
          <p:spPr bwMode="auto">
            <a:xfrm>
              <a:off x="2699791" y="5589240"/>
              <a:ext cx="216025" cy="288032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F74803E-0C33-49A9-830F-B9FCAE862E0A}"/>
                </a:ext>
              </a:extLst>
            </p:cNvPr>
            <p:cNvSpPr/>
            <p:nvPr/>
          </p:nvSpPr>
          <p:spPr bwMode="auto">
            <a:xfrm>
              <a:off x="2937372" y="4064564"/>
              <a:ext cx="171031" cy="271646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52F02C3-7268-435D-9B99-FC8EAF53EABF}"/>
                </a:ext>
              </a:extLst>
            </p:cNvPr>
            <p:cNvSpPr/>
            <p:nvPr/>
          </p:nvSpPr>
          <p:spPr bwMode="auto">
            <a:xfrm>
              <a:off x="5353124" y="6041124"/>
              <a:ext cx="443012" cy="461568"/>
            </a:xfrm>
            <a:prstGeom prst="roundRect">
              <a:avLst/>
            </a:prstGeom>
            <a:solidFill>
              <a:srgbClr val="FFFF3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412338C-99E1-417D-B319-92634C706740}"/>
                </a:ext>
              </a:extLst>
            </p:cNvPr>
            <p:cNvSpPr/>
            <p:nvPr/>
          </p:nvSpPr>
          <p:spPr bwMode="auto">
            <a:xfrm>
              <a:off x="4739614" y="6065833"/>
              <a:ext cx="221506" cy="314945"/>
            </a:xfrm>
            <a:prstGeom prst="roundRect">
              <a:avLst/>
            </a:prstGeom>
            <a:solidFill>
              <a:srgbClr val="FFFF3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AC4F186-CC99-4818-B318-3D52E5AAED9D}"/>
                </a:ext>
              </a:extLst>
            </p:cNvPr>
            <p:cNvSpPr/>
            <p:nvPr/>
          </p:nvSpPr>
          <p:spPr bwMode="auto">
            <a:xfrm>
              <a:off x="1187624" y="5647791"/>
              <a:ext cx="360040" cy="314945"/>
            </a:xfrm>
            <a:prstGeom prst="roundRect">
              <a:avLst/>
            </a:prstGeom>
            <a:solidFill>
              <a:srgbClr val="FFFF3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9AD68C3-1D6B-4433-87F6-144F08F145BF}"/>
                </a:ext>
              </a:extLst>
            </p:cNvPr>
            <p:cNvSpPr/>
            <p:nvPr/>
          </p:nvSpPr>
          <p:spPr bwMode="auto">
            <a:xfrm>
              <a:off x="1699890" y="5542637"/>
              <a:ext cx="607898" cy="461568"/>
            </a:xfrm>
            <a:prstGeom prst="roundRect">
              <a:avLst/>
            </a:prstGeom>
            <a:solidFill>
              <a:srgbClr val="FFFF3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8E0111F-72C3-4DB8-A459-1CACF0581A4F}"/>
                </a:ext>
              </a:extLst>
            </p:cNvPr>
            <p:cNvCxnSpPr/>
            <p:nvPr/>
          </p:nvCxnSpPr>
          <p:spPr>
            <a:xfrm>
              <a:off x="1547663" y="5445224"/>
              <a:ext cx="1512169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09E1392-97EB-43A1-9E2A-D02CF33BB742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72" y="4343400"/>
              <a:ext cx="1296145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F1A79C9-4BA4-4D55-89D2-74401EF8E6F1}"/>
                </a:ext>
              </a:extLst>
            </p:cNvPr>
            <p:cNvCxnSpPr>
              <a:cxnSpLocks/>
            </p:cNvCxnSpPr>
            <p:nvPr/>
          </p:nvCxnSpPr>
          <p:spPr>
            <a:xfrm>
              <a:off x="2555776" y="5877272"/>
              <a:ext cx="144016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en-US" altLang="ko-KR" sz="2000" b="1">
                <a:solidFill>
                  <a:srgbClr val="FF0000"/>
                </a:solidFill>
              </a:rPr>
              <a:t>u</a:t>
            </a:r>
            <a:r>
              <a:rPr lang="en-US" altLang="ko-KR" sz="2000" b="1" baseline="-25000" dirty="0" err="1">
                <a:solidFill>
                  <a:srgbClr val="FF0000"/>
                </a:solidFill>
              </a:rPr>
              <a:t>ij</a:t>
            </a:r>
            <a:r>
              <a:rPr lang="ko-KR" altLang="en-US" sz="2000" b="1" dirty="0">
                <a:solidFill>
                  <a:srgbClr val="FF0000"/>
                </a:solidFill>
              </a:rPr>
              <a:t>를 위한 </a:t>
            </a:r>
            <a:r>
              <a:rPr lang="ko-KR" altLang="en-US" sz="2000" b="1" err="1">
                <a:solidFill>
                  <a:srgbClr val="FF0000"/>
                </a:solidFill>
              </a:rPr>
              <a:t>갱신값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l-GR" altLang="ko-KR" sz="2000" b="1">
                <a:solidFill>
                  <a:srgbClr val="FF0000"/>
                </a:solidFill>
              </a:rPr>
              <a:t>Δ</a:t>
            </a:r>
            <a:r>
              <a:rPr lang="en-US" altLang="ko-KR" sz="2000" b="1">
                <a:solidFill>
                  <a:srgbClr val="FF0000"/>
                </a:solidFill>
              </a:rPr>
              <a:t>u</a:t>
            </a:r>
            <a:r>
              <a:rPr lang="en-US" altLang="ko-KR" sz="2000" b="1" baseline="-25000">
                <a:solidFill>
                  <a:srgbClr val="FF0000"/>
                </a:solidFill>
              </a:rPr>
              <a:t>ij</a:t>
            </a:r>
            <a:r>
              <a:rPr lang="en-US" altLang="ko-KR" sz="2000" b="1" baseline="-25000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의 유도</a:t>
            </a:r>
            <a:endParaRPr lang="ko-KR" altLang="el-GR" sz="2000" b="1" dirty="0">
              <a:solidFill>
                <a:srgbClr val="FF0000"/>
              </a:solidFill>
            </a:endParaRP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2205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  <a:ea typeface="굴림" charset="-127"/>
            </a:endParaRPr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0" y="186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  <a:ea typeface="굴림" charset="-127"/>
            </a:endParaRPr>
          </a:p>
        </p:txBody>
      </p:sp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  <a:ea typeface="굴림" charset="-127"/>
            </a:endParaRPr>
          </a:p>
        </p:txBody>
      </p:sp>
      <p:pic>
        <p:nvPicPr>
          <p:cNvPr id="3892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53000"/>
            <a:ext cx="52482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617631" y="2121857"/>
            <a:ext cx="3323883" cy="2564443"/>
            <a:chOff x="4391367" y="1231270"/>
            <a:chExt cx="3323883" cy="2564443"/>
          </a:xfrm>
        </p:grpSpPr>
        <p:pic>
          <p:nvPicPr>
            <p:cNvPr id="38919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1447800"/>
              <a:ext cx="29146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5410200" y="3429000"/>
              <a:ext cx="18700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i="1">
                  <a:latin typeface="Times New Roman" charset="0"/>
                  <a:ea typeface="굴림" charset="-127"/>
                </a:rPr>
                <a:t>u</a:t>
              </a:r>
              <a:r>
                <a:rPr lang="en-US" altLang="ko-KR" i="1" baseline="-25000">
                  <a:latin typeface="Times New Roman" charset="0"/>
                  <a:ea typeface="굴림" charset="-127"/>
                </a:rPr>
                <a:t>ij</a:t>
              </a:r>
              <a:r>
                <a:rPr lang="ko-KR" altLang="en-US">
                  <a:latin typeface="Times New Roman" charset="0"/>
                  <a:ea typeface="굴림" charset="-127"/>
                </a:rPr>
                <a:t>가 미치는 영향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44722" y="1541249"/>
              <a:ext cx="1144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/>
                <a:t>은닉층</a:t>
              </a:r>
              <a:endParaRPr lang="en-US" altLang="ko-KR" sz="1050" dirty="0"/>
            </a:p>
            <a:p>
              <a:pPr algn="ctr"/>
              <a:r>
                <a:rPr lang="ko-KR" altLang="en-US" sz="1050" b="1" dirty="0"/>
                <a:t>노드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57925" y="1231270"/>
              <a:ext cx="13362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/>
                <a:t>출력층 </a:t>
              </a:r>
              <a:r>
                <a:rPr lang="ko-KR" altLang="en-US" sz="1050" b="1"/>
                <a:t>노드</a:t>
              </a:r>
              <a:endParaRPr lang="ko-KR" altLang="en-US" sz="105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91367" y="1610739"/>
              <a:ext cx="1144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입력</a:t>
              </a:r>
              <a:endParaRPr lang="en-US" altLang="ko-KR" sz="1050" dirty="0"/>
            </a:p>
            <a:p>
              <a:pPr algn="ctr"/>
              <a:r>
                <a:rPr lang="ko-KR" altLang="en-US" sz="1050" b="1" dirty="0"/>
                <a:t>노드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447800" y="1524000"/>
            <a:ext cx="3961762" cy="3352800"/>
            <a:chOff x="1447800" y="1524000"/>
            <a:chExt cx="3961762" cy="3352800"/>
          </a:xfrm>
        </p:grpSpPr>
        <p:pic>
          <p:nvPicPr>
            <p:cNvPr id="38921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524000"/>
              <a:ext cx="2560638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529" name="Line 17"/>
            <p:cNvSpPr>
              <a:spLocks noChangeShapeType="1"/>
            </p:cNvSpPr>
            <p:nvPr/>
          </p:nvSpPr>
          <p:spPr bwMode="auto">
            <a:xfrm>
              <a:off x="2667000" y="4495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>
                <a:latin typeface="Times New Roman" charset="0"/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680197" y="2508334"/>
                  <a:ext cx="162803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출력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10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r>
                        <a:rPr lang="ko-KR" altLang="en-US" sz="10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𝜏</m:t>
                      </m:r>
                      <m:r>
                        <a:rPr lang="en-US" altLang="ko-KR" sz="10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𝑜</m:t>
                          </m:r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_</m:t>
                          </m:r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𝑠𝑢𝑚</m:t>
                          </m:r>
                        </m:e>
                        <m:sub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105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endParaRPr lang="ko-KR" altLang="en-US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197" y="2508334"/>
                  <a:ext cx="1628033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680197" y="3276600"/>
                  <a:ext cx="1413613" cy="4451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𝑗𝑘</m:t>
                            </m:r>
                          </m:sub>
                        </m:sSub>
                        <m:r>
                          <a:rPr lang="en-US" altLang="ko-KR" sz="105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05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sz="105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05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𝑜</m:t>
                                </m:r>
                                <m:r>
                                  <a:rPr lang="en-US" altLang="ko-KR" sz="105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_</m:t>
                                </m:r>
                                <m:r>
                                  <a:rPr lang="en-US" altLang="ko-KR" sz="105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𝑠𝑢𝑚</m:t>
                                </m:r>
                              </m:e>
                              <m:sub>
                                <m:r>
                                  <a:rPr lang="en-US" altLang="ko-KR" sz="105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05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197" y="3276600"/>
                  <a:ext cx="1413613" cy="4451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타원 2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3505200" y="3200400"/>
              <a:ext cx="457200" cy="22860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3400" y="3739478"/>
              <a:ext cx="1066162" cy="2526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79981" y="4129088"/>
              <a:ext cx="1573019" cy="28644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cxnSp>
          <p:nvCxnSpPr>
            <p:cNvPr id="9" name="직선 연결선 8"/>
            <p:cNvCxnSpPr/>
            <p:nvPr/>
          </p:nvCxnSpPr>
          <p:spPr>
            <a:xfrm flipH="1">
              <a:off x="2133600" y="4343400"/>
              <a:ext cx="1524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124200" y="3581400"/>
              <a:ext cx="1524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594586-31B4-4BD5-AEC6-C21849D8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25806-1F57-4E20-89AE-58241A964ECB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CCCD589-5B9D-4006-BB34-7549F8B2E0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3530" y="978587"/>
            <a:ext cx="1239156" cy="4546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BE5E9A-22A6-42CC-9589-DA597AA5BB13}"/>
              </a:ext>
            </a:extLst>
          </p:cNvPr>
          <p:cNvSpPr/>
          <p:nvPr/>
        </p:nvSpPr>
        <p:spPr bwMode="auto">
          <a:xfrm>
            <a:off x="1473530" y="1619981"/>
            <a:ext cx="378697" cy="501876"/>
          </a:xfrm>
          <a:prstGeom prst="roundRect">
            <a:avLst/>
          </a:prstGeom>
          <a:solidFill>
            <a:srgbClr val="FF00FF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8719F83-B14E-4638-B39A-23BE72FAC3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0878" y="214578"/>
            <a:ext cx="2380770" cy="2020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330532" y="720532"/>
            <a:ext cx="224131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</a:t>
            </a:r>
            <a:r>
              <a:rPr lang="en-US" altLang="ko-KR" sz="16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4.5] </a:t>
            </a:r>
          </a:p>
          <a:p>
            <a:pPr algn="ctr" eaLnBrk="1" latinLnBrk="1" hangingPunct="1">
              <a:defRPr/>
            </a:pP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다중퍼셉트론 </a:t>
            </a:r>
            <a:r>
              <a:rPr lang="ko-KR" altLang="en-US" sz="160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학습을위한</a:t>
            </a:r>
            <a:endParaRPr lang="en-US" altLang="ko-KR" sz="16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latinLnBrk="1" hangingPunct="1">
              <a:defRPr/>
            </a:pP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</a:t>
            </a:r>
            <a:r>
              <a:rPr lang="ko-KR" altLang="en-US" sz="160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역전파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  <a:endParaRPr lang="en-US" altLang="ko-KR" sz="16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 모드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2400" y="2667000"/>
            <a:ext cx="3439752" cy="1909565"/>
            <a:chOff x="152400" y="2667000"/>
            <a:chExt cx="3439752" cy="1909565"/>
          </a:xfrm>
        </p:grpSpPr>
        <p:grpSp>
          <p:nvGrpSpPr>
            <p:cNvPr id="3" name="그룹 2"/>
            <p:cNvGrpSpPr/>
            <p:nvPr/>
          </p:nvGrpSpPr>
          <p:grpSpPr>
            <a:xfrm>
              <a:off x="152400" y="2667000"/>
              <a:ext cx="3439752" cy="1909565"/>
              <a:chOff x="152400" y="2667000"/>
              <a:chExt cx="3439752" cy="190956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52400" y="2667000"/>
                <a:ext cx="3439752" cy="1909565"/>
                <a:chOff x="5486400" y="1295400"/>
                <a:chExt cx="3439752" cy="1909565"/>
              </a:xfrm>
            </p:grpSpPr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86400" y="1295400"/>
                  <a:ext cx="3439752" cy="1876228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6896100" y="1744111"/>
                  <a:ext cx="68580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z_sum1</a:t>
                  </a:r>
                  <a:endParaRPr lang="ko-KR" altLang="en-US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553200" y="3043382"/>
                  <a:ext cx="68580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z_sum2</a:t>
                  </a:r>
                  <a:endParaRPr lang="ko-KR" altLang="en-US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990600" y="2819400"/>
                    <a:ext cx="381000" cy="1778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5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2819400"/>
                    <a:ext cx="381000" cy="1778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231410" y="2842817"/>
                    <a:ext cx="381000" cy="1778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5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𝑗𝑘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1410" y="2842817"/>
                    <a:ext cx="381000" cy="1778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TextBox 17"/>
            <p:cNvSpPr txBox="1"/>
            <p:nvPr/>
          </p:nvSpPr>
          <p:spPr>
            <a:xfrm>
              <a:off x="1936135" y="3271790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z1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36135" y="4334190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z2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9400" y="3196502"/>
              <a:ext cx="6858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o_sum1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62300" y="3443531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o1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42403" y="4134616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o2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84DD4-27AD-4D2B-8F8B-7A3CF775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AF2ED-57D3-4CDE-9877-7B5146B0A8B4}"/>
              </a:ext>
            </a:extLst>
          </p:cNvPr>
          <p:cNvSpPr txBox="1"/>
          <p:nvPr/>
        </p:nvSpPr>
        <p:spPr>
          <a:xfrm>
            <a:off x="1585610" y="4655082"/>
            <a:ext cx="75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은닉층 노드수 </a:t>
            </a:r>
            <a:r>
              <a:rPr lang="en-US" altLang="ko-KR" sz="800"/>
              <a:t>p</a:t>
            </a:r>
            <a:r>
              <a:rPr lang="ko-KR" altLang="en-US" sz="800"/>
              <a:t>개 </a:t>
            </a:r>
            <a:r>
              <a:rPr lang="en-US" altLang="ko-KR" sz="800"/>
              <a:t>(2</a:t>
            </a:r>
            <a:r>
              <a:rPr lang="ko-KR" altLang="en-US" sz="800"/>
              <a:t>개</a:t>
            </a:r>
            <a:r>
              <a:rPr lang="en-US" altLang="ko-KR" sz="800"/>
              <a:t>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DC926D-2B5F-4510-943F-CB32703DA5FA}"/>
              </a:ext>
            </a:extLst>
          </p:cNvPr>
          <p:cNvSpPr txBox="1"/>
          <p:nvPr/>
        </p:nvSpPr>
        <p:spPr>
          <a:xfrm>
            <a:off x="2719789" y="4592939"/>
            <a:ext cx="75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출력층 노드수 </a:t>
            </a:r>
            <a:r>
              <a:rPr lang="en-US" altLang="ko-KR" sz="800"/>
              <a:t>m</a:t>
            </a:r>
            <a:r>
              <a:rPr lang="ko-KR" altLang="en-US" sz="800"/>
              <a:t>개 </a:t>
            </a:r>
            <a:r>
              <a:rPr lang="en-US" altLang="ko-KR" sz="800"/>
              <a:t>(2</a:t>
            </a:r>
            <a:r>
              <a:rPr lang="ko-KR" altLang="en-US" sz="800"/>
              <a:t>개</a:t>
            </a:r>
            <a:r>
              <a:rPr lang="en-US" altLang="ko-KR" sz="800"/>
              <a:t>)</a:t>
            </a:r>
            <a:endParaRPr lang="ko-KR" altLang="en-US" sz="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627874-E390-4459-94F6-AD345C3F0587}"/>
              </a:ext>
            </a:extLst>
          </p:cNvPr>
          <p:cNvSpPr txBox="1"/>
          <p:nvPr/>
        </p:nvSpPr>
        <p:spPr>
          <a:xfrm>
            <a:off x="323528" y="4655082"/>
            <a:ext cx="75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은닉층 노드수 </a:t>
            </a:r>
            <a:r>
              <a:rPr lang="en-US" altLang="ko-KR" sz="800"/>
              <a:t>d</a:t>
            </a:r>
            <a:r>
              <a:rPr lang="ko-KR" altLang="en-US" sz="800"/>
              <a:t>개 </a:t>
            </a:r>
            <a:r>
              <a:rPr lang="en-US" altLang="ko-KR" sz="800"/>
              <a:t>(2</a:t>
            </a:r>
            <a:r>
              <a:rPr lang="ko-KR" altLang="en-US" sz="800"/>
              <a:t>개</a:t>
            </a:r>
            <a:r>
              <a:rPr lang="en-US" altLang="ko-KR" sz="800"/>
              <a:t>)</a:t>
            </a:r>
            <a:endParaRPr lang="ko-KR" altLang="en-US" sz="8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895476-C5F9-4534-BAEA-307668FC3D9D}"/>
              </a:ext>
            </a:extLst>
          </p:cNvPr>
          <p:cNvGrpSpPr/>
          <p:nvPr/>
        </p:nvGrpSpPr>
        <p:grpSpPr>
          <a:xfrm>
            <a:off x="3733800" y="0"/>
            <a:ext cx="5410200" cy="6817735"/>
            <a:chOff x="3733800" y="0"/>
            <a:chExt cx="5410200" cy="68177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B269A9-536A-4D1D-B40B-2D108F41E49C}"/>
                </a:ext>
              </a:extLst>
            </p:cNvPr>
            <p:cNvSpPr txBox="1"/>
            <p:nvPr/>
          </p:nvSpPr>
          <p:spPr>
            <a:xfrm>
              <a:off x="7308304" y="78740"/>
              <a:ext cx="18356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신경 회로망 상세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3800" y="0"/>
              <a:ext cx="5334000" cy="681773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11F81C8-8561-485E-8450-6BFC0C2DA689}"/>
                </a:ext>
              </a:extLst>
            </p:cNvPr>
            <p:cNvSpPr/>
            <p:nvPr/>
          </p:nvSpPr>
          <p:spPr bwMode="auto">
            <a:xfrm>
              <a:off x="4591815" y="2420888"/>
              <a:ext cx="988298" cy="246112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4431D2A-B738-4208-B926-9480278752B4}"/>
                </a:ext>
              </a:extLst>
            </p:cNvPr>
            <p:cNvSpPr/>
            <p:nvPr/>
          </p:nvSpPr>
          <p:spPr bwMode="auto">
            <a:xfrm>
              <a:off x="4644008" y="3614377"/>
              <a:ext cx="988298" cy="246112"/>
            </a:xfrm>
            <a:prstGeom prst="roundRect">
              <a:avLst/>
            </a:prstGeom>
            <a:solidFill>
              <a:srgbClr val="FF00F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64A1E36-67BD-4A5B-8203-C73A45ADF616}"/>
                </a:ext>
              </a:extLst>
            </p:cNvPr>
            <p:cNvSpPr/>
            <p:nvPr/>
          </p:nvSpPr>
          <p:spPr bwMode="auto">
            <a:xfrm>
              <a:off x="7452320" y="4134616"/>
              <a:ext cx="288032" cy="246112"/>
            </a:xfrm>
            <a:prstGeom prst="roundRect">
              <a:avLst/>
            </a:prstGeom>
            <a:solidFill>
              <a:srgbClr val="FFFF3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469D6DD-7EA1-4BB9-B2D7-6A9FED96A9AB}"/>
                </a:ext>
              </a:extLst>
            </p:cNvPr>
            <p:cNvSpPr/>
            <p:nvPr/>
          </p:nvSpPr>
          <p:spPr bwMode="auto">
            <a:xfrm>
              <a:off x="7294824" y="4931493"/>
              <a:ext cx="373519" cy="246112"/>
            </a:xfrm>
            <a:prstGeom prst="roundRect">
              <a:avLst/>
            </a:prstGeom>
            <a:solidFill>
              <a:srgbClr val="FFFF3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752C0D0-4D10-433B-8C77-593A0559E159}"/>
                </a:ext>
              </a:extLst>
            </p:cNvPr>
            <p:cNvSpPr/>
            <p:nvPr/>
          </p:nvSpPr>
          <p:spPr bwMode="auto">
            <a:xfrm>
              <a:off x="7308304" y="5477869"/>
              <a:ext cx="1080120" cy="246112"/>
            </a:xfrm>
            <a:prstGeom prst="roundRect">
              <a:avLst/>
            </a:prstGeom>
            <a:solidFill>
              <a:srgbClr val="FFFF3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CDE5354-70C6-4BF2-BF1F-5D1A4B17B3BD}"/>
                </a:ext>
              </a:extLst>
            </p:cNvPr>
            <p:cNvSpPr/>
            <p:nvPr/>
          </p:nvSpPr>
          <p:spPr bwMode="auto">
            <a:xfrm>
              <a:off x="7308304" y="5764246"/>
              <a:ext cx="1080120" cy="246112"/>
            </a:xfrm>
            <a:prstGeom prst="roundRect">
              <a:avLst/>
            </a:prstGeom>
            <a:solidFill>
              <a:srgbClr val="FFFF3F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/>
              <a:t>다층 퍼셉트론의 학습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052736"/>
            <a:ext cx="6480721" cy="441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10558D-1EBC-4CFC-A271-E2A11841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6CCBD-C5AA-4438-9B57-46F0A9B73E9A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26160"/>
            <a:ext cx="8229600" cy="51054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/>
              <a:t>예제 </a:t>
            </a:r>
            <a:r>
              <a:rPr lang="en-US" altLang="ko-KR" sz="2000" b="1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197397"/>
            <a:ext cx="6551871" cy="543200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42924" y="40579"/>
            <a:ext cx="3439752" cy="1909565"/>
            <a:chOff x="152400" y="2667000"/>
            <a:chExt cx="3439752" cy="1909565"/>
          </a:xfrm>
        </p:grpSpPr>
        <p:grpSp>
          <p:nvGrpSpPr>
            <p:cNvPr id="11" name="그룹 10"/>
            <p:cNvGrpSpPr/>
            <p:nvPr/>
          </p:nvGrpSpPr>
          <p:grpSpPr>
            <a:xfrm>
              <a:off x="152400" y="2667000"/>
              <a:ext cx="3439752" cy="1909565"/>
              <a:chOff x="152400" y="2667000"/>
              <a:chExt cx="3439752" cy="1909565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52400" y="2667000"/>
                <a:ext cx="3439752" cy="1909565"/>
                <a:chOff x="5486400" y="1295400"/>
                <a:chExt cx="3439752" cy="1909565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6400" y="1295400"/>
                  <a:ext cx="3439752" cy="1876228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96100" y="1744111"/>
                  <a:ext cx="68580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z_sum1</a:t>
                  </a:r>
                  <a:endParaRPr lang="ko-KR" altLang="en-US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553200" y="3043382"/>
                  <a:ext cx="68580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z_sum2</a:t>
                  </a:r>
                  <a:endParaRPr lang="ko-KR" altLang="en-US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90600" y="2819400"/>
                    <a:ext cx="381000" cy="1778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5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2819400"/>
                    <a:ext cx="381000" cy="1778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231410" y="2842817"/>
                    <a:ext cx="381000" cy="1778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5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𝑗𝑘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1410" y="2842817"/>
                    <a:ext cx="381000" cy="1778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TextBox 11"/>
            <p:cNvSpPr txBox="1"/>
            <p:nvPr/>
          </p:nvSpPr>
          <p:spPr>
            <a:xfrm>
              <a:off x="1936135" y="3271790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z1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135" y="4334190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z2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9400" y="3196502"/>
              <a:ext cx="6858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o_sum1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2300" y="3443531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o1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403" y="4134616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o2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317" y="1157037"/>
            <a:ext cx="2088871" cy="319474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7508" y="2782882"/>
            <a:ext cx="4410232" cy="39265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5123" y="4572000"/>
            <a:ext cx="4506722" cy="500747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6140" y="6033659"/>
            <a:ext cx="1808085" cy="650098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8309615" y="984365"/>
            <a:ext cx="89889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o1= -0.02239</a:t>
            </a:r>
            <a:endParaRPr lang="ko-KR" altLang="en-US" sz="105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04225" y="1819899"/>
            <a:ext cx="89889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o2= 0.15441</a:t>
            </a:r>
            <a:endParaRPr lang="ko-KR" altLang="en-US" sz="105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553EEF-36CE-4723-9B9F-70E81BBE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ko-KR" altLang="en-US" dirty="0"/>
              <a:t>예제 </a:t>
            </a:r>
            <a:r>
              <a:rPr lang="en-US" altLang="ko-KR" dirty="0"/>
              <a:t>4.4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5" y="1033546"/>
            <a:ext cx="5257800" cy="398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875716"/>
            <a:ext cx="4318952" cy="1287185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그룹 4"/>
          <p:cNvGrpSpPr/>
          <p:nvPr/>
        </p:nvGrpSpPr>
        <p:grpSpPr>
          <a:xfrm>
            <a:off x="5466384" y="40579"/>
            <a:ext cx="3656661" cy="1940903"/>
            <a:chOff x="5551848" y="40579"/>
            <a:chExt cx="3656661" cy="1940903"/>
          </a:xfrm>
        </p:grpSpPr>
        <p:grpSp>
          <p:nvGrpSpPr>
            <p:cNvPr id="8" name="그룹 7"/>
            <p:cNvGrpSpPr/>
            <p:nvPr/>
          </p:nvGrpSpPr>
          <p:grpSpPr>
            <a:xfrm>
              <a:off x="5551848" y="40579"/>
              <a:ext cx="3439752" cy="1909565"/>
              <a:chOff x="152400" y="2667000"/>
              <a:chExt cx="3439752" cy="190956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52400" y="2667000"/>
                <a:ext cx="3439752" cy="1909565"/>
                <a:chOff x="152400" y="2667000"/>
                <a:chExt cx="3439752" cy="1909565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152400" y="2667000"/>
                  <a:ext cx="3439752" cy="1909565"/>
                  <a:chOff x="5486400" y="1295400"/>
                  <a:chExt cx="3439752" cy="1909565"/>
                </a:xfrm>
              </p:grpSpPr>
              <p:pic>
                <p:nvPicPr>
                  <p:cNvPr id="18" name="그림 1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86400" y="1295400"/>
                    <a:ext cx="3439752" cy="1876228"/>
                  </a:xfrm>
                  <a:prstGeom prst="rect">
                    <a:avLst/>
                  </a:prstGeom>
                </p:spPr>
              </p:pic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896100" y="1744111"/>
                    <a:ext cx="685800" cy="1615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05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z_sum1</a:t>
                    </a:r>
                    <a:endPara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553200" y="3043382"/>
                    <a:ext cx="685800" cy="1615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05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z_sum2</a:t>
                    </a:r>
                    <a:endPara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990600" y="2819400"/>
                      <a:ext cx="381000" cy="1778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05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05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0600" y="2819400"/>
                      <a:ext cx="381000" cy="17786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06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2231410" y="2842817"/>
                      <a:ext cx="381000" cy="1778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05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𝑗𝑘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05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1410" y="2842817"/>
                      <a:ext cx="381000" cy="17786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" name="TextBox 9"/>
              <p:cNvSpPr txBox="1"/>
              <p:nvPr/>
            </p:nvSpPr>
            <p:spPr>
              <a:xfrm>
                <a:off x="1936135" y="3271790"/>
                <a:ext cx="34704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z1</a:t>
                </a:r>
                <a:endPara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36135" y="4334190"/>
                <a:ext cx="34704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z2</a:t>
                </a:r>
                <a:endPara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19400" y="3196502"/>
                <a:ext cx="68580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o_sum1</a:t>
                </a:r>
                <a:endPara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162300" y="3443531"/>
                <a:ext cx="34704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o1</a:t>
                </a:r>
                <a:endPara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142403" y="4134616"/>
                <a:ext cx="34704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o2</a:t>
                </a:r>
                <a:endPara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309615" y="984365"/>
              <a:ext cx="89889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o1= -0.02239</a:t>
              </a:r>
              <a:endParaRPr lang="ko-KR" altLang="en-US" sz="105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04225" y="1819899"/>
              <a:ext cx="89889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o2= 0.15441</a:t>
              </a:r>
              <a:endParaRPr lang="ko-KR" altLang="en-US" sz="105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F0CD88-3FF6-4A10-92F4-EBD2F878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D11FC-1293-4271-9097-B22A6A997E5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4.3.2 </a:t>
            </a:r>
            <a:r>
              <a:rPr lang="ko-KR" altLang="en-US"/>
              <a:t>학습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ko-KR" altLang="en-US" dirty="0"/>
              <a:t>예제 </a:t>
            </a:r>
            <a:r>
              <a:rPr lang="en-US" altLang="ko-KR" dirty="0"/>
              <a:t>4.4</a:t>
            </a:r>
          </a:p>
        </p:txBody>
      </p:sp>
      <p:pic>
        <p:nvPicPr>
          <p:cNvPr id="430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" y="76200"/>
            <a:ext cx="522448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319099" y="40579"/>
            <a:ext cx="3439752" cy="1909565"/>
            <a:chOff x="152400" y="2667000"/>
            <a:chExt cx="3439752" cy="1909565"/>
          </a:xfrm>
        </p:grpSpPr>
        <p:grpSp>
          <p:nvGrpSpPr>
            <p:cNvPr id="9" name="그룹 8"/>
            <p:cNvGrpSpPr/>
            <p:nvPr/>
          </p:nvGrpSpPr>
          <p:grpSpPr>
            <a:xfrm>
              <a:off x="152400" y="2667000"/>
              <a:ext cx="3439752" cy="1909565"/>
              <a:chOff x="152400" y="2667000"/>
              <a:chExt cx="3439752" cy="1909565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52400" y="2667000"/>
                <a:ext cx="3439752" cy="1909565"/>
                <a:chOff x="5486400" y="1295400"/>
                <a:chExt cx="3439752" cy="1909565"/>
              </a:xfrm>
            </p:grpSpPr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86400" y="1295400"/>
                  <a:ext cx="3439752" cy="1876228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896100" y="1744111"/>
                  <a:ext cx="68580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z_sum1</a:t>
                  </a:r>
                  <a:endParaRPr lang="ko-KR" altLang="en-US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553200" y="3043382"/>
                  <a:ext cx="68580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z_sum2</a:t>
                  </a:r>
                  <a:endParaRPr lang="ko-KR" altLang="en-US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90600" y="2819400"/>
                    <a:ext cx="381000" cy="1778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5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2819400"/>
                    <a:ext cx="381000" cy="1778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231410" y="2842817"/>
                    <a:ext cx="381000" cy="1778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5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𝑗𝑘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1410" y="2842817"/>
                    <a:ext cx="381000" cy="1778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TextBox 9"/>
            <p:cNvSpPr txBox="1"/>
            <p:nvPr/>
          </p:nvSpPr>
          <p:spPr>
            <a:xfrm>
              <a:off x="1936135" y="3271790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z1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36135" y="4334190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z2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9400" y="3196502"/>
              <a:ext cx="6858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o_sum1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62300" y="3443531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o1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2403" y="4134616"/>
              <a:ext cx="34704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o2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147" y="1957459"/>
            <a:ext cx="4318952" cy="1287185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93748"/>
            <a:ext cx="1285714" cy="295238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3968CD-6CEE-4E1F-ADA3-61C252C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68CE1-6E61-4CA0-B134-32D9A1E5D515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  <p:extLst>
      <p:ext uri="{BB962C8B-B14F-4D97-AF65-F5344CB8AC3E}">
        <p14:creationId xmlns:p14="http://schemas.microsoft.com/office/powerpoint/2010/main" val="2941888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/>
              <a:t>예제 </a:t>
            </a:r>
            <a:r>
              <a:rPr lang="en-US" altLang="ko-KR" sz="2000" b="1" dirty="0"/>
              <a:t> </a:t>
            </a:r>
          </a:p>
        </p:txBody>
      </p:sp>
      <p:pic>
        <p:nvPicPr>
          <p:cNvPr id="440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20335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3810000" y="112017"/>
            <a:ext cx="5192352" cy="6513511"/>
            <a:chOff x="3810000" y="112017"/>
            <a:chExt cx="5192352" cy="6513511"/>
          </a:xfrm>
        </p:grpSpPr>
        <p:pic>
          <p:nvPicPr>
            <p:cNvPr id="4403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406078"/>
              <a:ext cx="4572000" cy="321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5562600" y="112017"/>
              <a:ext cx="3439752" cy="1909565"/>
              <a:chOff x="152400" y="2667000"/>
              <a:chExt cx="3439752" cy="1909565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52400" y="2667000"/>
                <a:ext cx="3439752" cy="1909565"/>
                <a:chOff x="152400" y="2667000"/>
                <a:chExt cx="3439752" cy="1909565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52400" y="2667000"/>
                  <a:ext cx="3439752" cy="1909565"/>
                  <a:chOff x="5486400" y="1295400"/>
                  <a:chExt cx="3439752" cy="1909565"/>
                </a:xfrm>
              </p:grpSpPr>
              <p:pic>
                <p:nvPicPr>
                  <p:cNvPr id="17" name="그림 1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486400" y="1295400"/>
                    <a:ext cx="3439752" cy="1876228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896100" y="1744111"/>
                    <a:ext cx="685800" cy="1615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05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z_sum1</a:t>
                    </a:r>
                    <a:endPara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553200" y="3043382"/>
                    <a:ext cx="685800" cy="1615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05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z_sum2</a:t>
                    </a:r>
                    <a:endParaRPr lang="ko-KR" altLang="en-US" sz="1050" dirty="0">
                      <a:solidFill>
                        <a:srgbClr val="0000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990600" y="2819400"/>
                      <a:ext cx="381000" cy="1778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05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05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0600" y="2819400"/>
                      <a:ext cx="381000" cy="17786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231410" y="2842817"/>
                      <a:ext cx="381000" cy="1778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05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𝑗𝑘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05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1410" y="2842817"/>
                      <a:ext cx="381000" cy="1778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41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TextBox 8"/>
              <p:cNvSpPr txBox="1"/>
              <p:nvPr/>
            </p:nvSpPr>
            <p:spPr>
              <a:xfrm>
                <a:off x="1936135" y="3271790"/>
                <a:ext cx="34704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z1</a:t>
                </a:r>
                <a:endPara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36135" y="4334190"/>
                <a:ext cx="34704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z2</a:t>
                </a:r>
                <a:endPara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19400" y="3196502"/>
                <a:ext cx="68580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o_sum1</a:t>
                </a:r>
                <a:endPara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62300" y="3443531"/>
                <a:ext cx="34704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o1</a:t>
                </a:r>
                <a:endPara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142403" y="4134616"/>
                <a:ext cx="34704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05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o2</a:t>
                </a:r>
                <a:endParaRPr lang="ko-KR" altLang="en-US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76394" y="2332734"/>
              <a:ext cx="4576209" cy="758597"/>
            </a:xfrm>
            <a:prstGeom prst="rect">
              <a:avLst/>
            </a:prstGeom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직사각형 2"/>
            <p:cNvSpPr/>
            <p:nvPr/>
          </p:nvSpPr>
          <p:spPr>
            <a:xfrm>
              <a:off x="3886200" y="5562600"/>
              <a:ext cx="1143000" cy="4572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7315200" y="3581400"/>
              <a:ext cx="1066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810000" y="3810000"/>
              <a:ext cx="1066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724400" y="4019955"/>
              <a:ext cx="106043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 </a:t>
              </a:r>
              <a:r>
                <a:rPr lang="en-US" altLang="ko-KR" sz="105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 0.32015</a:t>
              </a:r>
              <a:endPara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5450" y="5566537"/>
            <a:ext cx="1813052" cy="45326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21" name="오른쪽 화살표 20"/>
          <p:cNvSpPr/>
          <p:nvPr/>
        </p:nvSpPr>
        <p:spPr>
          <a:xfrm>
            <a:off x="3527552" y="5715000"/>
            <a:ext cx="320548" cy="15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730E20A4-82CB-4B60-B44F-55F99A96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5C0FED27-3D87-4594-8EF3-CABC12567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퍼셉트론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 latinLnBrk="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>
                <a:latin typeface="나눔고딕 ExtraBold" pitchFamily="50" charset="-127"/>
                <a:ea typeface="나눔고딕 ExtraBold" pitchFamily="50" charset="-127"/>
              </a:rPr>
              <a:t>새로운 개념들 등장</a:t>
            </a:r>
          </a:p>
          <a:p>
            <a:pPr marL="541338" lvl="1" indent="-182563" eaLnBrk="0" fontAlgn="base" latinLnBrk="0" hangingPunct="0"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</a:p>
          <a:p>
            <a:pPr marL="541338" lvl="1" indent="-182563" eaLnBrk="0" fontAlgn="base" latinLnBrk="0" hangingPunct="0"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노드와 가중치</a:t>
            </a:r>
          </a:p>
          <a:p>
            <a:pPr marL="541338" lvl="1" indent="-182563" eaLnBrk="0" fontAlgn="base" latinLnBrk="0" hangingPunct="0"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</a:p>
          <a:p>
            <a:pPr marL="541338" lvl="1" indent="-182563" eaLnBrk="0" fontAlgn="base" latinLnBrk="0" hangingPunct="0"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활성 함수</a:t>
            </a:r>
          </a:p>
          <a:p>
            <a:pPr lvl="1" eaLnBrk="1" hangingPunct="1">
              <a:buFont typeface="Wingdings" charset="2"/>
              <a:buChar char="q"/>
              <a:defRPr/>
            </a:pPr>
            <a:endParaRPr lang="ko-KR" altLang="en-US" sz="1600" dirty="0"/>
          </a:p>
          <a:p>
            <a:pPr marL="361950" indent="-361950" latinLnBrk="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>
                <a:latin typeface="나눔고딕 ExtraBold" pitchFamily="50" charset="-127"/>
                <a:ea typeface="나눔고딕 ExtraBold" pitchFamily="50" charset="-127"/>
              </a:rPr>
              <a:t>비록 분명한 한계를 가지지만 </a:t>
            </a:r>
            <a:r>
              <a:rPr lang="en-US" altLang="ko-KR" sz="2000" b="1" dirty="0">
                <a:latin typeface="나눔고딕 ExtraBold" pitchFamily="50" charset="-127"/>
                <a:ea typeface="나눔고딕 ExtraBold" pitchFamily="50" charset="-127"/>
              </a:rPr>
              <a:t>MLP</a:t>
            </a:r>
            <a:r>
              <a:rPr lang="ko-KR" altLang="en-US" sz="2000" b="1" dirty="0">
                <a:latin typeface="나눔고딕 ExtraBold" pitchFamily="50" charset="-127"/>
                <a:ea typeface="나눔고딕 ExtraBold" pitchFamily="50" charset="-127"/>
              </a:rPr>
              <a:t>의 초석이 됨</a:t>
            </a:r>
          </a:p>
          <a:p>
            <a:pPr lvl="1" eaLnBrk="1" hangingPunct="1">
              <a:buFont typeface="Wingdings" charset="2"/>
              <a:buChar char="q"/>
              <a:defRPr/>
            </a:pPr>
            <a:endParaRPr lang="ko-KR" altLang="en-US" sz="1600" dirty="0"/>
          </a:p>
          <a:p>
            <a:pPr lvl="1" eaLnBrk="1" hangingPunct="1">
              <a:buFont typeface="Wingdings" charset="2"/>
              <a:buChar char="q"/>
              <a:defRPr/>
            </a:pPr>
            <a:endParaRPr lang="ko-KR" altLang="en-US" sz="1600" dirty="0"/>
          </a:p>
          <a:p>
            <a:pPr lvl="1" eaLnBrk="1" hangingPunct="1">
              <a:buFont typeface="Wingdings" charset="2"/>
              <a:buChar char="q"/>
              <a:defRPr/>
            </a:pPr>
            <a:endParaRPr lang="ko-KR" altLang="en-US" sz="1600" dirty="0"/>
          </a:p>
          <a:p>
            <a:pPr lvl="1" eaLnBrk="1" hangingPunct="1">
              <a:buFont typeface="Wingdings" charset="2"/>
              <a:buChar char="q"/>
              <a:defRPr/>
            </a:pPr>
            <a:endParaRPr lang="ko-KR" altLang="en-US" sz="1600" dirty="0"/>
          </a:p>
          <a:p>
            <a:pPr lvl="1" eaLnBrk="1" hangingPunct="1">
              <a:buFont typeface="Wingdings" charset="2"/>
              <a:buChar char="q"/>
              <a:defRPr/>
            </a:pPr>
            <a:endParaRPr lang="ko-KR" altLang="en-US" sz="1600" dirty="0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0" y="2149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136D72-D5E6-46A8-A88B-BF582B99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4B444-D63B-4F40-9BE8-1F70147448F0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  <a:defRPr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</a:t>
            </a:r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역전파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알고리즘의 계산 복잡도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l-GR" altLang="ko-KR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charset="0"/>
              </a:rPr>
              <a:t>Θ</a:t>
            </a:r>
            <a:r>
              <a:rPr lang="en-US" altLang="ko-KR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((</a:t>
            </a:r>
            <a:r>
              <a:rPr lang="en-US" altLang="ko-KR" i="1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en-US" altLang="ko-KR" i="1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altLang="ko-KR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i="1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pHN</a:t>
            </a:r>
            <a:r>
              <a:rPr lang="en-US" altLang="ko-KR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altLang="ko-KR" i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</a:t>
            </a:r>
            <a:r>
              <a:rPr lang="ko-KR" altLang="en-US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세대 수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ko-KR" altLang="en-US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시간 소요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MNIST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필기 숫자 데이터베이스는 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=60000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C38885-0839-46BD-83F2-FB70AF17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9550A-19DC-42AD-A29E-CBBBC849E940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인식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20689"/>
            <a:ext cx="8507288" cy="5322911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55000" lnSpcReduction="20000"/>
          </a:bodyPr>
          <a:lstStyle/>
          <a:p>
            <a:pPr marL="361950" indent="-361950">
              <a:lnSpc>
                <a:spcPct val="160000"/>
              </a:lnSpc>
              <a:spcBef>
                <a:spcPts val="0"/>
              </a:spcBef>
              <a:buBlip>
                <a:blip r:embed="rId2"/>
              </a:buBlip>
            </a:pPr>
            <a:r>
              <a:rPr lang="ko-KR" altLang="en-US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학습된 다층 </a:t>
            </a:r>
            <a:r>
              <a:rPr lang="ko-KR" altLang="en-US" sz="2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퍼셉트론을</a:t>
            </a:r>
            <a:r>
              <a:rPr lang="ko-KR" altLang="en-US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사용하여</a:t>
            </a:r>
            <a:r>
              <a:rPr lang="en-US" altLang="ko-KR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입력에 대해 인식을 수행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1950" indent="-361950">
              <a:lnSpc>
                <a:spcPct val="160000"/>
              </a:lnSpc>
              <a:spcBef>
                <a:spcPts val="0"/>
              </a:spcBef>
              <a:buBlip>
                <a:blip r:embed="rId2"/>
              </a:buBlip>
            </a:pPr>
            <a:r>
              <a:rPr lang="ko-KR" altLang="en-US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인식 알고리즘</a:t>
            </a:r>
          </a:p>
          <a:p>
            <a:pPr eaLnBrk="1" hangingPunct="1">
              <a:lnSpc>
                <a:spcPct val="16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6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6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6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6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6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6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6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6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6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6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6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시간 복잡도 </a:t>
            </a:r>
            <a:r>
              <a:rPr lang="el-GR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((</a:t>
            </a:r>
            <a:r>
              <a:rPr lang="en-US" altLang="ko-KR" i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en-US" altLang="ko-KR" i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2" eaLnBrk="1" hangingPunct="1">
              <a:lnSpc>
                <a:spcPct val="160000"/>
              </a:lnSpc>
            </a:pPr>
            <a:r>
              <a:rPr lang="en-US" altLang="ko-KR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무관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빠름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  <a:ea typeface="굴림" charset="-127"/>
            </a:endParaRP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52101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95400"/>
            <a:ext cx="5029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13727-7DC0-424C-BD47-427981FC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FB7F1-125F-4C91-9D59-5BA07B012488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81" y="1268760"/>
            <a:ext cx="3873348" cy="367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구현과 몇 가지 부연 설명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86" y="614172"/>
            <a:ext cx="8911209" cy="5983179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361950" indent="-361950">
              <a:spcBef>
                <a:spcPts val="0"/>
              </a:spcBef>
              <a:buBlip>
                <a:blip r:embed="rId3"/>
              </a:buBlip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몇 가지 부연 설명</a:t>
            </a:r>
          </a:p>
          <a:p>
            <a:pPr lvl="1" eaLnBrk="1" hangingPunct="1"/>
            <a:r>
              <a:rPr lang="ko-KR" altLang="en-US" sz="12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아키텍처 </a:t>
            </a:r>
            <a:r>
              <a:rPr lang="en-US" altLang="ko-KR" sz="12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은닉 노드 개수 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endParaRPr lang="en-US" altLang="ko-KR" sz="12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r>
              <a:rPr lang="ko-KR" altLang="en-US" sz="12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 초기화 이슈</a:t>
            </a:r>
            <a:endParaRPr lang="ko-KR" altLang="en-US" sz="12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r>
              <a:rPr lang="ko-KR" altLang="en-US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 종료할 것인가</a:t>
            </a:r>
            <a:r>
              <a:rPr lang="en-US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lvl="1" eaLnBrk="1" hangingPunct="1"/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endParaRPr lang="ko-KR" altLang="en-US" sz="12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FBE00C-1F46-4846-B0DB-81D9A0B7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4759F-60BD-49C5-B320-2556559943D8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구현과 몇 가지 부연 설명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 설정</a:t>
            </a:r>
          </a:p>
          <a:p>
            <a:pPr lvl="1" eaLnBrk="1" hangingPunct="1"/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경우에 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적용되는 </a:t>
            </a:r>
            <a:r>
              <a:rPr lang="ko-KR" altLang="en-US" sz="16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보편적 규칙은 없음</a:t>
            </a:r>
            <a:endParaRPr lang="en-US" altLang="ko-KR" sz="16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경험과 실험을 통해 </a:t>
            </a:r>
            <a:r>
              <a:rPr lang="ko-KR" altLang="en-US" sz="16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  <a:r>
              <a:rPr lang="ko-KR" altLang="en-US" sz="160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 함</a:t>
            </a:r>
            <a:endParaRPr lang="en-US" altLang="ko-KR" sz="1600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신경망 성능이 매개변수에 아주 </a:t>
            </a:r>
            <a:r>
              <a:rPr lang="ko-KR" altLang="en-US" sz="160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민감하지는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않기 때문에 어느 정도의 실험과 경험을 통해 설정 가능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0E0BB4-6D9D-4D9E-A9AE-57EBD55A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99E6F-C080-4994-BC6F-630609B866A9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17092" y="2856707"/>
            <a:ext cx="29322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사업 개요</a:t>
            </a:r>
            <a:endParaRPr lang="en-US" altLang="ko-KR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0800000">
            <a:off x="1691680" y="1775911"/>
            <a:ext cx="5904656" cy="28809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7" y="1862877"/>
            <a:ext cx="5760640" cy="27369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63687" y="2677800"/>
            <a:ext cx="576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II. Confusion Matrix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10C6F-031D-4A00-B2F8-998BF087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8619F-FFD4-4344-B8D6-5DDBCEED7306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Confusion Matrix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773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 검증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61" name="내용 개체 틀 4"/>
          <p:cNvSpPr>
            <a:spLocks noGrp="1"/>
          </p:cNvSpPr>
          <p:nvPr>
            <p:ph idx="1"/>
          </p:nvPr>
        </p:nvSpPr>
        <p:spPr>
          <a:xfrm>
            <a:off x="169142" y="641540"/>
            <a:ext cx="8496944" cy="15194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361950" indent="-361950">
              <a:spcBef>
                <a:spcPts val="0"/>
              </a:spcBef>
              <a:buBlip>
                <a:blip r:embed="rId3"/>
              </a:buBlip>
            </a:pPr>
            <a:r>
              <a:rPr lang="ko-KR" altLang="en-US" sz="2000" dirty="0"/>
              <a:t>혼동 행렬</a:t>
            </a:r>
            <a:r>
              <a:rPr lang="en-US" altLang="ko-KR" sz="2000" dirty="0"/>
              <a:t>(Confusion Matrix)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4D862CCB-1F3C-344A-AED8-D3F2262EDB17}"/>
              </a:ext>
            </a:extLst>
          </p:cNvPr>
          <p:cNvSpPr txBox="1">
            <a:spLocks/>
          </p:cNvSpPr>
          <p:nvPr/>
        </p:nvSpPr>
        <p:spPr>
          <a:xfrm>
            <a:off x="94950" y="1028109"/>
            <a:ext cx="8331320" cy="516353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288" indent="-182563" eaLnBrk="0" fontAlgn="base" hangingPunct="0">
              <a:buFont typeface="Wingdings" panose="05000000000000000000" pitchFamily="2" charset="2"/>
              <a:buChar char="§"/>
            </a:pPr>
            <a:r>
              <a:rPr lang="ko-KR" altLang="en-US" sz="1400" b="1" dirty="0"/>
              <a:t>혼동 행렬은 훈련된 모델의 성능을 측정하기 위한 </a:t>
            </a:r>
            <a:r>
              <a:rPr lang="en-US" altLang="ko-KR" sz="1400" b="1" dirty="0"/>
              <a:t>Matrix</a:t>
            </a: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en-US" altLang="ko-KR" sz="1400" dirty="0">
                <a:solidFill>
                  <a:srgbClr val="0000FF"/>
                </a:solidFill>
              </a:rPr>
              <a:t>TP(True </a:t>
            </a:r>
            <a:r>
              <a:rPr lang="en-US" altLang="ko-KR" sz="1400" dirty="0">
                <a:solidFill>
                  <a:srgbClr val="C00000"/>
                </a:solidFill>
              </a:rPr>
              <a:t>Positive</a:t>
            </a:r>
            <a:r>
              <a:rPr lang="en-US" altLang="ko-KR" sz="1400" dirty="0">
                <a:solidFill>
                  <a:srgbClr val="0000FF"/>
                </a:solidFill>
              </a:rPr>
              <a:t>): True</a:t>
            </a:r>
            <a:r>
              <a:rPr lang="ko-KR" altLang="en-US" sz="1400" dirty="0">
                <a:solidFill>
                  <a:srgbClr val="0000FF"/>
                </a:solidFill>
              </a:rPr>
              <a:t>를 </a:t>
            </a:r>
            <a:r>
              <a:rPr lang="en-US" altLang="ko-KR" sz="1400" dirty="0">
                <a:solidFill>
                  <a:srgbClr val="0000FF"/>
                </a:solidFill>
              </a:rPr>
              <a:t>True</a:t>
            </a:r>
            <a:r>
              <a:rPr lang="ko-KR" altLang="en-US" sz="1400" dirty="0">
                <a:solidFill>
                  <a:srgbClr val="0000FF"/>
                </a:solidFill>
              </a:rPr>
              <a:t>로 잘 예측한 것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1204913" lvl="2" indent="-176213" eaLnBrk="0" fontAlgn="base" hangingPunct="0">
              <a:buFont typeface="Wingdings" panose="05000000000000000000" pitchFamily="2" charset="2"/>
              <a:buChar char="Ø"/>
            </a:pPr>
            <a:r>
              <a:rPr lang="en-US" altLang="ko-KR" sz="1200" dirty="0"/>
              <a:t>ex) </a:t>
            </a:r>
            <a:r>
              <a:rPr lang="ko-KR" altLang="en-US" sz="1200" dirty="0"/>
              <a:t>질병이 있는 사람을 질병이 있다고 예측</a:t>
            </a:r>
            <a:br>
              <a:rPr lang="en-US" altLang="ko-KR" sz="1200" dirty="0"/>
            </a:br>
            <a:endParaRPr lang="en-US" altLang="ko-KR" sz="1200" dirty="0"/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en-US" altLang="ko-KR" sz="1400" dirty="0">
                <a:solidFill>
                  <a:srgbClr val="0000FF"/>
                </a:solidFill>
              </a:rPr>
              <a:t>TN(True </a:t>
            </a:r>
            <a:r>
              <a:rPr lang="en-US" altLang="ko-KR" sz="1400" dirty="0">
                <a:solidFill>
                  <a:srgbClr val="C00000"/>
                </a:solidFill>
              </a:rPr>
              <a:t>Negative</a:t>
            </a:r>
            <a:r>
              <a:rPr lang="en-US" altLang="ko-KR" sz="1400" dirty="0">
                <a:solidFill>
                  <a:srgbClr val="0000FF"/>
                </a:solidFill>
              </a:rPr>
              <a:t>): False</a:t>
            </a:r>
            <a:r>
              <a:rPr lang="ko-KR" altLang="en-US" sz="1400" dirty="0">
                <a:solidFill>
                  <a:srgbClr val="0000FF"/>
                </a:solidFill>
              </a:rPr>
              <a:t>를 </a:t>
            </a:r>
            <a:r>
              <a:rPr lang="en-US" altLang="ko-KR" sz="1400" dirty="0">
                <a:solidFill>
                  <a:srgbClr val="0000FF"/>
                </a:solidFill>
              </a:rPr>
              <a:t>False</a:t>
            </a:r>
            <a:r>
              <a:rPr lang="ko-KR" altLang="en-US" sz="1400" dirty="0">
                <a:solidFill>
                  <a:srgbClr val="0000FF"/>
                </a:solidFill>
              </a:rPr>
              <a:t>로 잘 예측한 것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1204913" lvl="2" indent="-176213" eaLnBrk="0" fontAlgn="base" hangingPunct="0">
              <a:buFont typeface="Wingdings" panose="05000000000000000000" pitchFamily="2" charset="2"/>
              <a:buChar char="Ø"/>
            </a:pPr>
            <a:r>
              <a:rPr lang="en-US" altLang="ko-KR" sz="1200" dirty="0"/>
              <a:t>ex) </a:t>
            </a:r>
            <a:r>
              <a:rPr lang="ko-KR" altLang="en-US" sz="1200" dirty="0"/>
              <a:t>질병이 없는 사람을 질병이 없다고 예측</a:t>
            </a:r>
            <a:endParaRPr lang="en-US" altLang="ko-KR" sz="1200" dirty="0"/>
          </a:p>
          <a:p>
            <a:pPr marL="1204913" lvl="2" indent="-176213" eaLnBrk="0" fontAlgn="base" hangingPunct="0">
              <a:buFont typeface="Wingdings" panose="05000000000000000000" pitchFamily="2" charset="2"/>
              <a:buChar char="Ø"/>
            </a:pPr>
            <a:endParaRPr lang="en-US" altLang="ko-KR" sz="1200" dirty="0"/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en-US" altLang="ko-KR" sz="1400" dirty="0">
                <a:solidFill>
                  <a:srgbClr val="0000FF"/>
                </a:solidFill>
              </a:rPr>
              <a:t>FP(False </a:t>
            </a:r>
            <a:r>
              <a:rPr lang="en-US" altLang="ko-KR" sz="1400" dirty="0">
                <a:solidFill>
                  <a:srgbClr val="C00000"/>
                </a:solidFill>
              </a:rPr>
              <a:t>Positive</a:t>
            </a:r>
            <a:r>
              <a:rPr lang="en-US" altLang="ko-KR" sz="1400" dirty="0">
                <a:solidFill>
                  <a:srgbClr val="0000FF"/>
                </a:solidFill>
              </a:rPr>
              <a:t>): False</a:t>
            </a:r>
            <a:r>
              <a:rPr lang="ko-KR" altLang="en-US" sz="1400" dirty="0">
                <a:solidFill>
                  <a:srgbClr val="0000FF"/>
                </a:solidFill>
              </a:rPr>
              <a:t>를 </a:t>
            </a:r>
            <a:r>
              <a:rPr lang="en-US" altLang="ko-KR" sz="1400" dirty="0">
                <a:solidFill>
                  <a:srgbClr val="0000FF"/>
                </a:solidFill>
              </a:rPr>
              <a:t>True</a:t>
            </a:r>
            <a:r>
              <a:rPr lang="ko-KR" altLang="en-US" sz="1400" dirty="0">
                <a:solidFill>
                  <a:srgbClr val="0000FF"/>
                </a:solidFill>
              </a:rPr>
              <a:t>로 잘못 예측한 것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1204913" lvl="2" indent="-176213" eaLnBrk="0" fontAlgn="base" hangingPunct="0">
              <a:buFont typeface="Wingdings" panose="05000000000000000000" pitchFamily="2" charset="2"/>
              <a:buChar char="Ø"/>
            </a:pPr>
            <a:r>
              <a:rPr lang="en-US" altLang="ko-KR" sz="1200" dirty="0"/>
              <a:t>ex) </a:t>
            </a:r>
            <a:r>
              <a:rPr lang="ko-KR" altLang="en-US" sz="1200" dirty="0"/>
              <a:t>질병이 없는 사람을 질병이 있다고 잘못 예측</a:t>
            </a:r>
            <a:endParaRPr lang="en-US" altLang="ko-KR" sz="1200" dirty="0"/>
          </a:p>
          <a:p>
            <a:pPr marL="1204913" lvl="2" indent="-176213" eaLnBrk="0" fontAlgn="base" hangingPunct="0">
              <a:buFont typeface="Wingdings" panose="05000000000000000000" pitchFamily="2" charset="2"/>
              <a:buChar char="Ø"/>
            </a:pPr>
            <a:endParaRPr lang="en-US" altLang="ko-KR" sz="1200" dirty="0"/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en-US" altLang="ko-KR" sz="1400" dirty="0">
                <a:solidFill>
                  <a:srgbClr val="0000FF"/>
                </a:solidFill>
              </a:rPr>
              <a:t>FN(False </a:t>
            </a:r>
            <a:r>
              <a:rPr lang="en-US" altLang="ko-KR" sz="1400" dirty="0">
                <a:solidFill>
                  <a:srgbClr val="C00000"/>
                </a:solidFill>
              </a:rPr>
              <a:t>Negative</a:t>
            </a:r>
            <a:r>
              <a:rPr lang="en-US" altLang="ko-KR" sz="1400" dirty="0">
                <a:solidFill>
                  <a:srgbClr val="0000FF"/>
                </a:solidFill>
              </a:rPr>
              <a:t>): True</a:t>
            </a:r>
            <a:r>
              <a:rPr lang="ko-KR" altLang="en-US" sz="1400" dirty="0">
                <a:solidFill>
                  <a:srgbClr val="0000FF"/>
                </a:solidFill>
              </a:rPr>
              <a:t>를 </a:t>
            </a:r>
            <a:r>
              <a:rPr lang="en-US" altLang="ko-KR" sz="1400" dirty="0">
                <a:solidFill>
                  <a:srgbClr val="0000FF"/>
                </a:solidFill>
              </a:rPr>
              <a:t>False</a:t>
            </a:r>
            <a:r>
              <a:rPr lang="ko-KR" altLang="en-US" sz="1400" dirty="0">
                <a:solidFill>
                  <a:srgbClr val="0000FF"/>
                </a:solidFill>
              </a:rPr>
              <a:t>로 잘못 예측한 것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1204913" lvl="2" indent="-176213" eaLnBrk="0" fontAlgn="base" hangingPunct="0">
              <a:buFont typeface="Wingdings" panose="05000000000000000000" pitchFamily="2" charset="2"/>
              <a:buChar char="Ø"/>
            </a:pPr>
            <a:r>
              <a:rPr lang="en-US" altLang="ko-KR" sz="1200" dirty="0"/>
              <a:t>ex) </a:t>
            </a:r>
            <a:r>
              <a:rPr lang="ko-KR" altLang="en-US" sz="1200" dirty="0"/>
              <a:t>질병이 있는 사람을 질병이 없다고 잘못 예측</a:t>
            </a:r>
            <a:endParaRPr lang="en-US" altLang="ko-KR" sz="1200" dirty="0"/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628650" lvl="1" indent="0" eaLnBrk="0" fontAlgn="base" hangingPunct="0">
              <a:buNone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1204913" lvl="2" indent="-176213" eaLnBrk="0" fontAlgn="base" hangingPunct="0">
              <a:buFont typeface="Arial" charset="0"/>
              <a:buChar char="–"/>
            </a:pPr>
            <a:endParaRPr lang="en-US" altLang="ko-KR" sz="1200" dirty="0">
              <a:solidFill>
                <a:srgbClr val="0000FF"/>
              </a:solidFill>
            </a:endParaRPr>
          </a:p>
          <a:p>
            <a:pPr marL="1028700" lvl="2" indent="0" eaLnBrk="0" fontAlgn="base" hangingPunct="0">
              <a:buNone/>
            </a:pPr>
            <a:endParaRPr lang="en-US" altLang="ko-KR" sz="12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1204913" lvl="2" indent="-176213" eaLnBrk="0" fontAlgn="base" hangingPunct="0">
              <a:buFont typeface="Arial" charset="0"/>
              <a:buChar char="–"/>
            </a:pPr>
            <a:endParaRPr lang="en-US" altLang="ko-KR" sz="1200" dirty="0">
              <a:solidFill>
                <a:srgbClr val="0000FF"/>
              </a:solidFill>
            </a:endParaRPr>
          </a:p>
          <a:p>
            <a:pPr marL="1204913" lvl="2" indent="-176213" eaLnBrk="0" fontAlgn="base" hangingPunct="0">
              <a:buFont typeface="Arial" charset="0"/>
              <a:buChar char="–"/>
            </a:pPr>
            <a:endParaRPr lang="en-US" altLang="ko-KR" sz="1200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CF021-3538-0C4C-8F3C-7E7A02AFB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42" y="1412776"/>
            <a:ext cx="5298447" cy="1249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15F384-08BD-4EA9-83B6-52F0F0D1B251}"/>
              </a:ext>
            </a:extLst>
          </p:cNvPr>
          <p:cNvSpPr txBox="1"/>
          <p:nvPr/>
        </p:nvSpPr>
        <p:spPr>
          <a:xfrm>
            <a:off x="5498980" y="1258633"/>
            <a:ext cx="354614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88900" indent="-889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en-US" altLang="ko-KR" sz="12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positive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의 의미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350838" lvl="1" indent="-171450" latinLnBrk="0"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훈련된 모델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positive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라고 판단을 내렸을때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그 판단이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맞는</a:t>
            </a:r>
            <a:r>
              <a:rPr lang="en-US" altLang="ko-KR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(true)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</a:t>
            </a:r>
            <a:endParaRPr lang="en-US" altLang="ko-KR" sz="11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0838" lvl="1" indent="-171450" latinLnBrk="0"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질병이 있는 사람이었는데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입력데이터를 통해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 엔진에서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질병이 있다</a:t>
            </a:r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(positive)”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라고 했고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결과가 맞는</a:t>
            </a:r>
            <a:r>
              <a:rPr lang="en-US" altLang="ko-KR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(true) 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CA8CF-1EF7-460C-A00C-05725BE5DF5B}"/>
              </a:ext>
            </a:extLst>
          </p:cNvPr>
          <p:cNvSpPr txBox="1"/>
          <p:nvPr/>
        </p:nvSpPr>
        <p:spPr>
          <a:xfrm>
            <a:off x="5498980" y="2650883"/>
            <a:ext cx="3546144" cy="104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88900" indent="-889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en-US" altLang="ko-KR" sz="12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negative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의 의미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350838" lvl="1" indent="-171450" latinLnBrk="0"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 엔진에서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질병이 없다</a:t>
            </a:r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(negative)”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라고 했고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결과가 맞는</a:t>
            </a:r>
            <a:r>
              <a:rPr lang="en-US" altLang="ko-KR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(true) 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경우임</a:t>
            </a:r>
            <a:endParaRPr lang="en-US" altLang="ko-KR" sz="11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0838" lvl="1" indent="-171450" latinLnBrk="0"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질병이 없는 사람을 잘 맞췄음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21393-13EC-4AAC-8C4C-87EC190DAB97}"/>
              </a:ext>
            </a:extLst>
          </p:cNvPr>
          <p:cNvSpPr txBox="1"/>
          <p:nvPr/>
        </p:nvSpPr>
        <p:spPr>
          <a:xfrm>
            <a:off x="5426065" y="887575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0000FF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정탐</a:t>
            </a:r>
            <a:r>
              <a:rPr lang="en-US" altLang="ko-KR" sz="1200" b="1">
                <a:solidFill>
                  <a:srgbClr val="0000FF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positive, true negative</a:t>
            </a:r>
            <a:r>
              <a:rPr lang="ko-KR" altLang="en-US" sz="1200" b="1">
                <a:solidFill>
                  <a:srgbClr val="0000FF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제대로 탐지함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7AFD7-3C76-465F-ACD6-6DBDC35FEA27}"/>
              </a:ext>
            </a:extLst>
          </p:cNvPr>
          <p:cNvSpPr txBox="1"/>
          <p:nvPr/>
        </p:nvSpPr>
        <p:spPr>
          <a:xfrm>
            <a:off x="5920883" y="5314879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0000FF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미탐</a:t>
            </a:r>
            <a:r>
              <a:rPr lang="en-US" altLang="ko-KR" sz="1200" b="1">
                <a:solidFill>
                  <a:srgbClr val="0000FF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false negative, </a:t>
            </a:r>
            <a:r>
              <a:rPr lang="ko-KR" altLang="en-US" sz="1200" b="1">
                <a:solidFill>
                  <a:srgbClr val="0000FF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탐지하지 못함</a:t>
            </a:r>
            <a:endParaRPr lang="ko-KR" altLang="en-US" sz="12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A6ECE-D232-4D06-80FF-664B7FE92DB9}"/>
              </a:ext>
            </a:extLst>
          </p:cNvPr>
          <p:cNvSpPr txBox="1"/>
          <p:nvPr/>
        </p:nvSpPr>
        <p:spPr>
          <a:xfrm>
            <a:off x="5891300" y="3811481"/>
            <a:ext cx="29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0000FF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오탐</a:t>
            </a:r>
            <a:r>
              <a:rPr lang="en-US" altLang="ko-KR" sz="1200" b="1">
                <a:solidFill>
                  <a:srgbClr val="0000FF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false positive, </a:t>
            </a:r>
            <a:r>
              <a:rPr lang="ko-KR" altLang="en-US" sz="1200" b="1">
                <a:solidFill>
                  <a:srgbClr val="0000FF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엉터리로 탐지함</a:t>
            </a:r>
            <a:endParaRPr lang="ko-KR" altLang="en-US" sz="12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7F19D-076F-42C1-9C37-779310258312}"/>
              </a:ext>
            </a:extLst>
          </p:cNvPr>
          <p:cNvSpPr txBox="1"/>
          <p:nvPr/>
        </p:nvSpPr>
        <p:spPr>
          <a:xfrm>
            <a:off x="5498980" y="5599367"/>
            <a:ext cx="3546144" cy="877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88900" indent="-889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en-US" altLang="ko-KR" sz="12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negative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의 의미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350838" lvl="1" indent="-171450" latinLnBrk="0"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 엔진에서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질병이 없다</a:t>
            </a:r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(negative)”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라고 했는데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결과는 틀렸음</a:t>
            </a:r>
            <a:endParaRPr lang="en-US" altLang="ko-KR" sz="11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0838" lvl="1" indent="-171450" latinLnBrk="0"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질병이 있는 사람을 탐지하지 못함 </a:t>
            </a:r>
            <a:r>
              <a:rPr lang="en-US" altLang="ko-KR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미탐</a:t>
            </a:r>
            <a:r>
              <a:rPr lang="en-US" altLang="ko-KR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8E29A-E6AF-4AC4-BFAF-D4588C931CA3}"/>
              </a:ext>
            </a:extLst>
          </p:cNvPr>
          <p:cNvSpPr txBox="1"/>
          <p:nvPr/>
        </p:nvSpPr>
        <p:spPr>
          <a:xfrm>
            <a:off x="5498980" y="4058026"/>
            <a:ext cx="3546144" cy="104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88900" indent="-889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en-US" altLang="ko-KR" sz="12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positive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의 의미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350838" lvl="1" indent="-171450" latinLnBrk="0"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 엔진에서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질병이있다</a:t>
            </a:r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(positive)”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라고 했는데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결과는 틀린 것임</a:t>
            </a:r>
            <a:r>
              <a:rPr lang="en-US" altLang="ko-KR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(false) </a:t>
            </a:r>
          </a:p>
          <a:p>
            <a:pPr marL="350838" lvl="1" indent="-171450" latinLnBrk="0"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질병이 없는 사람을 질병이 있다</a:t>
            </a:r>
            <a:r>
              <a:rPr lang="en-US" altLang="ko-KR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sz="11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틀리게 탐지함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A3F90-9305-419D-A565-365AE7AE112D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Confusion Matrix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138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 검증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1" name="내용 개체 틀 4"/>
          <p:cNvSpPr>
            <a:spLocks noGrp="1"/>
          </p:cNvSpPr>
          <p:nvPr>
            <p:ph idx="1"/>
          </p:nvPr>
        </p:nvSpPr>
        <p:spPr>
          <a:xfrm>
            <a:off x="323528" y="688896"/>
            <a:ext cx="8496944" cy="15194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361950" indent="-361950">
              <a:spcBef>
                <a:spcPts val="0"/>
              </a:spcBef>
              <a:buBlip>
                <a:blip r:embed="rId3"/>
              </a:buBlip>
            </a:pPr>
            <a:r>
              <a:rPr lang="ko-KR" altLang="en-US" sz="2000" dirty="0" err="1"/>
              <a:t>머신러닝</a:t>
            </a:r>
            <a:r>
              <a:rPr lang="ko-KR" altLang="en-US" sz="2000" dirty="0"/>
              <a:t> 모델 성능 지표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4EB644-6EFD-E843-8F38-E3E9435338F5}"/>
              </a:ext>
            </a:extLst>
          </p:cNvPr>
          <p:cNvSpPr txBox="1"/>
          <p:nvPr/>
        </p:nvSpPr>
        <p:spPr>
          <a:xfrm>
            <a:off x="7308304" y="-10834"/>
            <a:ext cx="18356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활용시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필요한 기술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4D862CCB-1F3C-344A-AED8-D3F2262EDB17}"/>
              </a:ext>
            </a:extLst>
          </p:cNvPr>
          <p:cNvSpPr txBox="1">
            <a:spLocks/>
          </p:cNvSpPr>
          <p:nvPr/>
        </p:nvSpPr>
        <p:spPr>
          <a:xfrm>
            <a:off x="118742" y="1145784"/>
            <a:ext cx="8773738" cy="516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정확도</a:t>
            </a:r>
            <a:r>
              <a:rPr lang="en-US" altLang="ko-KR" sz="1600" b="1" dirty="0"/>
              <a:t>(Accuracy): (TP + TN) / Total</a:t>
            </a:r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ko-KR" altLang="en-US" sz="1400" dirty="0">
                <a:solidFill>
                  <a:srgbClr val="0000FF"/>
                </a:solidFill>
              </a:rPr>
              <a:t>전체 데이터 중 </a:t>
            </a:r>
            <a:r>
              <a:rPr lang="en-US" altLang="ko-KR" sz="1400" dirty="0">
                <a:solidFill>
                  <a:srgbClr val="0000FF"/>
                </a:solidFill>
              </a:rPr>
              <a:t>True</a:t>
            </a:r>
            <a:r>
              <a:rPr lang="ko-KR" altLang="en-US" sz="1400" dirty="0">
                <a:solidFill>
                  <a:srgbClr val="0000FF"/>
                </a:solidFill>
              </a:rPr>
              <a:t>는 </a:t>
            </a:r>
            <a:r>
              <a:rPr lang="en-US" altLang="ko-KR" sz="1400" dirty="0">
                <a:solidFill>
                  <a:srgbClr val="0000FF"/>
                </a:solidFill>
              </a:rPr>
              <a:t>True</a:t>
            </a:r>
            <a:r>
              <a:rPr lang="ko-KR" altLang="en-US" sz="1400" dirty="0">
                <a:solidFill>
                  <a:srgbClr val="0000FF"/>
                </a:solidFill>
              </a:rPr>
              <a:t>로</a:t>
            </a:r>
            <a:r>
              <a:rPr lang="en-US" altLang="ko-KR" sz="1400" dirty="0">
                <a:solidFill>
                  <a:srgbClr val="0000FF"/>
                </a:solidFill>
              </a:rPr>
              <a:t>, False</a:t>
            </a:r>
            <a:r>
              <a:rPr lang="ko-KR" altLang="en-US" sz="1400" dirty="0">
                <a:solidFill>
                  <a:srgbClr val="0000FF"/>
                </a:solidFill>
              </a:rPr>
              <a:t>는 </a:t>
            </a:r>
            <a:r>
              <a:rPr lang="en-US" altLang="ko-KR" sz="1400" dirty="0">
                <a:solidFill>
                  <a:srgbClr val="0000FF"/>
                </a:solidFill>
              </a:rPr>
              <a:t>False</a:t>
            </a:r>
            <a:r>
              <a:rPr lang="ko-KR" altLang="en-US" sz="1400" dirty="0">
                <a:solidFill>
                  <a:srgbClr val="0000FF"/>
                </a:solidFill>
              </a:rPr>
              <a:t>로 잘 예측하는 정도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en-US" altLang="ko-KR" sz="1400" dirty="0">
                <a:solidFill>
                  <a:srgbClr val="0000FF"/>
                </a:solidFill>
              </a:rPr>
              <a:t>True</a:t>
            </a:r>
            <a:r>
              <a:rPr lang="ko-KR" altLang="en-US" sz="1400" dirty="0">
                <a:solidFill>
                  <a:srgbClr val="0000FF"/>
                </a:solidFill>
              </a:rPr>
              <a:t>와 </a:t>
            </a:r>
            <a:r>
              <a:rPr lang="en-US" altLang="ko-KR" sz="1400" dirty="0">
                <a:solidFill>
                  <a:srgbClr val="0000FF"/>
                </a:solidFill>
              </a:rPr>
              <a:t>False</a:t>
            </a:r>
            <a:r>
              <a:rPr lang="ko-KR" altLang="en-US" sz="1400" dirty="0">
                <a:solidFill>
                  <a:srgbClr val="0000FF"/>
                </a:solidFill>
              </a:rPr>
              <a:t>의 정도가 불균형한 데이터에서는 적절한 평가지표라고 볼 수 없음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1204913" lvl="2" indent="-176213" eaLnBrk="0" fontAlgn="base" hangingPunct="0">
              <a:buFont typeface="Wingdings" panose="05000000000000000000" pitchFamily="2" charset="2"/>
              <a:buChar char="Ø"/>
            </a:pPr>
            <a:r>
              <a:rPr lang="en-US" altLang="ko-KR" sz="1200" dirty="0"/>
              <a:t>ex) </a:t>
            </a:r>
            <a:r>
              <a:rPr lang="ko-KR" altLang="en-US" sz="1200" dirty="0"/>
              <a:t>신용카드 사기 거래에 대한 예측을 </a:t>
            </a:r>
            <a:r>
              <a:rPr lang="ko-KR" altLang="en-US" sz="1200"/>
              <a:t>원할 때</a:t>
            </a:r>
            <a:r>
              <a:rPr lang="en-US" altLang="ko-KR" sz="1200" dirty="0"/>
              <a:t>, 100,000</a:t>
            </a:r>
            <a:r>
              <a:rPr lang="ko-KR" altLang="en-US" sz="1200" dirty="0"/>
              <a:t>개의 데이터 </a:t>
            </a:r>
            <a:r>
              <a:rPr lang="ko-KR" altLang="en-US" sz="1200"/>
              <a:t>중 </a:t>
            </a:r>
            <a:r>
              <a:rPr lang="en-US" altLang="ko-KR" sz="1200" dirty="0"/>
              <a:t>99,900</a:t>
            </a:r>
            <a:r>
              <a:rPr lang="ko-KR" altLang="en-US" sz="1200" dirty="0"/>
              <a:t>개가 </a:t>
            </a:r>
            <a:r>
              <a:rPr lang="ko-KR" altLang="en-US" sz="1200"/>
              <a:t>정상 거래고</a:t>
            </a:r>
            <a:br>
              <a:rPr lang="en-US" altLang="ko-KR" sz="1200" dirty="0"/>
            </a:br>
            <a:r>
              <a:rPr lang="en-US" altLang="ko-KR" sz="1200" dirty="0"/>
              <a:t>100</a:t>
            </a:r>
            <a:r>
              <a:rPr lang="ko-KR" altLang="en-US" sz="1200" dirty="0"/>
              <a:t>개가 사기 </a:t>
            </a:r>
            <a:r>
              <a:rPr lang="ko-KR" altLang="en-US" sz="1200"/>
              <a:t>거래인 경우</a:t>
            </a:r>
            <a:r>
              <a:rPr lang="en-US" altLang="ko-KR" sz="1200" dirty="0"/>
              <a:t>, ‘</a:t>
            </a:r>
            <a:r>
              <a:rPr lang="ko-KR" altLang="en-US" sz="1200" dirty="0"/>
              <a:t>모든 거래가 </a:t>
            </a:r>
            <a:r>
              <a:rPr lang="ko-KR" altLang="en-US" sz="1200"/>
              <a:t>정상 거래</a:t>
            </a:r>
            <a:r>
              <a:rPr lang="en-US" altLang="ko-KR" sz="1200" dirty="0"/>
              <a:t>’</a:t>
            </a:r>
            <a:r>
              <a:rPr lang="ko-KR" altLang="en-US" sz="1200" dirty="0" err="1"/>
              <a:t>라고</a:t>
            </a:r>
            <a:r>
              <a:rPr lang="ko-KR" altLang="en-US" sz="1200" dirty="0"/>
              <a:t> 판단해도 </a:t>
            </a:r>
            <a:r>
              <a:rPr lang="ko-KR" altLang="en-US" sz="1200"/>
              <a:t>정확도는 </a:t>
            </a:r>
            <a:r>
              <a:rPr lang="en-US" altLang="ko-KR" sz="1200" dirty="0"/>
              <a:t>99.9%</a:t>
            </a:r>
            <a:r>
              <a:rPr lang="ko-KR" altLang="en-US" sz="1200"/>
              <a:t>가 됨</a:t>
            </a:r>
            <a:endParaRPr lang="en-US" altLang="ko-KR" sz="1200" dirty="0"/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정밀도</a:t>
            </a:r>
            <a:r>
              <a:rPr lang="en-US" altLang="ko-KR" sz="1600" b="1" dirty="0"/>
              <a:t>(Precision): </a:t>
            </a:r>
            <a:r>
              <a:rPr lang="en-US" altLang="ko-KR" sz="1600" b="1" dirty="0">
                <a:solidFill>
                  <a:srgbClr val="00B050"/>
                </a:solidFill>
              </a:rPr>
              <a:t>T</a:t>
            </a:r>
            <a:r>
              <a:rPr lang="en-US" altLang="ko-KR" sz="1600" b="1" dirty="0">
                <a:solidFill>
                  <a:srgbClr val="FF0000"/>
                </a:solidFill>
              </a:rPr>
              <a:t>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/ </a:t>
            </a:r>
            <a:r>
              <a:rPr lang="en-US" altLang="ko-KR" sz="1600" b="1"/>
              <a:t>(T</a:t>
            </a:r>
            <a:r>
              <a:rPr lang="en-US" altLang="ko-KR" sz="1600" b="1" dirty="0">
                <a:solidFill>
                  <a:srgbClr val="FF0000"/>
                </a:solidFill>
              </a:rPr>
              <a:t>P</a:t>
            </a:r>
            <a:r>
              <a:rPr lang="en-US" altLang="ko-KR" sz="1600" b="1"/>
              <a:t> + F</a:t>
            </a:r>
            <a:r>
              <a:rPr lang="en-US" altLang="ko-KR" sz="1600" b="1" dirty="0">
                <a:solidFill>
                  <a:srgbClr val="FF0000"/>
                </a:solidFill>
              </a:rPr>
              <a:t>P</a:t>
            </a:r>
            <a:r>
              <a:rPr lang="en-US" altLang="ko-KR" sz="1600" b="1"/>
              <a:t>)</a:t>
            </a:r>
            <a:endParaRPr lang="en-US" altLang="ko-KR" sz="1600" b="1" dirty="0"/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ko-KR" altLang="en-US" sz="1400">
                <a:solidFill>
                  <a:srgbClr val="0000FF"/>
                </a:solidFill>
              </a:rPr>
              <a:t>모델이 </a:t>
            </a:r>
            <a:r>
              <a:rPr lang="en-US" altLang="ko-KR" sz="1400">
                <a:solidFill>
                  <a:srgbClr val="0000FF"/>
                </a:solidFill>
              </a:rPr>
              <a:t>“</a:t>
            </a:r>
            <a:r>
              <a:rPr lang="en-US" altLang="ko-KR" sz="1400" b="1">
                <a:solidFill>
                  <a:srgbClr val="FF0000"/>
                </a:solidFill>
              </a:rPr>
              <a:t>positive</a:t>
            </a:r>
            <a:r>
              <a:rPr lang="ko-KR" altLang="en-US" sz="1400">
                <a:solidFill>
                  <a:srgbClr val="0000FF"/>
                </a:solidFill>
              </a:rPr>
              <a:t>다</a:t>
            </a:r>
            <a:r>
              <a:rPr lang="en-US" altLang="ko-KR" sz="1400">
                <a:solidFill>
                  <a:srgbClr val="0000FF"/>
                </a:solidFill>
              </a:rPr>
              <a:t>~”</a:t>
            </a:r>
            <a:r>
              <a:rPr lang="ko-KR" altLang="en-US" sz="1400">
                <a:solidFill>
                  <a:srgbClr val="0000FF"/>
                </a:solidFill>
              </a:rPr>
              <a:t>라고 한 예측 중에서</a:t>
            </a:r>
            <a:r>
              <a:rPr lang="en-US" altLang="ko-KR" sz="1400">
                <a:solidFill>
                  <a:srgbClr val="0000FF"/>
                </a:solidFill>
              </a:rPr>
              <a:t>, </a:t>
            </a:r>
            <a:r>
              <a:rPr lang="ko-KR" altLang="en-US" sz="1400">
                <a:solidFill>
                  <a:srgbClr val="0000FF"/>
                </a:solidFill>
              </a:rPr>
              <a:t>예측한 값이 </a:t>
            </a:r>
            <a:r>
              <a:rPr lang="ko-KR" altLang="en-US" sz="1400" b="1">
                <a:solidFill>
                  <a:srgbClr val="00B050"/>
                </a:solidFill>
              </a:rPr>
              <a:t>실제 맞는지</a:t>
            </a:r>
            <a:r>
              <a:rPr lang="en-US" altLang="ko-KR" sz="1400" b="1">
                <a:solidFill>
                  <a:srgbClr val="00B050"/>
                </a:solidFill>
              </a:rPr>
              <a:t>(true)</a:t>
            </a:r>
            <a:r>
              <a:rPr lang="ko-KR" altLang="en-US" sz="1400" b="1">
                <a:solidFill>
                  <a:srgbClr val="00B050"/>
                </a:solidFill>
              </a:rPr>
              <a:t>에 대한 정도</a:t>
            </a:r>
            <a:endParaRPr lang="en-US" altLang="ko-KR" sz="1400" b="1">
              <a:solidFill>
                <a:srgbClr val="00B050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ko-KR" altLang="en-US" sz="1400" b="1">
                <a:solidFill>
                  <a:srgbClr val="00B050"/>
                </a:solidFill>
              </a:rPr>
              <a:t>즉</a:t>
            </a:r>
            <a:r>
              <a:rPr lang="en-US" altLang="ko-KR" sz="1400" b="1">
                <a:solidFill>
                  <a:srgbClr val="00B050"/>
                </a:solidFill>
              </a:rPr>
              <a:t>, </a:t>
            </a:r>
            <a:r>
              <a:rPr lang="ko-KR" altLang="en-US" sz="1400" b="1">
                <a:solidFill>
                  <a:srgbClr val="00B050"/>
                </a:solidFill>
              </a:rPr>
              <a:t>탐지했다고 주장하는 것 중에서</a:t>
            </a:r>
            <a:r>
              <a:rPr lang="en-US" altLang="ko-KR" sz="1400" b="1">
                <a:solidFill>
                  <a:srgbClr val="00B050"/>
                </a:solidFill>
              </a:rPr>
              <a:t>(</a:t>
            </a:r>
            <a:r>
              <a:rPr lang="ko-KR" altLang="en-US" sz="1400" b="1">
                <a:solidFill>
                  <a:srgbClr val="00B050"/>
                </a:solidFill>
              </a:rPr>
              <a:t>즉</a:t>
            </a:r>
            <a:r>
              <a:rPr lang="en-US" altLang="ko-KR" sz="1400" b="1">
                <a:solidFill>
                  <a:srgbClr val="00B050"/>
                </a:solidFill>
              </a:rPr>
              <a:t>, positive), </a:t>
            </a:r>
            <a:r>
              <a:rPr lang="ko-KR" altLang="en-US" sz="1400" b="1">
                <a:solidFill>
                  <a:srgbClr val="00B050"/>
                </a:solidFill>
              </a:rPr>
              <a:t>그 예측이 정확히 맞는 경우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재현율</a:t>
            </a:r>
            <a:r>
              <a:rPr lang="en-US" altLang="ko-KR" sz="1600" b="1" dirty="0"/>
              <a:t>(</a:t>
            </a:r>
            <a:r>
              <a:rPr lang="en-US" altLang="ko-KR" sz="1600" b="1"/>
              <a:t>Recall) : </a:t>
            </a:r>
            <a:r>
              <a:rPr lang="en-US" altLang="ko-KR" sz="1600" b="1" dirty="0"/>
              <a:t>TP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/ (TP + </a:t>
            </a:r>
            <a:r>
              <a:rPr lang="en-US" altLang="ko-KR" sz="1600" b="1"/>
              <a:t>FN)  (sensitivity</a:t>
            </a:r>
            <a:r>
              <a:rPr lang="ko-KR" altLang="en-US" sz="1600" b="1"/>
              <a:t>라고도 함</a:t>
            </a:r>
            <a:r>
              <a:rPr lang="en-US" altLang="ko-KR" sz="1600" b="1"/>
              <a:t>)</a:t>
            </a:r>
            <a:endParaRPr lang="en-US" altLang="ko-KR" sz="1600" b="1" dirty="0"/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ko-KR" altLang="en-US" sz="1400" dirty="0">
                <a:solidFill>
                  <a:srgbClr val="C00000"/>
                </a:solidFill>
              </a:rPr>
              <a:t>실제로 </a:t>
            </a:r>
            <a:r>
              <a:rPr lang="en-US" altLang="ko-KR" sz="1400" dirty="0">
                <a:solidFill>
                  <a:srgbClr val="C00000"/>
                </a:solidFill>
              </a:rPr>
              <a:t>True</a:t>
            </a:r>
            <a:r>
              <a:rPr lang="ko-KR" altLang="en-US" sz="1400">
                <a:solidFill>
                  <a:srgbClr val="C00000"/>
                </a:solidFill>
              </a:rPr>
              <a:t>인 값들</a:t>
            </a:r>
            <a:r>
              <a:rPr lang="en-US" altLang="ko-KR" sz="1400">
                <a:solidFill>
                  <a:srgbClr val="C00000"/>
                </a:solidFill>
              </a:rPr>
              <a:t>(TP</a:t>
            </a:r>
            <a:r>
              <a:rPr lang="ko-KR" altLang="en-US" sz="1400">
                <a:solidFill>
                  <a:srgbClr val="C00000"/>
                </a:solidFill>
              </a:rPr>
              <a:t>와 </a:t>
            </a:r>
            <a:r>
              <a:rPr lang="en-US" altLang="ko-KR" sz="1400">
                <a:solidFill>
                  <a:srgbClr val="C00000"/>
                </a:solidFill>
              </a:rPr>
              <a:t>FN)</a:t>
            </a:r>
            <a:r>
              <a:rPr lang="ko-KR" altLang="en-US" sz="1400">
                <a:solidFill>
                  <a:srgbClr val="C00000"/>
                </a:solidFill>
              </a:rPr>
              <a:t> </a:t>
            </a:r>
            <a:r>
              <a:rPr lang="ko-KR" altLang="en-US" sz="1400">
                <a:solidFill>
                  <a:srgbClr val="0000FF"/>
                </a:solidFill>
              </a:rPr>
              <a:t>중</a:t>
            </a:r>
            <a:r>
              <a:rPr lang="en-US" altLang="ko-KR" sz="1400">
                <a:solidFill>
                  <a:srgbClr val="0000FF"/>
                </a:solidFill>
              </a:rPr>
              <a:t>,</a:t>
            </a:r>
            <a:r>
              <a:rPr lang="ko-KR" altLang="en-US" sz="140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모델이 잘 </a:t>
            </a:r>
            <a:r>
              <a:rPr lang="ko-KR" altLang="en-US" sz="1400">
                <a:solidFill>
                  <a:srgbClr val="0000FF"/>
                </a:solidFill>
              </a:rPr>
              <a:t>예측한 값</a:t>
            </a:r>
            <a:r>
              <a:rPr lang="en-US" altLang="ko-KR" sz="1400">
                <a:solidFill>
                  <a:srgbClr val="0000FF"/>
                </a:solidFill>
              </a:rPr>
              <a:t>(TP)</a:t>
            </a:r>
            <a:r>
              <a:rPr lang="ko-KR" altLang="en-US" sz="1400">
                <a:solidFill>
                  <a:srgbClr val="0000FF"/>
                </a:solidFill>
              </a:rPr>
              <a:t>의 비율</a:t>
            </a:r>
            <a:endParaRPr lang="en-US" altLang="ko-KR" sz="140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F1 Score: 2 x (</a:t>
            </a:r>
            <a:r>
              <a:rPr lang="ko-KR" altLang="en-US" sz="1600" b="1" dirty="0"/>
              <a:t>정밀도 </a:t>
            </a:r>
            <a:r>
              <a:rPr lang="en-US" altLang="ko-KR" sz="1600" b="1" dirty="0"/>
              <a:t>x </a:t>
            </a:r>
            <a:r>
              <a:rPr lang="ko-KR" altLang="en-US" sz="1600" b="1" dirty="0" err="1"/>
              <a:t>재현율</a:t>
            </a:r>
            <a:r>
              <a:rPr lang="en-US" altLang="ko-KR" sz="1600" b="1" dirty="0"/>
              <a:t>) / (</a:t>
            </a:r>
            <a:r>
              <a:rPr lang="ko-KR" altLang="en-US" sz="1600" b="1" dirty="0"/>
              <a:t>정밀도 </a:t>
            </a:r>
            <a:r>
              <a:rPr lang="en-US" altLang="ko-KR" sz="1600" b="1" dirty="0"/>
              <a:t>+ </a:t>
            </a:r>
            <a:r>
              <a:rPr lang="ko-KR" altLang="en-US" sz="1600" b="1" dirty="0" err="1"/>
              <a:t>재현율</a:t>
            </a:r>
            <a:r>
              <a:rPr lang="en-US" altLang="ko-KR" sz="1600" b="1" dirty="0"/>
              <a:t>)</a:t>
            </a:r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ko-KR" altLang="en-US" sz="1400">
                <a:solidFill>
                  <a:srgbClr val="C00000"/>
                </a:solidFill>
              </a:rPr>
              <a:t>정밀도와 재현율의 중요성을 동일하게 보고 있음 </a:t>
            </a:r>
            <a:endParaRPr lang="en-US" altLang="ko-KR" sz="1400">
              <a:solidFill>
                <a:srgbClr val="C00000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ko-KR" altLang="en-US" sz="1400">
                <a:solidFill>
                  <a:srgbClr val="0000FF"/>
                </a:solidFill>
              </a:rPr>
              <a:t>정밀도와 </a:t>
            </a:r>
            <a:r>
              <a:rPr lang="ko-KR" altLang="en-US" sz="1400" dirty="0" err="1">
                <a:solidFill>
                  <a:srgbClr val="0000FF"/>
                </a:solidFill>
              </a:rPr>
              <a:t>재현율은</a:t>
            </a:r>
            <a:r>
              <a:rPr lang="ko-KR" altLang="en-US" sz="1400" dirty="0">
                <a:solidFill>
                  <a:srgbClr val="0000FF"/>
                </a:solidFill>
              </a:rPr>
              <a:t> 상호 보완할 수 있는 수준에서 적용되어야 함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r>
              <a:rPr lang="ko-KR" altLang="en-US" sz="1400" dirty="0">
                <a:solidFill>
                  <a:srgbClr val="0000FF"/>
                </a:solidFill>
              </a:rPr>
              <a:t>정밀도와 </a:t>
            </a:r>
            <a:r>
              <a:rPr lang="ko-KR" altLang="en-US" sz="1400" dirty="0" err="1">
                <a:solidFill>
                  <a:srgbClr val="0000FF"/>
                </a:solidFill>
              </a:rPr>
              <a:t>재현율을</a:t>
            </a:r>
            <a:r>
              <a:rPr lang="ko-KR" altLang="en-US" sz="1400" dirty="0">
                <a:solidFill>
                  <a:srgbClr val="0000FF"/>
                </a:solidFill>
              </a:rPr>
              <a:t> 결합한 지표를 </a:t>
            </a:r>
            <a:r>
              <a:rPr lang="en-US" altLang="ko-KR" sz="1400" dirty="0">
                <a:solidFill>
                  <a:srgbClr val="0000FF"/>
                </a:solidFill>
              </a:rPr>
              <a:t>F1 Score</a:t>
            </a:r>
            <a:r>
              <a:rPr lang="ko-KR" altLang="en-US" sz="1400" dirty="0" err="1">
                <a:solidFill>
                  <a:srgbClr val="0000FF"/>
                </a:solidFill>
              </a:rPr>
              <a:t>라고</a:t>
            </a:r>
            <a:r>
              <a:rPr lang="ko-KR" altLang="en-US" sz="1400" dirty="0">
                <a:solidFill>
                  <a:srgbClr val="0000FF"/>
                </a:solidFill>
              </a:rPr>
              <a:t> 함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628650" lvl="1" indent="0" eaLnBrk="0" fontAlgn="base" hangingPunct="0">
              <a:buNone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1204913" lvl="2" indent="-176213" eaLnBrk="0" fontAlgn="base" hangingPunct="0">
              <a:buFont typeface="Arial" charset="0"/>
              <a:buChar char="–"/>
            </a:pPr>
            <a:endParaRPr lang="en-US" altLang="ko-KR" sz="1200" dirty="0">
              <a:solidFill>
                <a:srgbClr val="0000FF"/>
              </a:solidFill>
            </a:endParaRPr>
          </a:p>
          <a:p>
            <a:pPr marL="1028700" lvl="2" indent="0" eaLnBrk="0" fontAlgn="base" hangingPunct="0">
              <a:buNone/>
            </a:pPr>
            <a:endParaRPr lang="en-US" altLang="ko-KR" sz="1200" dirty="0">
              <a:solidFill>
                <a:srgbClr val="0000FF"/>
              </a:solidFill>
            </a:endParaRPr>
          </a:p>
          <a:p>
            <a:pPr marL="804863" lvl="1" indent="-176213" eaLnBrk="0" fontAlgn="base" hangingPunct="0">
              <a:buFont typeface="Arial" charset="0"/>
              <a:buChar char="–"/>
            </a:pPr>
            <a:endParaRPr lang="en-US" altLang="ko-KR" sz="1400" dirty="0">
              <a:solidFill>
                <a:srgbClr val="0000FF"/>
              </a:solidFill>
            </a:endParaRPr>
          </a:p>
          <a:p>
            <a:pPr marL="1204913" lvl="2" indent="-176213" eaLnBrk="0" fontAlgn="base" hangingPunct="0">
              <a:buFont typeface="Arial" charset="0"/>
              <a:buChar char="–"/>
            </a:pPr>
            <a:endParaRPr lang="en-US" altLang="ko-KR" sz="1200" dirty="0">
              <a:solidFill>
                <a:srgbClr val="0000FF"/>
              </a:solidFill>
            </a:endParaRPr>
          </a:p>
          <a:p>
            <a:pPr marL="1204913" lvl="2" indent="-176213" eaLnBrk="0" fontAlgn="base" hangingPunct="0">
              <a:buFont typeface="Arial" charset="0"/>
              <a:buChar char="–"/>
            </a:pPr>
            <a:endParaRPr lang="en-US" altLang="ko-KR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16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685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L 도형 5"/>
          <p:cNvSpPr/>
          <p:nvPr/>
        </p:nvSpPr>
        <p:spPr bwMode="auto">
          <a:xfrm flipH="1">
            <a:off x="-2" y="6014746"/>
            <a:ext cx="9147457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L 도형 5"/>
          <p:cNvSpPr/>
          <p:nvPr/>
        </p:nvSpPr>
        <p:spPr bwMode="auto">
          <a:xfrm flipH="1">
            <a:off x="0" y="6067704"/>
            <a:ext cx="9144000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080" name="Picture 8" descr="C:\Users\Donggeon Lee\Desktop\IoT\p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12575"/>
            <a:ext cx="1428154" cy="3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658929" y="482438"/>
            <a:ext cx="4552758" cy="2247388"/>
            <a:chOff x="2755546" y="1488644"/>
            <a:chExt cx="4552758" cy="3006856"/>
          </a:xfrm>
        </p:grpSpPr>
        <p:sp>
          <p:nvSpPr>
            <p:cNvPr id="11" name="TextBox 10"/>
            <p:cNvSpPr txBox="1"/>
            <p:nvPr/>
          </p:nvSpPr>
          <p:spPr>
            <a:xfrm>
              <a:off x="3059832" y="2089767"/>
              <a:ext cx="3680239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5400" b="1" dirty="0">
                  <a:ln w="76200">
                    <a:solidFill>
                      <a:srgbClr val="FFFFFF"/>
                    </a:solidFill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latin typeface="나눔고딕 ExtraBold" pitchFamily="50" charset="-127"/>
                  <a:ea typeface="나눔고딕 ExtraBold" pitchFamily="50" charset="-127"/>
                </a:rPr>
                <a:t>감사합니다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0034" y="2089767"/>
              <a:ext cx="3559943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ko-KR" altLang="en-US" sz="5400" b="1" dirty="0">
                  <a:ln w="9525">
                    <a:noFill/>
                    <a:round/>
                  </a:ln>
                  <a:gradFill>
                    <a:gsLst>
                      <a:gs pos="0">
                        <a:srgbClr val="3BC18E"/>
                      </a:gs>
                      <a:gs pos="100000">
                        <a:srgbClr val="2C9072"/>
                      </a:gs>
                    </a:gsLst>
                    <a:lin ang="5400000" scaled="0"/>
                  </a:gra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나눔고딕 ExtraBold" pitchFamily="50" charset="-127"/>
                  <a:ea typeface="나눔고딕 ExtraBold" pitchFamily="50" charset="-127"/>
                </a:rPr>
                <a:t>감사합니다</a:t>
              </a:r>
            </a:p>
          </p:txBody>
        </p:sp>
        <p:pic>
          <p:nvPicPr>
            <p:cNvPr id="21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322956" flipH="1" flipV="1">
              <a:off x="3314191" y="1488644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7849781" flipH="1" flipV="1">
              <a:off x="2786374" y="1792721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5081718" flipH="1" flipV="1">
              <a:off x="4667503" y="2573360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3278623" flipH="1" flipV="1">
              <a:off x="5862784" y="1815354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2618659" flipH="1" flipV="1">
              <a:off x="4548871" y="1810739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2618659" flipH="1" flipV="1">
              <a:off x="3791530" y="2304693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322956" flipH="1" flipV="1">
              <a:off x="5173156" y="2161945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628065" y="3314673"/>
              <a:ext cx="3680239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 w="76200">
                    <a:solidFill>
                      <a:srgbClr val="FFFFFF"/>
                    </a:solidFill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latin typeface="나눔고딕 ExtraBold" pitchFamily="50" charset="-127"/>
                  <a:ea typeface="나눔고딕 ExtraBold" pitchFamily="50" charset="-127"/>
                </a:rPr>
                <a:t>Q &amp; A</a:t>
              </a:r>
              <a:endParaRPr lang="ko-KR" altLang="en-US" sz="5400" b="1" dirty="0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5315" y="3313903"/>
              <a:ext cx="3559943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 w="9525">
                    <a:noFill/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나눔고딕 ExtraBold" pitchFamily="50" charset="-127"/>
                  <a:ea typeface="나눔고딕 ExtraBold" pitchFamily="50" charset="-127"/>
                </a:rPr>
                <a:t>Q &amp; A</a:t>
              </a:r>
              <a:endParaRPr lang="ko-KR" altLang="en-US" sz="5400" b="1" dirty="0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34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7849781" flipH="1" flipV="1">
              <a:off x="3392288" y="3106729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3278623" flipH="1" flipV="1">
              <a:off x="5255090" y="3629983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모서리가 둥근 직사각형 36"/>
          <p:cNvSpPr/>
          <p:nvPr/>
        </p:nvSpPr>
        <p:spPr bwMode="auto">
          <a:xfrm>
            <a:off x="2569114" y="2914661"/>
            <a:ext cx="4235133" cy="2749669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20000"/>
                  <a:lumOff val="80000"/>
                </a:schemeClr>
              </a:gs>
              <a:gs pos="19000">
                <a:srgbClr val="FFFFFF">
                  <a:alpha val="10000"/>
                </a:srgbClr>
              </a:gs>
              <a:gs pos="5000">
                <a:schemeClr val="bg1">
                  <a:alpha val="0"/>
                </a:schemeClr>
              </a:gs>
              <a:gs pos="63000">
                <a:srgbClr val="DBEEF4"/>
              </a:gs>
              <a:gs pos="30000">
                <a:srgbClr val="DBEEF4"/>
              </a:gs>
              <a:gs pos="21000">
                <a:schemeClr val="accent5">
                  <a:lumMod val="20000"/>
                  <a:lumOff val="80000"/>
                  <a:alpha val="3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73956" y="2968158"/>
            <a:ext cx="3892411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부산대학교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전기컴퓨터공학부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부산대학교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사물인터넷 연구센터장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 블록체인 플랫폼 연구센터장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 융합보안대학원 </a:t>
            </a:r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책임교수 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김호원</a:t>
            </a:r>
            <a:endParaRPr lang="en-US" altLang="ko-KR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howonkim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@pusan.ac.kr</a:t>
            </a:r>
          </a:p>
        </p:txBody>
      </p:sp>
      <p:sp>
        <p:nvSpPr>
          <p:cNvPr id="23" name="슬라이드 번호 개체 틀 4"/>
          <p:cNvSpPr txBox="1">
            <a:spLocks/>
          </p:cNvSpPr>
          <p:nvPr/>
        </p:nvSpPr>
        <p:spPr>
          <a:xfrm>
            <a:off x="4283968" y="656113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ctr">
              <a:defRPr sz="120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2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B085CED-8DEB-42D7-83B6-90F6A2F9FEA2}"/>
              </a:ext>
            </a:extLst>
          </p:cNvPr>
          <p:cNvGrpSpPr/>
          <p:nvPr/>
        </p:nvGrpSpPr>
        <p:grpSpPr>
          <a:xfrm>
            <a:off x="323528" y="1988840"/>
            <a:ext cx="8135937" cy="4479925"/>
            <a:chOff x="636588" y="2220913"/>
            <a:chExt cx="8135937" cy="4479925"/>
          </a:xfrm>
        </p:grpSpPr>
        <p:pic>
          <p:nvPicPr>
            <p:cNvPr id="11269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88" y="2220913"/>
              <a:ext cx="8135937" cy="447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5193B9-1440-405F-97AA-0EBD4C62CF13}"/>
                </a:ext>
              </a:extLst>
            </p:cNvPr>
            <p:cNvSpPr txBox="1"/>
            <p:nvPr/>
          </p:nvSpPr>
          <p:spPr>
            <a:xfrm>
              <a:off x="3635896" y="6317754"/>
              <a:ext cx="29523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&lt; </a:t>
              </a:r>
              <a:r>
                <a:rPr lang="ko-KR" altLang="en-US" sz="1400" b="1" dirty="0"/>
                <a:t>퍼셉트론의 구조 </a:t>
              </a:r>
              <a:r>
                <a:rPr lang="en-US" altLang="ko-KR" sz="1400" b="1" dirty="0"/>
                <a:t>&gt;</a:t>
              </a:r>
              <a:endParaRPr lang="ko-KR" altLang="en-US" sz="1400" b="1" dirty="0"/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BA84D257-7FAF-4AFD-B041-F8C27D74D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구조와 원리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 latinLnBrk="0">
              <a:spcBef>
                <a:spcPts val="0"/>
              </a:spcBef>
              <a:buBlip>
                <a:blip r:embed="rId3"/>
              </a:buBlip>
            </a:pPr>
            <a:r>
              <a:rPr lang="ko-KR" altLang="en-US" sz="2000" b="1" dirty="0">
                <a:latin typeface="나눔고딕 ExtraBold" pitchFamily="50" charset="-127"/>
                <a:ea typeface="나눔고딕 ExtraBold" pitchFamily="50" charset="-127"/>
              </a:rPr>
              <a:t>구조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입력층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800" i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</a:t>
            </a:r>
            <a:r>
              <a:rPr lang="ko-KR" altLang="en-US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노드 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벡터 </a:t>
            </a:r>
            <a:r>
              <a:rPr lang="en-US" altLang="ko-KR" sz="18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=(</a:t>
            </a:r>
            <a:r>
              <a:rPr lang="en-US" altLang="ko-KR" sz="1800" i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en-US" altLang="ko-KR" sz="1800" baseline="-250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,…,</a:t>
            </a:r>
            <a:r>
              <a:rPr lang="en-US" altLang="ko-KR" sz="1800" i="1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en-US" altLang="ko-KR" sz="1800" i="1" baseline="-2500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800" baseline="300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출력층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개의 노드 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</a:t>
            </a:r>
            <a:r>
              <a:rPr lang="ko-KR" altLang="en-US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부류 분류기</a:t>
            </a:r>
            <a:r>
              <a:rPr lang="en-US" altLang="ko-KR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에지와</a:t>
            </a:r>
            <a:r>
              <a:rPr lang="ko-KR" altLang="en-US" sz="18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가중치</a:t>
            </a:r>
          </a:p>
          <a:p>
            <a:pPr lvl="1" eaLnBrk="1" hangingPunct="1"/>
            <a:endParaRPr lang="ko-KR" altLang="en-US" sz="1600" dirty="0"/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0" y="2149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DA6AF-3DFE-45B8-B5F1-53442C48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FC395-F1D0-4AE6-9E9D-87228FFBF57B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구조와 원리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/>
              <a:t>노드의 연산</a:t>
            </a: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노드</a:t>
            </a:r>
            <a:r>
              <a:rPr lang="en-US" altLang="ko-KR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받은 신호를 단순히 전달</a:t>
            </a: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노드</a:t>
            </a:r>
            <a:r>
              <a:rPr lang="en-US" altLang="ko-KR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 계산과 활성 함수 계산</a:t>
            </a: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endParaRPr lang="ko-KR" altLang="en-US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endParaRPr lang="ko-KR" altLang="en-US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endParaRPr lang="ko-KR" altLang="en-US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/>
              <a:t>퍼셉트론은 선형 분류기</a:t>
            </a:r>
          </a:p>
          <a:p>
            <a:pPr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</p:txBody>
      </p:sp>
      <p:sp>
        <p:nvSpPr>
          <p:cNvPr id="285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FEE65F-D66A-4CE0-9047-B0C411EF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29857-5EAB-4EAE-9AE8-ADB42FC31739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6CB9D5-A8BF-45FC-B6BA-BAC4CD89786D}"/>
              </a:ext>
            </a:extLst>
          </p:cNvPr>
          <p:cNvGrpSpPr/>
          <p:nvPr/>
        </p:nvGrpSpPr>
        <p:grpSpPr>
          <a:xfrm>
            <a:off x="0" y="1796201"/>
            <a:ext cx="9144000" cy="3362563"/>
            <a:chOff x="0" y="1796201"/>
            <a:chExt cx="9144000" cy="3362563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0" y="3005138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0" y="3205163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pic>
          <p:nvPicPr>
            <p:cNvPr id="1229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96" y="1796201"/>
              <a:ext cx="7272808" cy="145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730" y="4217727"/>
              <a:ext cx="7188475" cy="94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2DE81F-EB87-47F6-B046-857BCC408732}"/>
                </a:ext>
              </a:extLst>
            </p:cNvPr>
            <p:cNvSpPr txBox="1"/>
            <p:nvPr/>
          </p:nvSpPr>
          <p:spPr>
            <a:xfrm>
              <a:off x="7452320" y="2374142"/>
              <a:ext cx="11701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E023C-8F04-4807-B008-F4C7519570C7}"/>
                </a:ext>
              </a:extLst>
            </p:cNvPr>
            <p:cNvSpPr txBox="1"/>
            <p:nvPr/>
          </p:nvSpPr>
          <p:spPr>
            <a:xfrm>
              <a:off x="7080120" y="4534356"/>
              <a:ext cx="11701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구조와 원리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 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9BF520-33CB-492D-9FF8-9CB6955BA8EE}"/>
              </a:ext>
            </a:extLst>
          </p:cNvPr>
          <p:cNvGrpSpPr/>
          <p:nvPr/>
        </p:nvGrpSpPr>
        <p:grpSpPr>
          <a:xfrm>
            <a:off x="2627784" y="3879096"/>
            <a:ext cx="3577754" cy="835779"/>
            <a:chOff x="2627784" y="3879096"/>
            <a:chExt cx="3577754" cy="835779"/>
          </a:xfrm>
        </p:grpSpPr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627784" y="3879096"/>
              <a:ext cx="299742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이 퍼셉트론은 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w</a:t>
              </a:r>
              <a:r>
                <a:rPr kumimoji="1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=(1,1)</a:t>
              </a:r>
              <a:r>
                <a:rPr kumimoji="1" lang="en-US" altLang="ko-KR" sz="16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T</a:t>
              </a:r>
              <a:r>
                <a:rPr kumimoji="1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, </a:t>
              </a:r>
              <a:r>
                <a:rPr kumimoji="1" lang="en-US" altLang="ko-KR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b</a:t>
              </a:r>
              <a:r>
                <a:rPr kumimoji="1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= - 0.5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따라서 결정 직선은  </a:t>
              </a:r>
            </a:p>
          </p:txBody>
        </p:sp>
        <p:graphicFrame>
          <p:nvGraphicFramePr>
            <p:cNvPr id="1331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58802"/>
                </p:ext>
              </p:extLst>
            </p:nvPr>
          </p:nvGraphicFramePr>
          <p:xfrm>
            <a:off x="4452938" y="4398963"/>
            <a:ext cx="1752600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54100" imgH="190500" progId="Equation.3">
                    <p:embed/>
                  </p:oleObj>
                </mc:Choice>
                <mc:Fallback>
                  <p:oleObj name="Equation" r:id="rId3" imgW="1054100" imgH="190500" progId="Equation.3">
                    <p:embed/>
                    <p:pic>
                      <p:nvPicPr>
                        <p:cNvPr id="1331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938" y="4398963"/>
                          <a:ext cx="1752600" cy="315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sp>
        <p:nvSpPr>
          <p:cNvPr id="286733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굴림" charset="-127"/>
              <a:cs typeface="+mn-cs"/>
            </a:endParaRPr>
          </a:p>
        </p:txBody>
      </p:sp>
      <p:pic>
        <p:nvPicPr>
          <p:cNvPr id="13321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64970"/>
            <a:ext cx="2160902" cy="17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14" y="5198028"/>
            <a:ext cx="5099060" cy="84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D00DF2-A51E-4B13-9340-265A1BD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E5C59-840E-440D-B8F8-A7F6C49893B6}"/>
              </a:ext>
            </a:extLst>
          </p:cNvPr>
          <p:cNvSpPr txBox="1"/>
          <p:nvPr/>
        </p:nvSpPr>
        <p:spPr>
          <a:xfrm>
            <a:off x="83332" y="666614"/>
            <a:ext cx="2773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lvl="1" eaLnBrk="0" fontAlgn="base" hangingPunct="0">
              <a:defRPr/>
            </a:pP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endParaRPr lang="en-US" altLang="ko-KR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8A80F-8E9D-4836-AF29-163F891409A3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9FA5F0-914D-444A-BA40-6486B84DB7DF}"/>
              </a:ext>
            </a:extLst>
          </p:cNvPr>
          <p:cNvGrpSpPr/>
          <p:nvPr/>
        </p:nvGrpSpPr>
        <p:grpSpPr>
          <a:xfrm>
            <a:off x="2248122" y="1259954"/>
            <a:ext cx="6608637" cy="2429800"/>
            <a:chOff x="2248122" y="1259954"/>
            <a:chExt cx="6608637" cy="2429800"/>
          </a:xfrm>
        </p:grpSpPr>
        <p:pic>
          <p:nvPicPr>
            <p:cNvPr id="13322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122" y="1259954"/>
              <a:ext cx="6608637" cy="242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299055-F745-4364-A788-8791C2091B0B}"/>
                </a:ext>
              </a:extLst>
            </p:cNvPr>
            <p:cNvSpPr txBox="1"/>
            <p:nvPr/>
          </p:nvSpPr>
          <p:spPr>
            <a:xfrm>
              <a:off x="3803861" y="3344544"/>
              <a:ext cx="29523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&lt; </a:t>
              </a:r>
              <a:r>
                <a:rPr lang="ko-KR" altLang="en-US" sz="1400" b="1" dirty="0"/>
                <a:t>퍼셉트론의 예 </a:t>
              </a:r>
              <a:r>
                <a:rPr lang="en-US" altLang="ko-KR" sz="1400" b="1" dirty="0"/>
                <a:t> &gt;</a:t>
              </a:r>
              <a:endParaRPr lang="ko-KR" altLang="en-US" sz="1400" b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6A2AAA3-7016-455B-9A70-5A29C7941923}"/>
              </a:ext>
            </a:extLst>
          </p:cNvPr>
          <p:cNvSpPr txBox="1"/>
          <p:nvPr/>
        </p:nvSpPr>
        <p:spPr>
          <a:xfrm>
            <a:off x="2304114" y="4813281"/>
            <a:ext cx="46077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lvl="1" eaLnBrk="0" fontAlgn="base" hangingPunct="0">
              <a:defRPr/>
            </a:pPr>
            <a:r>
              <a:rPr lang="ko-KR" altLang="en-US" sz="1600" dirty="0">
                <a:solidFill>
                  <a:srgbClr val="0000CC"/>
                </a:solidFill>
                <a:latin typeface="+mj-ea"/>
                <a:ea typeface="+mj-ea"/>
              </a:rPr>
              <a:t>이 경우</a:t>
            </a:r>
            <a:r>
              <a:rPr lang="en-US" altLang="ko-KR" sz="1600" dirty="0">
                <a:solidFill>
                  <a:srgbClr val="0000CC"/>
                </a:solidFill>
                <a:latin typeface="+mj-ea"/>
                <a:ea typeface="+mj-ea"/>
              </a:rPr>
              <a:t>, point c=(0,1)</a:t>
            </a:r>
            <a:r>
              <a:rPr lang="en-US" altLang="ko-KR" sz="1600" baseline="30000" dirty="0">
                <a:solidFill>
                  <a:srgbClr val="0000CC"/>
                </a:solidFill>
                <a:latin typeface="+mj-ea"/>
                <a:ea typeface="+mj-ea"/>
              </a:rPr>
              <a:t>T</a:t>
            </a:r>
            <a:r>
              <a:rPr lang="ko-KR" altLang="en-US" sz="1600" dirty="0">
                <a:solidFill>
                  <a:srgbClr val="0000CC"/>
                </a:solidFill>
                <a:latin typeface="+mj-ea"/>
                <a:ea typeface="+mj-ea"/>
              </a:rPr>
              <a:t>를 제대로 분류함</a:t>
            </a:r>
            <a:endParaRPr lang="en-US" altLang="ko-KR" sz="16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학습과 인식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/>
              <a:t>퍼셉트론 학습이란</a:t>
            </a:r>
            <a:r>
              <a:rPr lang="en-US" altLang="ko-KR" sz="2000" b="1" dirty="0"/>
              <a:t>?</a:t>
            </a: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AND </a:t>
            </a: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문제</a:t>
            </a:r>
            <a:endParaRPr lang="en-US" altLang="ko-KR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endParaRPr lang="ko-KR" altLang="en-US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F15A84-27A1-474C-A7FB-32A0281219C6}"/>
              </a:ext>
            </a:extLst>
          </p:cNvPr>
          <p:cNvGrpSpPr/>
          <p:nvPr/>
        </p:nvGrpSpPr>
        <p:grpSpPr>
          <a:xfrm>
            <a:off x="139291" y="3696306"/>
            <a:ext cx="5696297" cy="2547522"/>
            <a:chOff x="1323975" y="3620340"/>
            <a:chExt cx="4148138" cy="1742235"/>
          </a:xfrm>
        </p:grpSpPr>
        <p:sp>
          <p:nvSpPr>
            <p:cNvPr id="287751" name="Text Box 7"/>
            <p:cNvSpPr txBox="1">
              <a:spLocks noChangeArrowheads="1"/>
            </p:cNvSpPr>
            <p:nvPr/>
          </p:nvSpPr>
          <p:spPr bwMode="auto">
            <a:xfrm>
              <a:off x="3209925" y="4067175"/>
              <a:ext cx="2603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1</a:t>
              </a:r>
            </a:p>
          </p:txBody>
        </p:sp>
        <p:sp>
          <p:nvSpPr>
            <p:cNvPr id="287752" name="Text Box 8"/>
            <p:cNvSpPr txBox="1">
              <a:spLocks noChangeArrowheads="1"/>
            </p:cNvSpPr>
            <p:nvPr/>
          </p:nvSpPr>
          <p:spPr bwMode="auto">
            <a:xfrm>
              <a:off x="3200400" y="4524375"/>
              <a:ext cx="3032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x</a:t>
              </a:r>
              <a:r>
                <a:rPr kumimoji="1" lang="en-US" altLang="ko-KR" sz="1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1</a:t>
              </a:r>
            </a:p>
          </p:txBody>
        </p:sp>
        <p:sp>
          <p:nvSpPr>
            <p:cNvPr id="287753" name="Text Box 9"/>
            <p:cNvSpPr txBox="1">
              <a:spLocks noChangeArrowheads="1"/>
            </p:cNvSpPr>
            <p:nvPr/>
          </p:nvSpPr>
          <p:spPr bwMode="auto">
            <a:xfrm>
              <a:off x="4002088" y="4154488"/>
              <a:ext cx="25241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?</a:t>
              </a:r>
            </a:p>
          </p:txBody>
        </p:sp>
        <p:sp>
          <p:nvSpPr>
            <p:cNvPr id="287754" name="Text Box 10"/>
            <p:cNvSpPr txBox="1">
              <a:spLocks noChangeArrowheads="1"/>
            </p:cNvSpPr>
            <p:nvPr/>
          </p:nvSpPr>
          <p:spPr bwMode="auto">
            <a:xfrm>
              <a:off x="4000500" y="4438650"/>
              <a:ext cx="2524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?</a:t>
              </a:r>
            </a:p>
          </p:txBody>
        </p:sp>
        <p:sp>
          <p:nvSpPr>
            <p:cNvPr id="287755" name="Text Box 11"/>
            <p:cNvSpPr txBox="1">
              <a:spLocks noChangeArrowheads="1"/>
            </p:cNvSpPr>
            <p:nvPr/>
          </p:nvSpPr>
          <p:spPr bwMode="auto">
            <a:xfrm>
              <a:off x="4000500" y="4695825"/>
              <a:ext cx="2524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?</a:t>
              </a:r>
            </a:p>
          </p:txBody>
        </p:sp>
        <p:sp>
          <p:nvSpPr>
            <p:cNvPr id="287756" name="Text Box 12"/>
            <p:cNvSpPr txBox="1">
              <a:spLocks noChangeArrowheads="1"/>
            </p:cNvSpPr>
            <p:nvPr/>
          </p:nvSpPr>
          <p:spPr bwMode="auto">
            <a:xfrm>
              <a:off x="5219700" y="4524375"/>
              <a:ext cx="2524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y</a:t>
              </a:r>
            </a:p>
          </p:txBody>
        </p:sp>
        <p:sp>
          <p:nvSpPr>
            <p:cNvPr id="287757" name="Text Box 13"/>
            <p:cNvSpPr txBox="1">
              <a:spLocks noChangeArrowheads="1"/>
            </p:cNvSpPr>
            <p:nvPr/>
          </p:nvSpPr>
          <p:spPr bwMode="auto">
            <a:xfrm>
              <a:off x="3200400" y="4953000"/>
              <a:ext cx="3032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x</a:t>
              </a:r>
              <a:r>
                <a:rPr kumimoji="1" lang="en-US" altLang="ko-KR" sz="1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2</a:t>
              </a:r>
            </a:p>
          </p:txBody>
        </p:sp>
        <p:sp>
          <p:nvSpPr>
            <p:cNvPr id="287758" name="Rectangle 14"/>
            <p:cNvSpPr>
              <a:spLocks noChangeArrowheads="1"/>
            </p:cNvSpPr>
            <p:nvPr/>
          </p:nvSpPr>
          <p:spPr bwMode="auto">
            <a:xfrm>
              <a:off x="1438275" y="5143500"/>
              <a:ext cx="122238" cy="122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60" name="Text Box 16"/>
            <p:cNvSpPr txBox="1">
              <a:spLocks noChangeArrowheads="1"/>
            </p:cNvSpPr>
            <p:nvPr/>
          </p:nvSpPr>
          <p:spPr bwMode="auto">
            <a:xfrm>
              <a:off x="1476375" y="4953000"/>
              <a:ext cx="2603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a</a:t>
              </a:r>
            </a:p>
          </p:txBody>
        </p:sp>
        <p:sp>
          <p:nvSpPr>
            <p:cNvPr id="287761" name="Text Box 17"/>
            <p:cNvSpPr txBox="1">
              <a:spLocks noChangeArrowheads="1"/>
            </p:cNvSpPr>
            <p:nvPr/>
          </p:nvSpPr>
          <p:spPr bwMode="auto">
            <a:xfrm>
              <a:off x="2238375" y="4962525"/>
              <a:ext cx="268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b</a:t>
              </a:r>
            </a:p>
          </p:txBody>
        </p:sp>
        <p:sp>
          <p:nvSpPr>
            <p:cNvPr id="287762" name="Text Box 18"/>
            <p:cNvSpPr txBox="1">
              <a:spLocks noChangeArrowheads="1"/>
            </p:cNvSpPr>
            <p:nvPr/>
          </p:nvSpPr>
          <p:spPr bwMode="auto">
            <a:xfrm>
              <a:off x="1476375" y="4181475"/>
              <a:ext cx="2524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c</a:t>
              </a:r>
            </a:p>
          </p:txBody>
        </p:sp>
        <p:sp>
          <p:nvSpPr>
            <p:cNvPr id="287763" name="Text Box 19"/>
            <p:cNvSpPr txBox="1">
              <a:spLocks noChangeArrowheads="1"/>
            </p:cNvSpPr>
            <p:nvPr/>
          </p:nvSpPr>
          <p:spPr bwMode="auto">
            <a:xfrm>
              <a:off x="2238375" y="4181475"/>
              <a:ext cx="268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굴림" charset="-127"/>
                  <a:cs typeface="+mn-cs"/>
                </a:rPr>
                <a:t>d</a:t>
              </a:r>
            </a:p>
          </p:txBody>
        </p:sp>
        <p:sp>
          <p:nvSpPr>
            <p:cNvPr id="287764" name="Oval 20"/>
            <p:cNvSpPr>
              <a:spLocks noChangeArrowheads="1"/>
            </p:cNvSpPr>
            <p:nvPr/>
          </p:nvSpPr>
          <p:spPr bwMode="auto">
            <a:xfrm>
              <a:off x="2190750" y="4362450"/>
              <a:ext cx="122238" cy="122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66" name="Line 22"/>
            <p:cNvSpPr>
              <a:spLocks noChangeShapeType="1"/>
            </p:cNvSpPr>
            <p:nvPr/>
          </p:nvSpPr>
          <p:spPr bwMode="auto">
            <a:xfrm flipV="1">
              <a:off x="1495425" y="4067175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67" name="Line 23"/>
            <p:cNvSpPr>
              <a:spLocks noChangeShapeType="1"/>
            </p:cNvSpPr>
            <p:nvPr/>
          </p:nvSpPr>
          <p:spPr bwMode="auto">
            <a:xfrm>
              <a:off x="1323975" y="5210175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68" name="Oval 24"/>
            <p:cNvSpPr>
              <a:spLocks noChangeArrowheads="1"/>
            </p:cNvSpPr>
            <p:nvPr/>
          </p:nvSpPr>
          <p:spPr bwMode="auto">
            <a:xfrm>
              <a:off x="3619500" y="5057775"/>
              <a:ext cx="122238" cy="122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69" name="Oval 25"/>
            <p:cNvSpPr>
              <a:spLocks noChangeArrowheads="1"/>
            </p:cNvSpPr>
            <p:nvPr/>
          </p:nvSpPr>
          <p:spPr bwMode="auto">
            <a:xfrm>
              <a:off x="3619500" y="4600575"/>
              <a:ext cx="122238" cy="122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70" name="Oval 26"/>
            <p:cNvSpPr>
              <a:spLocks noChangeArrowheads="1"/>
            </p:cNvSpPr>
            <p:nvPr/>
          </p:nvSpPr>
          <p:spPr bwMode="auto">
            <a:xfrm>
              <a:off x="3619500" y="4143375"/>
              <a:ext cx="122238" cy="122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71" name="Line 27"/>
            <p:cNvSpPr>
              <a:spLocks noChangeShapeType="1"/>
            </p:cNvSpPr>
            <p:nvPr/>
          </p:nvSpPr>
          <p:spPr bwMode="auto">
            <a:xfrm>
              <a:off x="3467100" y="421005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72" name="Line 28"/>
            <p:cNvSpPr>
              <a:spLocks noChangeShapeType="1"/>
            </p:cNvSpPr>
            <p:nvPr/>
          </p:nvSpPr>
          <p:spPr bwMode="auto">
            <a:xfrm>
              <a:off x="3467100" y="512445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73" name="Line 29"/>
            <p:cNvSpPr>
              <a:spLocks noChangeShapeType="1"/>
            </p:cNvSpPr>
            <p:nvPr/>
          </p:nvSpPr>
          <p:spPr bwMode="auto">
            <a:xfrm>
              <a:off x="3467100" y="466725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74" name="Oval 30"/>
            <p:cNvSpPr>
              <a:spLocks noChangeArrowheads="1"/>
            </p:cNvSpPr>
            <p:nvPr/>
          </p:nvSpPr>
          <p:spPr bwMode="auto">
            <a:xfrm>
              <a:off x="4610100" y="4600575"/>
              <a:ext cx="122238" cy="122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cxnSp>
          <p:nvCxnSpPr>
            <p:cNvPr id="287775" name="AutoShape 31"/>
            <p:cNvCxnSpPr>
              <a:cxnSpLocks noChangeShapeType="1"/>
              <a:stCxn id="287770" idx="6"/>
              <a:endCxn id="287774" idx="2"/>
            </p:cNvCxnSpPr>
            <p:nvPr/>
          </p:nvCxnSpPr>
          <p:spPr bwMode="auto">
            <a:xfrm>
              <a:off x="3741738" y="4205288"/>
              <a:ext cx="868362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7776" name="AutoShape 32"/>
            <p:cNvCxnSpPr>
              <a:cxnSpLocks noChangeShapeType="1"/>
              <a:stCxn id="287769" idx="6"/>
              <a:endCxn id="287774" idx="2"/>
            </p:cNvCxnSpPr>
            <p:nvPr/>
          </p:nvCxnSpPr>
          <p:spPr bwMode="auto">
            <a:xfrm>
              <a:off x="3741738" y="4662488"/>
              <a:ext cx="8683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7777" name="AutoShape 33"/>
            <p:cNvCxnSpPr>
              <a:cxnSpLocks noChangeShapeType="1"/>
              <a:stCxn id="287768" idx="6"/>
              <a:endCxn id="287774" idx="2"/>
            </p:cNvCxnSpPr>
            <p:nvPr/>
          </p:nvCxnSpPr>
          <p:spPr bwMode="auto">
            <a:xfrm flipV="1">
              <a:off x="3741738" y="4662488"/>
              <a:ext cx="868362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7778" name="AutoShape 34"/>
            <p:cNvCxnSpPr>
              <a:cxnSpLocks noChangeShapeType="1"/>
              <a:stCxn id="287774" idx="6"/>
              <a:endCxn id="287756" idx="1"/>
            </p:cNvCxnSpPr>
            <p:nvPr/>
          </p:nvCxnSpPr>
          <p:spPr bwMode="auto">
            <a:xfrm>
              <a:off x="4732338" y="4662488"/>
              <a:ext cx="4873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7779" name="Rectangle 35"/>
            <p:cNvSpPr>
              <a:spLocks noChangeArrowheads="1"/>
            </p:cNvSpPr>
            <p:nvPr/>
          </p:nvSpPr>
          <p:spPr bwMode="auto">
            <a:xfrm>
              <a:off x="1436688" y="4376738"/>
              <a:ext cx="122237" cy="122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80" name="Rectangle 36"/>
            <p:cNvSpPr>
              <a:spLocks noChangeArrowheads="1"/>
            </p:cNvSpPr>
            <p:nvPr/>
          </p:nvSpPr>
          <p:spPr bwMode="auto">
            <a:xfrm>
              <a:off x="2189163" y="5137150"/>
              <a:ext cx="122237" cy="122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굴림" charset="-127"/>
                <a:cs typeface="+mn-cs"/>
              </a:endParaRPr>
            </a:p>
          </p:txBody>
        </p:sp>
        <p:sp>
          <p:nvSpPr>
            <p:cNvPr id="287781" name="Rectangle 37"/>
            <p:cNvSpPr>
              <a:spLocks noChangeArrowheads="1"/>
            </p:cNvSpPr>
            <p:nvPr/>
          </p:nvSpPr>
          <p:spPr bwMode="auto">
            <a:xfrm>
              <a:off x="1616074" y="3620340"/>
              <a:ext cx="3040057" cy="357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a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=(0,0)</a:t>
              </a:r>
              <a:r>
                <a:rPr kumimoji="1" lang="en-US" altLang="ko-KR" sz="1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  </a:t>
              </a: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b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=(1,0)</a:t>
              </a:r>
              <a:r>
                <a:rPr kumimoji="1" lang="en-US" altLang="ko-KR" sz="1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  </a:t>
              </a: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c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=(0,1)</a:t>
              </a:r>
              <a:r>
                <a:rPr kumimoji="1" lang="en-US" altLang="ko-KR" sz="1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T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  </a:t>
              </a: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d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=(1,1)</a:t>
              </a:r>
              <a:r>
                <a:rPr kumimoji="1" lang="en-US" altLang="ko-KR" sz="1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T</a:t>
              </a: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바탕" charset="-127"/>
                <a:cs typeface="Times New Roman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t</a:t>
              </a:r>
              <a:r>
                <a:rPr kumimoji="1" lang="en-US" altLang="ko-KR" sz="1400" b="0" i="1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a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= -1       </a:t>
              </a:r>
              <a:r>
                <a:rPr kumimoji="1" lang="en-US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t</a:t>
              </a:r>
              <a:r>
                <a:rPr kumimoji="1" lang="en-US" altLang="ko-KR" sz="1400" b="0" i="1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b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= -1       </a:t>
              </a:r>
              <a:r>
                <a:rPr kumimoji="1" lang="en-US" altLang="ko-KR" sz="1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t</a:t>
              </a:r>
              <a:r>
                <a:rPr kumimoji="1" lang="en-US" altLang="ko-KR" sz="1400" b="0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c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= -1       </a:t>
              </a:r>
              <a:r>
                <a:rPr kumimoji="1" lang="en-US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t</a:t>
              </a:r>
              <a:r>
                <a:rPr kumimoji="1" lang="en-US" altLang="ko-KR" sz="1400" b="0" i="1" u="none" strike="noStrike" kern="120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d</a:t>
              </a: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=1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바탕" charset="-127"/>
                  <a:cs typeface="Times New Roman" charset="0"/>
                </a:rPr>
                <a:t> </a:t>
              </a:r>
              <a:endPara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바탕" charset="-127"/>
                <a:cs typeface="Times New Roman" charset="0"/>
              </a:endParaRPr>
            </a:p>
          </p:txBody>
        </p:sp>
      </p:grpSp>
      <p:pic>
        <p:nvPicPr>
          <p:cNvPr id="1436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2" y="1178719"/>
            <a:ext cx="6746875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26ECC2-0630-44CB-A4B4-4D827AE096B7}"/>
              </a:ext>
            </a:extLst>
          </p:cNvPr>
          <p:cNvCxnSpPr/>
          <p:nvPr/>
        </p:nvCxnSpPr>
        <p:spPr>
          <a:xfrm>
            <a:off x="5835588" y="3332133"/>
            <a:ext cx="0" cy="2952258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A74A71C-CD4D-4695-87AC-CF16255B7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21" y="5227356"/>
            <a:ext cx="2857588" cy="126460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3F45FB0-50C9-4EF7-930C-EA474EAB420E}"/>
              </a:ext>
            </a:extLst>
          </p:cNvPr>
          <p:cNvSpPr txBox="1"/>
          <p:nvPr/>
        </p:nvSpPr>
        <p:spPr>
          <a:xfrm>
            <a:off x="6049539" y="2862493"/>
            <a:ext cx="2773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1338" lvl="1" indent="-182563" eaLnBrk="0" fontAlgn="base" hangingPunct="0"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NAND </a:t>
            </a:r>
            <a:r>
              <a:rPr lang="ko-KR" altLang="en-US" sz="1800" dirty="0">
                <a:solidFill>
                  <a:srgbClr val="0000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800" dirty="0">
              <a:solidFill>
                <a:srgbClr val="0000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6740FC7-9E91-4A31-9BD3-9EB171820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33644"/>
              </p:ext>
            </p:extLst>
          </p:nvPr>
        </p:nvGraphicFramePr>
        <p:xfrm>
          <a:off x="6351476" y="3298321"/>
          <a:ext cx="22932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25">
                  <a:extLst>
                    <a:ext uri="{9D8B030D-6E8A-4147-A177-3AD203B41FA5}">
                      <a16:colId xmlns:a16="http://schemas.microsoft.com/office/drawing/2014/main" val="1138595820"/>
                    </a:ext>
                  </a:extLst>
                </a:gridCol>
                <a:gridCol w="764425">
                  <a:extLst>
                    <a:ext uri="{9D8B030D-6E8A-4147-A177-3AD203B41FA5}">
                      <a16:colId xmlns:a16="http://schemas.microsoft.com/office/drawing/2014/main" val="1761353410"/>
                    </a:ext>
                  </a:extLst>
                </a:gridCol>
                <a:gridCol w="764425">
                  <a:extLst>
                    <a:ext uri="{9D8B030D-6E8A-4147-A177-3AD203B41FA5}">
                      <a16:colId xmlns:a16="http://schemas.microsoft.com/office/drawing/2014/main" val="2788685986"/>
                    </a:ext>
                  </a:extLst>
                </a:gridCol>
              </a:tblGrid>
              <a:tr h="338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44653"/>
                  </a:ext>
                </a:extLst>
              </a:tr>
              <a:tr h="333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908"/>
                  </a:ext>
                </a:extLst>
              </a:tr>
              <a:tr h="333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53694"/>
                  </a:ext>
                </a:extLst>
              </a:tr>
              <a:tr h="338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66607"/>
                  </a:ext>
                </a:extLst>
              </a:tr>
              <a:tr h="338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78181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9124A0-2CFE-4159-B000-CC17A3CA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B13C56A-64FF-45DA-A73A-9944EA03959B}"/>
              </a:ext>
            </a:extLst>
          </p:cNvPr>
          <p:cNvGrpSpPr/>
          <p:nvPr/>
        </p:nvGrpSpPr>
        <p:grpSpPr>
          <a:xfrm>
            <a:off x="3733186" y="4391886"/>
            <a:ext cx="537173" cy="1169490"/>
            <a:chOff x="3733186" y="4391886"/>
            <a:chExt cx="537173" cy="11694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EB8AF1-E645-49B3-BA3D-A31A650AE2A7}"/>
                </a:ext>
              </a:extLst>
            </p:cNvPr>
            <p:cNvSpPr txBox="1"/>
            <p:nvPr/>
          </p:nvSpPr>
          <p:spPr>
            <a:xfrm>
              <a:off x="3733186" y="4391886"/>
              <a:ext cx="53717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-1.1</a:t>
              </a:r>
              <a:endPara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8C56C8-0E11-4CE5-9E4A-537FC3B18E18}"/>
                </a:ext>
              </a:extLst>
            </p:cNvPr>
            <p:cNvSpPr txBox="1"/>
            <p:nvPr/>
          </p:nvSpPr>
          <p:spPr>
            <a:xfrm>
              <a:off x="3733187" y="4901610"/>
              <a:ext cx="34417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AF5D39-321F-49D3-9030-7EE1E88DD21E}"/>
                </a:ext>
              </a:extLst>
            </p:cNvPr>
            <p:cNvSpPr txBox="1"/>
            <p:nvPr/>
          </p:nvSpPr>
          <p:spPr>
            <a:xfrm>
              <a:off x="3733187" y="5284377"/>
              <a:ext cx="34417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66F36E0-F037-4B97-B126-BF27D0B01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07" y="-15517"/>
            <a:ext cx="2758387" cy="106297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620688"/>
            <a:ext cx="8077200" cy="51054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61950" indent="-361950" latinLnBrk="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ko-KR" altLang="en-US" sz="2000" b="1" dirty="0">
                <a:latin typeface="나눔고딕 ExtraBold" pitchFamily="50" charset="-127"/>
                <a:ea typeface="나눔고딕 ExtraBold" pitchFamily="50" charset="-127"/>
              </a:rPr>
              <a:t>패턴 인식에서 일반적인 학습 알고리즘 설계 과정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6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분류기 구조 정의와 분류 과정의 수학식 정의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6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분류기 품질 측정용 비용 함수 </a:t>
            </a:r>
            <a:r>
              <a:rPr lang="en-US" altLang="ko-KR" sz="1600" i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6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3: </a:t>
            </a:r>
            <a:r>
              <a:rPr lang="en-US" altLang="ko-KR" sz="1600" i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최적화하는 </a:t>
            </a:r>
            <a:r>
              <a:rPr lang="en-US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 </a:t>
            </a:r>
            <a:r>
              <a:rPr lang="el-GR" altLang="ko-KR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</a:t>
            </a:r>
            <a:r>
              <a:rPr lang="ko-KR" altLang="en-US" sz="160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찾는 알고리즘 설계</a:t>
            </a:r>
          </a:p>
          <a:p>
            <a:pPr lvl="1" eaLnBrk="1" hangingPunct="1">
              <a:lnSpc>
                <a:spcPct val="150000"/>
              </a:lnSpc>
            </a:pPr>
            <a:endParaRPr lang="ko-KR" altLang="en-US" sz="1600" dirty="0">
              <a:solidFill>
                <a:srgbClr val="0000FF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89796" name="Picture 4" descr="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661" y="2566561"/>
            <a:ext cx="3155776" cy="25539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4860032" y="2852936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단계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과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4963083" y="4432487"/>
            <a:ext cx="81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단계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88C3049-5C73-4A4C-9540-9011C2386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47112"/>
            <a:ext cx="6264696" cy="40156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학습과 인식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828FD3-B92E-4911-B55F-D2AA0ABC3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C4CD82-31DA-40C6-B867-65C44CA8C9D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E6B02-5B20-40B0-9BC1-0BC4CC4871FD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 회로망 상세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5814F-97AB-4067-A7DD-FBFA1E0A36BC}"/>
              </a:ext>
            </a:extLst>
          </p:cNvPr>
          <p:cNvSpPr txBox="1"/>
          <p:nvPr/>
        </p:nvSpPr>
        <p:spPr>
          <a:xfrm>
            <a:off x="107504" y="5211889"/>
            <a:ext cx="87129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lvl="1" indent="-361950" latinLnBrk="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000" b="1">
                <a:latin typeface="나눔고딕 ExtraBold" pitchFamily="50" charset="-127"/>
                <a:ea typeface="나눔고딕 ExtraBold" pitchFamily="50" charset="-127"/>
              </a:rPr>
              <a:t>학습 알고리즘의 구조패턴 모드와 배치 모드</a:t>
            </a:r>
          </a:p>
          <a:p>
            <a:pPr marL="896938" lvl="2" indent="-225425" eaLnBrk="1" hangingPunct="1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배치 모드</a:t>
            </a:r>
            <a:r>
              <a:rPr lang="en-US" altLang="ko-KR" sz="18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오분류된 모든 샘플을 모은 다음</a:t>
            </a:r>
            <a:r>
              <a:rPr lang="en-US" altLang="ko-KR" sz="18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사용하여 한꺼번에 가중치를 갱신함</a:t>
            </a:r>
            <a:endParaRPr lang="en-US" altLang="ko-KR" sz="1800" b="1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96938" lvl="2" indent="-225425" eaLnBrk="1" hangingPunct="1">
              <a:buFont typeface="Arial" panose="020B0604020202020204" pitchFamily="34" charset="0"/>
              <a:buChar char="•"/>
            </a:pPr>
            <a:r>
              <a:rPr lang="ko-KR" altLang="en-US" sz="18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 모드</a:t>
            </a:r>
            <a:r>
              <a:rPr lang="en-US" altLang="ko-KR" sz="18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샘플을 하나 입력한 후</a:t>
            </a:r>
            <a:r>
              <a:rPr lang="en-US" altLang="ko-KR" sz="18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 인식하면 곧 바로 가중치를 갱신함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나눔스퀘어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22207</TotalTime>
  <Words>2607</Words>
  <Application>Microsoft Office PowerPoint</Application>
  <PresentationFormat>화면 슬라이드 쇼(4:3)</PresentationFormat>
  <Paragraphs>624</Paragraphs>
  <Slides>47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5" baseType="lpstr">
      <vt:lpstr>HY헤드라인M</vt:lpstr>
      <vt:lpstr>굴림</vt:lpstr>
      <vt:lpstr>나눔고딕</vt:lpstr>
      <vt:lpstr>나눔고딕 ExtraBold</vt:lpstr>
      <vt:lpstr>나눔바른고딕</vt:lpstr>
      <vt:lpstr>나눔스퀘어</vt:lpstr>
      <vt:lpstr>나눔스퀘어 Bold</vt:lpstr>
      <vt:lpstr>나눔스퀘어라운드 Bold</vt:lpstr>
      <vt:lpstr>맑은 고딕</vt:lpstr>
      <vt:lpstr>바탕</vt:lpstr>
      <vt:lpstr>바탕체</vt:lpstr>
      <vt:lpstr>Arial</vt:lpstr>
      <vt:lpstr>Calibri</vt:lpstr>
      <vt:lpstr>Cambria Math</vt:lpstr>
      <vt:lpstr>Times New Roman</vt:lpstr>
      <vt:lpstr>Wingdings</vt:lpstr>
      <vt:lpstr>1_Office 테마</vt:lpstr>
      <vt:lpstr>Equation</vt:lpstr>
      <vt:lpstr>PowerPoint 프레젠테이션</vt:lpstr>
      <vt:lpstr>목차</vt:lpstr>
      <vt:lpstr>PowerPoint 프레젠테이션</vt:lpstr>
      <vt:lpstr>퍼셉트론</vt:lpstr>
      <vt:lpstr>구조와 원리</vt:lpstr>
      <vt:lpstr>구조와 원리</vt:lpstr>
      <vt:lpstr>구조와 원리</vt:lpstr>
      <vt:lpstr>학습과 인식</vt:lpstr>
      <vt:lpstr>학습과 인식</vt:lpstr>
      <vt:lpstr>학습과 인식</vt:lpstr>
      <vt:lpstr>학습과 인식</vt:lpstr>
      <vt:lpstr>학습과 인식</vt:lpstr>
      <vt:lpstr>학습과 인식</vt:lpstr>
      <vt:lpstr>학습과 인식</vt:lpstr>
      <vt:lpstr>학습과 인식</vt:lpstr>
      <vt:lpstr>학습과 인식</vt:lpstr>
      <vt:lpstr>학습과 인식</vt:lpstr>
      <vt:lpstr>학습과 인식</vt:lpstr>
      <vt:lpstr>학습과 인식</vt:lpstr>
      <vt:lpstr>다층퍼셉트론 - 구조와 원리</vt:lpstr>
      <vt:lpstr>다층퍼셉트론 - 구조와 원리</vt:lpstr>
      <vt:lpstr>다층퍼셉트론 - 구조와 원리</vt:lpstr>
      <vt:lpstr>다층퍼셉트론 - 구조와 원리</vt:lpstr>
      <vt:lpstr>다층퍼셉트론 - 구조와 원리</vt:lpstr>
      <vt:lpstr>다층퍼셉트론 - 구조와 원리</vt:lpstr>
      <vt:lpstr>다층퍼셉트론 - 구조와 원리</vt:lpstr>
      <vt:lpstr>다층퍼셉트론 - 구조와 원리</vt:lpstr>
      <vt:lpstr>Feed-Forward MLP </vt:lpstr>
      <vt:lpstr>학습</vt:lpstr>
      <vt:lpstr>학습</vt:lpstr>
      <vt:lpstr>학습</vt:lpstr>
      <vt:lpstr>학습</vt:lpstr>
      <vt:lpstr>학습</vt:lpstr>
      <vt:lpstr>학습</vt:lpstr>
      <vt:lpstr>학습</vt:lpstr>
      <vt:lpstr>학습</vt:lpstr>
      <vt:lpstr>학습</vt:lpstr>
      <vt:lpstr>4.3.2 학습</vt:lpstr>
      <vt:lpstr>학습</vt:lpstr>
      <vt:lpstr>학습</vt:lpstr>
      <vt:lpstr>인식</vt:lpstr>
      <vt:lpstr>구현과 몇 가지 부연 설명</vt:lpstr>
      <vt:lpstr>구현과 몇 가지 부연 설명</vt:lpstr>
      <vt:lpstr>PowerPoint 프레젠테이션</vt:lpstr>
      <vt:lpstr>머신러닝 모델 검증 방법</vt:lpstr>
      <vt:lpstr>머신러닝 모델 검증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ho1</dc:creator>
  <cp:lastModifiedBy>김호원</cp:lastModifiedBy>
  <cp:revision>2555</cp:revision>
  <cp:lastPrinted>2019-04-25T23:46:21Z</cp:lastPrinted>
  <dcterms:created xsi:type="dcterms:W3CDTF">2011-06-16T02:40:40Z</dcterms:created>
  <dcterms:modified xsi:type="dcterms:W3CDTF">2021-05-14T03:50:09Z</dcterms:modified>
</cp:coreProperties>
</file>