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24" r:id="rId2"/>
    <p:sldId id="683" r:id="rId3"/>
    <p:sldId id="1971" r:id="rId4"/>
    <p:sldId id="962" r:id="rId5"/>
    <p:sldId id="963" r:id="rId6"/>
    <p:sldId id="964" r:id="rId7"/>
    <p:sldId id="1973" r:id="rId8"/>
    <p:sldId id="965" r:id="rId9"/>
    <p:sldId id="1974" r:id="rId10"/>
    <p:sldId id="1975" r:id="rId11"/>
    <p:sldId id="1976" r:id="rId12"/>
    <p:sldId id="968" r:id="rId13"/>
    <p:sldId id="969" r:id="rId14"/>
    <p:sldId id="970" r:id="rId15"/>
    <p:sldId id="971" r:id="rId16"/>
    <p:sldId id="1944" r:id="rId17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F"/>
    <a:srgbClr val="0000CC"/>
    <a:srgbClr val="0000FF"/>
    <a:srgbClr val="FF00FF"/>
    <a:srgbClr val="6600FF"/>
    <a:srgbClr val="0070C0"/>
    <a:srgbClr val="EAEDF4"/>
    <a:srgbClr val="D0D8E8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5214" autoAdjust="0"/>
  </p:normalViewPr>
  <p:slideViewPr>
    <p:cSldViewPr>
      <p:cViewPr>
        <p:scale>
          <a:sx n="150" d="100"/>
          <a:sy n="150" d="100"/>
        </p:scale>
        <p:origin x="217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946" y="-108"/>
      </p:cViewPr>
      <p:guideLst>
        <p:guide orient="horz" pos="3148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09" y="3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/>
          <a:lstStyle>
            <a:lvl1pPr algn="r">
              <a:defRPr sz="1300"/>
            </a:lvl1pPr>
          </a:lstStyle>
          <a:p>
            <a:fld id="{91F7E485-CF4B-49E5-80CC-25C6F0E7F36F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17" tIns="48158" rIns="96317" bIns="481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17" tIns="48158" rIns="96317" bIns="481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32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09" y="9494932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 anchor="b"/>
          <a:lstStyle>
            <a:lvl1pPr algn="r">
              <a:defRPr sz="1300"/>
            </a:lvl1pPr>
          </a:lstStyle>
          <a:p>
            <a:fld id="{487C817A-F9D8-4614-B4EE-4254C2204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5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6862931_Anisotropic_Diffusion_for_Details_Enhancement_in_Multiexposure_Image_Fusion/download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6862931_Anisotropic_Diffusion_for_Details_Enhancement_in_Multiexposure_Image_Fusion/downloa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7681" y="9494677"/>
            <a:ext cx="2975576" cy="50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34" tIns="45818" rIns="91634" bIns="45818" anchor="b"/>
          <a:lstStyle/>
          <a:p>
            <a:pPr algn="r" defTabSz="915440"/>
            <a:fld id="{69E4C955-43B7-4B8B-BC79-CE5F3AF0EF02}" type="slidenum">
              <a:rPr lang="en-US" altLang="ko-KR" sz="1200">
                <a:solidFill>
                  <a:prstClr val="black"/>
                </a:solidFill>
              </a:rPr>
              <a:pPr algn="r" defTabSz="915440"/>
              <a:t>1</a:t>
            </a:fld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49300"/>
            <a:ext cx="4997450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94" y="4750659"/>
            <a:ext cx="5487966" cy="4496430"/>
          </a:xfrm>
          <a:noFill/>
        </p:spPr>
        <p:txBody>
          <a:bodyPr wrap="square" lIns="91634" tIns="45818" rIns="91634" bIns="45818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234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>
                <a:hlinkClick r:id="rId3"/>
              </a:rPr>
              <a:t>https://www.researchgate.net/publication/236862931_Anisotropic_Diffusion_for_Details_Enhancement_in_Multiexposure_Image_Fusion/download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3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>
                <a:hlinkClick r:id="rId3"/>
              </a:rPr>
              <a:t>https://www.researchgate.net/publication/236862931_Anisotropic_Diffusion_for_Details_Enhancement_in_Multiexposure_Image_Fusion/download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9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17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7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1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2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2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53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9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0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8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 userDrawn="1"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 userDrawn="1"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 userDrawn="1"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 userDrawn="1"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58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7" y="1"/>
            <a:ext cx="9147115" cy="66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 rot="10800000">
            <a:off x="-3115" y="-1539"/>
            <a:ext cx="450927" cy="8367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rot="16200000">
            <a:off x="4375362" y="-3931930"/>
            <a:ext cx="836709" cy="8700568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62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7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4389258" y="6673334"/>
            <a:ext cx="3654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CCB3AF-423D-41CB-AFF9-3007F6A07770}" type="slidenum">
              <a:rPr lang="ko-KR" altLang="en-US" b="1" smtClean="0">
                <a:solidFill>
                  <a:schemeClr val="tx1">
                    <a:alpha val="99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pPr/>
              <a:t>‹#›</a:t>
            </a:fld>
            <a:endParaRPr lang="ko-KR" altLang="en-US" b="1" dirty="0">
              <a:solidFill>
                <a:schemeClr val="tx1">
                  <a:alpha val="99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5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286" y="614172"/>
            <a:ext cx="8911209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97351"/>
            <a:ext cx="648072" cy="26064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B3AF-423D-41CB-AFF9-3007F6A077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6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 userDrawn="1"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6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90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2.png"/><Relationship Id="rId5" Type="http://schemas.openxmlformats.org/officeDocument/2006/relationships/image" Target="../media/image23.png"/><Relationship Id="rId4" Type="http://schemas.openxmlformats.org/officeDocument/2006/relationships/image" Target="../media/image110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ko/optimizers/#adagrad" TargetMode="External"/><Relationship Id="rId4" Type="http://schemas.openxmlformats.org/officeDocument/2006/relationships/hyperlink" Target="https://gomguard.tistory.com/18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9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0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37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600077" y="1497320"/>
            <a:ext cx="648071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rPr>
              <a:t>인공지능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8868" y="1497320"/>
            <a:ext cx="630812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rPr>
              <a:t>인공지능</a:t>
            </a:r>
            <a:endParaRPr lang="en-US" altLang="ko-KR" sz="4000" b="1" dirty="0">
              <a:ln w="9525">
                <a:noFill/>
                <a:round/>
              </a:ln>
              <a:gradFill>
                <a:gsLst>
                  <a:gs pos="0">
                    <a:srgbClr val="01A9F3"/>
                  </a:gs>
                  <a:gs pos="100000">
                    <a:srgbClr val="0079C2"/>
                  </a:gs>
                </a:gsLst>
                <a:lin ang="5400000" scaled="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78" name="Picture 6" descr="C:\Users\Donggeon Lee\Desktop\IoT\pnu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21749"/>
            <a:ext cx="2013025" cy="4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 도형 5"/>
          <p:cNvSpPr/>
          <p:nvPr/>
        </p:nvSpPr>
        <p:spPr bwMode="auto">
          <a:xfrm flipH="1">
            <a:off x="817" y="6021212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8597" y="2212172"/>
            <a:ext cx="675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- </a:t>
            </a:r>
            <a:r>
              <a:rPr lang="ko-KR" altLang="en-US" sz="2000" b="1" dirty="0">
                <a:solidFill>
                  <a:srgbClr val="C00000"/>
                </a:solidFill>
              </a:rPr>
              <a:t>신경 회로망 상세 설명 및 실험 </a:t>
            </a:r>
            <a:r>
              <a:rPr lang="en-US" altLang="ko-KR" sz="2000" b="1" dirty="0">
                <a:solidFill>
                  <a:srgbClr val="C00000"/>
                </a:solidFill>
              </a:rPr>
              <a:t> - 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L 도형 5"/>
          <p:cNvSpPr/>
          <p:nvPr/>
        </p:nvSpPr>
        <p:spPr bwMode="auto">
          <a:xfrm flipH="1">
            <a:off x="818" y="6074170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275904-F224-4CEB-86B8-7720900EA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6525344"/>
            <a:ext cx="1232282" cy="2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16273" y="615638"/>
            <a:ext cx="8928991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en-US" altLang="ko-KR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ko-KR" altLang="en-US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값에 따른 </a:t>
            </a:r>
            <a:r>
              <a:rPr lang="en-US" altLang="ko-KR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Sigmoid </a:t>
            </a:r>
            <a:r>
              <a:rPr lang="ko-KR" altLang="en-US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</a:t>
            </a:r>
            <a:r>
              <a:rPr lang="en-US" altLang="ko-KR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sigmoid </a:t>
            </a:r>
            <a:r>
              <a:rPr lang="ko-KR" altLang="en-US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</a:t>
            </a:r>
            <a:r>
              <a:rPr lang="ko-KR" altLang="en-US" sz="1800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미분값</a:t>
            </a:r>
            <a:r>
              <a:rPr lang="en-US" altLang="ko-KR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(derivative)</a:t>
            </a:r>
            <a:r>
              <a:rPr lang="ko-KR" altLang="en-US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변화 </a:t>
            </a: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B2B46-CAAF-4415-B487-1A1C9F3E254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A06FA2-29DC-4AFD-9CDD-3DBE35D87338}"/>
              </a:ext>
            </a:extLst>
          </p:cNvPr>
          <p:cNvGrpSpPr/>
          <p:nvPr/>
        </p:nvGrpSpPr>
        <p:grpSpPr>
          <a:xfrm>
            <a:off x="-83683" y="1119694"/>
            <a:ext cx="9157194" cy="4109506"/>
            <a:chOff x="-83683" y="1119694"/>
            <a:chExt cx="9157194" cy="41095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0C2AD90-FBD3-4B37-8E97-19FAADF2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3683" y="1119694"/>
              <a:ext cx="9157194" cy="4109506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4DC6D34-79A6-4156-A06D-36182575FCB9}"/>
                </a:ext>
              </a:extLst>
            </p:cNvPr>
            <p:cNvGrpSpPr/>
            <p:nvPr/>
          </p:nvGrpSpPr>
          <p:grpSpPr>
            <a:xfrm>
              <a:off x="1419648" y="1767072"/>
              <a:ext cx="7253320" cy="1514487"/>
              <a:chOff x="1419648" y="1767072"/>
              <a:chExt cx="7253320" cy="151448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1E76AD-CCBC-49CB-9204-719EEC920512}"/>
                  </a:ext>
                </a:extLst>
              </p:cNvPr>
              <p:cNvSpPr txBox="1"/>
              <p:nvPr/>
            </p:nvSpPr>
            <p:spPr>
              <a:xfrm>
                <a:off x="1419648" y="3004560"/>
                <a:ext cx="4320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i="1" dirty="0">
                    <a:solidFill>
                      <a:srgbClr val="FF0000"/>
                    </a:solidFill>
                  </a:rPr>
                  <a:t>w=2</a:t>
                </a:r>
                <a:endParaRPr lang="ko-KR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F86024-29F7-423A-B238-E2052ED391B7}"/>
                  </a:ext>
                </a:extLst>
              </p:cNvPr>
              <p:cNvSpPr txBox="1"/>
              <p:nvPr/>
            </p:nvSpPr>
            <p:spPr>
              <a:xfrm>
                <a:off x="3614056" y="2998464"/>
                <a:ext cx="4320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i="1" dirty="0">
                    <a:solidFill>
                      <a:schemeClr val="accent3"/>
                    </a:solidFill>
                  </a:rPr>
                  <a:t>w=3</a:t>
                </a:r>
                <a:endParaRPr lang="ko-KR" altLang="en-US" i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68E83-C608-41BF-B420-2A11BF5ED03A}"/>
                  </a:ext>
                </a:extLst>
              </p:cNvPr>
              <p:cNvSpPr txBox="1"/>
              <p:nvPr/>
            </p:nvSpPr>
            <p:spPr>
              <a:xfrm>
                <a:off x="6052608" y="2315712"/>
                <a:ext cx="4320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i="1" dirty="0">
                    <a:solidFill>
                      <a:srgbClr val="FF0000"/>
                    </a:solidFill>
                  </a:rPr>
                  <a:t>w=2</a:t>
                </a:r>
                <a:endParaRPr lang="ko-KR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1AEA8-2E67-4AF1-A323-AF154438D3F4}"/>
                  </a:ext>
                </a:extLst>
              </p:cNvPr>
              <p:cNvSpPr txBox="1"/>
              <p:nvPr/>
            </p:nvSpPr>
            <p:spPr>
              <a:xfrm>
                <a:off x="8240920" y="1767072"/>
                <a:ext cx="4320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i="1" dirty="0">
                    <a:solidFill>
                      <a:schemeClr val="accent3"/>
                    </a:solidFill>
                  </a:rPr>
                  <a:t>w=3</a:t>
                </a:r>
                <a:endParaRPr lang="ko-KR" altLang="en-US" i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34B988-3643-42F3-8C33-6BAEEE47CA5E}"/>
                </a:ext>
              </a:extLst>
            </p:cNvPr>
            <p:cNvSpPr txBox="1"/>
            <p:nvPr/>
          </p:nvSpPr>
          <p:spPr>
            <a:xfrm>
              <a:off x="637608" y="4443208"/>
              <a:ext cx="4320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i="1" dirty="0">
                  <a:solidFill>
                    <a:srgbClr val="FF0000"/>
                  </a:solidFill>
                </a:rPr>
                <a:t>w=2</a:t>
              </a:r>
              <a:endParaRPr lang="ko-KR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181471-411A-450D-A444-7F3B81257012}"/>
                </a:ext>
              </a:extLst>
            </p:cNvPr>
            <p:cNvSpPr txBox="1"/>
            <p:nvPr/>
          </p:nvSpPr>
          <p:spPr>
            <a:xfrm>
              <a:off x="637608" y="4720207"/>
              <a:ext cx="4320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i="1" dirty="0">
                  <a:solidFill>
                    <a:schemeClr val="accent3"/>
                  </a:solidFill>
                </a:rPr>
                <a:t>w=3</a:t>
              </a:r>
              <a:endParaRPr lang="ko-KR" altLang="en-US" i="1" dirty="0">
                <a:solidFill>
                  <a:schemeClr val="accent3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382697-E6C2-4857-98FF-C7F4CDB1C922}"/>
                </a:ext>
              </a:extLst>
            </p:cNvPr>
            <p:cNvSpPr txBox="1"/>
            <p:nvPr/>
          </p:nvSpPr>
          <p:spPr>
            <a:xfrm>
              <a:off x="5209608" y="4450828"/>
              <a:ext cx="4320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i="1" dirty="0">
                  <a:solidFill>
                    <a:srgbClr val="FF0000"/>
                  </a:solidFill>
                </a:rPr>
                <a:t>w=2</a:t>
              </a:r>
              <a:endParaRPr lang="ko-KR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7DE9D8-9CD1-43E5-9F52-51F09260FEDE}"/>
                </a:ext>
              </a:extLst>
            </p:cNvPr>
            <p:cNvSpPr txBox="1"/>
            <p:nvPr/>
          </p:nvSpPr>
          <p:spPr>
            <a:xfrm>
              <a:off x="5209608" y="4727827"/>
              <a:ext cx="4320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i="1" dirty="0">
                  <a:solidFill>
                    <a:schemeClr val="accent3"/>
                  </a:solidFill>
                </a:rPr>
                <a:t>w=3</a:t>
              </a:r>
              <a:endParaRPr lang="ko-KR" altLang="en-US" i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EC2A0A51-6281-40E7-9FEF-3915A45079C7}"/>
              </a:ext>
            </a:extLst>
          </p:cNvPr>
          <p:cNvSpPr/>
          <p:nvPr/>
        </p:nvSpPr>
        <p:spPr bwMode="auto">
          <a:xfrm>
            <a:off x="7071118" y="4350389"/>
            <a:ext cx="487969" cy="401814"/>
          </a:xfrm>
          <a:prstGeom prst="ellips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1.5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A1AC7EA-583E-4548-BF9C-9D0A5CE2ED47}"/>
              </a:ext>
            </a:extLst>
          </p:cNvPr>
          <p:cNvSpPr/>
          <p:nvPr/>
        </p:nvSpPr>
        <p:spPr bwMode="auto">
          <a:xfrm>
            <a:off x="8044471" y="4350389"/>
            <a:ext cx="487969" cy="401814"/>
          </a:xfrm>
          <a:prstGeom prst="ellips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srgbClr val="0000FF"/>
                </a:solidFill>
              </a:rPr>
              <a:t>4.0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A43C07-959A-4DF1-9AE8-8969E7A82A43}"/>
              </a:ext>
            </a:extLst>
          </p:cNvPr>
          <p:cNvGrpSpPr/>
          <p:nvPr/>
        </p:nvGrpSpPr>
        <p:grpSpPr>
          <a:xfrm>
            <a:off x="7543887" y="4005063"/>
            <a:ext cx="988553" cy="792089"/>
            <a:chOff x="7543887" y="2901262"/>
            <a:chExt cx="988553" cy="1466761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05D84D8-ABE1-40E0-A46D-F99466D26704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87" y="2901262"/>
              <a:ext cx="0" cy="1466761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3C0B8B1-57D3-4542-A306-946249BAC713}"/>
                </a:ext>
              </a:extLst>
            </p:cNvPr>
            <p:cNvCxnSpPr>
              <a:cxnSpLocks/>
            </p:cNvCxnSpPr>
            <p:nvPr/>
          </p:nvCxnSpPr>
          <p:spPr>
            <a:xfrm>
              <a:off x="8532440" y="3034604"/>
              <a:ext cx="0" cy="1333419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9EF2814-FA75-4AAE-A272-9CF881A86D59}"/>
              </a:ext>
            </a:extLst>
          </p:cNvPr>
          <p:cNvSpPr txBox="1"/>
          <p:nvPr/>
        </p:nvSpPr>
        <p:spPr>
          <a:xfrm>
            <a:off x="6670978" y="4836176"/>
            <a:ext cx="156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기울기 값 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43BCDF-8173-4119-ADB8-D5DE4200AB27}"/>
              </a:ext>
            </a:extLst>
          </p:cNvPr>
          <p:cNvSpPr txBox="1"/>
          <p:nvPr/>
        </p:nvSpPr>
        <p:spPr>
          <a:xfrm>
            <a:off x="7857494" y="4836176"/>
            <a:ext cx="1297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</a:rPr>
              <a:t>기울기 값 작음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A81F12-2BE6-4AFE-A0F1-C093BF63FD38}"/>
                  </a:ext>
                </a:extLst>
              </p:cNvPr>
              <p:cNvSpPr txBox="1"/>
              <p:nvPr/>
            </p:nvSpPr>
            <p:spPr>
              <a:xfrm>
                <a:off x="3637023" y="5313173"/>
                <a:ext cx="56952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즉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w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값이 크면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x=1</a:t>
                </a:r>
                <a:r>
                  <a:rPr lang="ko-KR" altLang="en-US" b="1" dirty="0" err="1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일때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z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큰 값이며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이때의 </a:t>
                </a:r>
                <a14:m>
                  <m:oMath xmlns:m="http://schemas.openxmlformats.org/officeDocument/2006/math">
                    <m:r>
                      <a:rPr lang="ko-KR" altLang="en-US" sz="1800" b="1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𝝈</m:t>
                    </m:r>
                    <m:r>
                      <a:rPr lang="en-US" altLang="ko-KR" sz="1800" b="1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′(</m:t>
                    </m:r>
                    <m:r>
                      <a:rPr lang="en-US" altLang="ko-KR" sz="1800" b="1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𝒛</m:t>
                    </m:r>
                    <m:r>
                      <a:rPr lang="en-US" altLang="ko-KR" sz="1800" b="1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값은 작은 값임을 알 수 있음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즉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천천히 학습함 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!!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en-US" altLang="ko-KR" b="1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A81F12-2BE6-4AFE-A0F1-C093BF63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23" y="5313173"/>
                <a:ext cx="5695265" cy="646331"/>
              </a:xfrm>
              <a:prstGeom prst="rect">
                <a:avLst/>
              </a:prstGeom>
              <a:blipFill>
                <a:blip r:embed="rId5"/>
                <a:stretch>
                  <a:fillRect l="-964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16273" y="615638"/>
            <a:ext cx="8928991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B2B46-CAAF-4415-B487-1A1C9F3E254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78DA5D-4088-4CC3-9635-E5F52256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05" y="2991002"/>
            <a:ext cx="2517922" cy="391677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7EFAD-5930-43CC-AD5F-A708F8BC2EBE}"/>
                  </a:ext>
                </a:extLst>
              </p:cNvPr>
              <p:cNvSpPr txBox="1"/>
              <p:nvPr/>
            </p:nvSpPr>
            <p:spPr>
              <a:xfrm>
                <a:off x="1115616" y="4416438"/>
                <a:ext cx="2016349" cy="63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ko-KR" altLang="el-GR" sz="24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ko-KR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altLang="ko-KR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7EFAD-5930-43CC-AD5F-A708F8BC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16438"/>
                <a:ext cx="2016349" cy="632802"/>
              </a:xfrm>
              <a:prstGeom prst="rect">
                <a:avLst/>
              </a:prstGeom>
              <a:blipFill>
                <a:blip r:embed="rId4"/>
                <a:stretch>
                  <a:fillRect r="-4834" b="-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38D79A26-15ED-4AC6-84FF-DEAAC201D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05111" y="1838763"/>
            <a:ext cx="4841682" cy="258421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3FF980-344D-4D07-96F8-2E5DCA6AF35C}"/>
                  </a:ext>
                </a:extLst>
              </p:cNvPr>
              <p:cNvSpPr txBox="1"/>
              <p:nvPr/>
            </p:nvSpPr>
            <p:spPr>
              <a:xfrm>
                <a:off x="6300192" y="3574970"/>
                <a:ext cx="2843808" cy="138480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ko-KR" sz="2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20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ko-KR" sz="20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pt-BR" altLang="ko-KR" sz="2000" b="1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ko-KR" sz="2000" b="1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pt-BR" altLang="ko-KR" sz="2000" b="1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altLang="ko-KR" sz="2000" b="1" i="1" dirty="0">
                  <a:solidFill>
                    <a:srgbClr val="FF0000"/>
                  </a:solidFill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ko-KR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20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0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3FF980-344D-4D07-96F8-2E5DCA6AF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574970"/>
                <a:ext cx="2843808" cy="1384803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5DFA06BC-AAA4-4068-BA66-88A2FBA69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29" y="1240090"/>
            <a:ext cx="1336899" cy="70168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1A1C31D-0623-4CEB-97B4-C484FE204346}"/>
              </a:ext>
            </a:extLst>
          </p:cNvPr>
          <p:cNvSpPr txBox="1"/>
          <p:nvPr/>
        </p:nvSpPr>
        <p:spPr>
          <a:xfrm>
            <a:off x="124305" y="3898040"/>
            <a:ext cx="3151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>
              <a:spcBef>
                <a:spcPts val="0"/>
              </a:spcBef>
              <a:buBlip>
                <a:blip r:embed="rId8"/>
              </a:buBlip>
            </a:pPr>
            <a:r>
              <a:rPr lang="en-US" altLang="ko-KR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Derivative of</a:t>
            </a:r>
            <a:r>
              <a:rPr lang="ko-KR" altLang="en-US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</a:t>
            </a:r>
            <a:r>
              <a:rPr lang="ko-KR" altLang="en-US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sigmoid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4A33A47-D2C1-43B5-A887-3DBDFDFB8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512" y="2103603"/>
            <a:ext cx="2518372" cy="12061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32CD93-0D1D-4381-AFE3-F69AA7006E2D}"/>
              </a:ext>
            </a:extLst>
          </p:cNvPr>
          <p:cNvSpPr txBox="1"/>
          <p:nvPr/>
        </p:nvSpPr>
        <p:spPr>
          <a:xfrm>
            <a:off x="116273" y="617825"/>
            <a:ext cx="2799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>
              <a:spcBef>
                <a:spcPts val="0"/>
              </a:spcBef>
              <a:buBlip>
                <a:blip r:embed="rId8"/>
              </a:buBlip>
            </a:pPr>
            <a:r>
              <a:rPr lang="en-US" altLang="ko-KR" sz="18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Cost </a:t>
            </a:r>
            <a:r>
              <a:rPr lang="ko-KR" altLang="en-US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</a:t>
            </a:r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</a:t>
            </a:r>
            <a:r>
              <a:rPr lang="ko-KR" altLang="en-US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에대한</a:t>
            </a:r>
            <a:r>
              <a:rPr lang="ko-KR" altLang="en-US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미분</a:t>
            </a:r>
            <a:endParaRPr lang="en-US" altLang="ko-KR" sz="1800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86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07504" y="548680"/>
            <a:ext cx="914501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quadratic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대신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cross-entropy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cost 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함수로 사용하여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slow down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</a:t>
            </a:r>
            <a:endParaRPr lang="en-US" altLang="ko-KR" sz="1600" dirty="0">
              <a:solidFill>
                <a:srgbClr val="FF0000"/>
              </a:solidFill>
              <a:highlight>
                <a:srgbClr val="FFFF00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098975"/>
            <a:ext cx="5616624" cy="5745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7E2CB5-DEFB-4074-8AA6-C795651B8DD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74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07504" y="548680"/>
            <a:ext cx="8928991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65218"/>
            <a:ext cx="7041852" cy="60952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888FF-6B9B-4E5C-84F4-3D2499277374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07504" y="548680"/>
            <a:ext cx="8928991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Cost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620688"/>
            <a:ext cx="7848600" cy="591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39F6F-EE61-49FC-9D92-60127DE9C02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85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07504" y="548680"/>
            <a:ext cx="8928991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Cost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620801"/>
            <a:ext cx="6344565" cy="3964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62DFC-EAF6-425E-96B2-D7DB98E5865F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49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532F4E-9ED6-4E63-8E65-FF218B45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0" y="1556792"/>
            <a:ext cx="8518903" cy="44333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054BDC-A99E-4B35-8B49-6082E8D1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848872" cy="401568"/>
          </a:xfrm>
        </p:spPr>
        <p:txBody>
          <a:bodyPr/>
          <a:lstStyle/>
          <a:p>
            <a:r>
              <a:rPr lang="ko-KR" altLang="en-US" dirty="0"/>
              <a:t>최적화 기법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4591C-4450-4DF8-8AF3-F29471AC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E1B6E4D-F536-45AA-ACB4-1AD7BA7A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88" y="647475"/>
            <a:ext cx="8761699" cy="11680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noAutofit/>
          </a:bodyPr>
          <a:lstStyle/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ko-KR" altLang="en-US" sz="2000" b="1" dirty="0" err="1"/>
              <a:t>머신러닝</a:t>
            </a:r>
            <a:r>
              <a:rPr lang="ko-KR" altLang="en-US" sz="2000" b="1" dirty="0"/>
              <a:t> 기법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신경 회로망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위한 최적화 기법</a:t>
            </a:r>
            <a:r>
              <a:rPr lang="en-US" altLang="ko-KR" sz="2000" b="1" dirty="0"/>
              <a:t>(Optimizer)</a:t>
            </a:r>
            <a:r>
              <a:rPr lang="ko-KR" altLang="en-US" sz="2000" b="1" dirty="0"/>
              <a:t> 종류</a:t>
            </a:r>
            <a:endParaRPr lang="en-US" altLang="ko-KR" sz="2000" b="1" dirty="0"/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Descent</a:t>
            </a:r>
            <a:r>
              <a:rPr lang="ko-KR" altLang="en-US" sz="16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여러 </a:t>
            </a:r>
            <a:r>
              <a:rPr lang="en-US" altLang="ko-KR" sz="16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Optimizer</a:t>
            </a: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rgbClr val="0000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F3CFD-6ABC-41EF-9822-8BAC3AB0032E}"/>
              </a:ext>
            </a:extLst>
          </p:cNvPr>
          <p:cNvSpPr txBox="1"/>
          <p:nvPr/>
        </p:nvSpPr>
        <p:spPr>
          <a:xfrm>
            <a:off x="3652836" y="5948830"/>
            <a:ext cx="547260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그림 참고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) https://gomguard.tistory.com/187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https://keras.io/ko/optimizers/#adagrad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40B99-62A5-4D83-826B-C40F1606967C}"/>
              </a:ext>
            </a:extLst>
          </p:cNvPr>
          <p:cNvSpPr txBox="1"/>
          <p:nvPr/>
        </p:nvSpPr>
        <p:spPr>
          <a:xfrm>
            <a:off x="103693" y="5679956"/>
            <a:ext cx="408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Stochastic Gradient Descent</a:t>
            </a: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Nesterov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Accelerated Gradient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518FD-5FF7-4FDB-ACFA-CFD8D04A765D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33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0312" y="78740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목차</a:t>
            </a:r>
          </a:p>
        </p:txBody>
      </p:sp>
      <p:sp>
        <p:nvSpPr>
          <p:cNvPr id="13" name="모서리가 둥근 직사각형 12"/>
          <p:cNvSpPr/>
          <p:nvPr/>
        </p:nvSpPr>
        <p:spPr>
          <a:xfrm rot="10800000">
            <a:off x="1116177" y="836037"/>
            <a:ext cx="6840760" cy="8647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9393" y="1037002"/>
            <a:ext cx="667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개요 </a:t>
            </a:r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신경 </a:t>
            </a:r>
            <a:r>
              <a:rPr lang="ko-KR" altLang="en-US" sz="1600" b="1">
                <a:solidFill>
                  <a:srgbClr val="C00000"/>
                </a:solidFill>
              </a:rPr>
              <a:t>회로망 주요 연산</a:t>
            </a:r>
            <a:r>
              <a:rPr lang="en-US" altLang="ko-KR" sz="1600" b="1">
                <a:solidFill>
                  <a:srgbClr val="C00000"/>
                </a:solidFill>
              </a:rPr>
              <a:t>)</a:t>
            </a:r>
            <a:endParaRPr lang="ko-KR" altLang="en-US" sz="1600" b="1" dirty="0">
              <a:solidFill>
                <a:srgbClr val="C00000"/>
              </a:solidFill>
            </a:endParaRPr>
          </a:p>
          <a:p>
            <a:pPr algn="ctr" fontAlgn="base"/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79393" y="908044"/>
            <a:ext cx="6673912" cy="71958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/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283968" y="6561131"/>
            <a:ext cx="648072" cy="365125"/>
          </a:xfrm>
        </p:spPr>
        <p:txBody>
          <a:bodyPr/>
          <a:lstStyle/>
          <a:p>
            <a:fld id="{6BCCB3AF-423D-41CB-AFF9-3007F6A0777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21472" y="2060848"/>
            <a:ext cx="3916753" cy="644788"/>
          </a:xfrm>
          <a:prstGeom prst="roundRect">
            <a:avLst/>
          </a:prstGeom>
          <a:solidFill>
            <a:srgbClr val="791443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ko-KR" b="1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b="1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주요 연산 </a:t>
            </a:r>
            <a:r>
              <a:rPr lang="en-US" altLang="ko-KR" b="1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pPr algn="ctr"/>
            <a:r>
              <a:rPr lang="en-US" altLang="ko-KR" b="1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(cost </a:t>
            </a:r>
            <a:r>
              <a:rPr lang="ko-KR" altLang="en-US" b="1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b="1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28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92" y="2856707"/>
            <a:ext cx="29322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사업 개요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0800000">
            <a:off x="1691680" y="1775911"/>
            <a:ext cx="5904656" cy="2880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7" y="1862877"/>
            <a:ext cx="5760640" cy="27369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63687" y="2677800"/>
            <a:ext cx="576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신경회로망 주요 연산 </a:t>
            </a:r>
            <a:r>
              <a:rPr lang="en-US" altLang="ko-KR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0C6F-031D-4A00-B2F8-998BF08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619F-FFD4-4344-B8D6-5DDBCEED730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AC614-BDA6-4320-BB02-2CACEBE95BCF}"/>
              </a:ext>
            </a:extLst>
          </p:cNvPr>
          <p:cNvSpPr txBox="1"/>
          <p:nvPr/>
        </p:nvSpPr>
        <p:spPr>
          <a:xfrm>
            <a:off x="1007604" y="5185753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참고자료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-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http://neuralnetworksanddeeplearning.com/chap3.html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EEC3F-30E4-4A43-A542-8AEFB950E0F7}"/>
              </a:ext>
            </a:extLst>
          </p:cNvPr>
          <p:cNvSpPr txBox="1"/>
          <p:nvPr/>
        </p:nvSpPr>
        <p:spPr>
          <a:xfrm>
            <a:off x="2915816" y="362614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Cost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의미 및 특성 </a:t>
            </a:r>
          </a:p>
        </p:txBody>
      </p:sp>
    </p:spTree>
    <p:extLst>
      <p:ext uri="{BB962C8B-B14F-4D97-AF65-F5344CB8AC3E}">
        <p14:creationId xmlns:p14="http://schemas.microsoft.com/office/powerpoint/2010/main" val="246889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신경회로망 주요 연산</a:t>
            </a: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292489" y="764704"/>
            <a:ext cx="8518722" cy="48965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3"/>
              </a:buBlip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Neural network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학습을 위한 기법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r>
              <a:rPr lang="en-US" altLang="ko-KR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Cost function</a:t>
            </a:r>
          </a:p>
          <a:p>
            <a:pPr marL="893763" lvl="2" indent="-173038" eaLnBrk="0" fontAlgn="base" hangingPunct="0">
              <a:spcAft>
                <a:spcPct val="0"/>
              </a:spcAft>
            </a:pPr>
            <a:r>
              <a:rPr lang="en-US" altLang="ko-KR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Cross entropy function</a:t>
            </a:r>
          </a:p>
          <a:p>
            <a:pPr marL="893763" lvl="2" indent="-173038" eaLnBrk="0" fontAlgn="base" hangingPunct="0">
              <a:spcAft>
                <a:spcPct val="0"/>
              </a:spcAft>
            </a:pPr>
            <a:endParaRPr lang="en-US" altLang="ko-KR" sz="1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23900" lvl="1" indent="-190500" eaLnBrk="0" fontAlgn="base" hangingPunct="0">
              <a:spcAft>
                <a:spcPct val="0"/>
              </a:spcAft>
              <a:buFont typeface="Arial" charset="0"/>
              <a:buChar char="–"/>
            </a:pP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FF5FE-E2D5-400D-9691-7D6F15183C7E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0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내용 개체 틀 2"/>
              <p:cNvSpPr txBox="1">
                <a:spLocks/>
              </p:cNvSpPr>
              <p:nvPr/>
            </p:nvSpPr>
            <p:spPr>
              <a:xfrm>
                <a:off x="107504" y="694651"/>
                <a:ext cx="8928991" cy="24482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신경회로망 초기값 설정에 따른 학습 특성 비교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(1/2)</a:t>
                </a: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r>
                  <a:rPr lang="ko-KR" altLang="en-US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입력이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’1’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일때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’0’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을 출력하는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neural network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학습하는 경우</a:t>
                </a:r>
                <a:endParaRPr lang="en-US" altLang="ko-KR" sz="1600" dirty="0">
                  <a:solidFill>
                    <a:srgbClr val="0000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893763" lvl="2" indent="-173038" eaLnBrk="0" fontAlgn="base" hangingPunct="0">
                  <a:spcAft>
                    <a:spcPct val="0"/>
                  </a:spcAft>
                </a:pP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신경회로망을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“inversion”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을 수행하도록 학습하자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893763" lvl="2" indent="-173038" eaLnBrk="0" fontAlgn="base" hangingPunct="0">
                  <a:spcAft>
                    <a:spcPct val="0"/>
                  </a:spcAft>
                </a:pP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이를 위해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weight w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와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학습</a:t>
                </a:r>
                <a:endParaRPr lang="en-US" altLang="ko-KR" sz="1400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893763" lvl="2" indent="-173038" eaLnBrk="0" fontAlgn="base" hangingPunct="0">
                  <a:spcAft>
                    <a:spcPct val="0"/>
                  </a:spcAft>
                </a:pP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한편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cost function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은 </a:t>
                </a:r>
                <a:r>
                  <a:rPr lang="en-US" altLang="ko-KR" sz="14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quadratic cost</a:t>
                </a:r>
                <a:r>
                  <a:rPr lang="ko-KR" altLang="en-US" sz="14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를 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사용하는 경우</a:t>
                </a:r>
                <a:endParaRPr lang="en-US" altLang="ko-KR" sz="1400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893763" lvl="2" indent="-173038" eaLnBrk="0" fontAlgn="base" hangingPunct="0">
                  <a:spcAft>
                    <a:spcPct val="0"/>
                  </a:spcAft>
                </a:pPr>
                <a:endParaRPr lang="en-US" altLang="ko-KR" sz="1400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893763" lvl="2" indent="-173038" eaLnBrk="0" fontAlgn="base" hangingPunct="0">
                  <a:spcAft>
                    <a:spcPct val="0"/>
                  </a:spcAft>
                </a:pPr>
                <a:endParaRPr lang="en-US" altLang="ko-KR" sz="1400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893763" lvl="2" indent="-173038" eaLnBrk="0" fontAlgn="base" hangingPunct="0">
                  <a:spcAft>
                    <a:spcPct val="0"/>
                  </a:spcAft>
                </a:pPr>
                <a:endParaRPr lang="en-US" altLang="ko-KR" sz="1400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893763" lvl="2" indent="-173038" eaLnBrk="0" fontAlgn="base" hangingPunct="0">
                  <a:spcAft>
                    <a:spcPct val="0"/>
                  </a:spcAft>
                </a:pPr>
                <a:endParaRPr lang="en-US" altLang="ko-KR" sz="1400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r>
                  <a:rPr lang="en-US" altLang="ko-KR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Weight w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와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bias b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초기값에 따른 학습 속도 비교</a:t>
                </a:r>
                <a:r>
                  <a:rPr lang="en-US" altLang="ko-KR" sz="16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</a:t>
                </a:r>
                <a:r>
                  <a:rPr lang="ko-KR" altLang="en-US" sz="16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학습율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>
                      <a:rPr lang="en-US" altLang="ko-KR" sz="16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</m:oMath>
                </a14:m>
                <a:r>
                  <a:rPr lang="en-US" altLang="ko-KR" sz="16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0.15</a:t>
                </a:r>
                <a:r>
                  <a:rPr lang="ko-KR" altLang="en-US" sz="16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로 동일하게 설정</a:t>
                </a:r>
                <a:r>
                  <a:rPr lang="en-US" altLang="ko-KR" sz="16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94651"/>
                <a:ext cx="8928991" cy="2448272"/>
              </a:xfrm>
              <a:prstGeom prst="rect">
                <a:avLst/>
              </a:prstGeom>
              <a:blipFill>
                <a:blip r:embed="rId3"/>
                <a:stretch>
                  <a:fillRect l="-751" t="-1493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647" y="2229379"/>
            <a:ext cx="2160240" cy="748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921114"/>
            <a:ext cx="4237810" cy="22733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713" y="3933056"/>
            <a:ext cx="4190108" cy="229808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텍스트 상자 4"/>
          <p:cNvSpPr txBox="1"/>
          <p:nvPr/>
        </p:nvSpPr>
        <p:spPr>
          <a:xfrm>
            <a:off x="96842" y="348895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(1) </a:t>
            </a:r>
            <a:r>
              <a:rPr kumimoji="1" lang="ko-KR" altLang="en-US" dirty="0"/>
              <a:t>초기 </a:t>
            </a:r>
            <a:r>
              <a:rPr kumimoji="1" lang="en-US" altLang="ko-KR" dirty="0"/>
              <a:t>w=0.6, 0.9</a:t>
            </a:r>
            <a:r>
              <a:rPr kumimoji="1" lang="ko-KR" altLang="en-US" dirty="0"/>
              <a:t>일 경우의 학습 특성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4551850" y="351560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(2) </a:t>
            </a:r>
            <a:r>
              <a:rPr kumimoji="1" lang="ko-KR" altLang="en-US" dirty="0"/>
              <a:t>초기 </a:t>
            </a:r>
            <a:r>
              <a:rPr kumimoji="1" lang="en-US" altLang="ko-KR" dirty="0"/>
              <a:t>w=2.0, 2.0</a:t>
            </a:r>
            <a:r>
              <a:rPr kumimoji="1" lang="ko-KR" altLang="en-US" dirty="0"/>
              <a:t>일 경우의 학습 특성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608" y="1124744"/>
            <a:ext cx="1562100" cy="78740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cxnSpLocks/>
          </p:cNvCxnSpPr>
          <p:nvPr/>
        </p:nvCxnSpPr>
        <p:spPr>
          <a:xfrm flipH="1">
            <a:off x="6588224" y="1560805"/>
            <a:ext cx="402384" cy="620453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B4A422-D631-4C3A-A729-B31C8ED091D1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39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07504" y="764705"/>
            <a:ext cx="8928991" cy="4049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3"/>
              </a:buBlip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Inversion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수행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neural network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초기값 설정에 따른 학습 특성 비교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(2/2)</a:t>
            </a:r>
            <a:r>
              <a:rPr lang="ko-KR" altLang="en-US" sz="1600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21" y="1611617"/>
            <a:ext cx="3672799" cy="19702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21" y="4335763"/>
            <a:ext cx="3724749" cy="20428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텍스트 상자 4"/>
          <p:cNvSpPr txBox="1"/>
          <p:nvPr/>
        </p:nvSpPr>
        <p:spPr>
          <a:xfrm>
            <a:off x="135922" y="116965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(1) </a:t>
            </a:r>
            <a:r>
              <a:rPr kumimoji="1" lang="ko-KR" altLang="en-US" dirty="0"/>
              <a:t>초기 </a:t>
            </a:r>
            <a:r>
              <a:rPr kumimoji="1" lang="en-US" altLang="ko-KR" dirty="0"/>
              <a:t>w=0.6, b=0.9</a:t>
            </a:r>
            <a:r>
              <a:rPr kumimoji="1" lang="ko-KR" altLang="en-US" dirty="0" err="1"/>
              <a:t>일때의</a:t>
            </a:r>
            <a:r>
              <a:rPr kumimoji="1" lang="ko-KR" altLang="en-US" dirty="0"/>
              <a:t> 학습 특성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135922" y="396643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(2) </a:t>
            </a:r>
            <a:r>
              <a:rPr kumimoji="1" lang="ko-KR" altLang="en-US" dirty="0"/>
              <a:t>초기 </a:t>
            </a:r>
            <a:r>
              <a:rPr kumimoji="1" lang="en-US" altLang="ko-KR" dirty="0"/>
              <a:t>w=2.0, b=2.0</a:t>
            </a:r>
            <a:r>
              <a:rPr kumimoji="1" lang="ko-KR" altLang="en-US" dirty="0" err="1"/>
              <a:t>일때의</a:t>
            </a:r>
            <a:r>
              <a:rPr kumimoji="1" lang="ko-KR" altLang="en-US" dirty="0"/>
              <a:t> 학습 특성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1566985"/>
            <a:ext cx="3600401" cy="20594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4299539"/>
            <a:ext cx="3632222" cy="201622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오른쪽 화살표[R] 8"/>
          <p:cNvSpPr/>
          <p:nvPr/>
        </p:nvSpPr>
        <p:spPr bwMode="auto">
          <a:xfrm>
            <a:off x="3913899" y="2416709"/>
            <a:ext cx="1028170" cy="360040"/>
          </a:xfrm>
          <a:prstGeom prst="rightArrow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kumimoji="1"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2" name="오른쪽 화살표[R] 11"/>
          <p:cNvSpPr/>
          <p:nvPr/>
        </p:nvSpPr>
        <p:spPr bwMode="auto">
          <a:xfrm>
            <a:off x="3988636" y="5263500"/>
            <a:ext cx="1028170" cy="360040"/>
          </a:xfrm>
          <a:prstGeom prst="rightArrow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kumimoji="1"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300192" y="2719998"/>
            <a:ext cx="218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FF0000"/>
                </a:solidFill>
              </a:rPr>
              <a:t>원하는 출력값을 빨리얻음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rgbClr val="FF0000"/>
                </a:solidFill>
                <a:sym typeface="Wingdings"/>
              </a:rPr>
              <a:t></a:t>
            </a:r>
            <a:r>
              <a:rPr kumimoji="1" lang="ko-KR" altLang="en-US" sz="1200" dirty="0">
                <a:solidFill>
                  <a:srgbClr val="FF0000"/>
                </a:solidFill>
                <a:sym typeface="Wingdings"/>
              </a:rPr>
              <a:t> 빨리 학습함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424151" y="5307651"/>
            <a:ext cx="218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FF0000"/>
                </a:solidFill>
              </a:rPr>
              <a:t>초기 </a:t>
            </a:r>
            <a:r>
              <a:rPr kumimoji="1" lang="en-US" altLang="ko-KR" sz="1200" dirty="0">
                <a:solidFill>
                  <a:srgbClr val="FF0000"/>
                </a:solidFill>
              </a:rPr>
              <a:t>weight, bias</a:t>
            </a:r>
            <a:r>
              <a:rPr kumimoji="1" lang="ko-KR" altLang="en-US" sz="1200" dirty="0">
                <a:solidFill>
                  <a:srgbClr val="FF0000"/>
                </a:solidFill>
              </a:rPr>
              <a:t>값이 원하는 값보다 많이 다를 경우</a:t>
            </a:r>
            <a:r>
              <a:rPr kumimoji="1" lang="en-US" altLang="ko-KR" sz="1200" dirty="0">
                <a:solidFill>
                  <a:srgbClr val="FF0000"/>
                </a:solidFill>
              </a:rPr>
              <a:t>,</a:t>
            </a:r>
            <a:r>
              <a:rPr kumimoji="1" lang="ko-KR" altLang="en-US" sz="1200" dirty="0">
                <a:solidFill>
                  <a:srgbClr val="FF0000"/>
                </a:solidFill>
              </a:rPr>
              <a:t> 더 늦게 학습함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8A16F-9512-4957-AC56-6955C68F038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07504" y="764705"/>
            <a:ext cx="8928991" cy="4049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3"/>
              </a:buBlip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Inversion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수행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neural network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초기값 설정에 따른 학습 특성 비교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(2/2)</a:t>
            </a:r>
            <a:r>
              <a:rPr lang="ko-KR" altLang="en-US" sz="1600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35922" y="116965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(1) </a:t>
            </a:r>
            <a:r>
              <a:rPr kumimoji="1" lang="ko-KR" altLang="en-US" dirty="0">
                <a:solidFill>
                  <a:srgbClr val="FF0000"/>
                </a:solidFill>
              </a:rPr>
              <a:t>초기 </a:t>
            </a:r>
            <a:r>
              <a:rPr kumimoji="1" lang="en-US" altLang="ko-KR" dirty="0">
                <a:solidFill>
                  <a:srgbClr val="FF0000"/>
                </a:solidFill>
              </a:rPr>
              <a:t>w=0.6, 0.9</a:t>
            </a:r>
            <a:r>
              <a:rPr kumimoji="1" lang="ko-KR" altLang="en-US" dirty="0">
                <a:solidFill>
                  <a:srgbClr val="FF0000"/>
                </a:solidFill>
              </a:rPr>
              <a:t>일 경우의 학습 특성</a:t>
            </a:r>
            <a:r>
              <a:rPr kumimoji="1" lang="en-US" altLang="ko-KR" dirty="0">
                <a:solidFill>
                  <a:srgbClr val="FF0000"/>
                </a:solidFill>
              </a:rPr>
              <a:t>?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1566985"/>
            <a:ext cx="3600401" cy="20594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7" y="4299539"/>
            <a:ext cx="3632222" cy="201622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텍스트 상자 12"/>
          <p:cNvSpPr txBox="1"/>
          <p:nvPr/>
        </p:nvSpPr>
        <p:spPr>
          <a:xfrm>
            <a:off x="1619671" y="2719998"/>
            <a:ext cx="218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FF0000"/>
                </a:solidFill>
              </a:rPr>
              <a:t>원하는 출력값을 빨리얻음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rgbClr val="FF0000"/>
                </a:solidFill>
                <a:sym typeface="Wingdings"/>
              </a:rPr>
              <a:t></a:t>
            </a:r>
            <a:r>
              <a:rPr kumimoji="1" lang="ko-KR" altLang="en-US" sz="1200" dirty="0">
                <a:solidFill>
                  <a:srgbClr val="FF0000"/>
                </a:solidFill>
                <a:sym typeface="Wingdings"/>
              </a:rPr>
              <a:t> 빨리 학습함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743630" y="5307651"/>
            <a:ext cx="218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FF0000"/>
                </a:solidFill>
              </a:rPr>
              <a:t>초기 </a:t>
            </a:r>
            <a:r>
              <a:rPr kumimoji="1" lang="en-US" altLang="ko-KR" sz="1200" dirty="0">
                <a:solidFill>
                  <a:srgbClr val="FF0000"/>
                </a:solidFill>
              </a:rPr>
              <a:t>weight, bias</a:t>
            </a:r>
            <a:r>
              <a:rPr kumimoji="1" lang="ko-KR" altLang="en-US" sz="1200" dirty="0">
                <a:solidFill>
                  <a:srgbClr val="FF0000"/>
                </a:solidFill>
              </a:rPr>
              <a:t>값이 원하는 값보다 많이 다를 경우</a:t>
            </a:r>
            <a:r>
              <a:rPr kumimoji="1" lang="en-US" altLang="ko-KR" sz="1200" dirty="0">
                <a:solidFill>
                  <a:srgbClr val="FF0000"/>
                </a:solidFill>
              </a:rPr>
              <a:t>,</a:t>
            </a:r>
            <a:r>
              <a:rPr kumimoji="1" lang="ko-KR" altLang="en-US" sz="1200" dirty="0">
                <a:solidFill>
                  <a:srgbClr val="FF0000"/>
                </a:solidFill>
              </a:rPr>
              <a:t> 더 늦게 학습함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8A16F-9512-4957-AC56-6955C68F038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E5EFD9-CADC-44CB-ACB0-087F4161B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46" y="2009581"/>
            <a:ext cx="4403199" cy="3406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텍스트 상자 7">
            <a:extLst>
              <a:ext uri="{FF2B5EF4-FFF2-40B4-BE49-F238E27FC236}">
                <a16:creationId xmlns:a16="http://schemas.microsoft.com/office/drawing/2014/main" id="{35D89670-1FEE-4AD8-8CA6-3A3204ADC112}"/>
              </a:ext>
            </a:extLst>
          </p:cNvPr>
          <p:cNvSpPr txBox="1"/>
          <p:nvPr/>
        </p:nvSpPr>
        <p:spPr>
          <a:xfrm>
            <a:off x="115374" y="38105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(2) </a:t>
            </a:r>
            <a:r>
              <a:rPr kumimoji="1" lang="ko-KR" altLang="en-US" dirty="0">
                <a:solidFill>
                  <a:srgbClr val="FF0000"/>
                </a:solidFill>
              </a:rPr>
              <a:t>초기 </a:t>
            </a:r>
            <a:r>
              <a:rPr kumimoji="1" lang="en-US" altLang="ko-KR" dirty="0">
                <a:solidFill>
                  <a:srgbClr val="FF0000"/>
                </a:solidFill>
              </a:rPr>
              <a:t>w=2.0, 2.0</a:t>
            </a:r>
            <a:r>
              <a:rPr kumimoji="1" lang="ko-KR" altLang="en-US" dirty="0">
                <a:solidFill>
                  <a:srgbClr val="FF0000"/>
                </a:solidFill>
              </a:rPr>
              <a:t>일 경우의 학습 특성</a:t>
            </a:r>
            <a:r>
              <a:rPr kumimoji="1" lang="en-US" altLang="ko-KR" dirty="0">
                <a:solidFill>
                  <a:srgbClr val="FF0000"/>
                </a:solidFill>
              </a:rPr>
              <a:t>?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0FFE0-0AA1-48B1-A920-9371CC15C67C}"/>
              </a:ext>
            </a:extLst>
          </p:cNvPr>
          <p:cNvSpPr txBox="1"/>
          <p:nvPr/>
        </p:nvSpPr>
        <p:spPr>
          <a:xfrm>
            <a:off x="4363846" y="1185048"/>
            <a:ext cx="440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600" dirty="0" err="1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W,b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의 초기값이 적은 경우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((1) 0,6, 0.9)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endParaRPr lang="en-US" altLang="ko-KR" sz="1600" dirty="0">
              <a:solidFill>
                <a:srgbClr val="FF0000"/>
              </a:solidFill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0"/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경우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((2), 2.0, 2.0)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더 빨리 낮은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cost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수렴함</a:t>
            </a:r>
          </a:p>
        </p:txBody>
      </p:sp>
    </p:spTree>
    <p:extLst>
      <p:ext uri="{BB962C8B-B14F-4D97-AF65-F5344CB8AC3E}">
        <p14:creationId xmlns:p14="http://schemas.microsoft.com/office/powerpoint/2010/main" val="194623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내용 개체 틀 2"/>
              <p:cNvSpPr txBox="1">
                <a:spLocks/>
              </p:cNvSpPr>
              <p:nvPr/>
            </p:nvSpPr>
            <p:spPr>
              <a:xfrm>
                <a:off x="107504" y="764705"/>
                <a:ext cx="8928991" cy="24482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361950">
                  <a:spcBef>
                    <a:spcPts val="0"/>
                  </a:spcBef>
                  <a:buBlip>
                    <a:blip r:embed="rId3"/>
                  </a:buBlip>
                </a:pPr>
                <a:r>
                  <a:rPr lang="ko-KR" altLang="en-US" sz="20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왜 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w, b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의 초기 값이 적은 경우가 많은 경우보다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더 빨리 학습하는가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? </a:t>
                </a: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r>
                  <a:rPr lang="ko-KR" altLang="en-US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이는 사람의 일반적인 학습 패턴과는 다름 </a:t>
                </a:r>
                <a:r>
                  <a:rPr lang="en-US" altLang="ko-KR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(</a:t>
                </a:r>
                <a:r>
                  <a:rPr lang="ko-KR" altLang="en-US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사람은 실수를 할 수록 더 빨리 배우지만</a:t>
                </a:r>
                <a:r>
                  <a:rPr lang="en-US" altLang="ko-KR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신경 회로망은 원하는 값과 많이 다르면 더 늦게 배우게 됨</a:t>
                </a:r>
                <a:r>
                  <a:rPr lang="en-US" altLang="ko-KR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r>
                  <a:rPr lang="ko-KR" altLang="en-US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신경망에서는 </a:t>
                </a:r>
                <a:r>
                  <a:rPr lang="en-US" altLang="ko-KR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Parameter</a:t>
                </a:r>
                <a:r>
                  <a:rPr lang="ko-KR" altLang="en-US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</a:t>
                </a:r>
                <a:r>
                  <a:rPr lang="en-US" altLang="ko-KR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Cost </a:t>
                </a:r>
                <a:r>
                  <a:rPr lang="ko-KR" altLang="en-US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함수의 </a:t>
                </a:r>
                <a:r>
                  <a:rPr lang="ko-KR" altLang="en-US" sz="1800" b="1" dirty="0" err="1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미분값에</a:t>
                </a:r>
                <a:r>
                  <a:rPr lang="ko-KR" altLang="en-US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의해</a:t>
                </a:r>
                <a:r>
                  <a:rPr lang="en-US" altLang="ko-KR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w</a:t>
                </a:r>
                <a:r>
                  <a:rPr lang="ko-KR" altLang="en-US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r>
                  <a:rPr lang="en-US" altLang="ko-KR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</a:t>
                </a:r>
                <a:r>
                  <a:rPr lang="ko-KR" altLang="en-US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ko-KR" altLang="en-US" sz="1800" b="1" dirty="0" err="1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변화값이</a:t>
                </a:r>
                <a:r>
                  <a:rPr lang="ko-KR" altLang="en-US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결정됨</a:t>
                </a:r>
                <a:endParaRPr lang="en-US" altLang="ko-KR" sz="1800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r>
                  <a:rPr lang="ko-KR" altLang="en-US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위 수식 </a:t>
                </a:r>
                <a:r>
                  <a:rPr lang="en-US" altLang="ko-KR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(55)</a:t>
                </a:r>
                <a:r>
                  <a:rPr lang="ko-KR" altLang="en-US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r>
                  <a:rPr lang="en-US" altLang="ko-KR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(56)</a:t>
                </a:r>
                <a:r>
                  <a:rPr lang="ko-KR" altLang="en-US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번을 보면</a:t>
                </a:r>
                <a:r>
                  <a:rPr lang="en-US" altLang="ko-KR" sz="1800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en-US" altLang="ko-KR" sz="1800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neuron</a:t>
                </a:r>
                <a:r>
                  <a:rPr lang="ko-KR" altLang="en-US" sz="1800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학습은 </a:t>
                </a:r>
                <a14:m>
                  <m:oMath xmlns:m="http://schemas.openxmlformats.org/officeDocument/2006/math">
                    <m:r>
                      <a:rPr lang="ko-KR" altLang="en-US" sz="1800" b="1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𝝈</m:t>
                    </m:r>
                    <m:r>
                      <a:rPr lang="en-US" altLang="ko-KR" sz="1800" b="1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′(</m:t>
                    </m:r>
                    <m:r>
                      <a:rPr lang="en-US" altLang="ko-KR" sz="1800" b="1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𝒛</m:t>
                    </m:r>
                    <m:r>
                      <a:rPr lang="en-US" altLang="ko-KR" sz="1800" b="1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  <m:r>
                      <a:rPr lang="ko-KR" altLang="en-US" sz="1800" b="1" i="1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에</m:t>
                    </m:r>
                  </m:oMath>
                </a14:m>
                <a:r>
                  <a:rPr lang="en-US" altLang="ko-KR" sz="1800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800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의해 결정됨을 알 수 있음 </a:t>
                </a:r>
                <a:endParaRPr lang="en-US" altLang="ko-KR" sz="1800" b="1" dirty="0">
                  <a:solidFill>
                    <a:srgbClr val="0000FF"/>
                  </a:solidFill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5"/>
                <a:ext cx="8928991" cy="2448272"/>
              </a:xfrm>
              <a:prstGeom prst="rect">
                <a:avLst/>
              </a:prstGeom>
              <a:blipFill>
                <a:blip r:embed="rId4"/>
                <a:stretch>
                  <a:fillRect t="-1244" r="-410" b="-130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91C6394-668C-4248-9FED-C09FC291D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809" y="4999921"/>
            <a:ext cx="1846953" cy="46173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0B2B46-CAAF-4415-B487-1A1C9F3E254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813C4A-6485-4F63-9AE6-79AA92F8A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08" y="2472627"/>
            <a:ext cx="1872208" cy="793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C90C7A-D9B7-486C-B0E8-A799BF854CBA}"/>
              </a:ext>
            </a:extLst>
          </p:cNvPr>
          <p:cNvSpPr txBox="1"/>
          <p:nvPr/>
        </p:nvSpPr>
        <p:spPr>
          <a:xfrm>
            <a:off x="82450" y="3371336"/>
            <a:ext cx="188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비용 함수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8E6ACC-0E77-4DFF-A766-BB6DB128945A}"/>
              </a:ext>
            </a:extLst>
          </p:cNvPr>
          <p:cNvCxnSpPr>
            <a:cxnSpLocks/>
          </p:cNvCxnSpPr>
          <p:nvPr/>
        </p:nvCxnSpPr>
        <p:spPr>
          <a:xfrm>
            <a:off x="2201085" y="2910279"/>
            <a:ext cx="952049" cy="0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D621067-EC47-4E48-83E0-7AC9B9F77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3560" y="2127076"/>
            <a:ext cx="5686080" cy="13739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E7F4DA-9FB9-4213-999C-77F302FF006F}"/>
              </a:ext>
            </a:extLst>
          </p:cNvPr>
          <p:cNvSpPr txBox="1"/>
          <p:nvPr/>
        </p:nvSpPr>
        <p:spPr>
          <a:xfrm>
            <a:off x="82450" y="3889288"/>
            <a:ext cx="1993057" cy="66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en-US" altLang="ko-KR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Cost </a:t>
            </a:r>
            <a:r>
              <a:rPr lang="ko-KR" altLang="en-US" b="1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편미분</a:t>
            </a: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4E566FB-FBAC-4D8A-820B-D5B37AEDFC9F}"/>
              </a:ext>
            </a:extLst>
          </p:cNvPr>
          <p:cNvCxnSpPr>
            <a:cxnSpLocks/>
          </p:cNvCxnSpPr>
          <p:nvPr/>
        </p:nvCxnSpPr>
        <p:spPr>
          <a:xfrm flipV="1">
            <a:off x="1944688" y="3292156"/>
            <a:ext cx="602780" cy="641709"/>
          </a:xfrm>
          <a:prstGeom prst="line">
            <a:avLst/>
          </a:prstGeom>
          <a:ln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FE56F1-EF3E-4BF2-83EE-E6493AF92C27}"/>
              </a:ext>
            </a:extLst>
          </p:cNvPr>
          <p:cNvSpPr txBox="1"/>
          <p:nvPr/>
        </p:nvSpPr>
        <p:spPr>
          <a:xfrm>
            <a:off x="2120716" y="4040881"/>
            <a:ext cx="4004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</a:t>
            </a:r>
            <a:r>
              <a:rPr lang="en-US" altLang="ko-KR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neuron</a:t>
            </a:r>
            <a:r>
              <a:rPr lang="ko-KR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Inversion logic</a:t>
            </a:r>
            <a:r>
              <a:rPr lang="ko-KR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</a:t>
            </a:r>
            <a:r>
              <a:rPr lang="en-US" altLang="ko-KR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x=1</a:t>
            </a:r>
            <a:r>
              <a:rPr lang="ko-KR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</a:t>
            </a:r>
            <a:r>
              <a:rPr lang="en-US" altLang="ko-KR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y=0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x=0</a:t>
            </a:r>
            <a:r>
              <a:rPr lang="ko-KR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</a:t>
            </a:r>
            <a:r>
              <a:rPr lang="en-US" altLang="ko-KR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y=1</a:t>
            </a:r>
            <a:r>
              <a:rPr lang="ko-KR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되어야 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3CE9507-61C4-487F-B437-0F7600BB1CB8}"/>
              </a:ext>
            </a:extLst>
          </p:cNvPr>
          <p:cNvCxnSpPr>
            <a:cxnSpLocks/>
          </p:cNvCxnSpPr>
          <p:nvPr/>
        </p:nvCxnSpPr>
        <p:spPr>
          <a:xfrm flipV="1">
            <a:off x="4571999" y="3329234"/>
            <a:ext cx="1080121" cy="71164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9A3D419B-86DD-4CE4-BF6B-4BFA0E7D2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690" y="4046479"/>
            <a:ext cx="2517922" cy="391677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D3470D3-3CBA-437D-9667-B6EA7A221AAE}"/>
              </a:ext>
            </a:extLst>
          </p:cNvPr>
          <p:cNvSpPr txBox="1"/>
          <p:nvPr/>
        </p:nvSpPr>
        <p:spPr>
          <a:xfrm>
            <a:off x="7129594" y="447231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 </a:t>
            </a:r>
            <a:r>
              <a:rPr lang="ko-KR" altLang="en-US" dirty="0"/>
              <a:t>함수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EF5178-40A6-44AD-9D1F-0B4B9EC11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3466" y="3437834"/>
            <a:ext cx="1376383" cy="451454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677FD50-CCED-42A4-9976-9810819B2FE3}"/>
              </a:ext>
            </a:extLst>
          </p:cNvPr>
          <p:cNvSpPr txBox="1"/>
          <p:nvPr/>
        </p:nvSpPr>
        <p:spPr>
          <a:xfrm>
            <a:off x="6493446" y="5465546"/>
            <a:ext cx="251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Neuron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ko-KR" altLang="en-US" dirty="0" err="1"/>
              <a:t>입력값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 txBox="1">
            <a:spLocks/>
          </p:cNvSpPr>
          <p:nvPr/>
        </p:nvSpPr>
        <p:spPr>
          <a:xfrm>
            <a:off x="323527" y="147112"/>
            <a:ext cx="7448131" cy="40156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Cross-entropy cost function </a:t>
            </a:r>
            <a:endParaRPr lang="ko-KR" altLang="en-US" sz="24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내용 개체 틀 2"/>
              <p:cNvSpPr txBox="1">
                <a:spLocks/>
              </p:cNvSpPr>
              <p:nvPr/>
            </p:nvSpPr>
            <p:spPr>
              <a:xfrm>
                <a:off x="116273" y="615638"/>
                <a:ext cx="8928991" cy="24482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361950">
                  <a:spcBef>
                    <a:spcPts val="0"/>
                  </a:spcBef>
                  <a:buBlip>
                    <a:blip r:embed="rId3"/>
                  </a:buBlip>
                </a:pPr>
                <a:r>
                  <a:rPr lang="en-US" altLang="ko-KR" sz="2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Neuron</a:t>
                </a:r>
                <a:r>
                  <a:rPr lang="ko-KR" altLang="en-US" sz="2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의 학습은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𝝈</m:t>
                    </m:r>
                    <m:r>
                      <a:rPr lang="en-US" altLang="ko-KR" sz="2000" b="1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′(</m:t>
                    </m:r>
                    <m:r>
                      <a:rPr lang="en-US" altLang="ko-KR" sz="2000" b="1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𝒛</m:t>
                    </m:r>
                    <m:r>
                      <a:rPr lang="en-US" altLang="ko-KR" sz="2000" b="1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  <m:r>
                      <a:rPr lang="ko-KR" altLang="en-US" sz="2000" b="1" i="1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에</m:t>
                    </m:r>
                  </m:oMath>
                </a14:m>
                <a:r>
                  <a:rPr lang="en-US" altLang="ko-KR" sz="2000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의해 결정됨을 알 수 있음 </a:t>
                </a:r>
                <a:endParaRPr lang="en-US" altLang="ko-KR" sz="20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23900" lvl="1" indent="-190500" eaLnBrk="0" fontAlgn="base" hangingPunct="0">
                  <a:spcAft>
                    <a:spcPct val="0"/>
                  </a:spcAft>
                  <a:buFont typeface="Arial" charset="0"/>
                  <a:buChar char="–"/>
                </a:pPr>
                <a:endParaRPr lang="en-US" altLang="ko-KR" sz="1800" dirty="0">
                  <a:solidFill>
                    <a:srgbClr val="0000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3" y="615638"/>
                <a:ext cx="8928991" cy="2448272"/>
              </a:xfrm>
              <a:prstGeom prst="rect">
                <a:avLst/>
              </a:prstGeom>
              <a:blipFill>
                <a:blip r:embed="rId4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50B2B46-CAAF-4415-B487-1A1C9F3E254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연산 상세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621067-EC47-4E48-83E0-7AC9B9F77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839" y="1003950"/>
            <a:ext cx="5147296" cy="1243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EE7E5E-5F10-47B8-8211-9BF086017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6" y="2544804"/>
            <a:ext cx="5040561" cy="3384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0FCE2F-C1DC-4687-AA0E-473C37C6A01E}"/>
                  </a:ext>
                </a:extLst>
              </p:cNvPr>
              <p:cNvSpPr txBox="1"/>
              <p:nvPr/>
            </p:nvSpPr>
            <p:spPr>
              <a:xfrm>
                <a:off x="5684276" y="2204863"/>
                <a:ext cx="3578025" cy="122413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latinLnBrk="0"/>
                <a:r>
                  <a:rPr lang="ko-KR" altLang="en-US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여기서</a:t>
                </a:r>
                <a:r>
                  <a:rPr lang="en-US" altLang="ko-KR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neuron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학습은 </a:t>
                </a:r>
                <a14:m>
                  <m:oMath xmlns:m="http://schemas.openxmlformats.org/officeDocument/2006/math">
                    <m:r>
                      <a:rPr lang="ko-KR" alt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𝝈</m:t>
                    </m:r>
                    <m:r>
                      <a:rPr lang="en-US" altLang="ko-KR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′(</m:t>
                    </m:r>
                    <m:r>
                      <a:rPr lang="en-US" altLang="ko-KR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𝒛</m:t>
                    </m:r>
                    <m:r>
                      <a:rPr lang="en-US" altLang="ko-KR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  <m:r>
                      <a:rPr lang="ko-KR" alt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에</m:t>
                    </m:r>
                  </m:oMath>
                </a14:m>
                <a:r>
                  <a:rPr lang="en-US" altLang="ko-KR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의해 결정된다고 했음</a:t>
                </a:r>
                <a:r>
                  <a:rPr lang="en-US" altLang="ko-KR" sz="1800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en-US" altLang="ko-KR" sz="1800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sigmoid </a:t>
                </a:r>
                <a:r>
                  <a:rPr lang="ko-KR" altLang="en-US" sz="1800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함수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아래처럼 입력 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대해 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weight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bias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의한 </a:t>
                </a:r>
                <a:r>
                  <a:rPr lang="en-US" altLang="ko-KR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z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값임</a:t>
                </a:r>
                <a:endParaRPr lang="en-US" altLang="ko-KR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0"/>
                <a:endParaRPr lang="en-US" altLang="ko-KR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0"/>
                <a:endParaRPr lang="en-US" altLang="ko-KR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0"/>
                <a:endParaRPr lang="en-US" altLang="ko-KR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0"/>
                <a:endParaRPr lang="en-US" altLang="ko-KR" sz="1800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0"/>
                <a:endParaRPr lang="en-US" altLang="ko-KR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0"/>
                <a:r>
                  <a:rPr lang="ko-KR" altLang="en-US" b="1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0FCE2F-C1DC-4687-AA0E-473C37C6A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276" y="2204863"/>
                <a:ext cx="3578025" cy="1224137"/>
              </a:xfrm>
              <a:prstGeom prst="rect">
                <a:avLst/>
              </a:prstGeom>
              <a:blipFill>
                <a:blip r:embed="rId7"/>
                <a:stretch>
                  <a:fillRect l="-1363" t="-2488" b="-5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82E1259-071E-498C-90B1-87C6485F2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127" y="3422533"/>
            <a:ext cx="1846953" cy="46173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D1E747-342F-4957-BE14-F6727D7EC309}"/>
              </a:ext>
            </a:extLst>
          </p:cNvPr>
          <p:cNvSpPr txBox="1"/>
          <p:nvPr/>
        </p:nvSpPr>
        <p:spPr>
          <a:xfrm>
            <a:off x="5580011" y="4339540"/>
            <a:ext cx="34565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값이 작으면</a:t>
            </a:r>
            <a:r>
              <a:rPr lang="en-US" altLang="ko-KR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x=1</a:t>
            </a: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</a:t>
            </a:r>
            <a:r>
              <a:rPr lang="en-US" altLang="ko-KR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z</a:t>
            </a: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b="1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작은값</a:t>
            </a:r>
            <a:endParaRPr lang="en-US" altLang="ko-KR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미분한 값은 </a:t>
            </a:r>
            <a:r>
              <a:rPr lang="ko-KR" altLang="en-US" b="1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큰값</a:t>
            </a:r>
            <a:endParaRPr lang="en-US" altLang="ko-KR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ko-KR" altLang="en-US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값이 크면</a:t>
            </a:r>
            <a:r>
              <a:rPr lang="en-US" altLang="ko-KR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x=1</a:t>
            </a:r>
            <a:r>
              <a:rPr lang="ko-KR" altLang="en-US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</a:t>
            </a:r>
            <a:r>
              <a:rPr lang="en-US" altLang="ko-KR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z</a:t>
            </a:r>
            <a:r>
              <a:rPr lang="ko-KR" altLang="en-US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큰 값</a:t>
            </a:r>
            <a:r>
              <a:rPr lang="en-US" altLang="ko-KR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b="1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미분한 값은 </a:t>
            </a:r>
            <a:r>
              <a:rPr lang="ko-KR" altLang="en-US" b="1" dirty="0" err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작은값</a:t>
            </a:r>
            <a:endParaRPr lang="en-US" altLang="ko-KR" b="1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6382B-9C2B-4A34-B8B8-3D8F39B4921F}"/>
              </a:ext>
            </a:extLst>
          </p:cNvPr>
          <p:cNvSpPr txBox="1"/>
          <p:nvPr/>
        </p:nvSpPr>
        <p:spPr>
          <a:xfrm>
            <a:off x="1763688" y="5844329"/>
            <a:ext cx="48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W= 0.6,  b=0.9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z=0.6 * 1 + 0.9 = 1.5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W=2.0, b=2.0</a:t>
            </a:r>
            <a:r>
              <a:rPr lang="ko-KR" altLang="en-US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</a:t>
            </a:r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z=2.0*1 + 2.0=4.0  </a:t>
            </a:r>
            <a:endParaRPr lang="ko-KR" altLang="en-US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67CC4C4-BBB9-4CC0-9437-1DB34469C8B5}"/>
              </a:ext>
            </a:extLst>
          </p:cNvPr>
          <p:cNvSpPr/>
          <p:nvPr/>
        </p:nvSpPr>
        <p:spPr bwMode="auto">
          <a:xfrm>
            <a:off x="3195959" y="3108994"/>
            <a:ext cx="487969" cy="401814"/>
          </a:xfrm>
          <a:prstGeom prst="ellips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1.5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7AF1BEE-8A9C-46B8-87B7-841CCAB2F2A9}"/>
              </a:ext>
            </a:extLst>
          </p:cNvPr>
          <p:cNvSpPr/>
          <p:nvPr/>
        </p:nvSpPr>
        <p:spPr bwMode="auto">
          <a:xfrm>
            <a:off x="4572000" y="2662096"/>
            <a:ext cx="487969" cy="401814"/>
          </a:xfrm>
          <a:prstGeom prst="ellips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2000" b="1" dirty="0">
                <a:solidFill>
                  <a:srgbClr val="0000FF"/>
                </a:solidFill>
              </a:rPr>
              <a:t>4.0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B5DC22-0AD9-40CC-947A-1FDC700BD763}"/>
              </a:ext>
            </a:extLst>
          </p:cNvPr>
          <p:cNvCxnSpPr/>
          <p:nvPr/>
        </p:nvCxnSpPr>
        <p:spPr>
          <a:xfrm>
            <a:off x="3654832" y="3429000"/>
            <a:ext cx="0" cy="196005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9DA7A1-9706-48D0-97EA-C424BF1E249E}"/>
              </a:ext>
            </a:extLst>
          </p:cNvPr>
          <p:cNvCxnSpPr>
            <a:cxnSpLocks/>
          </p:cNvCxnSpPr>
          <p:nvPr/>
        </p:nvCxnSpPr>
        <p:spPr>
          <a:xfrm>
            <a:off x="4815984" y="3122695"/>
            <a:ext cx="0" cy="22512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7656A2-E980-48A5-BC12-5CAB52C02598}"/>
              </a:ext>
            </a:extLst>
          </p:cNvPr>
          <p:cNvSpPr txBox="1"/>
          <p:nvPr/>
        </p:nvSpPr>
        <p:spPr>
          <a:xfrm>
            <a:off x="1668624" y="3380152"/>
            <a:ext cx="156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기울기 값 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9C4B4E-CC63-40C1-A93D-53C70D063C9A}"/>
              </a:ext>
            </a:extLst>
          </p:cNvPr>
          <p:cNvSpPr txBox="1"/>
          <p:nvPr/>
        </p:nvSpPr>
        <p:spPr>
          <a:xfrm>
            <a:off x="3981367" y="2358971"/>
            <a:ext cx="156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</a:rPr>
              <a:t>기울기 값 작음</a:t>
            </a:r>
          </a:p>
        </p:txBody>
      </p:sp>
    </p:spTree>
    <p:extLst>
      <p:ext uri="{BB962C8B-B14F-4D97-AF65-F5344CB8AC3E}">
        <p14:creationId xmlns:p14="http://schemas.microsoft.com/office/powerpoint/2010/main" val="24516147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나눔스퀘어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22207</TotalTime>
  <Words>938</Words>
  <Application>Microsoft Office PowerPoint</Application>
  <PresentationFormat>화면 슬라이드 쇼(4:3)</PresentationFormat>
  <Paragraphs>165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HY헤드라인M</vt:lpstr>
      <vt:lpstr>나눔고딕 ExtraBold</vt:lpstr>
      <vt:lpstr>나눔바른고딕</vt:lpstr>
      <vt:lpstr>나눔스퀘어</vt:lpstr>
      <vt:lpstr>맑은 고딕</vt:lpstr>
      <vt:lpstr>Arial</vt:lpstr>
      <vt:lpstr>Calibri</vt:lpstr>
      <vt:lpstr>Cambria Math</vt:lpstr>
      <vt:lpstr>Wingdings</vt:lpstr>
      <vt:lpstr>1_Office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최적화 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ho1</dc:creator>
  <cp:lastModifiedBy>김호원</cp:lastModifiedBy>
  <cp:revision>2555</cp:revision>
  <cp:lastPrinted>2019-04-25T23:46:21Z</cp:lastPrinted>
  <dcterms:created xsi:type="dcterms:W3CDTF">2011-06-16T02:40:40Z</dcterms:created>
  <dcterms:modified xsi:type="dcterms:W3CDTF">2021-05-14T03:51:03Z</dcterms:modified>
</cp:coreProperties>
</file>