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624" r:id="rId2"/>
    <p:sldId id="683" r:id="rId3"/>
    <p:sldId id="1943" r:id="rId4"/>
    <p:sldId id="1994" r:id="rId5"/>
    <p:sldId id="573" r:id="rId6"/>
    <p:sldId id="539" r:id="rId7"/>
    <p:sldId id="540" r:id="rId8"/>
    <p:sldId id="541" r:id="rId9"/>
    <p:sldId id="558" r:id="rId10"/>
    <p:sldId id="561" r:id="rId11"/>
    <p:sldId id="2011" r:id="rId12"/>
    <p:sldId id="2024" r:id="rId13"/>
    <p:sldId id="2025" r:id="rId14"/>
    <p:sldId id="2026" r:id="rId15"/>
    <p:sldId id="2027" r:id="rId16"/>
    <p:sldId id="2028" r:id="rId17"/>
    <p:sldId id="2029" r:id="rId18"/>
    <p:sldId id="2030" r:id="rId19"/>
    <p:sldId id="2031" r:id="rId20"/>
    <p:sldId id="2032" r:id="rId21"/>
    <p:sldId id="2033" r:id="rId22"/>
    <p:sldId id="2034" r:id="rId23"/>
    <p:sldId id="2035" r:id="rId24"/>
    <p:sldId id="2037" r:id="rId25"/>
    <p:sldId id="2036" r:id="rId26"/>
    <p:sldId id="2038" r:id="rId27"/>
    <p:sldId id="2021" r:id="rId28"/>
    <p:sldId id="2022" r:id="rId29"/>
    <p:sldId id="1028" r:id="rId30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8" userDrawn="1">
          <p15:clr>
            <a:srgbClr val="A4A3A4"/>
          </p15:clr>
        </p15:guide>
        <p15:guide id="2" pos="216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호원" initials="김" lastIdx="1" clrIdx="0">
    <p:extLst>
      <p:ext uri="{19B8F6BF-5375-455C-9EA6-DF929625EA0E}">
        <p15:presenceInfo xmlns:p15="http://schemas.microsoft.com/office/powerpoint/2012/main" userId="S::howonkim@pusan.ac.kr::15ca3ef6-c8a2-4b3c-8e99-4970e3d632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FF3F"/>
    <a:srgbClr val="0070C0"/>
    <a:srgbClr val="6600FF"/>
    <a:srgbClr val="0000CC"/>
    <a:srgbClr val="EAEDF4"/>
    <a:srgbClr val="D0D8E8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1" autoAdjust="0"/>
    <p:restoredTop sz="97470" autoAdjust="0"/>
  </p:normalViewPr>
  <p:slideViewPr>
    <p:cSldViewPr>
      <p:cViewPr varScale="1">
        <p:scale>
          <a:sx n="174" d="100"/>
          <a:sy n="174" d="100"/>
        </p:scale>
        <p:origin x="91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8" d="100"/>
          <a:sy n="108" d="100"/>
        </p:scale>
        <p:origin x="4408" y="200"/>
      </p:cViewPr>
      <p:guideLst>
        <p:guide orient="horz" pos="3148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4552" cy="499825"/>
          </a:xfrm>
          <a:prstGeom prst="rect">
            <a:avLst/>
          </a:prstGeom>
        </p:spPr>
        <p:txBody>
          <a:bodyPr vert="horz" lIns="96317" tIns="48158" rIns="96317" bIns="4815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09" y="3"/>
            <a:ext cx="2974552" cy="499825"/>
          </a:xfrm>
          <a:prstGeom prst="rect">
            <a:avLst/>
          </a:prstGeom>
        </p:spPr>
        <p:txBody>
          <a:bodyPr vert="horz" lIns="96317" tIns="48158" rIns="96317" bIns="48158" rtlCol="0"/>
          <a:lstStyle>
            <a:lvl1pPr algn="r">
              <a:defRPr sz="1300"/>
            </a:lvl1pPr>
          </a:lstStyle>
          <a:p>
            <a:fld id="{91F7E485-CF4B-49E5-80CC-25C6F0E7F36F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17" tIns="48158" rIns="96317" bIns="4815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17" tIns="48158" rIns="96317" bIns="4815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32"/>
            <a:ext cx="2974552" cy="499825"/>
          </a:xfrm>
          <a:prstGeom prst="rect">
            <a:avLst/>
          </a:prstGeom>
        </p:spPr>
        <p:txBody>
          <a:bodyPr vert="horz" lIns="96317" tIns="48158" rIns="96317" bIns="4815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09" y="9494932"/>
            <a:ext cx="2974552" cy="499825"/>
          </a:xfrm>
          <a:prstGeom prst="rect">
            <a:avLst/>
          </a:prstGeom>
        </p:spPr>
        <p:txBody>
          <a:bodyPr vert="horz" lIns="96317" tIns="48158" rIns="96317" bIns="48158" rtlCol="0" anchor="b"/>
          <a:lstStyle>
            <a:lvl1pPr algn="r">
              <a:defRPr sz="1300"/>
            </a:lvl1pPr>
          </a:lstStyle>
          <a:p>
            <a:fld id="{487C817A-F9D8-4614-B4EE-4254C2204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5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 txBox="1">
            <a:spLocks noGrp="1" noChangeArrowheads="1"/>
          </p:cNvSpPr>
          <p:nvPr/>
        </p:nvSpPr>
        <p:spPr bwMode="auto">
          <a:xfrm>
            <a:off x="3887681" y="9494677"/>
            <a:ext cx="2975576" cy="50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34" tIns="45818" rIns="91634" bIns="45818" anchor="b"/>
          <a:lstStyle/>
          <a:p>
            <a:pPr algn="r" defTabSz="915440"/>
            <a:fld id="{69E4C955-43B7-4B8B-BC79-CE5F3AF0EF02}" type="slidenum">
              <a:rPr lang="en-US" altLang="ko-KR" sz="1200">
                <a:solidFill>
                  <a:prstClr val="black"/>
                </a:solidFill>
              </a:rPr>
              <a:pPr algn="r" defTabSz="915440"/>
              <a:t>1</a:t>
            </a:fld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5038" y="749300"/>
            <a:ext cx="4997450" cy="37496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94" y="4750659"/>
            <a:ext cx="5487966" cy="4496430"/>
          </a:xfrm>
          <a:noFill/>
        </p:spPr>
        <p:txBody>
          <a:bodyPr wrap="square" lIns="91634" tIns="45818" rIns="91634" bIns="45818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9234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1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471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0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 txBox="1">
            <a:spLocks noGrp="1" noChangeArrowheads="1"/>
          </p:cNvSpPr>
          <p:nvPr/>
        </p:nvSpPr>
        <p:spPr bwMode="auto">
          <a:xfrm>
            <a:off x="3887681" y="9494677"/>
            <a:ext cx="2975576" cy="50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34" tIns="45818" rIns="91634" bIns="45818" anchor="b"/>
          <a:lstStyle/>
          <a:p>
            <a:pPr algn="r" defTabSz="915440"/>
            <a:fld id="{69E4C955-43B7-4B8B-BC79-CE5F3AF0EF02}" type="slidenum">
              <a:rPr lang="en-US" altLang="ko-KR" sz="1200">
                <a:solidFill>
                  <a:prstClr val="black"/>
                </a:solidFill>
              </a:rPr>
              <a:pPr algn="r" defTabSz="915440"/>
              <a:t>29</a:t>
            </a:fld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5038" y="749300"/>
            <a:ext cx="4997450" cy="37496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94" y="4750659"/>
            <a:ext cx="5487966" cy="4496430"/>
          </a:xfrm>
          <a:noFill/>
        </p:spPr>
        <p:txBody>
          <a:bodyPr wrap="square" lIns="91634" tIns="45818" rIns="91634" bIns="4581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5542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7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53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https://bskyvision.com/418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8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pPr>
              <a:defRPr/>
            </a:pPr>
            <a:endParaRPr lang="x-none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pPr>
              <a:defRPr/>
            </a:pPr>
            <a:endParaRPr lang="x-none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pPr>
              <a:defRPr/>
            </a:pPr>
            <a:endParaRPr lang="x-none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pPr>
              <a:defRPr/>
            </a:pPr>
            <a:endParaRPr lang="x-none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pPr>
              <a:defRPr/>
            </a:pPr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72813" y="2151021"/>
            <a:ext cx="7772400" cy="1470025"/>
          </a:xfrm>
        </p:spPr>
        <p:txBody>
          <a:bodyPr/>
          <a:lstStyle>
            <a:lvl1pPr>
              <a:defRPr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ko-KR" altLang="en-US"/>
              <a:t>스타일 편집</a:t>
            </a:r>
            <a:r>
              <a:rPr lang="en-US" altLang="ko-KR"/>
              <a:t>Z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 userDrawn="1"/>
        </p:nvGrpSpPr>
        <p:grpSpPr bwMode="auto">
          <a:xfrm>
            <a:off x="487363" y="2959100"/>
            <a:ext cx="4013200" cy="465138"/>
            <a:chOff x="2014" y="1864"/>
            <a:chExt cx="3005" cy="317"/>
          </a:xfrm>
        </p:grpSpPr>
        <p:sp>
          <p:nvSpPr>
            <p:cNvPr id="4" name="Rectangle 10"/>
            <p:cNvSpPr>
              <a:spLocks noChangeArrowheads="1"/>
            </p:cNvSpPr>
            <p:nvPr userDrawn="1"/>
          </p:nvSpPr>
          <p:spPr bwMode="auto">
            <a:xfrm>
              <a:off x="2014" y="1864"/>
              <a:ext cx="2364" cy="317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16"/>
            <p:cNvSpPr>
              <a:spLocks noChangeArrowheads="1"/>
            </p:cNvSpPr>
            <p:nvPr userDrawn="1"/>
          </p:nvSpPr>
          <p:spPr bwMode="auto">
            <a:xfrm>
              <a:off x="4671" y="1864"/>
              <a:ext cx="150" cy="317"/>
            </a:xfrm>
            <a:prstGeom prst="rect">
              <a:avLst/>
            </a:prstGeom>
            <a:solidFill>
              <a:srgbClr val="9ABCDE">
                <a:alpha val="27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17"/>
            <p:cNvSpPr>
              <a:spLocks noChangeArrowheads="1"/>
            </p:cNvSpPr>
            <p:nvPr userDrawn="1"/>
          </p:nvSpPr>
          <p:spPr bwMode="auto">
            <a:xfrm>
              <a:off x="4855" y="1864"/>
              <a:ext cx="164" cy="317"/>
            </a:xfrm>
            <a:prstGeom prst="rect">
              <a:avLst/>
            </a:prstGeom>
            <a:solidFill>
              <a:srgbClr val="9ABCDE">
                <a:alpha val="2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 userDrawn="1"/>
          </p:nvSpPr>
          <p:spPr bwMode="auto">
            <a:xfrm>
              <a:off x="4428" y="1864"/>
              <a:ext cx="206" cy="317"/>
            </a:xfrm>
            <a:prstGeom prst="rect">
              <a:avLst/>
            </a:prstGeom>
            <a:solidFill>
              <a:srgbClr val="9ABCDE">
                <a:alpha val="3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1357313" y="4443413"/>
            <a:ext cx="7786687" cy="57150"/>
          </a:xfrm>
          <a:prstGeom prst="rect">
            <a:avLst/>
          </a:prstGeom>
          <a:solidFill>
            <a:srgbClr val="9ABCDE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lIns="91431" tIns="45715" rIns="91431" bIns="45715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4414" y="32861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58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D402F-5CF9-544B-A913-BB2FF30AC36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83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97295" y="659829"/>
            <a:ext cx="8911209" cy="5361459"/>
          </a:xfrm>
        </p:spPr>
        <p:txBody>
          <a:bodyPr/>
          <a:lstStyle>
            <a:lvl1pPr marL="361950" indent="-361950" latinLnBrk="0">
              <a:spcBef>
                <a:spcPts val="0"/>
              </a:spcBef>
              <a:buFont typeface="Arial" pitchFamily="34" charset="0"/>
              <a:buBlip>
                <a:blip r:embed="rId3"/>
              </a:buBlip>
              <a:defRPr sz="2000" baseline="0">
                <a:latin typeface="나눔고딕 ExtraBold" pitchFamily="50" charset="-127"/>
                <a:ea typeface="나눔고딕 ExtraBold" pitchFamily="50" charset="-127"/>
              </a:defRPr>
            </a:lvl1pPr>
            <a:lvl2pPr marL="381000" indent="0" latinLnBrk="0">
              <a:buNone/>
              <a:defRPr sz="20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latinLnBrk="0">
              <a:defRPr sz="18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latinLnBrk="0"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marL="361950" indent="-361950">
              <a:spcBef>
                <a:spcPts val="0"/>
              </a:spcBef>
              <a:buFont typeface="Arial" pitchFamily="34" charset="0"/>
              <a:buBlip>
                <a:blip r:embed="rId3"/>
              </a:buBlip>
            </a:pPr>
            <a:r>
              <a:rPr lang="ko-KR" altLang="en-US" sz="2400" b="1" dirty="0"/>
              <a:t>마스터 제목</a:t>
            </a:r>
            <a:endParaRPr lang="en-US" altLang="ko-KR" sz="2400" dirty="0"/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FF"/>
                </a:solidFill>
              </a:rPr>
              <a:t>둘째 수준</a:t>
            </a:r>
            <a:endParaRPr lang="en-US" altLang="ko-KR" sz="2000" b="1" dirty="0">
              <a:solidFill>
                <a:srgbClr val="0000FF"/>
              </a:solidFill>
            </a:endParaRP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97351"/>
            <a:ext cx="648072" cy="26064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CB3AF-423D-41CB-AFF9-3007F6A077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5" cstate="print"/>
          <a:srcRect l="3016" t="5763" r="188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/>
        </p:nvGrpSpPr>
        <p:grpSpPr>
          <a:xfrm>
            <a:off x="241996" y="0"/>
            <a:ext cx="8902004" cy="392867"/>
            <a:chOff x="241067" y="4763"/>
            <a:chExt cx="8902004" cy="392867"/>
          </a:xfrm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grpSpPr>
        <p:sp>
          <p:nvSpPr>
            <p:cNvPr id="17" name="직사각형 11"/>
            <p:cNvSpPr/>
            <p:nvPr userDrawn="1"/>
          </p:nvSpPr>
          <p:spPr bwMode="auto">
            <a:xfrm>
              <a:off x="6516215" y="60697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 bwMode="auto">
            <a:xfrm>
              <a:off x="6971372" y="114360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 userDrawn="1"/>
          </p:nvSpPr>
          <p:spPr bwMode="auto">
            <a:xfrm>
              <a:off x="241067" y="4763"/>
              <a:ext cx="8902004" cy="116632"/>
            </a:xfrm>
            <a:custGeom>
              <a:avLst/>
              <a:gdLst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0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197057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30810"/>
                <a:gd name="connsiteX1" fmla="*/ 8892480 w 8892480"/>
                <a:gd name="connsiteY1" fmla="*/ 0 h 130810"/>
                <a:gd name="connsiteX2" fmla="*/ 8892480 w 8892480"/>
                <a:gd name="connsiteY2" fmla="*/ 116632 h 130810"/>
                <a:gd name="connsiteX3" fmla="*/ 345976 w 8892480"/>
                <a:gd name="connsiteY3" fmla="*/ 130810 h 130810"/>
                <a:gd name="connsiteX4" fmla="*/ 0 w 8892480"/>
                <a:gd name="connsiteY4" fmla="*/ 0 h 130810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37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600077" y="1497320"/>
            <a:ext cx="648071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n w="76200">
                  <a:solidFill>
                    <a:srgbClr val="FFFFFF"/>
                  </a:solidFill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rPr>
              <a:t>RNN </a:t>
            </a:r>
            <a:r>
              <a:rPr lang="ko-KR" altLang="en-US" sz="4000" b="1">
                <a:ln w="76200">
                  <a:solidFill>
                    <a:srgbClr val="FFFFFF"/>
                  </a:solidFill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rPr>
              <a:t>및 </a:t>
            </a:r>
            <a:r>
              <a:rPr lang="en-US" altLang="ko-KR" sz="4000" b="1">
                <a:ln w="76200">
                  <a:solidFill>
                    <a:srgbClr val="FFFFFF"/>
                  </a:solidFill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rPr>
              <a:t>LSTM </a:t>
            </a:r>
            <a:r>
              <a:rPr lang="ko-KR" altLang="en-US" sz="4000" b="1">
                <a:ln w="76200">
                  <a:solidFill>
                    <a:srgbClr val="FFFFFF"/>
                  </a:solidFill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rPr>
              <a:t>상세설명</a:t>
            </a:r>
            <a:endParaRPr lang="ko-KR" altLang="en-US" sz="4000" b="1" dirty="0">
              <a:ln w="76200">
                <a:solidFill>
                  <a:srgbClr val="FFFFFF"/>
                </a:solidFill>
                <a:round/>
              </a:ln>
              <a:gradFill>
                <a:gsLst>
                  <a:gs pos="0">
                    <a:srgbClr val="01A9F3"/>
                  </a:gs>
                  <a:gs pos="100000">
                    <a:srgbClr val="0079C2"/>
                  </a:gs>
                </a:gsLst>
                <a:lin ang="5400000" scaled="0"/>
              </a:gra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86374" y="1497320"/>
            <a:ext cx="630812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n w="9525">
                  <a:noFill/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ExtraBold" pitchFamily="50" charset="-127"/>
                <a:ea typeface="나눔고딕 ExtraBold" pitchFamily="50" charset="-127"/>
              </a:rPr>
              <a:t>RNN </a:t>
            </a:r>
            <a:r>
              <a:rPr lang="ko-KR" altLang="en-US" sz="4000" b="1">
                <a:ln w="9525">
                  <a:noFill/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ExtraBold" pitchFamily="50" charset="-127"/>
                <a:ea typeface="나눔고딕 ExtraBold" pitchFamily="50" charset="-127"/>
              </a:rPr>
              <a:t>및 </a:t>
            </a:r>
            <a:r>
              <a:rPr lang="en-US" altLang="ko-KR" sz="4000" b="1">
                <a:ln w="9525">
                  <a:noFill/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ExtraBold" pitchFamily="50" charset="-127"/>
                <a:ea typeface="나눔고딕 ExtraBold" pitchFamily="50" charset="-127"/>
              </a:rPr>
              <a:t>LSTM </a:t>
            </a:r>
            <a:r>
              <a:rPr lang="ko-KR" altLang="en-US" sz="4000" b="1">
                <a:ln w="9525">
                  <a:noFill/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ExtraBold" pitchFamily="50" charset="-127"/>
                <a:ea typeface="나눔고딕 ExtraBold" pitchFamily="50" charset="-127"/>
              </a:rPr>
              <a:t>상세설명</a:t>
            </a:r>
            <a:endParaRPr lang="en-US" altLang="ko-KR" sz="4000" b="1" dirty="0">
              <a:ln w="9525">
                <a:noFill/>
                <a:round/>
              </a:ln>
              <a:gradFill>
                <a:gsLst>
                  <a:gs pos="0">
                    <a:srgbClr val="01A9F3"/>
                  </a:gs>
                  <a:gs pos="100000">
                    <a:srgbClr val="0079C2"/>
                  </a:gs>
                </a:gsLst>
                <a:lin ang="5400000" scaled="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078" name="Picture 6" descr="C:\Users\Donggeon Lee\Desktop\IoT\pnu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4295825"/>
            <a:ext cx="2013025" cy="40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L 도형 5"/>
          <p:cNvSpPr/>
          <p:nvPr/>
        </p:nvSpPr>
        <p:spPr bwMode="auto">
          <a:xfrm flipH="1">
            <a:off x="817" y="6021212"/>
            <a:ext cx="9146638" cy="836787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14288 w 9375356"/>
              <a:gd name="connsiteY5" fmla="*/ 786010 h 786010"/>
              <a:gd name="connsiteX6" fmla="*/ 0 w 9375356"/>
              <a:gd name="connsiteY6" fmla="*/ 0 h 786010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2381 w 9375356"/>
              <a:gd name="connsiteY5" fmla="*/ 786010 h 786010"/>
              <a:gd name="connsiteX6" fmla="*/ 0 w 9375356"/>
              <a:gd name="connsiteY6" fmla="*/ 0 h 786010"/>
              <a:gd name="connsiteX0" fmla="*/ 2488 w 9373081"/>
              <a:gd name="connsiteY0" fmla="*/ 17447 h 783829"/>
              <a:gd name="connsiteX1" fmla="*/ 1756474 w 9373081"/>
              <a:gd name="connsiteY1" fmla="*/ 0 h 783829"/>
              <a:gd name="connsiteX2" fmla="*/ 2423224 w 9373081"/>
              <a:gd name="connsiteY2" fmla="*/ 306187 h 783829"/>
              <a:gd name="connsiteX3" fmla="*/ 9373081 w 9373081"/>
              <a:gd name="connsiteY3" fmla="*/ 306187 h 783829"/>
              <a:gd name="connsiteX4" fmla="*/ 9373081 w 9373081"/>
              <a:gd name="connsiteY4" fmla="*/ 783829 h 783829"/>
              <a:gd name="connsiteX5" fmla="*/ 106 w 9373081"/>
              <a:gd name="connsiteY5" fmla="*/ 783829 h 783829"/>
              <a:gd name="connsiteX6" fmla="*/ 2488 w 9373081"/>
              <a:gd name="connsiteY6" fmla="*/ 17447 h 783829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418 h 766800"/>
              <a:gd name="connsiteX1" fmla="*/ 1756474 w 9373081"/>
              <a:gd name="connsiteY1" fmla="*/ 418 h 766800"/>
              <a:gd name="connsiteX2" fmla="*/ 2423224 w 9373081"/>
              <a:gd name="connsiteY2" fmla="*/ 289158 h 766800"/>
              <a:gd name="connsiteX3" fmla="*/ 9373081 w 9373081"/>
              <a:gd name="connsiteY3" fmla="*/ 289158 h 766800"/>
              <a:gd name="connsiteX4" fmla="*/ 9373081 w 9373081"/>
              <a:gd name="connsiteY4" fmla="*/ 766800 h 766800"/>
              <a:gd name="connsiteX5" fmla="*/ 106 w 9373081"/>
              <a:gd name="connsiteY5" fmla="*/ 766800 h 766800"/>
              <a:gd name="connsiteX6" fmla="*/ 2488 w 9373081"/>
              <a:gd name="connsiteY6" fmla="*/ 418 h 766800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3081" h="766382">
                <a:moveTo>
                  <a:pt x="2488" y="0"/>
                </a:moveTo>
                <a:lnTo>
                  <a:pt x="1756474" y="0"/>
                </a:lnTo>
                <a:cubicBezTo>
                  <a:pt x="2043018" y="462"/>
                  <a:pt x="2107312" y="264481"/>
                  <a:pt x="2423224" y="288740"/>
                </a:cubicBezTo>
                <a:lnTo>
                  <a:pt x="9373081" y="288740"/>
                </a:lnTo>
                <a:lnTo>
                  <a:pt x="9373081" y="766382"/>
                </a:lnTo>
                <a:lnTo>
                  <a:pt x="106" y="766382"/>
                </a:lnTo>
                <a:cubicBezTo>
                  <a:pt x="-688" y="504379"/>
                  <a:pt x="3282" y="262003"/>
                  <a:pt x="248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L 도형 5"/>
          <p:cNvSpPr/>
          <p:nvPr/>
        </p:nvSpPr>
        <p:spPr bwMode="auto">
          <a:xfrm flipH="1">
            <a:off x="818" y="6074170"/>
            <a:ext cx="9143182" cy="783829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68" h="783829">
                <a:moveTo>
                  <a:pt x="0" y="0"/>
                </a:moveTo>
                <a:lnTo>
                  <a:pt x="1744461" y="0"/>
                </a:lnTo>
                <a:cubicBezTo>
                  <a:pt x="2023861" y="462"/>
                  <a:pt x="2100061" y="299375"/>
                  <a:pt x="2411211" y="306187"/>
                </a:cubicBezTo>
                <a:lnTo>
                  <a:pt x="9361068" y="306187"/>
                </a:lnTo>
                <a:lnTo>
                  <a:pt x="9361068" y="783829"/>
                </a:lnTo>
                <a:lnTo>
                  <a:pt x="0" y="7838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EBEBE"/>
              </a:gs>
              <a:gs pos="0">
                <a:srgbClr val="ECECEC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9FFEE81-1018-4954-8CEE-BC6820821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6525344"/>
            <a:ext cx="1232282" cy="2011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3E41D1-15A0-4360-8B0C-0DE24A783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783" y="230033"/>
            <a:ext cx="1320831" cy="36095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0B58866-4279-4847-A095-5011BD0AD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3951" y="6439605"/>
            <a:ext cx="2121091" cy="406436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B83F35E7-3C8A-4645-8F6D-BD609C641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4845973"/>
            <a:ext cx="438928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rgbClr val="081DE8"/>
              </a:buClr>
              <a:buSzPct val="76000"/>
              <a:buBlip>
                <a:blip r:embed="rId8"/>
              </a:buBlip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547688" indent="-273050" latinLnBrk="1">
              <a:spcBef>
                <a:spcPts val="500"/>
              </a:spcBef>
              <a:buClr>
                <a:srgbClr val="0156FF"/>
              </a:buClr>
              <a:buSzPct val="76000"/>
              <a:buFont typeface="Wingdings" panose="05000000000000000000" pitchFamily="2" charset="2"/>
              <a:buChar char=""/>
              <a:defRPr sz="2800">
                <a:solidFill>
                  <a:srgbClr val="0000FF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822325" indent="-228600" latinLnBrk="1">
              <a:spcBef>
                <a:spcPts val="5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096963" indent="-228600" latinLnBrk="1">
              <a:spcBef>
                <a:spcPts val="400"/>
              </a:spcBef>
              <a:buClr>
                <a:srgbClr val="FFC000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13716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Prof.  Howon Kim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kumimoji="0" lang="en-US" altLang="ko-KR" sz="2000">
                <a:ea typeface="굴림" panose="020B0600000101010101" pitchFamily="50" charset="-127"/>
              </a:rPr>
              <a:t>PhD </a:t>
            </a:r>
            <a:r>
              <a:rPr lang="en-US" altLang="ko-KR" sz="2000">
                <a:ea typeface="굴림" panose="020B0600000101010101" pitchFamily="50" charset="-127"/>
              </a:rPr>
              <a:t>candidate,  HyoEun Kang</a:t>
            </a:r>
          </a:p>
          <a:p>
            <a:pPr algn="ctr">
              <a:lnSpc>
                <a:spcPct val="80000"/>
              </a:lnSpc>
              <a:buNone/>
            </a:pPr>
            <a:r>
              <a:rPr lang="en-US" altLang="ko-KR" sz="2000">
                <a:ea typeface="굴림" panose="020B0600000101010101" pitchFamily="50" charset="-127"/>
              </a:rPr>
              <a:t>2021.8.13</a:t>
            </a:r>
            <a:endParaRPr kumimoji="0" lang="en-US" altLang="ko-KR" sz="2000">
              <a:ea typeface="굴림" panose="020B0600000101010101" pitchFamily="50" charset="-127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BC2AE18-861B-49CA-B7A1-DDB12196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497" y="5750872"/>
            <a:ext cx="438928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rgbClr val="081DE8"/>
              </a:buClr>
              <a:buSzPct val="76000"/>
              <a:buBlip>
                <a:blip r:embed="rId8"/>
              </a:buBlip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547688" indent="-273050" latinLnBrk="1">
              <a:spcBef>
                <a:spcPts val="500"/>
              </a:spcBef>
              <a:buClr>
                <a:srgbClr val="0156FF"/>
              </a:buClr>
              <a:buSzPct val="76000"/>
              <a:buFont typeface="Wingdings" panose="05000000000000000000" pitchFamily="2" charset="2"/>
              <a:buChar char=""/>
              <a:defRPr sz="2800">
                <a:solidFill>
                  <a:srgbClr val="0000FF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822325" indent="-228600" latinLnBrk="1">
              <a:spcBef>
                <a:spcPts val="5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096963" indent="-228600" latinLnBrk="1">
              <a:spcBef>
                <a:spcPts val="400"/>
              </a:spcBef>
              <a:buClr>
                <a:srgbClr val="FFC000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13716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endParaRPr kumimoji="0" lang="en-US" altLang="ko-KR" sz="20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67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ko-KR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kumimoji="1" lang="ko-KR" altLang="en-US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시계열 데이터 기초 </a:t>
            </a:r>
            <a:r>
              <a:rPr kumimoji="1" lang="en-US" altLang="ko-KR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kumimoji="1" lang="ko-KR" altLang="en-US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차원축소 </a:t>
            </a:r>
            <a:endParaRPr lang="en-US" altLang="x-none" dirty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Char char="l"/>
              <a:defRPr/>
            </a:pPr>
            <a:r>
              <a:rPr lang="en-US" altLang="ko-KR" dirty="0">
                <a:ea typeface="굴림" panose="020B0600000101010101" pitchFamily="50" charset="-127"/>
              </a:rPr>
              <a:t>Purpose:</a:t>
            </a:r>
          </a:p>
          <a:p>
            <a:pPr marL="358775" lvl="1" indent="-268288">
              <a:lnSpc>
                <a:spcPct val="90000"/>
              </a:lnSpc>
              <a:spcAft>
                <a:spcPts val="400"/>
              </a:spcAft>
              <a:buClr>
                <a:srgbClr val="0C7B9C"/>
              </a:buClr>
              <a:buSzPct val="100000"/>
              <a:buFont typeface="Wingdings" panose="05000000000000000000" pitchFamily="2" charset="2"/>
              <a:buChar char="ü"/>
              <a:tabLst>
                <a:tab pos="358775" algn="l"/>
                <a:tab pos="1198563" algn="l"/>
              </a:tabLst>
              <a:defRPr/>
            </a:pPr>
            <a:r>
              <a:rPr lang="en-US" altLang="ko-KR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Avoid curse of dimensionality</a:t>
            </a:r>
          </a:p>
          <a:p>
            <a:pPr marL="358775" lvl="1" indent="-268288">
              <a:lnSpc>
                <a:spcPct val="90000"/>
              </a:lnSpc>
              <a:spcAft>
                <a:spcPts val="400"/>
              </a:spcAft>
              <a:buClr>
                <a:srgbClr val="0C7B9C"/>
              </a:buClr>
              <a:buSzPct val="100000"/>
              <a:buFont typeface="Wingdings" panose="05000000000000000000" pitchFamily="2" charset="2"/>
              <a:buChar char="ü"/>
              <a:tabLst>
                <a:tab pos="358775" algn="l"/>
                <a:tab pos="1198563" algn="l"/>
              </a:tabLst>
              <a:defRPr/>
            </a:pPr>
            <a:r>
              <a:rPr lang="en-US" altLang="ko-KR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Reduce amount of time and memory required by data mining algorithms</a:t>
            </a:r>
          </a:p>
          <a:p>
            <a:pPr marL="358775" lvl="1" indent="-268288">
              <a:lnSpc>
                <a:spcPct val="90000"/>
              </a:lnSpc>
              <a:spcAft>
                <a:spcPts val="400"/>
              </a:spcAft>
              <a:buClr>
                <a:srgbClr val="0C7B9C"/>
              </a:buClr>
              <a:buSzPct val="100000"/>
              <a:buFont typeface="Wingdings" panose="05000000000000000000" pitchFamily="2" charset="2"/>
              <a:buChar char="ü"/>
              <a:tabLst>
                <a:tab pos="358775" algn="l"/>
                <a:tab pos="1198563" algn="l"/>
              </a:tabLst>
              <a:defRPr/>
            </a:pPr>
            <a:r>
              <a:rPr lang="en-US" altLang="ko-KR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Allow data to be more easily visualized</a:t>
            </a:r>
          </a:p>
          <a:p>
            <a:pPr marL="358775" lvl="1" indent="-268288">
              <a:lnSpc>
                <a:spcPct val="90000"/>
              </a:lnSpc>
              <a:spcAft>
                <a:spcPts val="400"/>
              </a:spcAft>
              <a:buClr>
                <a:srgbClr val="0C7B9C"/>
              </a:buClr>
              <a:buSzPct val="100000"/>
              <a:buFont typeface="Wingdings" panose="05000000000000000000" pitchFamily="2" charset="2"/>
              <a:buChar char="ü"/>
              <a:tabLst>
                <a:tab pos="358775" algn="l"/>
                <a:tab pos="1198563" algn="l"/>
              </a:tabLst>
              <a:defRPr/>
            </a:pPr>
            <a:r>
              <a:rPr lang="en-US" altLang="ko-KR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May help to eliminate irrelevant features or reduce noise</a:t>
            </a:r>
          </a:p>
          <a:p>
            <a:pPr lvl="4">
              <a:lnSpc>
                <a:spcPct val="90000"/>
              </a:lnSpc>
              <a:defRPr/>
            </a:pPr>
            <a:endParaRPr lang="en-US" altLang="ko-KR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 typeface="Monotype Sorts" pitchFamily="2" charset="2"/>
              <a:buChar char="l"/>
              <a:defRPr/>
            </a:pPr>
            <a:r>
              <a:rPr lang="en-US" altLang="ko-KR" dirty="0">
                <a:ea typeface="굴림" panose="020B0600000101010101" pitchFamily="50" charset="-127"/>
              </a:rPr>
              <a:t>Techniques</a:t>
            </a:r>
          </a:p>
          <a:p>
            <a:pPr marL="358775" lvl="1" indent="-268288">
              <a:lnSpc>
                <a:spcPct val="90000"/>
              </a:lnSpc>
              <a:spcAft>
                <a:spcPts val="400"/>
              </a:spcAft>
              <a:buClr>
                <a:srgbClr val="0C7B9C"/>
              </a:buClr>
              <a:buSzPct val="100000"/>
              <a:buFont typeface="Wingdings" panose="05000000000000000000" pitchFamily="2" charset="2"/>
              <a:buChar char="ü"/>
              <a:tabLst>
                <a:tab pos="358775" algn="l"/>
                <a:tab pos="1198563" algn="l"/>
              </a:tabLst>
              <a:defRPr/>
            </a:pPr>
            <a:r>
              <a:rPr lang="en-US" altLang="ko-KR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Sampling ! </a:t>
            </a:r>
          </a:p>
          <a:p>
            <a:pPr marL="358775" lvl="1" indent="-268288">
              <a:lnSpc>
                <a:spcPct val="90000"/>
              </a:lnSpc>
              <a:spcAft>
                <a:spcPts val="400"/>
              </a:spcAft>
              <a:buClr>
                <a:srgbClr val="0C7B9C"/>
              </a:buClr>
              <a:buSzPct val="100000"/>
              <a:buFont typeface="Wingdings" panose="05000000000000000000" pitchFamily="2" charset="2"/>
              <a:buChar char="ü"/>
              <a:tabLst>
                <a:tab pos="358775" algn="l"/>
                <a:tab pos="1198563" algn="l"/>
              </a:tabLst>
              <a:defRPr/>
            </a:pPr>
            <a:r>
              <a:rPr lang="en-US" altLang="ko-KR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Principle </a:t>
            </a:r>
            <a:r>
              <a:rPr lang="en-US" altLang="ko-KR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 </a:t>
            </a:r>
            <a:r>
              <a:rPr lang="en-US" altLang="ko-KR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Analysis</a:t>
            </a:r>
            <a:r>
              <a:rPr lang="ko-KR" altLang="en-US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주성분 분석</a:t>
            </a:r>
            <a:r>
              <a:rPr lang="en-US" altLang="ko-KR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58775" lvl="1" indent="-268288">
              <a:lnSpc>
                <a:spcPct val="90000"/>
              </a:lnSpc>
              <a:spcAft>
                <a:spcPts val="400"/>
              </a:spcAft>
              <a:buClr>
                <a:srgbClr val="0C7B9C"/>
              </a:buClr>
              <a:buSzPct val="100000"/>
              <a:buFont typeface="Wingdings" panose="05000000000000000000" pitchFamily="2" charset="2"/>
              <a:buChar char="ü"/>
              <a:tabLst>
                <a:tab pos="358775" algn="l"/>
                <a:tab pos="1198563" algn="l"/>
              </a:tabLst>
              <a:defRPr/>
            </a:pPr>
            <a:r>
              <a:rPr lang="en-US" altLang="ko-KR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Singular Value Decomposition(</a:t>
            </a:r>
            <a:r>
              <a:rPr lang="ko-KR" altLang="en-US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특이값 분해</a:t>
            </a:r>
            <a:r>
              <a:rPr lang="en-US" altLang="ko-KR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58775" lvl="1" indent="-268288">
              <a:lnSpc>
                <a:spcPct val="90000"/>
              </a:lnSpc>
              <a:spcAft>
                <a:spcPts val="400"/>
              </a:spcAft>
              <a:buClr>
                <a:srgbClr val="0C7B9C"/>
              </a:buClr>
              <a:buSzPct val="100000"/>
              <a:buFont typeface="Wingdings" panose="05000000000000000000" pitchFamily="2" charset="2"/>
              <a:buChar char="ü"/>
              <a:tabLst>
                <a:tab pos="358775" algn="l"/>
                <a:tab pos="1198563" algn="l"/>
              </a:tabLst>
              <a:defRPr/>
            </a:pPr>
            <a:r>
              <a:rPr lang="en-US" altLang="ko-KR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Others: supervised and non-linear techniques</a:t>
            </a:r>
          </a:p>
        </p:txBody>
      </p:sp>
      <p:sp>
        <p:nvSpPr>
          <p:cNvPr id="6553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10</a:t>
            </a:fld>
            <a:endParaRPr lang="ko-KR" altLang="en-US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17092" y="2856707"/>
            <a:ext cx="29322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개요</a:t>
            </a:r>
            <a:endParaRPr lang="en-US" altLang="ko-KR" sz="4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rot="10800000">
            <a:off x="1691680" y="1775911"/>
            <a:ext cx="5904656" cy="288099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28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63687" y="1862877"/>
            <a:ext cx="5760640" cy="27369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6773" y="2067405"/>
            <a:ext cx="576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LSTM </a:t>
            </a:r>
            <a:r>
              <a:rPr lang="ko-KR" altLang="en-US" sz="32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 설명</a:t>
            </a:r>
            <a:endParaRPr lang="en-US" altLang="ko-KR" sz="3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10C6F-031D-4A00-B2F8-998BF087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8619F-FFD4-4344-B8D6-5DDBCEED7306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LSTM, GRU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24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ko-KR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kumimoji="1" lang="en-US" altLang="ko-KR"/>
              <a:t>DNN</a:t>
            </a:r>
            <a:r>
              <a:rPr kumimoji="1" lang="ko-KR" altLang="en-US"/>
              <a:t>와 순차 데이터</a:t>
            </a:r>
            <a:endParaRPr lang="en-US" altLang="x-none" dirty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b="1"/>
              <a:t>기존 </a:t>
            </a:r>
            <a:r>
              <a:rPr lang="en-US" altLang="ko-KR" b="1"/>
              <a:t>DNN </a:t>
            </a:r>
            <a:r>
              <a:rPr lang="ko-KR" altLang="en-US" b="1"/>
              <a:t>기술로는 순차 데이터 처리 불가</a:t>
            </a:r>
            <a:endParaRPr lang="en-US" altLang="ko-KR" b="1" dirty="0"/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r>
              <a:rPr lang="ko-KR" altLang="en-US" sz="1800" b="1">
                <a:solidFill>
                  <a:srgbClr val="0000FF"/>
                </a:solidFill>
              </a:rPr>
              <a:t>입력되는 데이터 길이가 바뀜 </a:t>
            </a:r>
            <a:r>
              <a:rPr lang="en-US" altLang="ko-KR" sz="1800" b="1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>
                <a:solidFill>
                  <a:srgbClr val="C00000"/>
                </a:solidFill>
              </a:rPr>
              <a:t>시계열 데이터는 전통적 </a:t>
            </a:r>
            <a:r>
              <a:rPr lang="en-US" altLang="ko-KR" sz="1800" b="1">
                <a:solidFill>
                  <a:srgbClr val="C00000"/>
                </a:solidFill>
              </a:rPr>
              <a:t>DNN</a:t>
            </a:r>
            <a:r>
              <a:rPr lang="ko-KR" altLang="en-US" sz="1800" b="1">
                <a:solidFill>
                  <a:srgbClr val="C00000"/>
                </a:solidFill>
              </a:rPr>
              <a:t>으로는 처리 불가</a:t>
            </a:r>
            <a:endParaRPr lang="en-US" altLang="ko-KR" sz="1800" b="1">
              <a:solidFill>
                <a:srgbClr val="C00000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C00000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C00000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C00000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C00000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C00000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C00000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C00000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C00000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C00000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C00000"/>
              </a:solidFill>
            </a:endParaRPr>
          </a:p>
          <a:p>
            <a:pPr indent="0">
              <a:buNone/>
              <a:defRPr/>
            </a:pPr>
            <a:r>
              <a:rPr lang="ko-KR" altLang="en-US" sz="1800" b="1">
                <a:solidFill>
                  <a:srgbClr val="0000FF"/>
                </a:solidFill>
              </a:rPr>
              <a:t>출력 결과도 가변적이며 무수히 많음 </a:t>
            </a:r>
            <a:r>
              <a:rPr lang="en-US" altLang="ko-KR" sz="1800" b="1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>
                <a:solidFill>
                  <a:srgbClr val="C00000"/>
                </a:solidFill>
                <a:sym typeface="Wingdings" panose="05000000000000000000" pitchFamily="2" charset="2"/>
              </a:rPr>
              <a:t>기존의 </a:t>
            </a:r>
            <a:r>
              <a:rPr lang="en-US" altLang="ko-KR" sz="1800" b="1">
                <a:solidFill>
                  <a:srgbClr val="C00000"/>
                </a:solidFill>
                <a:sym typeface="Wingdings" panose="05000000000000000000" pitchFamily="2" charset="2"/>
              </a:rPr>
              <a:t>DNN output</a:t>
            </a:r>
            <a:r>
              <a:rPr lang="ko-KR" altLang="en-US" sz="1800" b="1">
                <a:solidFill>
                  <a:srgbClr val="C00000"/>
                </a:solidFill>
                <a:sym typeface="Wingdings" panose="05000000000000000000" pitchFamily="2" charset="2"/>
              </a:rPr>
              <a:t>으로는 사용 불가</a:t>
            </a:r>
            <a:endParaRPr lang="en-US" altLang="ko-KR" sz="1800" b="1">
              <a:solidFill>
                <a:srgbClr val="C00000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600" b="1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53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12</a:t>
            </a:fld>
            <a:endParaRPr lang="ko-KR" altLang="en-US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B77C8-FA6B-4D18-8FB0-DB4441869197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LSTM, GRU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B64E0A-46F0-4A06-94EF-CC7AE2A5B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66" y="1556792"/>
            <a:ext cx="8019493" cy="226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0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ko-KR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kumimoji="1" lang="en-US" altLang="ko-KR"/>
              <a:t>DNN</a:t>
            </a:r>
            <a:r>
              <a:rPr kumimoji="1" lang="ko-KR" altLang="en-US"/>
              <a:t>와 순차 데이터</a:t>
            </a:r>
            <a:endParaRPr lang="en-US" altLang="x-none" dirty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b="1"/>
              <a:t>다양한 처리 구조를 가짐</a:t>
            </a:r>
            <a:endParaRPr lang="en-US" altLang="ko-KR" b="1" dirty="0"/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r>
              <a:rPr lang="ko-KR" altLang="en-US" sz="1800" b="1">
                <a:solidFill>
                  <a:srgbClr val="0000FF"/>
                </a:solidFill>
              </a:rPr>
              <a:t>다양한 입력 데이터 수와 출력 데이터 수의 조합이 존재함</a:t>
            </a:r>
            <a:endParaRPr lang="en-US" altLang="ko-KR" sz="1800" b="1">
              <a:solidFill>
                <a:srgbClr val="C00000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C00000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600" b="1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53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13</a:t>
            </a:fld>
            <a:endParaRPr lang="ko-KR" altLang="en-US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B77C8-FA6B-4D18-8FB0-DB4441869197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LSTM, GRU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A7242C28-98C4-43C4-B1CE-696185D69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371421" cy="230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B083A4-8E01-422A-A4DA-050CBB0C3FC3}"/>
              </a:ext>
            </a:extLst>
          </p:cNvPr>
          <p:cNvSpPr txBox="1"/>
          <p:nvPr/>
        </p:nvSpPr>
        <p:spPr>
          <a:xfrm>
            <a:off x="142578" y="4646706"/>
            <a:ext cx="10819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기존 </a:t>
            </a:r>
            <a:r>
              <a:rPr lang="en-US" altLang="ko-KR" sz="1400"/>
              <a:t>DNN </a:t>
            </a:r>
            <a:r>
              <a:rPr lang="ko-KR" altLang="en-US" sz="1400"/>
              <a:t>구조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9EB965E-920A-4DC2-B845-BD50317199B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83568" y="4077072"/>
            <a:ext cx="288032" cy="569634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789E74-194A-4437-9E6E-53D02F1ACDF5}"/>
              </a:ext>
            </a:extLst>
          </p:cNvPr>
          <p:cNvSpPr txBox="1"/>
          <p:nvPr/>
        </p:nvSpPr>
        <p:spPr>
          <a:xfrm>
            <a:off x="1907704" y="4335390"/>
            <a:ext cx="108198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사진 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BCD8B9-66AA-4D11-98E8-03C7CDC5597D}"/>
              </a:ext>
            </a:extLst>
          </p:cNvPr>
          <p:cNvSpPr txBox="1"/>
          <p:nvPr/>
        </p:nvSpPr>
        <p:spPr>
          <a:xfrm>
            <a:off x="3312450" y="4347529"/>
            <a:ext cx="10819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문장에대한 </a:t>
            </a:r>
            <a:endParaRPr lang="en-US" altLang="ko-KR" sz="1400"/>
          </a:p>
          <a:p>
            <a:pPr algn="ctr"/>
            <a:r>
              <a:rPr lang="ko-KR" altLang="en-US" sz="1400"/>
              <a:t>감성 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35B5A-FFBD-43DE-92E1-E15CEA79C378}"/>
              </a:ext>
            </a:extLst>
          </p:cNvPr>
          <p:cNvSpPr txBox="1"/>
          <p:nvPr/>
        </p:nvSpPr>
        <p:spPr>
          <a:xfrm>
            <a:off x="6047234" y="4361889"/>
            <a:ext cx="108198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번역</a:t>
            </a:r>
          </a:p>
        </p:txBody>
      </p:sp>
    </p:spTree>
    <p:extLst>
      <p:ext uri="{BB962C8B-B14F-4D97-AF65-F5344CB8AC3E}">
        <p14:creationId xmlns:p14="http://schemas.microsoft.com/office/powerpoint/2010/main" val="400786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ko-KR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kumimoji="1" lang="en-US" altLang="ko-KR"/>
              <a:t>DNN</a:t>
            </a:r>
            <a:r>
              <a:rPr kumimoji="1" lang="ko-KR" altLang="en-US"/>
              <a:t>와 순차 데이터</a:t>
            </a:r>
            <a:endParaRPr lang="en-US" altLang="x-none" dirty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b="1"/>
              <a:t>다중 입력</a:t>
            </a:r>
            <a:r>
              <a:rPr lang="en-US" altLang="ko-KR" b="1"/>
              <a:t>, </a:t>
            </a:r>
            <a:r>
              <a:rPr lang="ko-KR" altLang="en-US" b="1"/>
              <a:t>단일 출력 모델</a:t>
            </a:r>
            <a:endParaRPr lang="en-US" altLang="ko-KR" b="1"/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r>
              <a:rPr lang="ko-KR" altLang="en-US" sz="1800" b="1">
                <a:solidFill>
                  <a:srgbClr val="0000FF"/>
                </a:solidFill>
              </a:rPr>
              <a:t>다중 입력 데이터에 대한 단일 출력값 출력 예</a:t>
            </a: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b="1"/>
              <a:t>다중 입력에 대한 다중 출력 모델</a:t>
            </a:r>
            <a:endParaRPr lang="en-US" altLang="ko-KR" sz="1800" b="1"/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r>
              <a:rPr lang="ko-KR" altLang="en-US" sz="1600" b="1">
                <a:solidFill>
                  <a:srgbClr val="0000FF"/>
                </a:solidFill>
              </a:rPr>
              <a:t>사례</a:t>
            </a:r>
            <a:r>
              <a:rPr lang="en-US" altLang="ko-KR" sz="1600" b="1">
                <a:solidFill>
                  <a:srgbClr val="0000FF"/>
                </a:solidFill>
              </a:rPr>
              <a:t>: </a:t>
            </a:r>
            <a:r>
              <a:rPr lang="ko-KR" altLang="en-US" sz="1600" b="1">
                <a:solidFill>
                  <a:srgbClr val="0000FF"/>
                </a:solidFill>
              </a:rPr>
              <a:t>번역기</a:t>
            </a:r>
            <a:endParaRPr lang="en-US" altLang="ko-KR" sz="1800" b="1">
              <a:solidFill>
                <a:srgbClr val="C00000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600" b="1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53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14</a:t>
            </a:fld>
            <a:endParaRPr lang="ko-KR" altLang="en-US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B77C8-FA6B-4D18-8FB0-DB4441869197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LSTM, GRU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63DDAB-8D28-4377-A181-635C6BEDB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286" y="1447558"/>
            <a:ext cx="3816424" cy="20501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6B60DE1-09BC-4A75-BCC8-59E56EC1C41F}"/>
              </a:ext>
            </a:extLst>
          </p:cNvPr>
          <p:cNvSpPr/>
          <p:nvPr/>
        </p:nvSpPr>
        <p:spPr bwMode="auto">
          <a:xfrm>
            <a:off x="6156176" y="2148595"/>
            <a:ext cx="1080120" cy="64807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>
                <a:solidFill>
                  <a:srgbClr val="C00000"/>
                </a:solidFill>
              </a:rPr>
              <a:t>14:30</a:t>
            </a:r>
            <a:endParaRPr lang="ko-KR" altLang="en-US" b="1">
              <a:solidFill>
                <a:srgbClr val="C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C7D81A-BA0C-4DE0-99E4-46B450FEB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285432"/>
            <a:ext cx="5462216" cy="220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3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ko-KR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kumimoji="1" lang="en-US" altLang="ko-KR"/>
              <a:t>DNN</a:t>
            </a:r>
            <a:r>
              <a:rPr kumimoji="1" lang="ko-KR" altLang="en-US"/>
              <a:t>와 순차 데이터</a:t>
            </a:r>
            <a:endParaRPr lang="en-US" altLang="x-none" dirty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b="1"/>
              <a:t>단일입력에 대한 다중 출력 모델</a:t>
            </a:r>
            <a:endParaRPr lang="en-US" altLang="ko-KR" b="1"/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r>
              <a:rPr lang="ko-KR" altLang="en-US" sz="1800" b="1">
                <a:solidFill>
                  <a:srgbClr val="0000FF"/>
                </a:solidFill>
              </a:rPr>
              <a:t>상황 </a:t>
            </a:r>
            <a:r>
              <a:rPr lang="en-US" altLang="ko-KR" sz="1800" b="1">
                <a:solidFill>
                  <a:srgbClr val="0000FF"/>
                </a:solidFill>
              </a:rPr>
              <a:t>description! </a:t>
            </a: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600" b="1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53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15</a:t>
            </a:fld>
            <a:endParaRPr lang="ko-KR" altLang="en-US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B77C8-FA6B-4D18-8FB0-DB4441869197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LSTM, GRU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AC7B730-9B3F-4CF9-BA14-313496520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63" y="1628800"/>
            <a:ext cx="5400600" cy="149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22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ko-KR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kumimoji="1" lang="ko-KR" altLang="en-US"/>
              <a:t>시계열 데이터의 핵심 </a:t>
            </a:r>
            <a:r>
              <a:rPr kumimoji="1" lang="en-US" altLang="ko-KR"/>
              <a:t>– “</a:t>
            </a:r>
            <a:r>
              <a:rPr kumimoji="1" lang="ko-KR" altLang="en-US"/>
              <a:t>기억 요소</a:t>
            </a:r>
            <a:r>
              <a:rPr kumimoji="1" lang="en-US" altLang="ko-KR"/>
              <a:t>＂</a:t>
            </a:r>
            <a:endParaRPr lang="en-US" altLang="x-none" dirty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b="1"/>
              <a:t>시계열 데이터를 처리하기 위해선</a:t>
            </a:r>
            <a:r>
              <a:rPr lang="en-US" altLang="ko-KR" b="1"/>
              <a:t> </a:t>
            </a:r>
            <a:r>
              <a:rPr lang="en-US" altLang="ko-KR" b="1">
                <a:highlight>
                  <a:srgbClr val="FFFF00"/>
                </a:highlight>
              </a:rPr>
              <a:t>– </a:t>
            </a:r>
            <a:r>
              <a:rPr lang="ko-KR" altLang="en-US" b="1">
                <a:highlight>
                  <a:srgbClr val="FFFF00"/>
                </a:highlight>
              </a:rPr>
              <a:t>기억 요소가 필수임</a:t>
            </a:r>
            <a:endParaRPr lang="en-US" altLang="ko-KR" b="1">
              <a:highlight>
                <a:srgbClr val="FFFF00"/>
              </a:highlight>
            </a:endParaRPr>
          </a:p>
          <a:p>
            <a:pPr marL="539750" indent="-1778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800" b="1">
                <a:solidFill>
                  <a:srgbClr val="0000FF"/>
                </a:solidFill>
                <a:highlight>
                  <a:srgbClr val="FFFF00"/>
                </a:highlight>
              </a:rPr>
              <a:t>이전 입력 값을 </a:t>
            </a:r>
            <a:r>
              <a:rPr lang="ko-KR" altLang="en-US" sz="1800" b="1">
                <a:solidFill>
                  <a:srgbClr val="FF0000"/>
                </a:solidFill>
              </a:rPr>
              <a:t>기억</a:t>
            </a:r>
            <a:r>
              <a:rPr lang="ko-KR" altLang="en-US" sz="1800" b="1">
                <a:solidFill>
                  <a:srgbClr val="0000FF"/>
                </a:solidFill>
              </a:rPr>
              <a:t>해야 함 </a:t>
            </a:r>
            <a:r>
              <a:rPr lang="en-US" altLang="ko-KR" sz="1800" b="1">
                <a:solidFill>
                  <a:srgbClr val="0000FF"/>
                </a:solidFill>
              </a:rPr>
              <a:t>!</a:t>
            </a:r>
          </a:p>
          <a:p>
            <a:pPr>
              <a:lnSpc>
                <a:spcPct val="150000"/>
              </a:lnSpc>
              <a:defRPr/>
            </a:pPr>
            <a:endParaRPr lang="en-US" altLang="ko-KR" b="1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b="1">
              <a:highlight>
                <a:srgbClr val="FFFF00"/>
              </a:highlight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600" b="1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53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16</a:t>
            </a:fld>
            <a:endParaRPr lang="ko-KR" altLang="en-US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B77C8-FA6B-4D18-8FB0-DB4441869197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LSTM, GRU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E60CE1B-E722-4634-B8B1-DDE658223E94}"/>
              </a:ext>
            </a:extLst>
          </p:cNvPr>
          <p:cNvGrpSpPr/>
          <p:nvPr/>
        </p:nvGrpSpPr>
        <p:grpSpPr>
          <a:xfrm>
            <a:off x="900813" y="1628800"/>
            <a:ext cx="7325339" cy="3351509"/>
            <a:chOff x="511728" y="1301627"/>
            <a:chExt cx="7325339" cy="335150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B80B90A-18A4-4E2C-82D9-0E109A912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1728" y="1412776"/>
              <a:ext cx="7325339" cy="324036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98B444-B475-49B1-9070-179C1585B844}"/>
                </a:ext>
              </a:extLst>
            </p:cNvPr>
            <p:cNvSpPr/>
            <p:nvPr/>
          </p:nvSpPr>
          <p:spPr bwMode="auto">
            <a:xfrm>
              <a:off x="6300192" y="1301627"/>
              <a:ext cx="1536875" cy="43204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rgbClr val="C00000"/>
                  </a:solidFill>
                </a:rPr>
                <a:t>It’s “14:00”</a:t>
              </a:r>
              <a:endParaRPr lang="ko-KR" altLang="en-US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45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ko-KR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kumimoji="1" lang="ko-KR" altLang="en-US"/>
              <a:t>시계열 데이터의 핵심 </a:t>
            </a:r>
            <a:r>
              <a:rPr kumimoji="1" lang="en-US" altLang="ko-KR"/>
              <a:t>– “</a:t>
            </a:r>
            <a:r>
              <a:rPr kumimoji="1" lang="ko-KR" altLang="en-US"/>
              <a:t>기억 요소</a:t>
            </a:r>
            <a:r>
              <a:rPr kumimoji="1" lang="en-US" altLang="ko-KR"/>
              <a:t>＂</a:t>
            </a:r>
            <a:endParaRPr lang="en-US" altLang="x-none" dirty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b="1"/>
              <a:t>Neural Network</a:t>
            </a:r>
            <a:r>
              <a:rPr lang="ko-KR" altLang="en-US" b="1"/>
              <a:t>은 </a:t>
            </a:r>
            <a:r>
              <a:rPr lang="ko-KR" altLang="en-US" b="1">
                <a:solidFill>
                  <a:srgbClr val="C00000"/>
                </a:solidFill>
              </a:rPr>
              <a:t>이전 입력값을 기억하지 않음</a:t>
            </a:r>
            <a:endParaRPr lang="en-US" altLang="ko-KR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marL="539750" indent="-1778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800" b="1">
                <a:solidFill>
                  <a:srgbClr val="0000FF"/>
                </a:solidFill>
                <a:highlight>
                  <a:srgbClr val="FFFF00"/>
                </a:highlight>
              </a:rPr>
              <a:t> </a:t>
            </a:r>
            <a:endParaRPr lang="en-US" altLang="ko-KR" sz="1800" b="1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b="1">
              <a:highlight>
                <a:srgbClr val="FFFF00"/>
              </a:highlight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600" b="1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53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17</a:t>
            </a:fld>
            <a:endParaRPr lang="ko-KR" altLang="en-US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B77C8-FA6B-4D18-8FB0-DB4441869197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LSTM, GRU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5C2F3A-D6B1-434F-BA74-C6D371953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51" y="1196752"/>
            <a:ext cx="7416824" cy="28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6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ko-KR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3. RNN </a:t>
            </a:r>
            <a:r>
              <a:rPr kumimoji="1" lang="ko-KR" altLang="en-US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기초</a:t>
            </a:r>
            <a:endParaRPr lang="en-US" altLang="x-none" dirty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b="1"/>
              <a:t>기본 </a:t>
            </a:r>
            <a:r>
              <a:rPr lang="en-US" altLang="ko-KR" b="1"/>
              <a:t>RNN – Vanilla Recurrent Neural Network</a:t>
            </a:r>
            <a:endParaRPr lang="en-US" altLang="ko-KR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marL="539750" indent="-1778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800" b="1">
                <a:solidFill>
                  <a:srgbClr val="0000FF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800" b="1">
                <a:solidFill>
                  <a:srgbClr val="0000FF"/>
                </a:solidFill>
                <a:highlight>
                  <a:srgbClr val="FFFF00"/>
                </a:highlight>
              </a:rPr>
              <a:t>순환 신경망의 출력값은 이전의 모든 입력값에 영향을 받음 </a:t>
            </a:r>
            <a:endParaRPr lang="en-US" altLang="ko-KR" sz="1800" b="1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b="1">
              <a:highlight>
                <a:srgbClr val="FFFF00"/>
              </a:highlight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600" b="1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53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18</a:t>
            </a:fld>
            <a:endParaRPr lang="ko-KR" altLang="en-US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B77C8-FA6B-4D18-8FB0-DB4441869197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LSTM, GRU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C467CE8F-FA9A-40DC-B54A-3FFEFA006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6725463" cy="22488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1A5772-931E-418C-8C2D-B12659B172E9}"/>
              </a:ext>
            </a:extLst>
          </p:cNvPr>
          <p:cNvSpPr txBox="1"/>
          <p:nvPr/>
        </p:nvSpPr>
        <p:spPr>
          <a:xfrm>
            <a:off x="4406339" y="6317282"/>
            <a:ext cx="4603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참고</a:t>
            </a:r>
            <a:r>
              <a:rPr lang="en-US" altLang="ko-KR" sz="1400"/>
              <a:t>: </a:t>
            </a:r>
            <a:r>
              <a:rPr lang="ko-KR" altLang="en-US" sz="1400"/>
              <a:t>https://brunch.co.kr/@linecard/324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C586DB0-93D7-4E4B-91F6-622E9F49D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220898"/>
            <a:ext cx="3672408" cy="7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42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EA1DDD1-2359-440F-A994-3D744FA99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26" y="1182336"/>
            <a:ext cx="6818942" cy="2441976"/>
          </a:xfrm>
          <a:prstGeom prst="rect">
            <a:avLst/>
          </a:prstGeom>
        </p:spPr>
      </p:pic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ko-KR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3. RNN </a:t>
            </a:r>
            <a:r>
              <a:rPr kumimoji="1" lang="ko-KR" altLang="en-US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기초</a:t>
            </a:r>
            <a:endParaRPr lang="en-US" altLang="x-none" dirty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/>
              <a:t>기본 </a:t>
            </a:r>
            <a:r>
              <a:rPr lang="en-US" altLang="ko-KR" b="1"/>
              <a:t>RNN </a:t>
            </a:r>
            <a:r>
              <a:rPr lang="ko-KR" altLang="en-US" b="1"/>
              <a:t>구조</a:t>
            </a:r>
            <a:r>
              <a:rPr lang="en-US" altLang="ko-KR" b="1"/>
              <a:t> – Vanilla Recurrent Neural Network</a:t>
            </a: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>
              <a:defRPr/>
            </a:pPr>
            <a:r>
              <a:rPr lang="en-US" altLang="ko-KR" b="1">
                <a:solidFill>
                  <a:srgbClr val="C00000"/>
                </a:solidFill>
                <a:highlight>
                  <a:srgbClr val="FFFF00"/>
                </a:highlight>
              </a:rPr>
              <a:t>Vanishing gradient problem </a:t>
            </a: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r>
              <a:rPr lang="ko-KR" altLang="en-US" sz="1800" b="1">
                <a:solidFill>
                  <a:srgbClr val="0000FF"/>
                </a:solidFill>
                <a:highlight>
                  <a:srgbClr val="FFFF00"/>
                </a:highlight>
              </a:rPr>
              <a:t>시간 차이가 많이 날 경우</a:t>
            </a:r>
            <a:r>
              <a:rPr lang="en-US" altLang="ko-KR" sz="1800" b="1">
                <a:solidFill>
                  <a:srgbClr val="0000FF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1800" b="1">
                <a:solidFill>
                  <a:srgbClr val="0000FF"/>
                </a:solidFill>
                <a:highlight>
                  <a:srgbClr val="FFFF00"/>
                </a:highlight>
              </a:rPr>
              <a:t>기울기 소실 발생 </a:t>
            </a:r>
            <a:r>
              <a:rPr lang="en-US" altLang="ko-KR" sz="1800" b="1">
                <a:solidFill>
                  <a:srgbClr val="0000FF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ko-KR" altLang="en-US" sz="1800" b="1">
                <a:solidFill>
                  <a:srgbClr val="0000FF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학습 능력 저하 </a:t>
            </a:r>
            <a:endParaRPr lang="en-US" altLang="ko-KR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indent="0">
              <a:lnSpc>
                <a:spcPct val="150000"/>
              </a:lnSpc>
              <a:buNone/>
              <a:defRPr/>
            </a:pPr>
            <a:endParaRPr lang="en-US" altLang="ko-KR" b="1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b="1">
              <a:highlight>
                <a:srgbClr val="FFFF00"/>
              </a:highlight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600" b="1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53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19</a:t>
            </a:fld>
            <a:endParaRPr lang="ko-KR" altLang="en-US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B77C8-FA6B-4D18-8FB0-DB4441869197}"/>
              </a:ext>
            </a:extLst>
          </p:cNvPr>
          <p:cNvSpPr txBox="1"/>
          <p:nvPr/>
        </p:nvSpPr>
        <p:spPr>
          <a:xfrm>
            <a:off x="7308304" y="105824"/>
            <a:ext cx="1649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LSTM, GRU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AD3376-16A9-4D53-A094-76105F90B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4779688"/>
            <a:ext cx="4409096" cy="1418483"/>
          </a:xfrm>
          <a:prstGeom prst="rect">
            <a:avLst/>
          </a:prstGeom>
        </p:spPr>
      </p:pic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680E0840-94F4-4104-84F3-D73E91F71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37" y="4663944"/>
            <a:ext cx="4087223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C92C46-BFDE-4CF0-85D6-D793A3E545A2}"/>
              </a:ext>
            </a:extLst>
          </p:cNvPr>
          <p:cNvSpPr txBox="1"/>
          <p:nvPr/>
        </p:nvSpPr>
        <p:spPr>
          <a:xfrm>
            <a:off x="129322" y="4581128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highlight>
                  <a:srgbClr val="FFFF00"/>
                </a:highlight>
              </a:rPr>
              <a:t>Unfolded </a:t>
            </a:r>
            <a:r>
              <a:rPr lang="ko-KR" altLang="en-US" sz="1200" b="1">
                <a:highlight>
                  <a:srgbClr val="FFFF00"/>
                </a:highlight>
              </a:rPr>
              <a:t>된 표현 </a:t>
            </a:r>
          </a:p>
        </p:txBody>
      </p:sp>
    </p:spTree>
    <p:extLst>
      <p:ext uri="{BB962C8B-B14F-4D97-AF65-F5344CB8AC3E}">
        <p14:creationId xmlns:p14="http://schemas.microsoft.com/office/powerpoint/2010/main" val="101201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80312" y="78740"/>
            <a:ext cx="1656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목차</a:t>
            </a:r>
          </a:p>
        </p:txBody>
      </p:sp>
      <p:sp>
        <p:nvSpPr>
          <p:cNvPr id="13" name="모서리가 둥근 직사각형 12"/>
          <p:cNvSpPr/>
          <p:nvPr/>
        </p:nvSpPr>
        <p:spPr>
          <a:xfrm rot="10800000">
            <a:off x="1116177" y="836037"/>
            <a:ext cx="6840760" cy="8647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28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9601" y="1049706"/>
            <a:ext cx="667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40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RNN </a:t>
            </a:r>
            <a:r>
              <a:rPr lang="ko-KR" altLang="en-US" sz="240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</a:t>
            </a:r>
            <a:r>
              <a:rPr lang="en-US" altLang="ko-KR" sz="240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LSTM </a:t>
            </a:r>
            <a:r>
              <a:rPr lang="ko-KR" altLang="en-US" sz="240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 설명 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79393" y="908044"/>
            <a:ext cx="6673912" cy="71958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/>
          <a:lstStyle/>
          <a:p>
            <a:r>
              <a:rPr lang="ko-KR" altLang="en-US" sz="2800" dirty="0"/>
              <a:t>목차</a:t>
            </a:r>
          </a:p>
        </p:txBody>
      </p:sp>
      <p:sp>
        <p:nvSpPr>
          <p:cNvPr id="2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283968" y="6561131"/>
            <a:ext cx="648072" cy="365125"/>
          </a:xfrm>
        </p:spPr>
        <p:txBody>
          <a:bodyPr/>
          <a:lstStyle/>
          <a:p>
            <a:fld id="{6BCCB3AF-423D-41CB-AFF9-3007F6A0777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5FBEAAF2-6252-5D4F-B8B9-A3F3D480207C}"/>
              </a:ext>
            </a:extLst>
          </p:cNvPr>
          <p:cNvSpPr/>
          <p:nvPr/>
        </p:nvSpPr>
        <p:spPr>
          <a:xfrm>
            <a:off x="2537450" y="2345596"/>
            <a:ext cx="4037480" cy="644788"/>
          </a:xfrm>
          <a:prstGeom prst="roundRect">
            <a:avLst/>
          </a:prstGeom>
          <a:solidFill>
            <a:srgbClr val="F7C80D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altLang="ko-KR" sz="1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시계열 기초 및 </a:t>
            </a:r>
            <a:r>
              <a:rPr lang="en-US" altLang="ko-KR" sz="1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RNN </a:t>
            </a:r>
            <a:r>
              <a:rPr lang="ko-KR" altLang="en-US" sz="1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설명</a:t>
            </a:r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079A909D-C09B-4E4C-9420-5098E2C856B1}"/>
              </a:ext>
            </a:extLst>
          </p:cNvPr>
          <p:cNvSpPr/>
          <p:nvPr/>
        </p:nvSpPr>
        <p:spPr>
          <a:xfrm>
            <a:off x="2537449" y="3350174"/>
            <a:ext cx="4037477" cy="64478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</a:t>
            </a:r>
            <a:r>
              <a:rPr lang="en-US" altLang="ko-KR" b="1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LSTM </a:t>
            </a:r>
            <a:r>
              <a:rPr lang="ko-KR" altLang="en-US" b="1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 설명 </a:t>
            </a:r>
            <a:endParaRPr lang="en-US" altLang="ko-KR" b="1" dirty="0">
              <a:solidFill>
                <a:schemeClr val="bg1"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모서리가 둥근 직사각형 19">
            <a:extLst>
              <a:ext uri="{FF2B5EF4-FFF2-40B4-BE49-F238E27FC236}">
                <a16:creationId xmlns:a16="http://schemas.microsoft.com/office/drawing/2014/main" id="{CC039892-CCDE-4F3C-BEBB-5935AB02D806}"/>
              </a:ext>
            </a:extLst>
          </p:cNvPr>
          <p:cNvSpPr/>
          <p:nvPr/>
        </p:nvSpPr>
        <p:spPr>
          <a:xfrm>
            <a:off x="2526339" y="4354752"/>
            <a:ext cx="4037477" cy="644788"/>
          </a:xfrm>
          <a:prstGeom prst="roundRect">
            <a:avLst/>
          </a:prstGeom>
          <a:solidFill>
            <a:srgbClr val="68A84A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altLang="ko-KR" b="1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III. LSTM </a:t>
            </a:r>
            <a:r>
              <a:rPr lang="ko-KR" altLang="en-US" b="1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endParaRPr lang="en-US" altLang="ko-KR" b="1" dirty="0">
              <a:solidFill>
                <a:schemeClr val="bg1"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284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 typical architecture of recurrent neural network">
            <a:extLst>
              <a:ext uri="{FF2B5EF4-FFF2-40B4-BE49-F238E27FC236}">
                <a16:creationId xmlns:a16="http://schemas.microsoft.com/office/drawing/2014/main" id="{5D04F129-A8B9-428A-8F3C-DBA731725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128" y="3601242"/>
            <a:ext cx="4598376" cy="295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A1DDD1-2359-440F-A994-3D744FA99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549" y="1083767"/>
            <a:ext cx="6458902" cy="2313040"/>
          </a:xfrm>
          <a:prstGeom prst="rect">
            <a:avLst/>
          </a:prstGeom>
        </p:spPr>
      </p:pic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ko-KR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3. RNN </a:t>
            </a:r>
            <a:r>
              <a:rPr kumimoji="1" lang="ko-KR" altLang="en-US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기초</a:t>
            </a:r>
            <a:endParaRPr lang="en-US" altLang="x-none" dirty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/>
              <a:t>기본 </a:t>
            </a:r>
            <a:r>
              <a:rPr lang="en-US" altLang="ko-KR" b="1"/>
              <a:t>RNN </a:t>
            </a:r>
            <a:r>
              <a:rPr lang="ko-KR" altLang="en-US" b="1"/>
              <a:t>구조 </a:t>
            </a:r>
            <a:r>
              <a:rPr lang="en-US" altLang="ko-KR" b="1"/>
              <a:t>– Vanilla Recurrent Neural Network</a:t>
            </a: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b="1">
                <a:solidFill>
                  <a:srgbClr val="C00000"/>
                </a:solidFill>
                <a:highlight>
                  <a:srgbClr val="FFFF00"/>
                </a:highlight>
              </a:rPr>
              <a:t>기본 </a:t>
            </a:r>
            <a:r>
              <a:rPr lang="en-US" altLang="ko-KR" b="1">
                <a:solidFill>
                  <a:srgbClr val="C00000"/>
                </a:solidFill>
                <a:highlight>
                  <a:srgbClr val="FFFF00"/>
                </a:highlight>
              </a:rPr>
              <a:t>RNN</a:t>
            </a:r>
            <a:r>
              <a:rPr lang="ko-KR" altLang="en-US" b="1">
                <a:solidFill>
                  <a:srgbClr val="C00000"/>
                </a:solidFill>
                <a:highlight>
                  <a:srgbClr val="FFFF00"/>
                </a:highlight>
              </a:rPr>
              <a:t>에 대한 다른 구조적 표현</a:t>
            </a:r>
            <a:endParaRPr lang="en-US" altLang="ko-KR" b="1">
              <a:highlight>
                <a:srgbClr val="FFFF00"/>
              </a:highlight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600" b="1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53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20</a:t>
            </a:fld>
            <a:endParaRPr lang="ko-KR" altLang="en-US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B77C8-FA6B-4D18-8FB0-DB4441869197}"/>
              </a:ext>
            </a:extLst>
          </p:cNvPr>
          <p:cNvSpPr txBox="1"/>
          <p:nvPr/>
        </p:nvSpPr>
        <p:spPr>
          <a:xfrm>
            <a:off x="7308304" y="105824"/>
            <a:ext cx="1649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LSTM, GRU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6D3932-AC68-4C17-95D8-3903F1159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816" y="4027376"/>
            <a:ext cx="426260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68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ko-KR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4. LSTM (Long Short-Term Memory)</a:t>
            </a:r>
            <a:endParaRPr lang="en-US" altLang="x-none" dirty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C00000"/>
                </a:solidFill>
                <a:highlight>
                  <a:srgbClr val="FFFF00"/>
                </a:highlight>
              </a:rPr>
              <a:t>LSTM(Long Short-Term Memory)</a:t>
            </a: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600" b="1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53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21</a:t>
            </a:fld>
            <a:endParaRPr lang="ko-KR" altLang="en-US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B77C8-FA6B-4D18-8FB0-DB4441869197}"/>
              </a:ext>
            </a:extLst>
          </p:cNvPr>
          <p:cNvSpPr txBox="1"/>
          <p:nvPr/>
        </p:nvSpPr>
        <p:spPr>
          <a:xfrm>
            <a:off x="7308304" y="105824"/>
            <a:ext cx="1649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LSTM, GRU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EFEF33-7B69-44ED-B8DC-B13B25DAF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03757"/>
            <a:ext cx="5904656" cy="22732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EEFAFD-4B7C-4C29-9B2B-0F646CA25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5062518"/>
            <a:ext cx="2494521" cy="1281971"/>
          </a:xfrm>
          <a:prstGeom prst="rect">
            <a:avLst/>
          </a:prstGeom>
        </p:spPr>
      </p:pic>
      <p:pic>
        <p:nvPicPr>
          <p:cNvPr id="14" name="그림 13" descr="텍스트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FDC5ECE4-E7F2-4B9C-8A7A-EABB00540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18" y="3350089"/>
            <a:ext cx="2425487" cy="14123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5D645E2-D33E-4F28-A1BC-A0D083D6D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79" y="2961554"/>
            <a:ext cx="6228184" cy="350226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956015-954A-4DBD-A3BC-DCA4F5FE70F7}"/>
              </a:ext>
            </a:extLst>
          </p:cNvPr>
          <p:cNvCxnSpPr/>
          <p:nvPr/>
        </p:nvCxnSpPr>
        <p:spPr>
          <a:xfrm flipH="1">
            <a:off x="899592" y="2276872"/>
            <a:ext cx="1152128" cy="1368152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B5DAF19-39BF-452B-8454-5463B7B4FE66}"/>
              </a:ext>
            </a:extLst>
          </p:cNvPr>
          <p:cNvCxnSpPr>
            <a:cxnSpLocks/>
          </p:cNvCxnSpPr>
          <p:nvPr/>
        </p:nvCxnSpPr>
        <p:spPr>
          <a:xfrm>
            <a:off x="3923928" y="2276872"/>
            <a:ext cx="1296144" cy="1368152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BCE2C8-C610-466A-A79B-AC1192EF9650}"/>
              </a:ext>
            </a:extLst>
          </p:cNvPr>
          <p:cNvSpPr txBox="1"/>
          <p:nvPr/>
        </p:nvSpPr>
        <p:spPr>
          <a:xfrm>
            <a:off x="5076056" y="6497971"/>
            <a:ext cx="46037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https://blog.mlreview.com/understanding-lstm-and-its-diagrams-37e2f46f1714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5C3B54-2DCF-4285-96BA-D32A4958D69A}"/>
              </a:ext>
            </a:extLst>
          </p:cNvPr>
          <p:cNvSpPr txBox="1"/>
          <p:nvPr/>
        </p:nvSpPr>
        <p:spPr>
          <a:xfrm>
            <a:off x="6372200" y="945264"/>
            <a:ext cx="237626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100" b="1">
                <a:highlight>
                  <a:srgbClr val="FFFF00"/>
                </a:highlight>
              </a:rPr>
              <a:t>기억할 것은 오래기억하고 잊을것은 빨리 잊어버림 </a:t>
            </a:r>
            <a:r>
              <a:rPr lang="en-US" altLang="ko-KR" sz="1100" b="1">
                <a:highlight>
                  <a:srgbClr val="FFFF00"/>
                </a:highlight>
              </a:rPr>
              <a:t>! 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b="1">
                <a:solidFill>
                  <a:srgbClr val="00B050"/>
                </a:solidFill>
              </a:rPr>
              <a:t>Cell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en-US" altLang="ko-KR" sz="1100" b="1">
                <a:solidFill>
                  <a:srgbClr val="00B050"/>
                </a:solidFill>
              </a:rPr>
              <a:t>state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b="1">
                <a:solidFill>
                  <a:srgbClr val="FF0000"/>
                </a:solidFill>
              </a:rPr>
              <a:t>Hidden state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>
                <a:highlight>
                  <a:srgbClr val="FFFF00"/>
                </a:highlight>
              </a:rPr>
              <a:t>Forget gate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>
                <a:highlight>
                  <a:srgbClr val="FFFF00"/>
                </a:highlight>
              </a:rPr>
              <a:t>Input gate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>
                <a:highlight>
                  <a:srgbClr val="FFFF00"/>
                </a:highlight>
              </a:rPr>
              <a:t>output gate</a:t>
            </a:r>
            <a:endParaRPr lang="ko-KR" altLang="en-US" sz="110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3E861A-A24F-49DC-9356-AC2FF04B4C79}"/>
              </a:ext>
            </a:extLst>
          </p:cNvPr>
          <p:cNvSpPr txBox="1"/>
          <p:nvPr/>
        </p:nvSpPr>
        <p:spPr>
          <a:xfrm>
            <a:off x="899592" y="4577764"/>
            <a:ext cx="713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forget gate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21384E-BB99-49E2-A7E1-32D876A2A1DD}"/>
              </a:ext>
            </a:extLst>
          </p:cNvPr>
          <p:cNvSpPr txBox="1"/>
          <p:nvPr/>
        </p:nvSpPr>
        <p:spPr>
          <a:xfrm>
            <a:off x="2656879" y="4582741"/>
            <a:ext cx="713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input gate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383CED-95E9-4019-B021-9CDB471FCA93}"/>
              </a:ext>
            </a:extLst>
          </p:cNvPr>
          <p:cNvSpPr txBox="1"/>
          <p:nvPr/>
        </p:nvSpPr>
        <p:spPr>
          <a:xfrm>
            <a:off x="3915403" y="4343355"/>
            <a:ext cx="713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output gate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FDDCCB-E812-4C5C-BC18-5B325676AA4E}"/>
              </a:ext>
            </a:extLst>
          </p:cNvPr>
          <p:cNvSpPr txBox="1"/>
          <p:nvPr/>
        </p:nvSpPr>
        <p:spPr>
          <a:xfrm>
            <a:off x="5508104" y="2396032"/>
            <a:ext cx="3863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rgbClr val="C00000"/>
                </a:solidFill>
              </a:rPr>
              <a:t>1-layer Neural Network </a:t>
            </a:r>
            <a:r>
              <a:rPr lang="ko-KR" altLang="en-US" sz="1200">
                <a:solidFill>
                  <a:srgbClr val="C00000"/>
                </a:solidFill>
              </a:rPr>
              <a:t>위치 주의</a:t>
            </a:r>
            <a:endParaRPr lang="en-US" altLang="ko-KR" sz="1200">
              <a:solidFill>
                <a:srgbClr val="C00000"/>
              </a:solidFill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rgbClr val="C00000"/>
                </a:solidFill>
              </a:rPr>
              <a:t>element wise </a:t>
            </a:r>
            <a:r>
              <a:rPr lang="ko-KR" altLang="en-US" sz="1200">
                <a:solidFill>
                  <a:srgbClr val="C00000"/>
                </a:solidFill>
              </a:rPr>
              <a:t>곱셈</a:t>
            </a:r>
            <a:r>
              <a:rPr lang="en-US" altLang="ko-KR" sz="1200">
                <a:solidFill>
                  <a:srgbClr val="C00000"/>
                </a:solidFill>
              </a:rPr>
              <a:t>(hadamard product)</a:t>
            </a:r>
            <a:r>
              <a:rPr lang="ko-KR" altLang="en-US" sz="1200">
                <a:solidFill>
                  <a:srgbClr val="C00000"/>
                </a:solidFill>
              </a:rPr>
              <a:t>의 의미 주의</a:t>
            </a:r>
            <a:endParaRPr lang="en-US" altLang="ko-KR" sz="1200">
              <a:solidFill>
                <a:srgbClr val="C00000"/>
              </a:solidFill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2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2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ko-KR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4. LSTM (Long Short-Term Memory)</a:t>
            </a:r>
            <a:endParaRPr lang="en-US" altLang="x-none" dirty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C00000"/>
                </a:solidFill>
                <a:highlight>
                  <a:srgbClr val="FFFF00"/>
                </a:highlight>
              </a:rPr>
              <a:t>LSTM(Long Short-Term Memory)</a:t>
            </a: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r>
              <a:rPr lang="en-US" altLang="ko-KR" sz="1800" b="1">
                <a:solidFill>
                  <a:srgbClr val="0000FF"/>
                </a:solidFill>
              </a:rPr>
              <a:t>Cell state : </a:t>
            </a:r>
          </a:p>
          <a:p>
            <a:pPr marL="719138" lvl="2" indent="-92075">
              <a:buFont typeface="Wingdings" panose="05000000000000000000" pitchFamily="2" charset="2"/>
              <a:buChar char="ü"/>
              <a:defRPr/>
            </a:pPr>
            <a:r>
              <a:rPr lang="ko-KR" altLang="en-US" sz="1400" b="1">
                <a:solidFill>
                  <a:srgbClr val="92D050"/>
                </a:solidFill>
              </a:rPr>
              <a:t> 기억을 오래하는 구조</a:t>
            </a:r>
            <a:r>
              <a:rPr lang="en-US" altLang="ko-KR" sz="1400" b="1">
                <a:solidFill>
                  <a:srgbClr val="92D050"/>
                </a:solidFill>
              </a:rPr>
              <a:t>, </a:t>
            </a:r>
            <a:r>
              <a:rPr lang="ko-KR" altLang="en-US" sz="1400" b="1">
                <a:solidFill>
                  <a:srgbClr val="92D050"/>
                </a:solidFill>
              </a:rPr>
              <a:t>새로운 특징을 덧셈으로 만든 구조 </a:t>
            </a:r>
            <a:endParaRPr lang="en-US" altLang="ko-KR" sz="1400" b="1">
              <a:solidFill>
                <a:srgbClr val="92D050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r>
              <a:rPr lang="en-US" altLang="ko-KR" sz="1800" b="1">
                <a:solidFill>
                  <a:srgbClr val="0000FF"/>
                </a:solidFill>
              </a:rPr>
              <a:t>Hidden state : </a:t>
            </a:r>
          </a:p>
          <a:p>
            <a:pPr marL="719138" lvl="2" indent="-92075">
              <a:buFont typeface="Wingdings" panose="05000000000000000000" pitchFamily="2" charset="2"/>
              <a:buChar char="ü"/>
              <a:defRPr/>
            </a:pPr>
            <a:r>
              <a:rPr lang="ko-KR" altLang="en-US" sz="1400" b="1"/>
              <a:t>계층의 출력이면서</a:t>
            </a:r>
            <a:r>
              <a:rPr lang="en-US" altLang="ko-KR" sz="1400" b="1"/>
              <a:t>, </a:t>
            </a:r>
            <a:r>
              <a:rPr lang="ko-KR" altLang="en-US" sz="1400" b="1"/>
              <a:t>다음번 </a:t>
            </a:r>
            <a:r>
              <a:rPr lang="en-US" altLang="ko-KR" sz="1400" b="1"/>
              <a:t>time step</a:t>
            </a:r>
            <a:r>
              <a:rPr lang="ko-KR" altLang="en-US" sz="1400" b="1"/>
              <a:t>용 정보 </a:t>
            </a:r>
            <a:endParaRPr lang="en-US" altLang="ko-KR" sz="1400" b="1"/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600" b="1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53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22</a:t>
            </a:fld>
            <a:endParaRPr lang="ko-KR" altLang="en-US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B77C8-FA6B-4D18-8FB0-DB4441869197}"/>
              </a:ext>
            </a:extLst>
          </p:cNvPr>
          <p:cNvSpPr txBox="1"/>
          <p:nvPr/>
        </p:nvSpPr>
        <p:spPr>
          <a:xfrm>
            <a:off x="7308304" y="105824"/>
            <a:ext cx="1649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LSTM, GRU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EEFAFD-4B7C-4C29-9B2B-0F646CA25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269" y="3379741"/>
            <a:ext cx="2494521" cy="1281971"/>
          </a:xfrm>
          <a:prstGeom prst="rect">
            <a:avLst/>
          </a:prstGeom>
        </p:spPr>
      </p:pic>
      <p:pic>
        <p:nvPicPr>
          <p:cNvPr id="14" name="그림 13" descr="텍스트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FDC5ECE4-E7F2-4B9C-8A7A-EABB00540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1700808"/>
            <a:ext cx="2425487" cy="14123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BCE2C8-C610-466A-A79B-AC1192EF9650}"/>
              </a:ext>
            </a:extLst>
          </p:cNvPr>
          <p:cNvSpPr txBox="1"/>
          <p:nvPr/>
        </p:nvSpPr>
        <p:spPr>
          <a:xfrm>
            <a:off x="5076056" y="6497971"/>
            <a:ext cx="46037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https://blog.mlreview.com/understanding-lstm-and-its-diagrams-37e2f46f1714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FB4DA93-069E-46B6-B7F3-009F00678385}"/>
              </a:ext>
            </a:extLst>
          </p:cNvPr>
          <p:cNvGrpSpPr/>
          <p:nvPr/>
        </p:nvGrpSpPr>
        <p:grpSpPr>
          <a:xfrm>
            <a:off x="584448" y="2204864"/>
            <a:ext cx="5472608" cy="2880320"/>
            <a:chOff x="78979" y="2961554"/>
            <a:chExt cx="6228184" cy="350226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5D645E2-D33E-4F28-A1BC-A0D083D6D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79" y="2961554"/>
              <a:ext cx="6228184" cy="350226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3E861A-A24F-49DC-9356-AC2FF04B4C79}"/>
                </a:ext>
              </a:extLst>
            </p:cNvPr>
            <p:cNvSpPr txBox="1"/>
            <p:nvPr/>
          </p:nvSpPr>
          <p:spPr>
            <a:xfrm>
              <a:off x="899592" y="4577764"/>
              <a:ext cx="713235" cy="4989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500" b="1"/>
                <a:t>forget gate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21384E-BB99-49E2-A7E1-32D876A2A1DD}"/>
                </a:ext>
              </a:extLst>
            </p:cNvPr>
            <p:cNvSpPr txBox="1"/>
            <p:nvPr/>
          </p:nvSpPr>
          <p:spPr>
            <a:xfrm>
              <a:off x="2656878" y="4582741"/>
              <a:ext cx="713234" cy="205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500" b="1"/>
                <a:t>input gate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383CED-95E9-4019-B021-9CDB471FCA93}"/>
                </a:ext>
              </a:extLst>
            </p:cNvPr>
            <p:cNvSpPr txBox="1"/>
            <p:nvPr/>
          </p:nvSpPr>
          <p:spPr>
            <a:xfrm>
              <a:off x="3915404" y="4343355"/>
              <a:ext cx="713235" cy="4989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500" b="1"/>
                <a:t>output gate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9820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ko-KR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4. LSTM (Long Short-Term Memory)</a:t>
            </a:r>
            <a:endParaRPr lang="en-US" altLang="x-none" dirty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C00000"/>
                </a:solidFill>
              </a:rPr>
              <a:t>Forget Gate</a:t>
            </a: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r>
              <a:rPr lang="en-US" altLang="ko-KR" sz="1800" b="1">
                <a:solidFill>
                  <a:srgbClr val="0000FF"/>
                </a:solidFill>
              </a:rPr>
              <a:t>Cell state </a:t>
            </a:r>
            <a:r>
              <a:rPr lang="ko-KR" altLang="en-US" sz="1800" b="1">
                <a:solidFill>
                  <a:srgbClr val="0000FF"/>
                </a:solidFill>
              </a:rPr>
              <a:t>값에 곱해짐으로서</a:t>
            </a:r>
            <a:r>
              <a:rPr lang="en-US" altLang="ko-KR" sz="1800" b="1">
                <a:solidFill>
                  <a:srgbClr val="0000FF"/>
                </a:solidFill>
              </a:rPr>
              <a:t>, </a:t>
            </a:r>
          </a:p>
          <a:p>
            <a:pPr indent="0">
              <a:buNone/>
              <a:defRPr/>
            </a:pPr>
            <a:r>
              <a:rPr lang="ko-KR" altLang="en-US" sz="1800" b="1">
                <a:solidFill>
                  <a:srgbClr val="0000FF"/>
                </a:solidFill>
              </a:rPr>
              <a:t>   </a:t>
            </a:r>
            <a:r>
              <a:rPr lang="ko-KR" altLang="en-US" sz="1800" b="1">
                <a:solidFill>
                  <a:srgbClr val="C00000"/>
                </a:solidFill>
              </a:rPr>
              <a:t>얼마만큼 잊혀질지를 결정함 </a:t>
            </a: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600" b="1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53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23</a:t>
            </a:fld>
            <a:endParaRPr lang="ko-KR" altLang="en-US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B77C8-FA6B-4D18-8FB0-DB4441869197}"/>
              </a:ext>
            </a:extLst>
          </p:cNvPr>
          <p:cNvSpPr txBox="1"/>
          <p:nvPr/>
        </p:nvSpPr>
        <p:spPr>
          <a:xfrm>
            <a:off x="7308304" y="105824"/>
            <a:ext cx="1649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LSTM, GRU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EEFAFD-4B7C-4C29-9B2B-0F646CA25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501008"/>
            <a:ext cx="2407039" cy="1237013"/>
          </a:xfrm>
          <a:prstGeom prst="rect">
            <a:avLst/>
          </a:prstGeom>
        </p:spPr>
      </p:pic>
      <p:pic>
        <p:nvPicPr>
          <p:cNvPr id="14" name="그림 13" descr="텍스트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FDC5ECE4-E7F2-4B9C-8A7A-EABB00540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74" y="2241876"/>
            <a:ext cx="2015638" cy="11736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BCE2C8-C610-466A-A79B-AC1192EF9650}"/>
              </a:ext>
            </a:extLst>
          </p:cNvPr>
          <p:cNvSpPr txBox="1"/>
          <p:nvPr/>
        </p:nvSpPr>
        <p:spPr>
          <a:xfrm>
            <a:off x="5076056" y="6497971"/>
            <a:ext cx="46037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https://blog.mlreview.com/understanding-lstm-and-its-diagrams-37e2f46f1714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FB4DA93-069E-46B6-B7F3-009F00678385}"/>
              </a:ext>
            </a:extLst>
          </p:cNvPr>
          <p:cNvGrpSpPr/>
          <p:nvPr/>
        </p:nvGrpSpPr>
        <p:grpSpPr>
          <a:xfrm>
            <a:off x="5991460" y="585311"/>
            <a:ext cx="3033228" cy="1616374"/>
            <a:chOff x="78979" y="2961554"/>
            <a:chExt cx="6228184" cy="350226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5D645E2-D33E-4F28-A1BC-A0D083D6D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79" y="2961554"/>
              <a:ext cx="6228184" cy="350226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3E861A-A24F-49DC-9356-AC2FF04B4C79}"/>
                </a:ext>
              </a:extLst>
            </p:cNvPr>
            <p:cNvSpPr txBox="1"/>
            <p:nvPr/>
          </p:nvSpPr>
          <p:spPr>
            <a:xfrm>
              <a:off x="899592" y="4577764"/>
              <a:ext cx="713235" cy="400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00" b="1"/>
                <a:t>forget gate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21384E-BB99-49E2-A7E1-32D876A2A1DD}"/>
                </a:ext>
              </a:extLst>
            </p:cNvPr>
            <p:cNvSpPr txBox="1"/>
            <p:nvPr/>
          </p:nvSpPr>
          <p:spPr>
            <a:xfrm>
              <a:off x="2656880" y="4582741"/>
              <a:ext cx="713235" cy="400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00" b="1"/>
                <a:t>forget gate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383CED-95E9-4019-B021-9CDB471FCA93}"/>
                </a:ext>
              </a:extLst>
            </p:cNvPr>
            <p:cNvSpPr txBox="1"/>
            <p:nvPr/>
          </p:nvSpPr>
          <p:spPr>
            <a:xfrm>
              <a:off x="3915404" y="4343355"/>
              <a:ext cx="713235" cy="400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00" b="1"/>
                <a:t>output gate</a:t>
              </a:r>
            </a:p>
          </p:txBody>
        </p:sp>
      </p:grp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4816FA9-84A0-4D20-8E9C-ABC8DE47D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83" y="2132856"/>
            <a:ext cx="5082976" cy="277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F8BCDF-9DE3-4D11-BCA1-7AA306F8E64B}"/>
              </a:ext>
            </a:extLst>
          </p:cNvPr>
          <p:cNvSpPr txBox="1"/>
          <p:nvPr/>
        </p:nvSpPr>
        <p:spPr>
          <a:xfrm>
            <a:off x="310869" y="4515385"/>
            <a:ext cx="82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solidFill>
                  <a:srgbClr val="C00000"/>
                </a:solidFill>
              </a:rPr>
              <a:t>이전 </a:t>
            </a:r>
            <a:r>
              <a:rPr lang="en-US" altLang="ko-KR" sz="1000">
                <a:solidFill>
                  <a:srgbClr val="C00000"/>
                </a:solidFill>
              </a:rPr>
              <a:t>LSTM </a:t>
            </a:r>
            <a:r>
              <a:rPr lang="ko-KR" altLang="en-US" sz="1000">
                <a:solidFill>
                  <a:srgbClr val="C00000"/>
                </a:solidFill>
              </a:rPr>
              <a:t>출력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497DC5-02FD-4016-9DC1-05B91E35193D}"/>
              </a:ext>
            </a:extLst>
          </p:cNvPr>
          <p:cNvSpPr txBox="1"/>
          <p:nvPr/>
        </p:nvSpPr>
        <p:spPr>
          <a:xfrm>
            <a:off x="1823037" y="4614843"/>
            <a:ext cx="82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solidFill>
                  <a:srgbClr val="C00000"/>
                </a:solidFill>
              </a:rPr>
              <a:t>현재 </a:t>
            </a:r>
            <a:r>
              <a:rPr lang="en-US" altLang="ko-KR" sz="1000">
                <a:solidFill>
                  <a:srgbClr val="C00000"/>
                </a:solidFill>
              </a:rPr>
              <a:t>LSTM </a:t>
            </a:r>
            <a:r>
              <a:rPr lang="ko-KR" altLang="en-US" sz="1000">
                <a:solidFill>
                  <a:srgbClr val="C00000"/>
                </a:solidFill>
              </a:rPr>
              <a:t>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63D782-5945-4617-B339-22C181EC4111}"/>
              </a:ext>
            </a:extLst>
          </p:cNvPr>
          <p:cNvSpPr txBox="1"/>
          <p:nvPr/>
        </p:nvSpPr>
        <p:spPr>
          <a:xfrm>
            <a:off x="449435" y="2348785"/>
            <a:ext cx="1257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solidFill>
                  <a:srgbClr val="C00000"/>
                </a:solidFill>
              </a:rPr>
              <a:t>이전 </a:t>
            </a:r>
            <a:r>
              <a:rPr lang="en-US" altLang="ko-KR" sz="1000">
                <a:solidFill>
                  <a:srgbClr val="C00000"/>
                </a:solidFill>
              </a:rPr>
              <a:t>Cell sate </a:t>
            </a:r>
            <a:r>
              <a:rPr lang="ko-KR" altLang="en-US" sz="1000">
                <a:solidFill>
                  <a:srgbClr val="C00000"/>
                </a:solidFill>
              </a:rPr>
              <a:t>값</a:t>
            </a:r>
            <a:endParaRPr lang="en-US" altLang="ko-KR" sz="1000">
              <a:solidFill>
                <a:srgbClr val="C00000"/>
              </a:solidFill>
            </a:endParaRP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기억값</a:t>
            </a:r>
            <a:r>
              <a:rPr lang="en-US" altLang="ko-KR" sz="1000">
                <a:solidFill>
                  <a:srgbClr val="C00000"/>
                </a:solidFill>
              </a:rPr>
              <a:t>)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5F9E3A-5F4E-4F7A-ABB5-584F29D6D2C0}"/>
              </a:ext>
            </a:extLst>
          </p:cNvPr>
          <p:cNvSpPr txBox="1"/>
          <p:nvPr/>
        </p:nvSpPr>
        <p:spPr>
          <a:xfrm>
            <a:off x="1608283" y="4313047"/>
            <a:ext cx="1257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bias</a:t>
            </a:r>
            <a:r>
              <a:rPr lang="ko-KR" altLang="en-US" sz="1000">
                <a:solidFill>
                  <a:srgbClr val="C00000"/>
                </a:solidFill>
              </a:rPr>
              <a:t> 값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D3AB22-8928-446B-A9D7-9C72FF257241}"/>
              </a:ext>
            </a:extLst>
          </p:cNvPr>
          <p:cNvSpPr txBox="1"/>
          <p:nvPr/>
        </p:nvSpPr>
        <p:spPr>
          <a:xfrm>
            <a:off x="1705625" y="1855857"/>
            <a:ext cx="2511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  <a:highlight>
                  <a:srgbClr val="FFFF00"/>
                </a:highlight>
              </a:rPr>
              <a:t>sigmoid</a:t>
            </a:r>
            <a:r>
              <a:rPr lang="ko-KR" altLang="en-US" sz="1000">
                <a:solidFill>
                  <a:srgbClr val="C00000"/>
                </a:solidFill>
                <a:highlight>
                  <a:srgbClr val="FFFF00"/>
                </a:highlight>
              </a:rPr>
              <a:t> 출력은 </a:t>
            </a:r>
            <a:r>
              <a:rPr lang="en-US" altLang="ko-KR" sz="1000">
                <a:solidFill>
                  <a:srgbClr val="C00000"/>
                </a:solidFill>
                <a:highlight>
                  <a:srgbClr val="FFFF00"/>
                </a:highlight>
              </a:rPr>
              <a:t>0~1</a:t>
            </a:r>
            <a:r>
              <a:rPr lang="ko-KR" altLang="en-US" sz="1000">
                <a:solidFill>
                  <a:srgbClr val="C00000"/>
                </a:solidFill>
                <a:highlight>
                  <a:srgbClr val="FFFF00"/>
                </a:highlight>
              </a:rPr>
              <a:t>의 값을 가짐</a:t>
            </a:r>
            <a:r>
              <a:rPr lang="en-US" altLang="ko-KR" sz="1000">
                <a:solidFill>
                  <a:srgbClr val="C00000"/>
                </a:solidFill>
                <a:highlight>
                  <a:srgbClr val="FFFF00"/>
                </a:highlight>
              </a:rPr>
              <a:t>. </a:t>
            </a:r>
            <a:r>
              <a:rPr lang="ko-KR" altLang="en-US" sz="1000">
                <a:solidFill>
                  <a:srgbClr val="C00000"/>
                </a:solidFill>
                <a:highlight>
                  <a:srgbClr val="FFFF00"/>
                </a:highlight>
              </a:rPr>
              <a:t>그 값이 </a:t>
            </a:r>
            <a:r>
              <a:rPr lang="en-US" altLang="ko-KR" sz="1000">
                <a:solidFill>
                  <a:srgbClr val="C00000"/>
                </a:solidFill>
                <a:highlight>
                  <a:srgbClr val="FFFF00"/>
                </a:highlight>
              </a:rPr>
              <a:t>cell state</a:t>
            </a:r>
            <a:r>
              <a:rPr lang="ko-KR" altLang="en-US" sz="1000">
                <a:solidFill>
                  <a:srgbClr val="C00000"/>
                </a:solidFill>
                <a:highlight>
                  <a:srgbClr val="FFFF00"/>
                </a:highlight>
              </a:rPr>
              <a:t>값에 </a:t>
            </a:r>
            <a:r>
              <a:rPr lang="en-US" altLang="ko-KR" sz="1000">
                <a:solidFill>
                  <a:srgbClr val="C00000"/>
                </a:solidFill>
                <a:highlight>
                  <a:srgbClr val="FFFF00"/>
                </a:highlight>
              </a:rPr>
              <a:t>element wise</a:t>
            </a:r>
            <a:r>
              <a:rPr lang="ko-KR" altLang="en-US" sz="1000">
                <a:solidFill>
                  <a:srgbClr val="C00000"/>
                </a:solidFill>
                <a:highlight>
                  <a:srgbClr val="FFFF00"/>
                </a:highlight>
              </a:rPr>
              <a:t>로 곱해짐</a:t>
            </a:r>
            <a:r>
              <a:rPr lang="en-US" altLang="ko-KR" sz="1000">
                <a:solidFill>
                  <a:srgbClr val="C00000"/>
                </a:solidFill>
                <a:highlight>
                  <a:srgbClr val="FFFF00"/>
                </a:highlight>
              </a:rPr>
              <a:t>.</a:t>
            </a:r>
          </a:p>
          <a:p>
            <a:pPr algn="ctr"/>
            <a:r>
              <a:rPr lang="ko-KR" altLang="en-US" sz="1000">
                <a:solidFill>
                  <a:srgbClr val="C00000"/>
                </a:solidFill>
                <a:highlight>
                  <a:srgbClr val="FFFF00"/>
                </a:highlight>
              </a:rPr>
              <a:t>결과는 어떻게 되나 </a:t>
            </a:r>
            <a:r>
              <a:rPr lang="en-US" altLang="ko-KR" sz="1000">
                <a:solidFill>
                  <a:srgbClr val="C00000"/>
                </a:solidFill>
                <a:highlight>
                  <a:srgbClr val="FFFF00"/>
                </a:highlight>
              </a:rPr>
              <a:t>? </a:t>
            </a:r>
            <a:endParaRPr lang="ko-KR" altLang="en-US" sz="100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9CE4D9D-2820-4CEC-AA4F-F937CADA58D1}"/>
              </a:ext>
            </a:extLst>
          </p:cNvPr>
          <p:cNvCxnSpPr>
            <a:stCxn id="20" idx="2"/>
          </p:cNvCxnSpPr>
          <p:nvPr/>
        </p:nvCxnSpPr>
        <p:spPr>
          <a:xfrm flipH="1">
            <a:off x="2439948" y="2409855"/>
            <a:ext cx="521372" cy="3295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4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ko-KR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4. LSTM (Long Short-Term Memory)</a:t>
            </a:r>
            <a:endParaRPr lang="en-US" altLang="x-none" dirty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C00000"/>
                </a:solidFill>
              </a:rPr>
              <a:t>Input Gate</a:t>
            </a: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r>
              <a:rPr lang="en-US" altLang="ko-KR" sz="1800" b="1">
                <a:solidFill>
                  <a:srgbClr val="0000FF"/>
                </a:solidFill>
              </a:rPr>
              <a:t>sigmoid activation </a:t>
            </a:r>
            <a:r>
              <a:rPr lang="ko-KR" altLang="en-US" sz="1800" b="1">
                <a:solidFill>
                  <a:srgbClr val="0000FF"/>
                </a:solidFill>
              </a:rPr>
              <a:t>함수는 </a:t>
            </a:r>
            <a:r>
              <a:rPr lang="en-US" altLang="ko-KR" sz="1800" b="1">
                <a:solidFill>
                  <a:srgbClr val="0000FF"/>
                </a:solidFill>
              </a:rPr>
              <a:t>0~1</a:t>
            </a:r>
            <a:r>
              <a:rPr lang="ko-KR" altLang="en-US" sz="1800" b="1">
                <a:solidFill>
                  <a:srgbClr val="0000FF"/>
                </a:solidFill>
              </a:rPr>
              <a:t>의 출력 가짐</a:t>
            </a: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r>
              <a:rPr lang="ko-KR" altLang="en-US" sz="1800" b="1">
                <a:solidFill>
                  <a:srgbClr val="0000FF"/>
                </a:solidFill>
              </a:rPr>
              <a:t>새롭게 추출한 특징을 얼마만큼 사용할지 결정함</a:t>
            </a: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600" b="1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53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24</a:t>
            </a:fld>
            <a:endParaRPr lang="ko-KR" altLang="en-US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B77C8-FA6B-4D18-8FB0-DB4441869197}"/>
              </a:ext>
            </a:extLst>
          </p:cNvPr>
          <p:cNvSpPr txBox="1"/>
          <p:nvPr/>
        </p:nvSpPr>
        <p:spPr>
          <a:xfrm>
            <a:off x="7308304" y="105824"/>
            <a:ext cx="1649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LSTM, GRU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EEFAFD-4B7C-4C29-9B2B-0F646CA25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598" y="3645024"/>
            <a:ext cx="2407039" cy="1237013"/>
          </a:xfrm>
          <a:prstGeom prst="rect">
            <a:avLst/>
          </a:prstGeom>
        </p:spPr>
      </p:pic>
      <p:pic>
        <p:nvPicPr>
          <p:cNvPr id="14" name="그림 13" descr="텍스트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FDC5ECE4-E7F2-4B9C-8A7A-EABB00540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74" y="2241876"/>
            <a:ext cx="2015638" cy="11736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BCE2C8-C610-466A-A79B-AC1192EF9650}"/>
              </a:ext>
            </a:extLst>
          </p:cNvPr>
          <p:cNvSpPr txBox="1"/>
          <p:nvPr/>
        </p:nvSpPr>
        <p:spPr>
          <a:xfrm>
            <a:off x="5076056" y="6497971"/>
            <a:ext cx="46037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https://blog.mlreview.com/understanding-lstm-and-its-diagrams-37e2f46f1714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FB4DA93-069E-46B6-B7F3-009F00678385}"/>
              </a:ext>
            </a:extLst>
          </p:cNvPr>
          <p:cNvGrpSpPr/>
          <p:nvPr/>
        </p:nvGrpSpPr>
        <p:grpSpPr>
          <a:xfrm>
            <a:off x="5991460" y="585311"/>
            <a:ext cx="3033228" cy="1616374"/>
            <a:chOff x="78979" y="2961554"/>
            <a:chExt cx="6228184" cy="350226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5D645E2-D33E-4F28-A1BC-A0D083D6D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79" y="2961554"/>
              <a:ext cx="6228184" cy="350226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3E861A-A24F-49DC-9356-AC2FF04B4C79}"/>
                </a:ext>
              </a:extLst>
            </p:cNvPr>
            <p:cNvSpPr txBox="1"/>
            <p:nvPr/>
          </p:nvSpPr>
          <p:spPr>
            <a:xfrm>
              <a:off x="899592" y="4577764"/>
              <a:ext cx="713235" cy="400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00" b="1"/>
                <a:t>forget gate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21384E-BB99-49E2-A7E1-32D876A2A1DD}"/>
                </a:ext>
              </a:extLst>
            </p:cNvPr>
            <p:cNvSpPr txBox="1"/>
            <p:nvPr/>
          </p:nvSpPr>
          <p:spPr>
            <a:xfrm>
              <a:off x="2656880" y="4582741"/>
              <a:ext cx="713235" cy="400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00" b="1"/>
                <a:t>forget gate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383CED-95E9-4019-B021-9CDB471FCA93}"/>
                </a:ext>
              </a:extLst>
            </p:cNvPr>
            <p:cNvSpPr txBox="1"/>
            <p:nvPr/>
          </p:nvSpPr>
          <p:spPr>
            <a:xfrm>
              <a:off x="3915404" y="4343355"/>
              <a:ext cx="713235" cy="400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00" b="1"/>
                <a:t>output gate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1859C3C-C510-4764-849C-E0F5C296F46B}"/>
              </a:ext>
            </a:extLst>
          </p:cNvPr>
          <p:cNvGrpSpPr/>
          <p:nvPr/>
        </p:nvGrpSpPr>
        <p:grpSpPr>
          <a:xfrm>
            <a:off x="473069" y="2406924"/>
            <a:ext cx="5627289" cy="3107167"/>
            <a:chOff x="473069" y="2406924"/>
            <a:chExt cx="5627289" cy="3107167"/>
          </a:xfrm>
        </p:grpSpPr>
        <p:pic>
          <p:nvPicPr>
            <p:cNvPr id="14338" name="Picture 2">
              <a:extLst>
                <a:ext uri="{FF2B5EF4-FFF2-40B4-BE49-F238E27FC236}">
                  <a16:creationId xmlns:a16="http://schemas.microsoft.com/office/drawing/2014/main" id="{9A1CB9E0-3573-4CD6-B3AA-3188A505D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69" y="2446414"/>
              <a:ext cx="5627289" cy="306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41FD82-4999-464D-B522-3A799598389F}"/>
                </a:ext>
              </a:extLst>
            </p:cNvPr>
            <p:cNvSpPr txBox="1"/>
            <p:nvPr/>
          </p:nvSpPr>
          <p:spPr>
            <a:xfrm>
              <a:off x="3547443" y="2461010"/>
              <a:ext cx="11156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solidFill>
                    <a:srgbClr val="C00000"/>
                  </a:solidFill>
                  <a:highlight>
                    <a:srgbClr val="FFFF00"/>
                  </a:highlight>
                </a:rPr>
                <a:t>새로운기억이 만들어짐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46F7D87-4638-4BC5-B8AE-DF913C68A0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3291" y="2875716"/>
              <a:ext cx="304653" cy="33504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7B256DE-E99A-4548-9D77-AE53BE3972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0796" y="2661065"/>
              <a:ext cx="383052" cy="54969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8098AC-1686-4735-9BC3-A0E78B88456D}"/>
                </a:ext>
              </a:extLst>
            </p:cNvPr>
            <p:cNvSpPr txBox="1"/>
            <p:nvPr/>
          </p:nvSpPr>
          <p:spPr>
            <a:xfrm>
              <a:off x="2622027" y="2406924"/>
              <a:ext cx="11156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solidFill>
                    <a:srgbClr val="C00000"/>
                  </a:solidFill>
                  <a:highlight>
                    <a:srgbClr val="FFFF00"/>
                  </a:highlight>
                </a:rPr>
                <a:t>이전 기억에</a:t>
              </a:r>
              <a:r>
                <a:rPr lang="en-US" altLang="ko-KR" sz="1000">
                  <a:solidFill>
                    <a:srgbClr val="C00000"/>
                  </a:solidFill>
                  <a:highlight>
                    <a:srgbClr val="FFFF00"/>
                  </a:highlight>
                </a:rPr>
                <a:t>..</a:t>
              </a:r>
              <a:endParaRPr lang="ko-KR" altLang="en-US" sz="1000">
                <a:solidFill>
                  <a:srgbClr val="C00000"/>
                </a:solidFill>
                <a:highlight>
                  <a:srgbClr val="FFFF00"/>
                </a:highlight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DB970C5-4AF0-4EF3-8402-5328720E8F1E}"/>
              </a:ext>
            </a:extLst>
          </p:cNvPr>
          <p:cNvSpPr txBox="1"/>
          <p:nvPr/>
        </p:nvSpPr>
        <p:spPr>
          <a:xfrm>
            <a:off x="73178" y="5506780"/>
            <a:ext cx="2641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000">
                <a:solidFill>
                  <a:srgbClr val="C00000"/>
                </a:solidFill>
              </a:rPr>
              <a:t>forget gate</a:t>
            </a:r>
            <a:r>
              <a:rPr lang="ko-KR" altLang="en-US" sz="1000">
                <a:solidFill>
                  <a:srgbClr val="C00000"/>
                </a:solidFill>
              </a:rPr>
              <a:t>와 동일하게 동일한 입력을 사용하지만</a:t>
            </a:r>
            <a:r>
              <a:rPr lang="en-US" altLang="ko-KR" sz="1000">
                <a:solidFill>
                  <a:srgbClr val="C00000"/>
                </a:solidFill>
              </a:rPr>
              <a:t>, </a:t>
            </a:r>
            <a:r>
              <a:rPr lang="ko-KR" altLang="en-US" sz="1000">
                <a:solidFill>
                  <a:srgbClr val="C00000"/>
                </a:solidFill>
              </a:rPr>
              <a:t>이 </a:t>
            </a:r>
            <a:r>
              <a:rPr lang="en-US" altLang="ko-KR" sz="1000">
                <a:solidFill>
                  <a:srgbClr val="C00000"/>
                </a:solidFill>
              </a:rPr>
              <a:t>gate</a:t>
            </a:r>
            <a:r>
              <a:rPr lang="ko-KR" altLang="en-US" sz="1000">
                <a:solidFill>
                  <a:srgbClr val="C00000"/>
                </a:solidFill>
              </a:rPr>
              <a:t>의 목적은 새로운 기억을 </a:t>
            </a:r>
            <a:r>
              <a:rPr lang="en-US" altLang="ko-KR" sz="1000">
                <a:solidFill>
                  <a:srgbClr val="C00000"/>
                </a:solidFill>
              </a:rPr>
              <a:t>addition</a:t>
            </a:r>
            <a:r>
              <a:rPr lang="ko-KR" altLang="en-US" sz="1000">
                <a:solidFill>
                  <a:srgbClr val="C00000"/>
                </a:solidFill>
              </a:rPr>
              <a:t>하고자 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DA6670-E94A-4818-A720-85960FCB4B1B}"/>
              </a:ext>
            </a:extLst>
          </p:cNvPr>
          <p:cNvSpPr txBox="1"/>
          <p:nvPr/>
        </p:nvSpPr>
        <p:spPr>
          <a:xfrm>
            <a:off x="2516087" y="5133726"/>
            <a:ext cx="2641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000">
                <a:solidFill>
                  <a:srgbClr val="C00000"/>
                </a:solidFill>
              </a:rPr>
              <a:t>새롭게 추출한 특징을 얼마만큼 사용할지를  결정함</a:t>
            </a:r>
            <a:endParaRPr lang="en-US" altLang="ko-KR" sz="1000">
              <a:solidFill>
                <a:srgbClr val="C0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DED0F58-6EA3-4631-AA35-C1AED8ADCEDE}"/>
              </a:ext>
            </a:extLst>
          </p:cNvPr>
          <p:cNvCxnSpPr>
            <a:cxnSpLocks/>
          </p:cNvCxnSpPr>
          <p:nvPr/>
        </p:nvCxnSpPr>
        <p:spPr>
          <a:xfrm flipH="1" flipV="1">
            <a:off x="3455876" y="3717032"/>
            <a:ext cx="649375" cy="14166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820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ko-KR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4. LSTM (Long Short-Term Memory)</a:t>
            </a:r>
            <a:endParaRPr lang="en-US" altLang="x-none" dirty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C00000"/>
                </a:solidFill>
              </a:rPr>
              <a:t>Output</a:t>
            </a:r>
            <a:r>
              <a:rPr lang="ko-KR" altLang="en-US" b="1">
                <a:solidFill>
                  <a:srgbClr val="C00000"/>
                </a:solidFill>
              </a:rPr>
              <a:t> </a:t>
            </a:r>
            <a:r>
              <a:rPr lang="en-US" altLang="ko-KR" b="1">
                <a:solidFill>
                  <a:srgbClr val="C00000"/>
                </a:solidFill>
              </a:rPr>
              <a:t>gate</a:t>
            </a: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r>
              <a:rPr lang="en-US" altLang="ko-KR" sz="1800" b="1">
                <a:solidFill>
                  <a:srgbClr val="0000FF"/>
                </a:solidFill>
              </a:rPr>
              <a:t> Cell</a:t>
            </a:r>
            <a:r>
              <a:rPr lang="ko-KR" altLang="en-US" sz="1800" b="1">
                <a:solidFill>
                  <a:srgbClr val="0000FF"/>
                </a:solidFill>
              </a:rPr>
              <a:t> </a:t>
            </a:r>
            <a:r>
              <a:rPr lang="en-US" altLang="ko-KR" sz="1800" b="1">
                <a:solidFill>
                  <a:srgbClr val="0000FF"/>
                </a:solidFill>
              </a:rPr>
              <a:t>state </a:t>
            </a:r>
            <a:r>
              <a:rPr lang="ko-KR" altLang="en-US" sz="1800" b="1">
                <a:solidFill>
                  <a:srgbClr val="0000FF"/>
                </a:solidFill>
              </a:rPr>
              <a:t>값으로부터 출력을 얼마만큼 내보낼지를</a:t>
            </a:r>
            <a:endParaRPr lang="en-US" altLang="ko-KR" sz="1800" b="1">
              <a:solidFill>
                <a:srgbClr val="0000FF"/>
              </a:solidFill>
            </a:endParaRPr>
          </a:p>
          <a:p>
            <a:pPr indent="0">
              <a:buNone/>
              <a:defRPr/>
            </a:pPr>
            <a:r>
              <a:rPr lang="en-US" altLang="ko-KR" sz="1800" b="1">
                <a:solidFill>
                  <a:srgbClr val="0000FF"/>
                </a:solidFill>
              </a:rPr>
              <a:t>    </a:t>
            </a:r>
            <a:r>
              <a:rPr lang="ko-KR" altLang="en-US" sz="1800" b="1">
                <a:solidFill>
                  <a:srgbClr val="0000FF"/>
                </a:solidFill>
              </a:rPr>
              <a:t>결정함 </a:t>
            </a: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800" b="1">
              <a:solidFill>
                <a:srgbClr val="0000FF"/>
              </a:solidFill>
            </a:endParaRPr>
          </a:p>
          <a:p>
            <a:pPr marL="539750" indent="-177800">
              <a:buFont typeface="Wingdings" panose="05000000000000000000" pitchFamily="2" charset="2"/>
              <a:buChar char="§"/>
              <a:defRPr/>
            </a:pPr>
            <a:endParaRPr lang="en-US" altLang="ko-KR" sz="1600" b="1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53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25</a:t>
            </a:fld>
            <a:endParaRPr lang="ko-KR" altLang="en-US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B77C8-FA6B-4D18-8FB0-DB4441869197}"/>
              </a:ext>
            </a:extLst>
          </p:cNvPr>
          <p:cNvSpPr txBox="1"/>
          <p:nvPr/>
        </p:nvSpPr>
        <p:spPr>
          <a:xfrm>
            <a:off x="7308304" y="105824"/>
            <a:ext cx="1649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LSTM, GRU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EEFAFD-4B7C-4C29-9B2B-0F646CA25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099" y="2144852"/>
            <a:ext cx="2600159" cy="1336260"/>
          </a:xfrm>
          <a:prstGeom prst="rect">
            <a:avLst/>
          </a:prstGeom>
        </p:spPr>
      </p:pic>
      <p:pic>
        <p:nvPicPr>
          <p:cNvPr id="14" name="그림 13" descr="텍스트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FDC5ECE4-E7F2-4B9C-8A7A-EABB00540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436" y="523816"/>
            <a:ext cx="2425487" cy="14123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BCE2C8-C610-466A-A79B-AC1192EF9650}"/>
              </a:ext>
            </a:extLst>
          </p:cNvPr>
          <p:cNvSpPr txBox="1"/>
          <p:nvPr/>
        </p:nvSpPr>
        <p:spPr>
          <a:xfrm>
            <a:off x="5076056" y="6497971"/>
            <a:ext cx="46037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https://blog.mlreview.com/understanding-lstm-and-its-diagrams-37e2f46f1714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9F7899F-333D-4AD2-A695-1A7190E4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2" y="2420888"/>
            <a:ext cx="6101469" cy="33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F7DD66-05E3-4BBF-9682-A9CBFF033D34}"/>
              </a:ext>
            </a:extLst>
          </p:cNvPr>
          <p:cNvSpPr txBox="1"/>
          <p:nvPr/>
        </p:nvSpPr>
        <p:spPr>
          <a:xfrm>
            <a:off x="5591517" y="5336397"/>
            <a:ext cx="1589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solidFill>
                  <a:srgbClr val="C00000"/>
                </a:solidFill>
              </a:rPr>
              <a:t>출력값이기도 함</a:t>
            </a:r>
            <a:endParaRPr lang="en-US" altLang="ko-KR" sz="100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54AE2-22FC-4F45-A9F7-E3800449A2D3}"/>
              </a:ext>
            </a:extLst>
          </p:cNvPr>
          <p:cNvSpPr txBox="1"/>
          <p:nvPr/>
        </p:nvSpPr>
        <p:spPr>
          <a:xfrm>
            <a:off x="6097014" y="3579113"/>
            <a:ext cx="1589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000">
                <a:solidFill>
                  <a:srgbClr val="C00000"/>
                </a:solidFill>
              </a:rPr>
              <a:t>출력값을 얼마만큼 내보낼지를 결정함</a:t>
            </a:r>
            <a:endParaRPr lang="en-US" altLang="ko-KR" sz="1000">
              <a:solidFill>
                <a:srgbClr val="C00000"/>
              </a:solidFill>
            </a:endParaRPr>
          </a:p>
          <a:p>
            <a:pPr algn="ctr" latinLnBrk="0"/>
            <a:r>
              <a:rPr lang="en-US" altLang="ko-KR" sz="1000">
                <a:solidFill>
                  <a:srgbClr val="C00000"/>
                </a:solidFill>
              </a:rPr>
              <a:t>(sigmoid</a:t>
            </a:r>
            <a:r>
              <a:rPr lang="ko-KR" altLang="en-US" sz="1000">
                <a:solidFill>
                  <a:srgbClr val="C00000"/>
                </a:solidFill>
              </a:rPr>
              <a:t>의 출력은 </a:t>
            </a:r>
            <a:r>
              <a:rPr lang="en-US" altLang="ko-KR" sz="1000">
                <a:solidFill>
                  <a:srgbClr val="C00000"/>
                </a:solidFill>
              </a:rPr>
              <a:t>0~1..</a:t>
            </a:r>
          </a:p>
          <a:p>
            <a:pPr algn="ctr" latinLnBrk="0"/>
            <a:r>
              <a:rPr lang="ko-KR" altLang="en-US" sz="1000">
                <a:solidFill>
                  <a:srgbClr val="C00000"/>
                </a:solidFill>
              </a:rPr>
              <a:t>이를 곱했음</a:t>
            </a:r>
            <a:r>
              <a:rPr lang="en-US" altLang="ko-KR" sz="100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D9A1C47-A545-4819-A5DD-3FAF4E3565CE}"/>
              </a:ext>
            </a:extLst>
          </p:cNvPr>
          <p:cNvCxnSpPr>
            <a:cxnSpLocks/>
          </p:cNvCxnSpPr>
          <p:nvPr/>
        </p:nvCxnSpPr>
        <p:spPr>
          <a:xfrm flipH="1">
            <a:off x="4716016" y="3789040"/>
            <a:ext cx="1512168" cy="2880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5ACA6B4-34F9-4D80-95B2-A2F8A1FC8A6A}"/>
              </a:ext>
            </a:extLst>
          </p:cNvPr>
          <p:cNvSpPr txBox="1"/>
          <p:nvPr/>
        </p:nvSpPr>
        <p:spPr>
          <a:xfrm>
            <a:off x="3486892" y="5336397"/>
            <a:ext cx="15891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000">
                <a:solidFill>
                  <a:srgbClr val="C00000"/>
                </a:solidFill>
              </a:rPr>
              <a:t>새로운 메모리값</a:t>
            </a:r>
            <a:r>
              <a:rPr lang="en-US" altLang="ko-KR" sz="1000">
                <a:solidFill>
                  <a:srgbClr val="C00000"/>
                </a:solidFill>
              </a:rPr>
              <a:t>(Ct)</a:t>
            </a:r>
            <a:r>
              <a:rPr lang="ko-KR" altLang="en-US" sz="1000">
                <a:solidFill>
                  <a:srgbClr val="C00000"/>
                </a:solidFill>
              </a:rPr>
              <a:t>과 이전 출력값</a:t>
            </a:r>
            <a:r>
              <a:rPr lang="en-US" altLang="ko-KR" sz="1000">
                <a:solidFill>
                  <a:srgbClr val="C00000"/>
                </a:solidFill>
              </a:rPr>
              <a:t>(ht-1), </a:t>
            </a:r>
            <a:r>
              <a:rPr lang="ko-KR" altLang="en-US" sz="1000">
                <a:solidFill>
                  <a:srgbClr val="C00000"/>
                </a:solidFill>
              </a:rPr>
              <a:t>입력값 </a:t>
            </a:r>
            <a:r>
              <a:rPr lang="en-US" altLang="ko-KR" sz="1000">
                <a:solidFill>
                  <a:srgbClr val="C00000"/>
                </a:solidFill>
              </a:rPr>
              <a:t>Xt, bias</a:t>
            </a:r>
            <a:r>
              <a:rPr lang="ko-KR" altLang="en-US" sz="1000">
                <a:solidFill>
                  <a:srgbClr val="C00000"/>
                </a:solidFill>
              </a:rPr>
              <a:t> 벡터값</a:t>
            </a:r>
            <a:r>
              <a:rPr lang="en-US" altLang="ko-KR" sz="1000">
                <a:solidFill>
                  <a:srgbClr val="C00000"/>
                </a:solidFill>
              </a:rPr>
              <a:t>(“3”)</a:t>
            </a:r>
            <a:r>
              <a:rPr lang="ko-KR" altLang="en-US" sz="1000">
                <a:solidFill>
                  <a:srgbClr val="C00000"/>
                </a:solidFill>
              </a:rPr>
              <a:t>에 의해 출력값이 제어됨</a:t>
            </a:r>
            <a:endParaRPr lang="en-US" altLang="ko-KR" sz="1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561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ko-KR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4. LSTM (Long Short-Term Memory)</a:t>
            </a:r>
            <a:endParaRPr lang="en-US" altLang="x-none" dirty="0"/>
          </a:p>
        </p:txBody>
      </p:sp>
      <p:sp>
        <p:nvSpPr>
          <p:cNvPr id="6553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26</a:t>
            </a:fld>
            <a:endParaRPr lang="ko-KR" altLang="en-US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B77C8-FA6B-4D18-8FB0-DB4441869197}"/>
              </a:ext>
            </a:extLst>
          </p:cNvPr>
          <p:cNvSpPr txBox="1"/>
          <p:nvPr/>
        </p:nvSpPr>
        <p:spPr>
          <a:xfrm>
            <a:off x="7308304" y="105824"/>
            <a:ext cx="1649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LSTM, GRU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BCE2C8-C610-466A-A79B-AC1192EF9650}"/>
              </a:ext>
            </a:extLst>
          </p:cNvPr>
          <p:cNvSpPr txBox="1"/>
          <p:nvPr/>
        </p:nvSpPr>
        <p:spPr>
          <a:xfrm>
            <a:off x="5076056" y="6497971"/>
            <a:ext cx="46037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https://blog.mlreview.com/understanding-lstm-and-its-diagrams-37e2f46f1714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D20C7F-973C-40DE-8DD3-05C3CF7B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수식을 통한</a:t>
            </a:r>
            <a:r>
              <a:rPr lang="en-US" altLang="ko-KR"/>
              <a:t> LSTM </a:t>
            </a:r>
            <a:r>
              <a:rPr lang="ko-KR" altLang="en-US"/>
              <a:t>이해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25A26D-4E29-49F2-8550-272B3685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259959"/>
            <a:ext cx="4248472" cy="414920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1F9FEE0-E3B2-4F11-9BA0-C831B1D07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452" y="2142867"/>
            <a:ext cx="3091568" cy="21690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49F875-003B-47A7-ACB5-19701611ADAA}"/>
              </a:ext>
            </a:extLst>
          </p:cNvPr>
          <p:cNvSpPr txBox="1"/>
          <p:nvPr/>
        </p:nvSpPr>
        <p:spPr>
          <a:xfrm>
            <a:off x="4957226" y="4725144"/>
            <a:ext cx="3863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rgbClr val="C00000"/>
                </a:solidFill>
              </a:rPr>
              <a:t>1-layer Neural Network</a:t>
            </a:r>
            <a:r>
              <a:rPr lang="ko-KR" altLang="en-US" sz="1200">
                <a:solidFill>
                  <a:srgbClr val="C00000"/>
                </a:solidFill>
              </a:rPr>
              <a:t>가 있는 곳은 </a:t>
            </a:r>
            <a:r>
              <a:rPr lang="en-US" altLang="ko-KR" sz="1200">
                <a:solidFill>
                  <a:srgbClr val="C00000"/>
                </a:solidFill>
              </a:rPr>
              <a:t>? 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rgbClr val="C00000"/>
                </a:solidFill>
              </a:rPr>
              <a:t>element wise </a:t>
            </a:r>
            <a:r>
              <a:rPr lang="ko-KR" altLang="en-US" sz="1200">
                <a:solidFill>
                  <a:srgbClr val="C00000"/>
                </a:solidFill>
              </a:rPr>
              <a:t>곱셈</a:t>
            </a:r>
            <a:r>
              <a:rPr lang="en-US" altLang="ko-KR" sz="1200">
                <a:solidFill>
                  <a:srgbClr val="C00000"/>
                </a:solidFill>
              </a:rPr>
              <a:t>(hadamard product)</a:t>
            </a:r>
            <a:r>
              <a:rPr lang="ko-KR" altLang="en-US" sz="1200">
                <a:solidFill>
                  <a:srgbClr val="C00000"/>
                </a:solidFill>
              </a:rPr>
              <a:t>의 의미는</a:t>
            </a:r>
            <a:r>
              <a:rPr lang="en-US" altLang="ko-KR" sz="1200">
                <a:solidFill>
                  <a:srgbClr val="C00000"/>
                </a:solidFill>
              </a:rPr>
              <a:t>? 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2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20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17092" y="2856707"/>
            <a:ext cx="29322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개요</a:t>
            </a:r>
            <a:endParaRPr lang="en-US" altLang="ko-KR" sz="4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rot="10800000">
            <a:off x="1691680" y="1775911"/>
            <a:ext cx="5904656" cy="288099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28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63687" y="1862877"/>
            <a:ext cx="5760640" cy="27369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6773" y="2067405"/>
            <a:ext cx="576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III. LSTM </a:t>
            </a:r>
            <a:r>
              <a:rPr lang="ko-KR" altLang="en-US" sz="32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endParaRPr lang="en-US" altLang="ko-KR" sz="3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10C6F-031D-4A00-B2F8-998BF087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8619F-FFD4-4344-B8D6-5DDBCEED7306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III. LSTM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48554-85FB-4D30-B2AC-7BDC5D3AE940}"/>
              </a:ext>
            </a:extLst>
          </p:cNvPr>
          <p:cNvSpPr txBox="1"/>
          <p:nvPr/>
        </p:nvSpPr>
        <p:spPr>
          <a:xfrm>
            <a:off x="1835696" y="2840715"/>
            <a:ext cx="5544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From 15:10~16:00</a:t>
            </a:r>
          </a:p>
        </p:txBody>
      </p:sp>
    </p:spTree>
    <p:extLst>
      <p:ext uri="{BB962C8B-B14F-4D97-AF65-F5344CB8AC3E}">
        <p14:creationId xmlns:p14="http://schemas.microsoft.com/office/powerpoint/2010/main" val="1977446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17092" y="2856707"/>
            <a:ext cx="29322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개요</a:t>
            </a:r>
            <a:endParaRPr lang="en-US" altLang="ko-KR" sz="4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rot="10800000">
            <a:off x="1691680" y="1775911"/>
            <a:ext cx="5904656" cy="288099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28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63687" y="1862877"/>
            <a:ext cx="5760640" cy="27369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6773" y="2067405"/>
            <a:ext cx="5760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IV.</a:t>
            </a:r>
            <a:r>
              <a:rPr lang="ko-KR" altLang="en-US" sz="32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Next Class : </a:t>
            </a:r>
            <a:r>
              <a:rPr lang="en-US" altLang="ko-KR" sz="32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 Topic </a:t>
            </a:r>
          </a:p>
          <a:p>
            <a:pPr algn="ctr"/>
            <a:endParaRPr lang="en-US" altLang="ko-KR" sz="3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10C6F-031D-4A00-B2F8-998BF087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8619F-FFD4-4344-B8D6-5DDBCEED7306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IV. Next Class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안내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681794-A43A-49A2-A83A-C7843463681F}"/>
              </a:ext>
            </a:extLst>
          </p:cNvPr>
          <p:cNvSpPr txBox="1"/>
          <p:nvPr/>
        </p:nvSpPr>
        <p:spPr>
          <a:xfrm>
            <a:off x="1835696" y="2840715"/>
            <a:ext cx="5544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GRU(Gated Recurrent Unit), </a:t>
            </a:r>
          </a:p>
          <a:p>
            <a:pPr algn="ctr"/>
            <a:r>
              <a:rPr lang="en-US" altLang="ko-KR" sz="200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Seq2Seq,</a:t>
            </a:r>
          </a:p>
          <a:p>
            <a:pPr algn="ctr"/>
            <a:r>
              <a:rPr lang="en-US" altLang="ko-KR" sz="200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Attention </a:t>
            </a:r>
            <a:r>
              <a:rPr lang="ko-KR" altLang="en-US" sz="200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기법</a:t>
            </a:r>
            <a:r>
              <a:rPr lang="en-US" altLang="ko-KR" sz="200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endParaRPr lang="en-US" altLang="ko-KR" sz="2000" dirty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Transformer </a:t>
            </a:r>
            <a:r>
              <a:rPr lang="ko-KR" altLang="en-US" sz="200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기법 소개 및 실습</a:t>
            </a:r>
            <a:endParaRPr lang="en-US" altLang="ko-KR" sz="200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917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44000" cy="685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L 도형 5"/>
          <p:cNvSpPr/>
          <p:nvPr/>
        </p:nvSpPr>
        <p:spPr bwMode="auto">
          <a:xfrm flipH="1">
            <a:off x="-2" y="6014746"/>
            <a:ext cx="9147457" cy="836787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14288 w 9375356"/>
              <a:gd name="connsiteY5" fmla="*/ 786010 h 786010"/>
              <a:gd name="connsiteX6" fmla="*/ 0 w 9375356"/>
              <a:gd name="connsiteY6" fmla="*/ 0 h 786010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2381 w 9375356"/>
              <a:gd name="connsiteY5" fmla="*/ 786010 h 786010"/>
              <a:gd name="connsiteX6" fmla="*/ 0 w 9375356"/>
              <a:gd name="connsiteY6" fmla="*/ 0 h 786010"/>
              <a:gd name="connsiteX0" fmla="*/ 2488 w 9373081"/>
              <a:gd name="connsiteY0" fmla="*/ 17447 h 783829"/>
              <a:gd name="connsiteX1" fmla="*/ 1756474 w 9373081"/>
              <a:gd name="connsiteY1" fmla="*/ 0 h 783829"/>
              <a:gd name="connsiteX2" fmla="*/ 2423224 w 9373081"/>
              <a:gd name="connsiteY2" fmla="*/ 306187 h 783829"/>
              <a:gd name="connsiteX3" fmla="*/ 9373081 w 9373081"/>
              <a:gd name="connsiteY3" fmla="*/ 306187 h 783829"/>
              <a:gd name="connsiteX4" fmla="*/ 9373081 w 9373081"/>
              <a:gd name="connsiteY4" fmla="*/ 783829 h 783829"/>
              <a:gd name="connsiteX5" fmla="*/ 106 w 9373081"/>
              <a:gd name="connsiteY5" fmla="*/ 783829 h 783829"/>
              <a:gd name="connsiteX6" fmla="*/ 2488 w 9373081"/>
              <a:gd name="connsiteY6" fmla="*/ 17447 h 783829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418 h 766800"/>
              <a:gd name="connsiteX1" fmla="*/ 1756474 w 9373081"/>
              <a:gd name="connsiteY1" fmla="*/ 418 h 766800"/>
              <a:gd name="connsiteX2" fmla="*/ 2423224 w 9373081"/>
              <a:gd name="connsiteY2" fmla="*/ 289158 h 766800"/>
              <a:gd name="connsiteX3" fmla="*/ 9373081 w 9373081"/>
              <a:gd name="connsiteY3" fmla="*/ 289158 h 766800"/>
              <a:gd name="connsiteX4" fmla="*/ 9373081 w 9373081"/>
              <a:gd name="connsiteY4" fmla="*/ 766800 h 766800"/>
              <a:gd name="connsiteX5" fmla="*/ 106 w 9373081"/>
              <a:gd name="connsiteY5" fmla="*/ 766800 h 766800"/>
              <a:gd name="connsiteX6" fmla="*/ 2488 w 9373081"/>
              <a:gd name="connsiteY6" fmla="*/ 418 h 766800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3081" h="766382">
                <a:moveTo>
                  <a:pt x="2488" y="0"/>
                </a:moveTo>
                <a:lnTo>
                  <a:pt x="1756474" y="0"/>
                </a:lnTo>
                <a:cubicBezTo>
                  <a:pt x="2043018" y="462"/>
                  <a:pt x="2107312" y="264481"/>
                  <a:pt x="2423224" y="288740"/>
                </a:cubicBezTo>
                <a:lnTo>
                  <a:pt x="9373081" y="288740"/>
                </a:lnTo>
                <a:lnTo>
                  <a:pt x="9373081" y="766382"/>
                </a:lnTo>
                <a:lnTo>
                  <a:pt x="106" y="766382"/>
                </a:lnTo>
                <a:cubicBezTo>
                  <a:pt x="-688" y="504379"/>
                  <a:pt x="3282" y="262003"/>
                  <a:pt x="248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L 도형 5"/>
          <p:cNvSpPr/>
          <p:nvPr/>
        </p:nvSpPr>
        <p:spPr bwMode="auto">
          <a:xfrm flipH="1">
            <a:off x="0" y="6067704"/>
            <a:ext cx="9144000" cy="783829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68" h="783829">
                <a:moveTo>
                  <a:pt x="0" y="0"/>
                </a:moveTo>
                <a:lnTo>
                  <a:pt x="1744461" y="0"/>
                </a:lnTo>
                <a:cubicBezTo>
                  <a:pt x="2023861" y="462"/>
                  <a:pt x="2100061" y="299375"/>
                  <a:pt x="2411211" y="306187"/>
                </a:cubicBezTo>
                <a:lnTo>
                  <a:pt x="9361068" y="306187"/>
                </a:lnTo>
                <a:lnTo>
                  <a:pt x="9361068" y="783829"/>
                </a:lnTo>
                <a:lnTo>
                  <a:pt x="0" y="7838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EBEBE"/>
              </a:gs>
              <a:gs pos="0">
                <a:srgbClr val="ECECEC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080" name="Picture 8" descr="C:\Users\Donggeon Lee\Desktop\IoT\pn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412575"/>
            <a:ext cx="1428154" cy="36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658929" y="482438"/>
            <a:ext cx="4552758" cy="2247388"/>
            <a:chOff x="2755546" y="1488644"/>
            <a:chExt cx="4552758" cy="3006856"/>
          </a:xfrm>
        </p:grpSpPr>
        <p:sp>
          <p:nvSpPr>
            <p:cNvPr id="11" name="TextBox 10"/>
            <p:cNvSpPr txBox="1"/>
            <p:nvPr/>
          </p:nvSpPr>
          <p:spPr>
            <a:xfrm>
              <a:off x="3059832" y="2089767"/>
              <a:ext cx="3680239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5400" b="1" dirty="0">
                  <a:ln w="76200">
                    <a:solidFill>
                      <a:srgbClr val="FFFFFF"/>
                    </a:solidFill>
                    <a:round/>
                  </a:ln>
                  <a:gradFill>
                    <a:gsLst>
                      <a:gs pos="0">
                        <a:srgbClr val="01A9F3"/>
                      </a:gs>
                      <a:gs pos="100000">
                        <a:srgbClr val="0079C2"/>
                      </a:gs>
                    </a:gsLst>
                    <a:lin ang="5400000" scaled="0"/>
                  </a:gradFill>
                  <a:latin typeface="나눔고딕 ExtraBold" pitchFamily="50" charset="-127"/>
                  <a:ea typeface="나눔고딕 ExtraBold" pitchFamily="50" charset="-127"/>
                </a:rPr>
                <a:t>감사합니다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0034" y="2089767"/>
              <a:ext cx="3559943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ko-KR" altLang="en-US" sz="5400" b="1" dirty="0">
                  <a:ln w="9525">
                    <a:noFill/>
                    <a:round/>
                  </a:ln>
                  <a:gradFill>
                    <a:gsLst>
                      <a:gs pos="0">
                        <a:srgbClr val="3BC18E"/>
                      </a:gs>
                      <a:gs pos="100000">
                        <a:srgbClr val="2C9072"/>
                      </a:gs>
                    </a:gsLst>
                    <a:lin ang="5400000" scaled="0"/>
                  </a:gra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나눔고딕 ExtraBold" pitchFamily="50" charset="-127"/>
                  <a:ea typeface="나눔고딕 ExtraBold" pitchFamily="50" charset="-127"/>
                </a:rPr>
                <a:t>감사합니다</a:t>
              </a:r>
            </a:p>
          </p:txBody>
        </p:sp>
        <p:pic>
          <p:nvPicPr>
            <p:cNvPr id="21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322956" flipH="1" flipV="1">
              <a:off x="3314191" y="1488644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7849781" flipH="1" flipV="1">
              <a:off x="2786374" y="1792721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5081718" flipH="1" flipV="1">
              <a:off x="4667503" y="2573360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3278623" flipH="1" flipV="1">
              <a:off x="5862784" y="1815354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2618659" flipH="1" flipV="1">
              <a:off x="4548871" y="1810739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2618659" flipH="1" flipV="1">
              <a:off x="3791530" y="2304693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322956" flipH="1" flipV="1">
              <a:off x="5173156" y="2161945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3628065" y="3314673"/>
              <a:ext cx="3680239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n w="76200">
                    <a:solidFill>
                      <a:srgbClr val="FFFFFF"/>
                    </a:solidFill>
                    <a:round/>
                  </a:ln>
                  <a:gradFill>
                    <a:gsLst>
                      <a:gs pos="0">
                        <a:srgbClr val="01A9F3"/>
                      </a:gs>
                      <a:gs pos="100000">
                        <a:srgbClr val="0079C2"/>
                      </a:gs>
                    </a:gsLst>
                    <a:lin ang="5400000" scaled="0"/>
                  </a:gradFill>
                  <a:latin typeface="나눔고딕 ExtraBold" pitchFamily="50" charset="-127"/>
                  <a:ea typeface="나눔고딕 ExtraBold" pitchFamily="50" charset="-127"/>
                </a:rPr>
                <a:t>Q &amp; A</a:t>
              </a:r>
              <a:endParaRPr lang="ko-KR" altLang="en-US" sz="5400" b="1" dirty="0">
                <a:ln w="76200">
                  <a:solidFill>
                    <a:srgbClr val="FFFFFF"/>
                  </a:solidFill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35315" y="3313903"/>
              <a:ext cx="3559943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n w="9525">
                    <a:noFill/>
                    <a:round/>
                  </a:ln>
                  <a:gradFill>
                    <a:gsLst>
                      <a:gs pos="0">
                        <a:srgbClr val="01A9F3"/>
                      </a:gs>
                      <a:gs pos="100000">
                        <a:srgbClr val="0079C2"/>
                      </a:gs>
                    </a:gsLst>
                    <a:lin ang="5400000" scaled="0"/>
                  </a:gra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나눔고딕 ExtraBold" pitchFamily="50" charset="-127"/>
                  <a:ea typeface="나눔고딕 ExtraBold" pitchFamily="50" charset="-127"/>
                </a:rPr>
                <a:t>Q &amp; A</a:t>
              </a:r>
              <a:endParaRPr lang="ko-KR" altLang="en-US" sz="5400" b="1" dirty="0">
                <a:ln w="9525">
                  <a:noFill/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34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7849781" flipH="1" flipV="1">
              <a:off x="3392288" y="3106729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3278623" flipH="1" flipV="1">
              <a:off x="5255090" y="3629983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" name="모서리가 둥근 직사각형 36"/>
          <p:cNvSpPr/>
          <p:nvPr/>
        </p:nvSpPr>
        <p:spPr bwMode="auto">
          <a:xfrm>
            <a:off x="2569114" y="2914661"/>
            <a:ext cx="4235133" cy="2749669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lumMod val="20000"/>
                  <a:lumOff val="80000"/>
                </a:schemeClr>
              </a:gs>
              <a:gs pos="19000">
                <a:srgbClr val="FFFFFF">
                  <a:alpha val="10000"/>
                </a:srgbClr>
              </a:gs>
              <a:gs pos="5000">
                <a:schemeClr val="bg1">
                  <a:alpha val="0"/>
                </a:schemeClr>
              </a:gs>
              <a:gs pos="63000">
                <a:srgbClr val="DBEEF4"/>
              </a:gs>
              <a:gs pos="30000">
                <a:srgbClr val="DBEEF4"/>
              </a:gs>
              <a:gs pos="21000">
                <a:schemeClr val="accent5">
                  <a:lumMod val="20000"/>
                  <a:lumOff val="80000"/>
                  <a:alpha val="30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73956" y="2968158"/>
            <a:ext cx="3892411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부산대학교 전기컴퓨터공학부 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부산대학교 사물인터넷 연구센터장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부산대 블록체인 플랫폼 연구센터장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부산대 융합보안대학원 책임교수 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김호원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howonkim@pusan.ac.kr</a:t>
            </a:r>
          </a:p>
        </p:txBody>
      </p:sp>
      <p:sp>
        <p:nvSpPr>
          <p:cNvPr id="23" name="슬라이드 번호 개체 틀 4"/>
          <p:cNvSpPr txBox="1">
            <a:spLocks/>
          </p:cNvSpPr>
          <p:nvPr/>
        </p:nvSpPr>
        <p:spPr>
          <a:xfrm>
            <a:off x="4283968" y="6561131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ctr">
              <a:defRPr sz="1200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22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17092" y="2856707"/>
            <a:ext cx="29322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개요</a:t>
            </a:r>
            <a:endParaRPr lang="en-US" altLang="ko-KR" sz="4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rot="10800000">
            <a:off x="1691680" y="1775911"/>
            <a:ext cx="5904656" cy="288099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28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63687" y="1862877"/>
            <a:ext cx="5760640" cy="27369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6773" y="2067405"/>
            <a:ext cx="576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32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시계열 기초 및 </a:t>
            </a:r>
            <a:r>
              <a:rPr lang="en-US" altLang="ko-KR" sz="32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RNN</a:t>
            </a:r>
            <a:endParaRPr lang="en-US" altLang="ko-KR" sz="3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10C6F-031D-4A00-B2F8-998BF087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8619F-FFD4-4344-B8D6-5DDBCEED7306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시계열 기초 및 </a:t>
            </a:r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RNN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F1B35-0FD8-43F2-A826-089621310BB5}"/>
              </a:ext>
            </a:extLst>
          </p:cNvPr>
          <p:cNvSpPr txBox="1"/>
          <p:nvPr/>
        </p:nvSpPr>
        <p:spPr>
          <a:xfrm>
            <a:off x="1835696" y="2726187"/>
            <a:ext cx="5544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시계열</a:t>
            </a:r>
            <a:r>
              <a:rPr lang="ko-KR" altLang="en-US" sz="200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기초 및 </a:t>
            </a:r>
            <a:r>
              <a:rPr lang="en-US" altLang="ko-KR" sz="200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RNN </a:t>
            </a:r>
            <a:r>
              <a:rPr lang="ko-KR" altLang="en-US" sz="200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설명</a:t>
            </a:r>
            <a:endParaRPr lang="ko-KR" altLang="en-US" sz="2000" dirty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81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pretation of Sequencing Chromatograms | Sanger Sequencing/Fragment  Analysis FAQs - U-M Biomedical Research Core Facilities">
            <a:extLst>
              <a:ext uri="{FF2B5EF4-FFF2-40B4-BE49-F238E27FC236}">
                <a16:creationId xmlns:a16="http://schemas.microsoft.com/office/drawing/2014/main" id="{AE085BC6-47BA-4118-8B80-B1D5CA07B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52" y="1677714"/>
            <a:ext cx="3888432" cy="105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E02525-E232-4ADD-88EC-853F0E995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3351442"/>
            <a:ext cx="3672976" cy="1589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2A5819-285E-402E-AD13-BF50FE81F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08" y="5020625"/>
            <a:ext cx="2671223" cy="18373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AECD04-F90B-7242-9171-2D23C89E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7112"/>
            <a:ext cx="7128792" cy="401568"/>
          </a:xfrm>
        </p:spPr>
        <p:txBody>
          <a:bodyPr/>
          <a:lstStyle/>
          <a:p>
            <a:r>
              <a:rPr kumimoji="1" lang="en-US" altLang="ko-KR" dirty="0"/>
              <a:t>1</a:t>
            </a:r>
            <a:r>
              <a:rPr kumimoji="1" lang="en-US" altLang="ko-KR"/>
              <a:t>. </a:t>
            </a:r>
            <a:r>
              <a:rPr kumimoji="1" lang="ko-KR" altLang="en-US"/>
              <a:t>시계열 데이터 기초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B9DF70-13A4-6A48-99FA-4D952398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E7E5181-2B5A-DC42-BA84-7C45DBC5D634}"/>
              </a:ext>
            </a:extLst>
          </p:cNvPr>
          <p:cNvSpPr txBox="1">
            <a:spLocks/>
          </p:cNvSpPr>
          <p:nvPr/>
        </p:nvSpPr>
        <p:spPr>
          <a:xfrm>
            <a:off x="202788" y="647475"/>
            <a:ext cx="8617683" cy="263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spcBef>
                <a:spcPts val="0"/>
              </a:spcBef>
              <a:buFont typeface="Arial" pitchFamily="34" charset="0"/>
              <a:buBlip>
                <a:blip r:embed="rId6"/>
              </a:buBlip>
            </a:pPr>
            <a:r>
              <a:rPr lang="en-US" altLang="ko-KR" sz="2000" b="1"/>
              <a:t>Sequential Data</a:t>
            </a:r>
            <a:r>
              <a:rPr lang="ko-KR" altLang="en-US" sz="2000" b="1"/>
              <a:t>란 무엇인가</a:t>
            </a:r>
            <a:r>
              <a:rPr lang="en-US" altLang="ko-KR" sz="2000" b="1"/>
              <a:t>? (</a:t>
            </a:r>
            <a:r>
              <a:rPr lang="ko-KR" altLang="en-US" sz="2000" b="1"/>
              <a:t>순차 데이터</a:t>
            </a:r>
            <a:r>
              <a:rPr lang="en-US" altLang="ko-KR" sz="2000" b="1"/>
              <a:t>) – </a:t>
            </a:r>
            <a:r>
              <a:rPr lang="ko-KR" altLang="en-US" sz="2000" b="1"/>
              <a:t>순서가 의미가 있음 </a:t>
            </a:r>
            <a:endParaRPr lang="en-US" altLang="ko-KR" sz="2000"/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</a:pPr>
            <a:r>
              <a:rPr lang="en-US" altLang="ko-KR" sz="18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Sequential Data </a:t>
            </a:r>
          </a:p>
          <a:p>
            <a:pPr marL="1044575" lvl="2" indent="-285750" eaLnBrk="0" fontAlgn="base" hangingPunct="0">
              <a:buFont typeface="Wingdings" panose="05000000000000000000" pitchFamily="2" charset="2"/>
              <a:buChar char="ü"/>
            </a:pPr>
            <a:r>
              <a:rPr lang="ko-KR" altLang="en-US" sz="1600" b="1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데이터의 순서가 중요함</a:t>
            </a:r>
            <a:r>
              <a:rPr lang="en-US" altLang="ko-KR" sz="1600" b="1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600" b="1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하지만</a:t>
            </a:r>
            <a:r>
              <a:rPr lang="en-US" altLang="ko-KR" sz="1600" b="1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time stamp</a:t>
            </a:r>
            <a:r>
              <a:rPr lang="ko-KR" altLang="en-US" sz="1600" b="1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의미는 없거나 중요하지 않은 데이터를 의미함</a:t>
            </a:r>
            <a:r>
              <a:rPr lang="en-US" altLang="ko-KR" sz="1600" b="1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사례</a:t>
            </a:r>
            <a:r>
              <a:rPr lang="en-US" altLang="ko-KR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DNA </a:t>
            </a:r>
            <a:r>
              <a:rPr lang="ko-KR" altLang="en-US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염기 배열 등 </a:t>
            </a:r>
            <a:endParaRPr lang="en-US" altLang="ko-KR" sz="1600" b="1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044575" lvl="2" indent="-285750" eaLnBrk="0" fontAlgn="base" hangingPunct="0">
              <a:buFont typeface="Wingdings" panose="05000000000000000000" pitchFamily="2" charset="2"/>
              <a:buChar char="ü"/>
            </a:pPr>
            <a:endParaRPr lang="en-US" altLang="ko-KR" sz="16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044575" lvl="2" indent="-285750" eaLnBrk="0" fontAlgn="base" hangingPunct="0">
              <a:buFont typeface="Wingdings" panose="05000000000000000000" pitchFamily="2" charset="2"/>
              <a:buChar char="ü"/>
            </a:pPr>
            <a:endParaRPr lang="en-US" altLang="ko-KR" sz="16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</a:pPr>
            <a:r>
              <a:rPr lang="en-US" altLang="ko-KR" sz="18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Temporal</a:t>
            </a:r>
            <a:r>
              <a:rPr lang="ko-KR" altLang="en-US" sz="18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Sequence Data  </a:t>
            </a:r>
          </a:p>
          <a:p>
            <a:pPr marL="1044575" lvl="2" indent="-285750" eaLnBrk="0" fontAlgn="base" hangingPunct="0">
              <a:buFont typeface="Wingdings" panose="05000000000000000000" pitchFamily="2" charset="2"/>
              <a:buChar char="ü"/>
            </a:pPr>
            <a:r>
              <a:rPr lang="ko-KR" altLang="en-US" sz="1600" b="1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순서는 당연히 중요함</a:t>
            </a:r>
            <a:r>
              <a:rPr lang="en-US" altLang="ko-KR" sz="1600" b="1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600" b="1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추가로 </a:t>
            </a:r>
            <a:r>
              <a:rPr lang="en-US" altLang="ko-KR" sz="1600" b="1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time stamp</a:t>
            </a:r>
            <a:r>
              <a:rPr lang="ko-KR" altLang="en-US" sz="1600" b="1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 중요함</a:t>
            </a:r>
            <a:endParaRPr lang="en-US" altLang="ko-KR" sz="1600" b="1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044575" lvl="2" indent="-285750" eaLnBrk="0" fontAlgn="base" hangingPunct="0">
              <a:buFont typeface="Wingdings" panose="05000000000000000000" pitchFamily="2" charset="2"/>
              <a:buChar char="ü"/>
            </a:pPr>
            <a:r>
              <a: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사례</a:t>
            </a:r>
            <a:r>
              <a:rPr lang="en-US" altLang="ko-KR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고객의 쇼핑 습관을 시간정보로 수집한 데이터</a:t>
            </a:r>
            <a:r>
              <a:rPr lang="en-US" altLang="ko-KR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세계의 기온 변화 데이터 등</a:t>
            </a:r>
            <a:endParaRPr lang="en-US" altLang="ko-KR" sz="1600" b="1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</a:pPr>
            <a:endParaRPr lang="en-US" altLang="ko-KR" sz="1800" b="1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044575" lvl="2" indent="-285750" eaLnBrk="0" fontAlgn="base" hangingPunct="0">
              <a:buFont typeface="Wingdings" panose="05000000000000000000" pitchFamily="2" charset="2"/>
              <a:buChar char="ü"/>
            </a:pPr>
            <a:endParaRPr lang="en-US" altLang="ko-KR" sz="16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044575" lvl="2" indent="-285750" eaLnBrk="0" fontAlgn="base" hangingPunct="0">
              <a:buFont typeface="Wingdings" panose="05000000000000000000" pitchFamily="2" charset="2"/>
              <a:buChar char="ü"/>
            </a:pPr>
            <a:endParaRPr lang="en-US" altLang="ko-KR" sz="16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</a:pPr>
            <a:r>
              <a:rPr lang="en-US" altLang="ko-KR" sz="1800" b="1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Time Series Data</a:t>
            </a:r>
          </a:p>
          <a:p>
            <a:pPr marL="1044575" lvl="2" indent="-285750" eaLnBrk="0" fontAlgn="base" hangingPunct="0">
              <a:buFont typeface="Wingdings" panose="05000000000000000000" pitchFamily="2" charset="2"/>
              <a:buChar char="ü"/>
            </a:pPr>
            <a:r>
              <a:rPr lang="ko-KR" altLang="en-US" sz="1600" b="1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순서는 당연히 중요하며</a:t>
            </a:r>
            <a:r>
              <a:rPr lang="en-US" altLang="ko-KR" sz="1600" b="1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</a:p>
          <a:p>
            <a:pPr marL="1044575" lvl="2" indent="-285750" eaLnBrk="0" fontAlgn="base" hangingPunct="0">
              <a:buFont typeface="Wingdings" panose="05000000000000000000" pitchFamily="2" charset="2"/>
              <a:buChar char="ü"/>
            </a:pPr>
            <a:r>
              <a: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연속적인 데이터간 시간 간격이 일정하거나</a:t>
            </a:r>
            <a:endParaRPr lang="en-US" altLang="ko-KR" sz="16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58825" lvl="2" indent="0" eaLnBrk="0" fontAlgn="base" hangingPunct="0">
              <a:buNone/>
            </a:pPr>
            <a:r>
              <a: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중요한 요소임 </a:t>
            </a:r>
            <a:endParaRPr lang="en-US" altLang="ko-KR" sz="16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044575" lvl="2" indent="-285750" eaLnBrk="0" fontAlgn="base" hangingPunct="0">
              <a:buFont typeface="Wingdings" panose="05000000000000000000" pitchFamily="2" charset="2"/>
              <a:buChar char="ü"/>
            </a:pPr>
            <a:r>
              <a: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사례</a:t>
            </a:r>
            <a:r>
              <a:rPr lang="en-US" altLang="ko-KR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 </a:t>
            </a:r>
            <a:r>
              <a:rPr lang="en-US" altLang="ko-KR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초간격으로 샘플링된 온도값</a:t>
            </a:r>
            <a:r>
              <a:rPr lang="en-US" altLang="ko-KR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</a:p>
          <a:p>
            <a:pPr marL="758825" lvl="2" indent="0" eaLnBrk="0" fontAlgn="base" hangingPunct="0">
              <a:buNone/>
            </a:pPr>
            <a:r>
              <a:rPr lang="ko-KR" altLang="en-US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일정한 시간차로 샘플링된 소음 데이터 등 </a:t>
            </a:r>
            <a:endParaRPr lang="en-US" altLang="ko-KR" sz="1600" b="1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83CEC-2F40-4573-81C5-C197A436756C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시계열 기초 및 </a:t>
            </a:r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RNN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88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/>
          <a:lstStyle/>
          <a:p>
            <a:pPr>
              <a:defRPr/>
            </a:pPr>
            <a:r>
              <a:rPr kumimoji="1" lang="en-US" altLang="ko-KR"/>
              <a:t>1. </a:t>
            </a:r>
            <a:r>
              <a:rPr kumimoji="1" lang="ko-KR" altLang="en-US"/>
              <a:t>시계열 데이터 기초 </a:t>
            </a:r>
            <a:r>
              <a:rPr kumimoji="1" lang="en-US" altLang="ko-KR"/>
              <a:t>– sampling</a:t>
            </a:r>
            <a:endParaRPr lang="en-US" altLang="x-none"/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85800"/>
            <a:ext cx="8217222" cy="53340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ko-KR" altLang="en-US" b="1"/>
              <a:t>시계열 데이터 분석시에는 다양한 샘플링 기법이 필요함 </a:t>
            </a:r>
            <a:endParaRPr lang="en-US" altLang="ko-KR" b="1"/>
          </a:p>
          <a:p>
            <a:pPr marL="0" indent="0">
              <a:lnSpc>
                <a:spcPct val="95000"/>
              </a:lnSpc>
              <a:buNone/>
              <a:defRPr/>
            </a:pPr>
            <a:endParaRPr lang="en-US" altLang="ko-KR" b="1"/>
          </a:p>
          <a:p>
            <a:pPr>
              <a:lnSpc>
                <a:spcPct val="95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/>
              <a:t>Sampling </a:t>
            </a:r>
            <a:r>
              <a:rPr lang="en-US" altLang="ko-KR" b="1" dirty="0"/>
              <a:t>is the main technique employed for data selection.</a:t>
            </a:r>
          </a:p>
          <a:p>
            <a:pPr marL="723900" lvl="1" indent="-342900"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2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It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is often used for both </a:t>
            </a:r>
            <a:r>
              <a:rPr lang="en-US" altLang="ko-KR" sz="2000" b="1" dirty="0">
                <a:solidFill>
                  <a:srgbClr val="00B050"/>
                </a:solidFill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the preliminary investigation of the data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 the final data </a:t>
            </a:r>
            <a:r>
              <a:rPr lang="en-US" altLang="ko-KR" sz="2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analysis.</a:t>
            </a:r>
          </a:p>
          <a:p>
            <a:pPr marL="723900" lvl="1" indent="-342900"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95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b="1"/>
              <a:t>The key principle for effective sampling is the following: </a:t>
            </a:r>
          </a:p>
          <a:p>
            <a:pPr marL="723900" lvl="1" indent="-342900">
              <a:lnSpc>
                <a:spcPct val="95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using a sample will work </a:t>
            </a:r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almost as well as using the entire data sets, </a:t>
            </a:r>
            <a:r>
              <a:rPr lang="en-US" altLang="ko-KR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 the sample is representative</a:t>
            </a:r>
            <a:b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23900" lvl="1" indent="-342900">
              <a:lnSpc>
                <a:spcPct val="95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 sample is representative </a:t>
            </a:r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 it has approximately the same property (of interest) as the original set of data  </a:t>
            </a:r>
          </a:p>
          <a:p>
            <a:pPr marL="723900" lvl="1" indent="-342900"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251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5</a:t>
            </a:fld>
            <a:endParaRPr lang="ko-KR" altLang="en-US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40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6264696" cy="401568"/>
          </a:xfrm>
        </p:spPr>
        <p:txBody>
          <a:bodyPr/>
          <a:lstStyle/>
          <a:p>
            <a:pPr>
              <a:defRPr/>
            </a:pPr>
            <a:r>
              <a:rPr kumimoji="1" lang="en-US" altLang="ko-KR"/>
              <a:t>1. </a:t>
            </a:r>
            <a:r>
              <a:rPr kumimoji="1" lang="ko-KR" altLang="en-US"/>
              <a:t>시계열 데이터 기초 </a:t>
            </a:r>
            <a:r>
              <a:rPr kumimoji="1" lang="en-US" altLang="ko-KR"/>
              <a:t>– sampling </a:t>
            </a:r>
            <a:r>
              <a:rPr kumimoji="1" lang="ko-KR" altLang="en-US"/>
              <a:t>종류</a:t>
            </a:r>
            <a:endParaRPr lang="en-US" altLang="x-none"/>
          </a:p>
        </p:txBody>
      </p:sp>
      <p:sp>
        <p:nvSpPr>
          <p:cNvPr id="807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ko-KR" b="1" dirty="0"/>
              <a:t>Simple Random Sampling(</a:t>
            </a:r>
            <a:r>
              <a:rPr lang="ko-KR" altLang="en-US" b="1" dirty="0"/>
              <a:t>단순 </a:t>
            </a:r>
            <a:r>
              <a:rPr lang="ko-KR" altLang="en-US" b="1"/>
              <a:t>임의 표본추출</a:t>
            </a:r>
            <a:r>
              <a:rPr lang="en-US" altLang="ko-KR" b="1" dirty="0"/>
              <a:t>)</a:t>
            </a:r>
          </a:p>
          <a:p>
            <a:pPr marL="723900" lvl="1" indent="-342900">
              <a:lnSpc>
                <a:spcPct val="95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>
                <a:latin typeface="Times New Roman" panose="02020603050405020304" pitchFamily="18" charset="0"/>
                <a:ea typeface="MS Mincho" pitchFamily="49" charset="-128"/>
              </a:rPr>
              <a:t>There </a:t>
            </a:r>
            <a:r>
              <a:rPr lang="en-US" altLang="ko-KR" b="1" dirty="0">
                <a:latin typeface="Times New Roman" panose="02020603050405020304" pitchFamily="18" charset="0"/>
                <a:ea typeface="MS Mincho" pitchFamily="49" charset="-128"/>
              </a:rPr>
              <a:t>is an </a:t>
            </a:r>
            <a:r>
              <a:rPr lang="en-US" altLang="ko-KR" b="1" dirty="0">
                <a:solidFill>
                  <a:srgbClr val="00B050"/>
                </a:solidFill>
                <a:latin typeface="Times New Roman" panose="02020603050405020304" pitchFamily="18" charset="0"/>
                <a:ea typeface="MS Mincho" pitchFamily="49" charset="-128"/>
              </a:rPr>
              <a:t>equal probability of selecting</a:t>
            </a:r>
            <a:r>
              <a:rPr lang="en-US" altLang="ko-KR" b="1" dirty="0">
                <a:latin typeface="Times New Roman" panose="02020603050405020304" pitchFamily="18" charset="0"/>
                <a:ea typeface="MS Mincho" pitchFamily="49" charset="-128"/>
              </a:rPr>
              <a:t> </a:t>
            </a:r>
            <a:r>
              <a:rPr lang="en-US" altLang="ko-KR" b="1">
                <a:latin typeface="Times New Roman" panose="02020603050405020304" pitchFamily="18" charset="0"/>
                <a:ea typeface="MS Mincho" pitchFamily="49" charset="-128"/>
              </a:rPr>
              <a:t>any particular item</a:t>
            </a:r>
            <a:endParaRPr lang="en-US" altLang="ko-KR" b="1" dirty="0">
              <a:latin typeface="Times New Roman" panose="02020603050405020304" pitchFamily="18" charset="0"/>
              <a:ea typeface="MS Mincho" pitchFamily="49" charset="-128"/>
            </a:endParaRPr>
          </a:p>
          <a:p>
            <a:pPr lvl="4">
              <a:lnSpc>
                <a:spcPct val="90000"/>
              </a:lnSpc>
              <a:defRPr/>
            </a:pPr>
            <a:endParaRPr lang="en-US" altLang="ko-KR" sz="18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ko-KR" b="1" dirty="0"/>
              <a:t>Sampling without replacement(</a:t>
            </a:r>
            <a:r>
              <a:rPr lang="ko-KR" altLang="en-US" b="1"/>
              <a:t>무대체 표본추출</a:t>
            </a:r>
            <a:r>
              <a:rPr lang="en-US" altLang="ko-KR" b="1" dirty="0"/>
              <a:t>)</a:t>
            </a:r>
          </a:p>
          <a:p>
            <a:pPr marL="723900" lvl="1" indent="-342900">
              <a:lnSpc>
                <a:spcPct val="95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>
                <a:latin typeface="Times New Roman" panose="02020603050405020304" pitchFamily="18" charset="0"/>
                <a:ea typeface="MS Mincho" pitchFamily="49" charset="-128"/>
              </a:rPr>
              <a:t>As </a:t>
            </a:r>
            <a:r>
              <a:rPr lang="en-US" altLang="ko-KR" b="1" dirty="0">
                <a:latin typeface="Times New Roman" panose="02020603050405020304" pitchFamily="18" charset="0"/>
                <a:ea typeface="MS Mincho" pitchFamily="49" charset="-128"/>
              </a:rPr>
              <a:t>each item is selected, </a:t>
            </a:r>
            <a:r>
              <a:rPr lang="en-US" altLang="ko-KR" b="1" dirty="0">
                <a:solidFill>
                  <a:srgbClr val="00B050"/>
                </a:solidFill>
                <a:latin typeface="Times New Roman" panose="02020603050405020304" pitchFamily="18" charset="0"/>
                <a:ea typeface="MS Mincho" pitchFamily="49" charset="-128"/>
              </a:rPr>
              <a:t>it is removed from the population</a:t>
            </a:r>
          </a:p>
          <a:p>
            <a:pPr lvl="4">
              <a:lnSpc>
                <a:spcPct val="90000"/>
              </a:lnSpc>
              <a:defRPr/>
            </a:pPr>
            <a:endParaRPr lang="en-US" altLang="ko-KR" sz="18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ko-KR" b="1" dirty="0"/>
              <a:t>Sampling with replacement(</a:t>
            </a:r>
            <a:r>
              <a:rPr lang="ko-KR" altLang="en-US" b="1"/>
              <a:t>대체 표본추출</a:t>
            </a:r>
            <a:r>
              <a:rPr lang="en-US" altLang="ko-KR" b="1" dirty="0"/>
              <a:t>)</a:t>
            </a:r>
          </a:p>
          <a:p>
            <a:pPr marL="723900" lvl="1" indent="-342900">
              <a:lnSpc>
                <a:spcPct val="95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>
                <a:solidFill>
                  <a:srgbClr val="00B050"/>
                </a:solidFill>
                <a:latin typeface="Times New Roman" panose="02020603050405020304" pitchFamily="18" charset="0"/>
                <a:ea typeface="MS Mincho" pitchFamily="49" charset="-128"/>
              </a:rPr>
              <a:t>Objects </a:t>
            </a:r>
            <a:r>
              <a:rPr lang="en-US" altLang="ko-KR" b="1" dirty="0">
                <a:solidFill>
                  <a:srgbClr val="00B050"/>
                </a:solidFill>
                <a:latin typeface="Times New Roman" panose="02020603050405020304" pitchFamily="18" charset="0"/>
                <a:ea typeface="MS Mincho" pitchFamily="49" charset="-128"/>
              </a:rPr>
              <a:t>are not removed</a:t>
            </a:r>
            <a:r>
              <a:rPr lang="en-US" altLang="ko-KR" b="1" dirty="0">
                <a:latin typeface="Times New Roman" panose="02020603050405020304" pitchFamily="18" charset="0"/>
                <a:ea typeface="MS Mincho" pitchFamily="49" charset="-128"/>
              </a:rPr>
              <a:t> from the population as they are selected for the sample.   </a:t>
            </a:r>
          </a:p>
          <a:p>
            <a:pPr marL="723900" lvl="1" indent="-342900">
              <a:lnSpc>
                <a:spcPct val="95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>
                <a:latin typeface="Times New Roman" panose="02020603050405020304" pitchFamily="18" charset="0"/>
                <a:ea typeface="MS Mincho" pitchFamily="49" charset="-128"/>
              </a:rPr>
              <a:t>In </a:t>
            </a:r>
            <a:r>
              <a:rPr lang="en-US" altLang="ko-KR" b="1" dirty="0">
                <a:latin typeface="Times New Roman" panose="02020603050405020304" pitchFamily="18" charset="0"/>
                <a:ea typeface="MS Mincho" pitchFamily="49" charset="-128"/>
              </a:rPr>
              <a:t>sampling with replacement, the same object can be picked up more than once</a:t>
            </a:r>
          </a:p>
          <a:p>
            <a:pPr lvl="4">
              <a:lnSpc>
                <a:spcPct val="90000"/>
              </a:lnSpc>
              <a:defRPr/>
            </a:pPr>
            <a:endParaRPr lang="en-US" altLang="ko-KR" sz="18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ko-KR" b="1" dirty="0"/>
              <a:t>Stratified sampling(</a:t>
            </a:r>
            <a:r>
              <a:rPr lang="ko-KR" altLang="en-US" b="1"/>
              <a:t>층화 표본추출</a:t>
            </a:r>
            <a:r>
              <a:rPr lang="en-US" altLang="ko-KR" b="1" dirty="0"/>
              <a:t>)</a:t>
            </a:r>
          </a:p>
          <a:p>
            <a:pPr marL="723900" lvl="1" indent="-342900">
              <a:lnSpc>
                <a:spcPct val="95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>
                <a:latin typeface="Times New Roman" panose="02020603050405020304" pitchFamily="18" charset="0"/>
              </a:rPr>
              <a:t>모집단을 </a:t>
            </a:r>
            <a:r>
              <a:rPr lang="en-US" altLang="ko-KR" b="1">
                <a:latin typeface="Times New Roman" panose="02020603050405020304" pitchFamily="18" charset="0"/>
              </a:rPr>
              <a:t>(</a:t>
            </a:r>
            <a:r>
              <a:rPr lang="ko-KR" altLang="en-US" b="1">
                <a:latin typeface="Times New Roman" panose="02020603050405020304" pitchFamily="18" charset="0"/>
              </a:rPr>
              <a:t>계</a:t>
            </a:r>
            <a:r>
              <a:rPr lang="en-US" altLang="ko-KR" b="1">
                <a:latin typeface="Times New Roman" panose="02020603050405020304" pitchFamily="18" charset="0"/>
              </a:rPr>
              <a:t>)</a:t>
            </a:r>
            <a:r>
              <a:rPr lang="ko-KR" altLang="en-US" b="1">
                <a:latin typeface="Times New Roman" panose="02020603050405020304" pitchFamily="18" charset="0"/>
              </a:rPr>
              <a:t>층으로 나눈 후</a:t>
            </a:r>
            <a:r>
              <a:rPr lang="en-US" altLang="ko-KR" b="1" dirty="0">
                <a:latin typeface="Times New Roman" panose="02020603050405020304" pitchFamily="18" charset="0"/>
                <a:ea typeface="MS Mincho" pitchFamily="49" charset="-128"/>
              </a:rPr>
              <a:t>,</a:t>
            </a:r>
            <a:r>
              <a:rPr lang="ko-KR" altLang="en-US" b="1" dirty="0">
                <a:latin typeface="Times New Roman" panose="02020603050405020304" pitchFamily="18" charset="0"/>
              </a:rPr>
              <a:t> 각 </a:t>
            </a:r>
            <a:r>
              <a:rPr lang="ko-KR" altLang="en-US" b="1">
                <a:latin typeface="Times New Roman" panose="02020603050405020304" pitchFamily="18" charset="0"/>
              </a:rPr>
              <a:t>층에서 샘플링</a:t>
            </a:r>
            <a:r>
              <a:rPr lang="ko-KR" altLang="en-US" b="1" dirty="0">
                <a:latin typeface="Times New Roman" panose="02020603050405020304" pitchFamily="18" charset="0"/>
              </a:rPr>
              <a:t>함</a:t>
            </a:r>
            <a:endParaRPr lang="en-US" altLang="ko-KR" b="1" dirty="0">
              <a:latin typeface="Times New Roman" panose="02020603050405020304" pitchFamily="18" charset="0"/>
              <a:ea typeface="MS Mincho" pitchFamily="49" charset="-128"/>
            </a:endParaRPr>
          </a:p>
          <a:p>
            <a:pPr marL="723900" lvl="1" indent="-342900">
              <a:lnSpc>
                <a:spcPct val="95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>
                <a:latin typeface="Times New Roman" panose="02020603050405020304" pitchFamily="18" charset="0"/>
              </a:rPr>
              <a:t>층내에서는 동질적</a:t>
            </a:r>
            <a:r>
              <a:rPr lang="en-US" altLang="ko-KR" b="1" dirty="0">
                <a:latin typeface="Times New Roman" panose="02020603050405020304" pitchFamily="18" charset="0"/>
                <a:ea typeface="MS Mincho" pitchFamily="49" charset="-128"/>
              </a:rPr>
              <a:t>,</a:t>
            </a:r>
            <a:r>
              <a:rPr lang="ko-KR" altLang="en-US" b="1" dirty="0">
                <a:latin typeface="Times New Roman" panose="02020603050405020304" pitchFamily="18" charset="0"/>
              </a:rPr>
              <a:t> 층간은 이질적 특성을 가지도록 하면 적은 비용으로 더 정확한 추정 </a:t>
            </a:r>
            <a:r>
              <a:rPr lang="ko-KR" altLang="en-US" b="1">
                <a:latin typeface="Times New Roman" panose="02020603050405020304" pitchFamily="18" charset="0"/>
              </a:rPr>
              <a:t>가능 </a:t>
            </a:r>
            <a:endParaRPr lang="en-US" altLang="ko-KR" b="1" dirty="0">
              <a:latin typeface="Times New Roman" panose="02020603050405020304" pitchFamily="18" charset="0"/>
              <a:ea typeface="MS Mincho" pitchFamily="49" charset="-128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–"/>
              <a:defRPr/>
            </a:pPr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5734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6</a:t>
            </a:fld>
            <a:endParaRPr lang="ko-KR" altLang="en-US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/>
          <a:lstStyle/>
          <a:p>
            <a:pPr>
              <a:defRPr/>
            </a:pPr>
            <a:r>
              <a:rPr kumimoji="1" lang="en-US" altLang="ko-KR"/>
              <a:t>1. </a:t>
            </a:r>
            <a:r>
              <a:rPr kumimoji="1" lang="ko-KR" altLang="en-US"/>
              <a:t>시계열 데이터 기초 </a:t>
            </a:r>
            <a:r>
              <a:rPr kumimoji="1" lang="en-US" altLang="ko-KR"/>
              <a:t>– </a:t>
            </a:r>
            <a:r>
              <a:rPr lang="en-US" altLang="x-none"/>
              <a:t>Sample Size</a:t>
            </a:r>
          </a:p>
        </p:txBody>
      </p:sp>
      <p:sp>
        <p:nvSpPr>
          <p:cNvPr id="809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8538" y="975538"/>
            <a:ext cx="8394700" cy="5029200"/>
          </a:xfrm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  <a:buFont typeface="Monotype Sorts" pitchFamily="2" charset="2"/>
              <a:buChar char="l"/>
              <a:defRPr/>
            </a:pPr>
            <a:endParaRPr lang="en-US" altLang="ko-KR" b="1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altLang="ko-KR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09988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r="12462"/>
          <a:stretch>
            <a:fillRect/>
          </a:stretch>
        </p:blipFill>
        <p:spPr bwMode="auto">
          <a:xfrm>
            <a:off x="616592" y="2611760"/>
            <a:ext cx="2819400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809989" name="Picture 10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t="13898" r="14546" b="11060"/>
          <a:stretch>
            <a:fillRect/>
          </a:stretch>
        </p:blipFill>
        <p:spPr bwMode="auto">
          <a:xfrm>
            <a:off x="3435992" y="3068960"/>
            <a:ext cx="2743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809990" name="Picture 10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1" r="13287"/>
          <a:stretch>
            <a:fillRect/>
          </a:stretch>
        </p:blipFill>
        <p:spPr bwMode="auto">
          <a:xfrm>
            <a:off x="6255392" y="2687960"/>
            <a:ext cx="2743200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809991" name="Text Box 1031"/>
          <p:cNvSpPr txBox="1">
            <a:spLocks noChangeArrowheads="1"/>
          </p:cNvSpPr>
          <p:nvPr/>
        </p:nvSpPr>
        <p:spPr bwMode="auto">
          <a:xfrm>
            <a:off x="1038225" y="5354960"/>
            <a:ext cx="8077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sz="1400"/>
              <a:t>8000 points		         2000 Points			500 Points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8538" y="652462"/>
            <a:ext cx="8445910" cy="1657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latinLnBrk="0">
              <a:lnSpc>
                <a:spcPct val="95000"/>
              </a:lnSpc>
              <a:spcAft>
                <a:spcPts val="400"/>
              </a:spcAft>
              <a:buClr>
                <a:srgbClr val="0C7B9C"/>
              </a:buClr>
              <a:buSzPct val="75000"/>
              <a:buBlip>
                <a:blip r:embed="rId6"/>
              </a:buBlip>
              <a:defRPr/>
            </a:pPr>
            <a:r>
              <a:rPr lang="ko-KR" altLang="en-US" sz="2000" b="1" dirty="0">
                <a:latin typeface="나눔고딕 ExtraBold" pitchFamily="50" charset="-127"/>
                <a:ea typeface="나눔고딕 ExtraBold" pitchFamily="50" charset="-127"/>
              </a:rPr>
              <a:t>표본 추출과 </a:t>
            </a:r>
            <a:r>
              <a:rPr lang="ko-KR" altLang="en-US" sz="2000" b="1">
                <a:latin typeface="나눔고딕 ExtraBold" pitchFamily="50" charset="-127"/>
                <a:ea typeface="나눔고딕 ExtraBold" pitchFamily="50" charset="-127"/>
              </a:rPr>
              <a:t>정보 손실</a:t>
            </a:r>
            <a:endParaRPr lang="en-US" altLang="ko-KR" sz="2000" b="1" dirty="0">
              <a:latin typeface="나눔고딕 ExtraBold" pitchFamily="50" charset="-127"/>
              <a:ea typeface="나눔고딕 ExtraBold" pitchFamily="50" charset="-127"/>
            </a:endParaRPr>
          </a:p>
          <a:p>
            <a:pPr marL="723900" lvl="1" indent="-342900" latinLnBrk="0"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ko-KR" altLang="en-US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표본 </a:t>
            </a:r>
            <a:r>
              <a:rPr lang="ko-KR" altLang="en-US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크기가 커지면 </a:t>
            </a:r>
            <a:r>
              <a:rPr lang="ko-KR" altLang="en-US" sz="16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표본이 전체 데이터의 대표성을 가질 </a:t>
            </a:r>
            <a:r>
              <a:rPr lang="ko-KR" altLang="en-US" sz="1600" b="1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확률이 높아짐</a:t>
            </a:r>
            <a:r>
              <a:rPr lang="en-US" altLang="ko-KR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하지만</a:t>
            </a:r>
            <a:r>
              <a:rPr lang="en-US" altLang="ko-KR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표본 추출의 장점이 퇴색됨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723900" lvl="1" indent="-342900" latinLnBrk="0"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표본 크기가 작으면 </a:t>
            </a:r>
            <a:r>
              <a:rPr lang="ko-KR" altLang="en-US" sz="16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패턴이 누락되거나 잘못된 패컨이 감지될 </a:t>
            </a:r>
            <a:r>
              <a:rPr lang="ko-KR" altLang="en-US" sz="1600" b="1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 있음</a:t>
            </a:r>
            <a:endParaRPr lang="en-US" altLang="ko-KR" sz="1600" b="1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23900" lvl="1" indent="-342900" latinLnBrk="0"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ko-KR" altLang="en-US" sz="1600" b="1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</a:t>
            </a:r>
            <a:r>
              <a:rPr lang="en-US" altLang="ko-KR" sz="1600" b="1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1600" b="1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600" b="1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400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7</a:t>
            </a:fld>
            <a:endParaRPr lang="ko-KR" altLang="en-US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/>
          <a:lstStyle/>
          <a:p>
            <a:pPr>
              <a:defRPr/>
            </a:pPr>
            <a:r>
              <a:rPr kumimoji="1" lang="en-US" altLang="ko-KR"/>
              <a:t>1. </a:t>
            </a:r>
            <a:r>
              <a:rPr kumimoji="1" lang="ko-KR" altLang="en-US"/>
              <a:t>시계열 데이터 기초 </a:t>
            </a:r>
            <a:r>
              <a:rPr kumimoji="1" lang="en-US" altLang="ko-KR"/>
              <a:t>– </a:t>
            </a:r>
            <a:r>
              <a:rPr lang="en-US" altLang="x-none"/>
              <a:t>Sample Size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679340"/>
            <a:ext cx="8394700" cy="5029200"/>
          </a:xfrm>
        </p:spPr>
        <p:txBody>
          <a:bodyPr/>
          <a:lstStyle/>
          <a:p>
            <a:pPr>
              <a:lnSpc>
                <a:spcPct val="95000"/>
              </a:lnSpc>
              <a:spcAft>
                <a:spcPts val="400"/>
              </a:spcAft>
              <a:buClr>
                <a:srgbClr val="0C7B9C"/>
              </a:buClr>
              <a:buSzPct val="75000"/>
              <a:tabLst>
                <a:tab pos="1198563" algn="l"/>
              </a:tabLst>
              <a:defRPr/>
            </a:pPr>
            <a:r>
              <a:rPr lang="ko-KR" altLang="en-US" b="1" dirty="0"/>
              <a:t>적절한 표본 </a:t>
            </a:r>
            <a:r>
              <a:rPr lang="ko-KR" altLang="en-US" b="1"/>
              <a:t>크기 결정하는 것이 중요함</a:t>
            </a:r>
            <a:endParaRPr lang="en-US" altLang="ko-KR" b="1" dirty="0"/>
          </a:p>
          <a:p>
            <a:pPr marL="723900" lvl="1" indent="-342900">
              <a:lnSpc>
                <a:spcPct val="90000"/>
              </a:lnSpc>
              <a:spcAft>
                <a:spcPts val="400"/>
              </a:spcAft>
              <a:buClr>
                <a:srgbClr val="0C7B9C"/>
              </a:buClr>
              <a:buSzPct val="100000"/>
              <a:buFont typeface="Wingdings" panose="05000000000000000000" pitchFamily="2" charset="2"/>
              <a:buChar char="ü"/>
              <a:tabLst>
                <a:tab pos="1198563" algn="l"/>
              </a:tabLst>
              <a:defRPr/>
            </a:pPr>
            <a:r>
              <a:rPr lang="ko-KR" altLang="en-US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아래 사례를 보면</a:t>
            </a:r>
            <a:r>
              <a:rPr lang="en-US" altLang="ko-KR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10</a:t>
            </a:r>
            <a:r>
              <a:rPr lang="ko-KR" altLang="en-US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그룹 모두에서 데이터가 선택되기 위해서</a:t>
            </a:r>
            <a:r>
              <a:rPr lang="en-US" altLang="ko-KR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필요한 샘플 크기</a:t>
            </a:r>
            <a:endParaRPr lang="en-US" altLang="x-none" sz="1600" b="1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1443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79" y="1506893"/>
            <a:ext cx="5639544" cy="372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텍스트 상자 2"/>
          <p:cNvSpPr txBox="1">
            <a:spLocks noChangeArrowheads="1"/>
          </p:cNvSpPr>
          <p:nvPr/>
        </p:nvSpPr>
        <p:spPr bwMode="auto">
          <a:xfrm>
            <a:off x="5747530" y="2276872"/>
            <a:ext cx="306627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atinLnBrk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ko-KR" sz="140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(b)</a:t>
            </a:r>
            <a:r>
              <a:rPr kumimoji="1" lang="ko-KR" altLang="en-US" sz="140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표본 크기가 </a:t>
            </a:r>
            <a:r>
              <a:rPr kumimoji="1" lang="en-US" altLang="ko-KR" sz="140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kumimoji="1" lang="ko-KR" altLang="en-US" sz="140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kumimoji="1" lang="en-US" altLang="ko-KR" sz="140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</a:t>
            </a:r>
            <a:r>
              <a:rPr kumimoji="1" lang="ko-KR" altLang="en-US" sz="140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변할때</a:t>
            </a:r>
            <a:r>
              <a:rPr kumimoji="1" lang="en-US" altLang="ko-KR" sz="140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kumimoji="1" lang="ko-KR" altLang="en-US" sz="140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1" lang="en-US" altLang="ko-KR" sz="140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(a)</a:t>
            </a:r>
            <a:r>
              <a:rPr kumimoji="1" lang="ko-KR" altLang="en-US" sz="140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있는 </a:t>
            </a:r>
            <a:r>
              <a:rPr kumimoji="1" lang="en-US" altLang="ko-KR" sz="140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kumimoji="1" lang="ko-KR" altLang="en-US" sz="140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그룹에서 각각 하나의 객체가 선택될 확률임</a:t>
            </a:r>
            <a:endParaRPr kumimoji="1" lang="en-US" altLang="ko-KR" sz="140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ko-KR" sz="140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ko-KR" altLang="en-US" sz="1400">
                <a:solidFill>
                  <a:srgbClr val="0000FF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샘플 크기가 커질 수록 </a:t>
            </a:r>
            <a:r>
              <a:rPr kumimoji="1" lang="en-US" altLang="ko-KR" sz="1400">
                <a:solidFill>
                  <a:srgbClr val="0000FF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kumimoji="1" lang="ko-KR" altLang="en-US" sz="1400">
                <a:solidFill>
                  <a:srgbClr val="0000FF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모든 그룹에서 객체를 얻을 확률이 높아짐</a:t>
            </a:r>
            <a:endParaRPr kumimoji="1" lang="en-US" altLang="ko-KR" sz="1400">
              <a:solidFill>
                <a:srgbClr val="0000FF"/>
              </a:solidFill>
              <a:highlight>
                <a:srgbClr val="FFFF00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ko-KR" altLang="en-US" sz="140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445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8</a:t>
            </a:fld>
            <a:endParaRPr lang="ko-KR" altLang="en-US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13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468288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kumimoji="1" lang="en-US" altLang="ko-KR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kumimoji="1" lang="ko-KR" altLang="en-US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시계열 데이터 기초 </a:t>
            </a:r>
            <a:r>
              <a:rPr kumimoji="1" lang="en-US" altLang="ko-KR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kumimoji="1" lang="en-US" altLang="x-none"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Curse of Dimensionality</a:t>
            </a:r>
          </a:p>
        </p:txBody>
      </p:sp>
      <p:sp>
        <p:nvSpPr>
          <p:cNvPr id="840714" name="Rectangle 10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358775" lvl="1" indent="-268288" latinLnBrk="0">
              <a:lnSpc>
                <a:spcPct val="90000"/>
              </a:lnSpc>
              <a:spcAft>
                <a:spcPts val="400"/>
              </a:spcAft>
              <a:buClr>
                <a:srgbClr val="0C7B9C"/>
              </a:buClr>
              <a:buSzPct val="100000"/>
              <a:buFont typeface="Wingdings" panose="05000000000000000000" pitchFamily="2" charset="2"/>
              <a:buChar char="ü"/>
              <a:tabLst>
                <a:tab pos="358775" algn="l"/>
                <a:tab pos="1198563" algn="l"/>
              </a:tabLst>
              <a:defRPr/>
            </a:pPr>
            <a:r>
              <a:rPr lang="ko-KR" altLang="en-US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차원이 증가하면 데이터는 그 차원이 차지하는 공간상에서 </a:t>
            </a:r>
            <a:r>
              <a:rPr lang="ko-KR" altLang="en-US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점점더 </a:t>
            </a:r>
            <a:r>
              <a:rPr lang="en-US" altLang="ko-KR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sparse</a:t>
            </a:r>
            <a:r>
              <a:rPr lang="ko-KR" altLang="en-US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하게 됨 </a:t>
            </a:r>
            <a:r>
              <a:rPr lang="ko-KR" altLang="en-US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 분석이 </a:t>
            </a:r>
            <a:r>
              <a:rPr lang="ko-KR" altLang="en-US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어려워짐 </a:t>
            </a:r>
            <a:endParaRPr lang="en-US" altLang="ko-KR" sz="1600" b="1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  <a:p>
            <a:pPr marL="358775" lvl="1" indent="-268288" latinLnBrk="0">
              <a:lnSpc>
                <a:spcPct val="90000"/>
              </a:lnSpc>
              <a:spcAft>
                <a:spcPts val="400"/>
              </a:spcAft>
              <a:buClr>
                <a:srgbClr val="0C7B9C"/>
              </a:buClr>
              <a:buSzPct val="100000"/>
              <a:buFont typeface="Wingdings" panose="05000000000000000000" pitchFamily="2" charset="2"/>
              <a:buChar char="ü"/>
              <a:tabLst>
                <a:tab pos="358775" algn="l"/>
                <a:tab pos="1198563" algn="l"/>
              </a:tabLst>
              <a:defRPr/>
            </a:pPr>
            <a:r>
              <a:rPr lang="en-US" altLang="ko-KR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Classification</a:t>
            </a:r>
            <a:r>
              <a:rPr lang="ko-KR" altLang="en-US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에선 충분한 데이터 객체가 존재하지 않아 모델 </a:t>
            </a:r>
            <a:r>
              <a:rPr lang="ko-KR" altLang="en-US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생성이 어려워짐</a:t>
            </a:r>
            <a:endParaRPr lang="en-US" altLang="ko-KR" sz="1600" b="1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  <a:p>
            <a:pPr marL="358775" lvl="1" indent="-268288" latinLnBrk="0">
              <a:lnSpc>
                <a:spcPct val="90000"/>
              </a:lnSpc>
              <a:spcAft>
                <a:spcPts val="400"/>
              </a:spcAft>
              <a:buClr>
                <a:srgbClr val="0C7B9C"/>
              </a:buClr>
              <a:buSzPct val="100000"/>
              <a:buFont typeface="Wingdings" panose="05000000000000000000" pitchFamily="2" charset="2"/>
              <a:buChar char="ü"/>
              <a:tabLst>
                <a:tab pos="358775" algn="l"/>
                <a:tab pos="1198563" algn="l"/>
              </a:tabLst>
              <a:defRPr/>
            </a:pPr>
            <a:r>
              <a:rPr lang="en-US" altLang="ko-KR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Clustering</a:t>
            </a:r>
            <a:r>
              <a:rPr lang="ko-KR" altLang="en-US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에선 </a:t>
            </a:r>
            <a:r>
              <a:rPr lang="en-US" altLang="ko-KR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clustering</a:t>
            </a:r>
            <a:r>
              <a:rPr lang="ko-KR" altLang="en-US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의 </a:t>
            </a:r>
            <a:r>
              <a:rPr lang="ko-KR" altLang="en-US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핵심인 </a:t>
            </a:r>
            <a:r>
              <a:rPr lang="en-US" altLang="ko-KR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density</a:t>
            </a:r>
            <a:r>
              <a:rPr lang="ko-KR" altLang="en-US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와 </a:t>
            </a:r>
            <a:r>
              <a:rPr lang="ko-KR" altLang="en-US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두점간의 </a:t>
            </a:r>
            <a:r>
              <a:rPr lang="en-US" altLang="ko-KR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distance</a:t>
            </a:r>
            <a:r>
              <a:rPr lang="ko-KR" altLang="en-US" sz="16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 정보가 작아서 </a:t>
            </a:r>
            <a:r>
              <a:rPr lang="ko-KR" altLang="en-US" sz="1600" b="1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군집화가 어려워짐</a:t>
            </a:r>
            <a:endParaRPr lang="en-US" altLang="ko-KR" sz="1600" b="1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0709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x-none" altLang="x-none"/>
          </a:p>
        </p:txBody>
      </p:sp>
      <p:pic>
        <p:nvPicPr>
          <p:cNvPr id="840715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0" y="1447800"/>
            <a:ext cx="4572000" cy="3429000"/>
          </a:xfrm>
        </p:spPr>
      </p:pic>
      <p:sp>
        <p:nvSpPr>
          <p:cNvPr id="840717" name="Text Box 13"/>
          <p:cNvSpPr txBox="1">
            <a:spLocks noChangeArrowheads="1"/>
          </p:cNvSpPr>
          <p:nvPr/>
        </p:nvSpPr>
        <p:spPr bwMode="auto">
          <a:xfrm>
            <a:off x="4648200" y="5181600"/>
            <a:ext cx="40386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" indent="-1143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x-none" sz="1400">
                <a:latin typeface="Arial" charset="0"/>
              </a:rPr>
              <a:t>Randomly generate 500 points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x-none" sz="1400">
                <a:latin typeface="Arial" charset="0"/>
              </a:rPr>
              <a:t>Compute difference between max and min distance between any pair of points</a:t>
            </a:r>
          </a:p>
        </p:txBody>
      </p:sp>
      <p:sp>
        <p:nvSpPr>
          <p:cNvPr id="63495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E71D6E4-DEF3-E34B-896E-090FE9EE891C}" type="slidenum">
              <a:rPr lang="ko-KR" altLang="en-US">
                <a:latin typeface="나눔고딕 ExtraBold" charset="-127"/>
                <a:ea typeface="나눔고딕 ExtraBold" charset="-127"/>
                <a:cs typeface="나눔고딕 ExtraBold" charset="-127"/>
              </a:rPr>
              <a:pPr/>
              <a:t>9</a:t>
            </a:fld>
            <a:endParaRPr lang="ko-KR" altLang="en-US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44A6E"/>
        </a:solidFill>
        <a:ln w="9525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000" b="1">
            <a:solidFill>
              <a:schemeClr val="bg1"/>
            </a:solidFill>
          </a:defRPr>
        </a:defPPr>
      </a:lstStyle>
    </a:spDef>
    <a:lnDef>
      <a:spPr>
        <a:ln w="50800">
          <a:solidFill>
            <a:schemeClr val="bg1">
              <a:lumMod val="75000"/>
            </a:schemeClr>
          </a:solidFill>
          <a:headEnd type="stealth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1437</Words>
  <Application>Microsoft Office PowerPoint</Application>
  <PresentationFormat>화면 슬라이드 쇼(4:3)</PresentationFormat>
  <Paragraphs>373</Paragraphs>
  <Slides>29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Gill Sans MT</vt:lpstr>
      <vt:lpstr>나눔바른고딕</vt:lpstr>
      <vt:lpstr>HY헤드라인M</vt:lpstr>
      <vt:lpstr>나눔고딕 ExtraBold</vt:lpstr>
      <vt:lpstr>나눔스퀘어 Bold</vt:lpstr>
      <vt:lpstr>맑은 고딕</vt:lpstr>
      <vt:lpstr>Times New Roman</vt:lpstr>
      <vt:lpstr>Arial</vt:lpstr>
      <vt:lpstr>Wingdings</vt:lpstr>
      <vt:lpstr>Monotype Sorts</vt:lpstr>
      <vt:lpstr>1_Office 테마</vt:lpstr>
      <vt:lpstr>PowerPoint 프레젠테이션</vt:lpstr>
      <vt:lpstr>목차</vt:lpstr>
      <vt:lpstr>PowerPoint 프레젠테이션</vt:lpstr>
      <vt:lpstr>1. 시계열 데이터 기초</vt:lpstr>
      <vt:lpstr>1. 시계열 데이터 기초 – sampling</vt:lpstr>
      <vt:lpstr>1. 시계열 데이터 기초 – sampling 종류</vt:lpstr>
      <vt:lpstr>1. 시계열 데이터 기초 – Sample Size</vt:lpstr>
      <vt:lpstr>1. 시계열 데이터 기초 – Sample Size</vt:lpstr>
      <vt:lpstr>1. 시계열 데이터 기초 – Curse of Dimensionality</vt:lpstr>
      <vt:lpstr>1. 시계열 데이터 기초 – 차원축소 </vt:lpstr>
      <vt:lpstr>PowerPoint 프레젠테이션</vt:lpstr>
      <vt:lpstr>1. DNN와 순차 데이터</vt:lpstr>
      <vt:lpstr>1. DNN와 순차 데이터</vt:lpstr>
      <vt:lpstr>1. DNN와 순차 데이터</vt:lpstr>
      <vt:lpstr>1. DNN와 순차 데이터</vt:lpstr>
      <vt:lpstr>2. 시계열 데이터의 핵심 – “기억 요소＂</vt:lpstr>
      <vt:lpstr>2. 시계열 데이터의 핵심 – “기억 요소＂</vt:lpstr>
      <vt:lpstr>3. RNN 기초</vt:lpstr>
      <vt:lpstr>3. RNN 기초</vt:lpstr>
      <vt:lpstr>3. RNN 기초</vt:lpstr>
      <vt:lpstr>4. LSTM (Long Short-Term Memory)</vt:lpstr>
      <vt:lpstr>4. LSTM (Long Short-Term Memory)</vt:lpstr>
      <vt:lpstr>4. LSTM (Long Short-Term Memory)</vt:lpstr>
      <vt:lpstr>4. LSTM (Long Short-Term Memory)</vt:lpstr>
      <vt:lpstr>4. LSTM (Long Short-Term Memory)</vt:lpstr>
      <vt:lpstr>4. LSTM (Long Short-Term Memory)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ho1</dc:creator>
  <cp:lastModifiedBy>김호원</cp:lastModifiedBy>
  <cp:revision>2818</cp:revision>
  <cp:lastPrinted>2019-04-25T23:46:21Z</cp:lastPrinted>
  <dcterms:created xsi:type="dcterms:W3CDTF">2011-06-16T02:40:40Z</dcterms:created>
  <dcterms:modified xsi:type="dcterms:W3CDTF">2021-08-13T06:08:05Z</dcterms:modified>
</cp:coreProperties>
</file>