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624" r:id="rId2"/>
    <p:sldId id="683" r:id="rId3"/>
    <p:sldId id="2007" r:id="rId4"/>
    <p:sldId id="2063" r:id="rId5"/>
    <p:sldId id="2049" r:id="rId6"/>
    <p:sldId id="2070" r:id="rId7"/>
    <p:sldId id="2062" r:id="rId8"/>
    <p:sldId id="2072" r:id="rId9"/>
    <p:sldId id="2065" r:id="rId10"/>
    <p:sldId id="2064" r:id="rId11"/>
    <p:sldId id="2066" r:id="rId12"/>
    <p:sldId id="2073" r:id="rId13"/>
    <p:sldId id="2067" r:id="rId14"/>
    <p:sldId id="2068" r:id="rId15"/>
    <p:sldId id="2074" r:id="rId16"/>
    <p:sldId id="1028" r:id="rId17"/>
  </p:sldIdLst>
  <p:sldSz cx="9144000" cy="6858000" type="screen4x3"/>
  <p:notesSz cx="6864350" cy="9996488"/>
  <p:embeddedFontLst>
    <p:embeddedFont>
      <p:font typeface="HY헤드라인M" panose="02030600000101010101" pitchFamily="18" charset="-127"/>
      <p:regular r:id="rId19"/>
    </p:embeddedFont>
    <p:embeddedFont>
      <p:font typeface="나눔고딕 ExtraBold" panose="020D0904000000000000" pitchFamily="50" charset="-127"/>
      <p:bold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나눔스퀘어라운드 Light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Helvetica" panose="020B0604020202020204" pitchFamily="34" charset="0"/>
      <p:regular r:id="rId35"/>
      <p:bold r:id="rId36"/>
      <p:italic r:id="rId37"/>
      <p:boldItalic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호원" initials="김" lastIdx="1" clrIdx="0">
    <p:extLst>
      <p:ext uri="{19B8F6BF-5375-455C-9EA6-DF929625EA0E}">
        <p15:presenceInfo xmlns:p15="http://schemas.microsoft.com/office/powerpoint/2012/main" userId="S::howonkim@pusan.ac.kr::15ca3ef6-c8a2-4b3c-8e99-4970e3d632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FF"/>
    <a:srgbClr val="FFFF3F"/>
    <a:srgbClr val="0070C0"/>
    <a:srgbClr val="6600FF"/>
    <a:srgbClr val="EAEDF4"/>
    <a:srgbClr val="D0D8E8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1" autoAdjust="0"/>
    <p:restoredTop sz="96513" autoAdjust="0"/>
  </p:normalViewPr>
  <p:slideViewPr>
    <p:cSldViewPr>
      <p:cViewPr>
        <p:scale>
          <a:sx n="125" d="100"/>
          <a:sy n="125" d="100"/>
        </p:scale>
        <p:origin x="1332" y="8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4408" y="200"/>
      </p:cViewPr>
      <p:guideLst>
        <p:guide orient="horz" pos="3148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commentAuthors" Target="commentAuthor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09" y="3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/>
          <a:lstStyle>
            <a:lvl1pPr algn="r">
              <a:defRPr sz="1300"/>
            </a:lvl1pPr>
          </a:lstStyle>
          <a:p>
            <a:fld id="{91F7E485-CF4B-49E5-80CC-25C6F0E7F36F}" type="datetimeFigureOut">
              <a:rPr lang="ko-KR" altLang="en-US" smtClean="0"/>
              <a:t>2021-09-14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17" tIns="48158" rIns="96317" bIns="4815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17" tIns="48158" rIns="96317" bIns="481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32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09" y="9494932"/>
            <a:ext cx="2974552" cy="499825"/>
          </a:xfrm>
          <a:prstGeom prst="rect">
            <a:avLst/>
          </a:prstGeom>
        </p:spPr>
        <p:txBody>
          <a:bodyPr vert="horz" lIns="96317" tIns="48158" rIns="96317" bIns="48158" rtlCol="0" anchor="b"/>
          <a:lstStyle>
            <a:lvl1pPr algn="r">
              <a:defRPr sz="1300"/>
            </a:lvl1pPr>
          </a:lstStyle>
          <a:p>
            <a:fld id="{487C817A-F9D8-4614-B4EE-4254C2204BC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5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7681" y="9494677"/>
            <a:ext cx="2975576" cy="50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34" tIns="45818" rIns="91634" bIns="45818" anchor="b"/>
          <a:lstStyle/>
          <a:p>
            <a:pPr algn="r" defTabSz="915440"/>
            <a:fld id="{69E4C955-43B7-4B8B-BC79-CE5F3AF0EF02}" type="slidenum">
              <a:rPr lang="en-US" altLang="ko-KR" sz="1200">
                <a:solidFill>
                  <a:prstClr val="black"/>
                </a:solidFill>
              </a:rPr>
              <a:pPr algn="r" defTabSz="915440"/>
              <a:t>1</a:t>
            </a:fld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49300"/>
            <a:ext cx="4997450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94" y="4750659"/>
            <a:ext cx="5487966" cy="4496430"/>
          </a:xfrm>
          <a:noFill/>
        </p:spPr>
        <p:txBody>
          <a:bodyPr wrap="square" lIns="91634" tIns="45818" rIns="91634" bIns="45818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23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7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8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24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38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87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C817A-F9D8-4614-B4EE-4254C2204BC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628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7681" y="9494677"/>
            <a:ext cx="2975576" cy="50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34" tIns="45818" rIns="91634" bIns="45818" anchor="b"/>
          <a:lstStyle/>
          <a:p>
            <a:pPr algn="r" defTabSz="915440"/>
            <a:fld id="{69E4C955-43B7-4B8B-BC79-CE5F3AF0EF02}" type="slidenum">
              <a:rPr lang="en-US" altLang="ko-KR" sz="1200">
                <a:solidFill>
                  <a:prstClr val="black"/>
                </a:solidFill>
              </a:rPr>
              <a:pPr algn="r" defTabSz="915440"/>
              <a:t>16</a:t>
            </a:fld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5038" y="749300"/>
            <a:ext cx="4997450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194" y="4750659"/>
            <a:ext cx="5487966" cy="4496430"/>
          </a:xfrm>
          <a:noFill/>
        </p:spPr>
        <p:txBody>
          <a:bodyPr wrap="square" lIns="91634" tIns="45818" rIns="91634" bIns="4581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5542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2813" y="2151021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 userDrawn="1"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 userDrawn="1"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 userDrawn="1"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 userDrawn="1"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5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97295" y="659829"/>
            <a:ext cx="8911209" cy="5361459"/>
          </a:xfrm>
        </p:spPr>
        <p:txBody>
          <a:bodyPr/>
          <a:lstStyle>
            <a:lvl1pPr marL="361950" indent="-361950" latinLnBrk="0">
              <a:spcBef>
                <a:spcPts val="0"/>
              </a:spcBef>
              <a:buFont typeface="Arial" pitchFamily="34" charset="0"/>
              <a:buBlip>
                <a:blip r:embed="rId3"/>
              </a:buBlip>
              <a:defRPr sz="2000" baseline="0">
                <a:latin typeface="나눔고딕 ExtraBold" pitchFamily="50" charset="-127"/>
                <a:ea typeface="나눔고딕 ExtraBold" pitchFamily="50" charset="-127"/>
              </a:defRPr>
            </a:lvl1pPr>
            <a:lvl2pPr marL="381000" indent="0" latinLnBrk="0">
              <a:buNone/>
              <a:defRPr sz="20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latinLnBrk="0">
              <a:defRPr sz="18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latinLnBrk="0"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3"/>
              </a:buBlip>
            </a:pPr>
            <a:r>
              <a:rPr lang="ko-KR" altLang="en-US" sz="2400" b="1" dirty="0"/>
              <a:t>마스터 제목</a:t>
            </a:r>
            <a:endParaRPr lang="en-US" altLang="ko-KR" sz="2400" dirty="0"/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FF"/>
                </a:solidFill>
              </a:rPr>
              <a:t>둘째 수준</a:t>
            </a:r>
            <a:endParaRPr lang="en-US" altLang="ko-KR" sz="2000" b="1" dirty="0">
              <a:solidFill>
                <a:srgbClr val="0000FF"/>
              </a:solidFill>
            </a:endParaRP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97351"/>
            <a:ext cx="648072" cy="26064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B3AF-423D-41CB-AFF9-3007F6A0777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4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 userDrawn="1"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 userDrawn="1"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740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12" Type="http://schemas.openxmlformats.org/officeDocument/2006/relationships/image" Target="../media/image7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17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Relationship Id="rId2" Type="http://schemas.openxmlformats.org/officeDocument/2006/relationships/image" Target="../media/image25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8" Type="http://schemas.openxmlformats.org/officeDocument/2006/relationships/image" Target="../media/image27.png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37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600077" y="1497320"/>
            <a:ext cx="648071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rPr>
              <a:t>Attention </a:t>
            </a:r>
            <a:r>
              <a:rPr lang="ko-KR" altLang="en-US" sz="4000" b="1" dirty="0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rPr>
              <a:t>기법 상세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6534" y="1509712"/>
            <a:ext cx="630812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rPr>
              <a:t>Attention </a:t>
            </a:r>
            <a:r>
              <a:rPr lang="ko-KR" altLang="en-US" sz="4000" b="1" dirty="0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rPr>
              <a:t>기법 상세</a:t>
            </a:r>
            <a:endParaRPr lang="en-US" altLang="ko-KR" sz="4000" b="1" dirty="0">
              <a:ln w="9525">
                <a:noFill/>
                <a:round/>
              </a:ln>
              <a:gradFill>
                <a:gsLst>
                  <a:gs pos="0">
                    <a:srgbClr val="01A9F3"/>
                  </a:gs>
                  <a:gs pos="100000">
                    <a:srgbClr val="0079C2"/>
                  </a:gs>
                </a:gsLst>
                <a:lin ang="5400000" scaled="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9" name="Picture 6" descr="C:\Users\Donggeon Lee\Desktop\IoT\pnu_logo.png">
            <a:extLst>
              <a:ext uri="{FF2B5EF4-FFF2-40B4-BE49-F238E27FC236}">
                <a16:creationId xmlns:a16="http://schemas.microsoft.com/office/drawing/2014/main" id="{C04E047C-E080-448D-A9C3-B5A1D2E41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4295825"/>
            <a:ext cx="2013025" cy="4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 도형 5">
            <a:extLst>
              <a:ext uri="{FF2B5EF4-FFF2-40B4-BE49-F238E27FC236}">
                <a16:creationId xmlns:a16="http://schemas.microsoft.com/office/drawing/2014/main" id="{A9E7D269-D1CD-4659-9C6E-82ACF934EC09}"/>
              </a:ext>
            </a:extLst>
          </p:cNvPr>
          <p:cNvSpPr/>
          <p:nvPr/>
        </p:nvSpPr>
        <p:spPr bwMode="auto">
          <a:xfrm flipH="1">
            <a:off x="817" y="6021212"/>
            <a:ext cx="9146638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L 도형 5">
            <a:extLst>
              <a:ext uri="{FF2B5EF4-FFF2-40B4-BE49-F238E27FC236}">
                <a16:creationId xmlns:a16="http://schemas.microsoft.com/office/drawing/2014/main" id="{93E3C37F-3A5A-4ADF-B8D1-55A4F619A6F8}"/>
              </a:ext>
            </a:extLst>
          </p:cNvPr>
          <p:cNvSpPr/>
          <p:nvPr/>
        </p:nvSpPr>
        <p:spPr bwMode="auto">
          <a:xfrm flipH="1">
            <a:off x="-8729" y="6021288"/>
            <a:ext cx="9143182" cy="836711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751506-B38A-418B-A637-660FAF659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6525344"/>
            <a:ext cx="1232282" cy="201131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A401A15-E230-4675-8979-1C7BC4630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3951" y="6439605"/>
            <a:ext cx="2121091" cy="406436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45FB920D-2541-414D-8FE7-6EF53A4D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4845973"/>
            <a:ext cx="438928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rgbClr val="081DE8"/>
              </a:buClr>
              <a:buSzPct val="76000"/>
              <a:buBlip>
                <a:blip r:embed="rId7"/>
              </a:buBlip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547688" indent="-273050" latinLnBrk="1">
              <a:spcBef>
                <a:spcPts val="500"/>
              </a:spcBef>
              <a:buClr>
                <a:srgbClr val="0156FF"/>
              </a:buClr>
              <a:buSzPct val="76000"/>
              <a:buFont typeface="Wingdings" panose="05000000000000000000" pitchFamily="2" charset="2"/>
              <a:buChar char=""/>
              <a:defRPr sz="2800">
                <a:solidFill>
                  <a:srgbClr val="0000FF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822325" indent="-228600" latinLnBrk="1">
              <a:spcBef>
                <a:spcPts val="5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096963" indent="-228600" latinLnBrk="1">
              <a:spcBef>
                <a:spcPts val="400"/>
              </a:spcBef>
              <a:buClr>
                <a:srgbClr val="FFC000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13716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Prof.  </a:t>
            </a:r>
            <a:r>
              <a:rPr lang="en-US" altLang="ko-KR" sz="2000" dirty="0" err="1">
                <a:ea typeface="굴림" panose="020B0600000101010101" pitchFamily="50" charset="-127"/>
              </a:rPr>
              <a:t>Howon</a:t>
            </a:r>
            <a:r>
              <a:rPr lang="en-US" altLang="ko-KR" sz="2000" dirty="0">
                <a:ea typeface="굴림" panose="020B0600000101010101" pitchFamily="50" charset="-127"/>
              </a:rPr>
              <a:t> Kim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kumimoji="0" lang="en-US" altLang="ko-KR" sz="2000" dirty="0">
                <a:ea typeface="굴림" panose="020B0600000101010101" pitchFamily="50" charset="-127"/>
              </a:rPr>
              <a:t>PhD </a:t>
            </a:r>
            <a:r>
              <a:rPr lang="en-US" altLang="ko-KR" sz="2000" dirty="0">
                <a:ea typeface="굴림" panose="020B0600000101010101" pitchFamily="50" charset="-127"/>
              </a:rPr>
              <a:t>candidate,  </a:t>
            </a:r>
            <a:r>
              <a:rPr lang="en-US" altLang="ko-KR" sz="2000" dirty="0" err="1">
                <a:ea typeface="굴림" panose="020B0600000101010101" pitchFamily="50" charset="-127"/>
              </a:rPr>
              <a:t>HyoEun</a:t>
            </a:r>
            <a:r>
              <a:rPr lang="en-US" altLang="ko-KR" sz="2000" dirty="0">
                <a:ea typeface="굴림" panose="020B0600000101010101" pitchFamily="50" charset="-127"/>
              </a:rPr>
              <a:t> Kang</a:t>
            </a:r>
          </a:p>
          <a:p>
            <a:pPr algn="ctr">
              <a:lnSpc>
                <a:spcPct val="80000"/>
              </a:lnSpc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2021.9.14</a:t>
            </a:r>
            <a:endParaRPr kumimoji="0"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A5152449-B5F2-460B-A93F-8098834B6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497" y="5750872"/>
            <a:ext cx="438928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rgbClr val="081DE8"/>
              </a:buClr>
              <a:buSzPct val="76000"/>
              <a:buBlip>
                <a:blip r:embed="rId7"/>
              </a:buBlip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547688" indent="-273050" latinLnBrk="1">
              <a:spcBef>
                <a:spcPts val="500"/>
              </a:spcBef>
              <a:buClr>
                <a:srgbClr val="0156FF"/>
              </a:buClr>
              <a:buSzPct val="76000"/>
              <a:buFont typeface="Wingdings" panose="05000000000000000000" pitchFamily="2" charset="2"/>
              <a:buChar char=""/>
              <a:defRPr sz="2800">
                <a:solidFill>
                  <a:srgbClr val="0000FF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822325" indent="-228600" latinLnBrk="1">
              <a:spcBef>
                <a:spcPts val="500"/>
              </a:spcBef>
              <a:buClr>
                <a:srgbClr val="00B0F0"/>
              </a:buClr>
              <a:buSzPct val="76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096963" indent="-228600" latinLnBrk="1">
              <a:spcBef>
                <a:spcPts val="400"/>
              </a:spcBef>
              <a:buClr>
                <a:srgbClr val="FFC000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13716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endParaRPr kumimoji="0" lang="en-US" altLang="ko-KR" sz="2000" dirty="0">
              <a:ea typeface="굴림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9A2CB4-7F2C-4EDA-8127-0C5756350E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783" y="230033"/>
            <a:ext cx="1320831" cy="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7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11FCFFF-5051-4E7B-8DD3-4136D932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23" y="2240845"/>
            <a:ext cx="648072" cy="63770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FC8CF3-A063-44F3-852C-D61CAD55C4D8}"/>
              </a:ext>
            </a:extLst>
          </p:cNvPr>
          <p:cNvSpPr/>
          <p:nvPr/>
        </p:nvSpPr>
        <p:spPr bwMode="auto">
          <a:xfrm>
            <a:off x="4067944" y="3825465"/>
            <a:ext cx="4392488" cy="1484483"/>
          </a:xfrm>
          <a:prstGeom prst="rect">
            <a:avLst/>
          </a:prstGeom>
          <a:ln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1. Attention</a:t>
            </a:r>
            <a:r>
              <a:rPr kumimoji="1" lang="ko-KR" altLang="en-US" dirty="0"/>
              <a:t> 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F8319B-6F85-4307-8C37-F7149C3B93B2}"/>
                  </a:ext>
                </a:extLst>
              </p:cNvPr>
              <p:cNvSpPr txBox="1"/>
              <p:nvPr/>
            </p:nvSpPr>
            <p:spPr>
              <a:xfrm>
                <a:off x="122664" y="4667215"/>
                <a:ext cx="3345210" cy="1042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80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80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sz="28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F8319B-6F85-4307-8C37-F7149C3B9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4" y="4667215"/>
                <a:ext cx="3345210" cy="1042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8591213-3093-4BC0-8632-96F85A476DD0}"/>
                  </a:ext>
                </a:extLst>
              </p:cNvPr>
              <p:cNvSpPr/>
              <p:nvPr/>
            </p:nvSpPr>
            <p:spPr>
              <a:xfrm>
                <a:off x="2193912" y="2940842"/>
                <a:ext cx="677172" cy="39376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8591213-3093-4BC0-8632-96F85A476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12" y="2940842"/>
                <a:ext cx="677172" cy="393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7A147B-149C-4A58-A267-F6268A93BFB7}"/>
                  </a:ext>
                </a:extLst>
              </p:cNvPr>
              <p:cNvSpPr/>
              <p:nvPr/>
            </p:nvSpPr>
            <p:spPr>
              <a:xfrm>
                <a:off x="2052914" y="4011603"/>
                <a:ext cx="554062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7A147B-149C-4A58-A267-F6268A93B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14" y="4011603"/>
                <a:ext cx="554062" cy="372538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79B73DC-478F-4454-8CB1-49B133E70034}"/>
                  </a:ext>
                </a:extLst>
              </p:cNvPr>
              <p:cNvSpPr/>
              <p:nvPr/>
            </p:nvSpPr>
            <p:spPr bwMode="auto">
              <a:xfrm>
                <a:off x="550627" y="860680"/>
                <a:ext cx="648072" cy="64807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79B73DC-478F-4454-8CB1-49B133E70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627" y="860680"/>
                <a:ext cx="648072" cy="64807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489D9EF-0AB5-47E0-AAF9-88B9277BC86C}"/>
                  </a:ext>
                </a:extLst>
              </p:cNvPr>
              <p:cNvSpPr/>
              <p:nvPr/>
            </p:nvSpPr>
            <p:spPr bwMode="auto">
              <a:xfrm>
                <a:off x="1961326" y="860680"/>
                <a:ext cx="648072" cy="64807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489D9EF-0AB5-47E0-AAF9-88B9277BC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1326" y="860680"/>
                <a:ext cx="648072" cy="6480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0645086-99CF-4B51-A2D1-F1C47348AEDC}"/>
                  </a:ext>
                </a:extLst>
              </p:cNvPr>
              <p:cNvSpPr/>
              <p:nvPr/>
            </p:nvSpPr>
            <p:spPr>
              <a:xfrm>
                <a:off x="2041519" y="1957918"/>
                <a:ext cx="47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0645086-99CF-4B51-A2D1-F1C47348A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19" y="1957918"/>
                <a:ext cx="478529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1C929C-216B-4897-BA6B-5D7192DD2336}"/>
                  </a:ext>
                </a:extLst>
              </p:cNvPr>
              <p:cNvSpPr txBox="1"/>
              <p:nvPr/>
            </p:nvSpPr>
            <p:spPr>
              <a:xfrm>
                <a:off x="4283968" y="1173716"/>
                <a:ext cx="3649533" cy="18614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i="1" dirty="0">
                    <a:latin typeface="Cambria Math" panose="02040503050406030204" pitchFamily="18" charset="0"/>
                  </a:rPr>
                  <a:t>context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pPr algn="ctr"/>
                <a:endParaRPr lang="en-US" altLang="ko-K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𝑠h𝑜𝑢𝑙𝑑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𝑝𝑎𝑦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1C929C-216B-4897-BA6B-5D7192DD2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173716"/>
                <a:ext cx="3649533" cy="1861407"/>
              </a:xfrm>
              <a:prstGeom prst="rect">
                <a:avLst/>
              </a:prstGeom>
              <a:blipFill>
                <a:blip r:embed="rId10"/>
                <a:stretch>
                  <a:fillRect t="-3934" b="-2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1486273-ADB1-4EAF-BD62-3DC2793973DC}"/>
              </a:ext>
            </a:extLst>
          </p:cNvPr>
          <p:cNvSpPr txBox="1"/>
          <p:nvPr/>
        </p:nvSpPr>
        <p:spPr>
          <a:xfrm>
            <a:off x="2994727" y="5466421"/>
            <a:ext cx="61492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latin typeface="Cambria Math" panose="02040503050406030204" pitchFamily="18" charset="0"/>
              </a:rPr>
              <a:t>Score how well the Inputs  around</a:t>
            </a:r>
          </a:p>
          <a:p>
            <a:pPr algn="ctr"/>
            <a:r>
              <a:rPr lang="en-US" altLang="ko-KR" sz="1600" dirty="0">
                <a:latin typeface="Cambria Math" panose="02040503050406030204" pitchFamily="18" charset="0"/>
              </a:rPr>
              <a:t>position and the output at position t match</a:t>
            </a:r>
            <a:endParaRPr lang="en-US" altLang="ko-KR" sz="1600" b="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1C01F0-E662-4001-B844-B624609412C4}"/>
              </a:ext>
            </a:extLst>
          </p:cNvPr>
          <p:cNvSpPr/>
          <p:nvPr/>
        </p:nvSpPr>
        <p:spPr bwMode="auto">
          <a:xfrm>
            <a:off x="5843646" y="4065911"/>
            <a:ext cx="949948" cy="996744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highlight>
                  <a:srgbClr val="FFFF00"/>
                </a:highlight>
                <a:latin typeface="Cambria Math" panose="02040503050406030204" pitchFamily="18" charset="0"/>
              </a:rPr>
              <a:t>FF</a:t>
            </a:r>
            <a:r>
              <a:rPr lang="ko-KR" altLang="en-US" dirty="0">
                <a:ln w="0"/>
                <a:solidFill>
                  <a:schemeClr val="tx1"/>
                </a:solidFill>
                <a:highlight>
                  <a:srgbClr val="FFFF00"/>
                </a:highlight>
                <a:latin typeface="Cambria Math" panose="02040503050406030204" pitchFamily="18" charset="0"/>
              </a:rPr>
              <a:t> </a:t>
            </a:r>
            <a:endParaRPr lang="en-US" altLang="ko-KR" dirty="0">
              <a:ln w="0"/>
              <a:solidFill>
                <a:schemeClr val="tx1"/>
              </a:solidFill>
              <a:highlight>
                <a:srgbClr val="FFFF00"/>
              </a:highlight>
              <a:latin typeface="Cambria Math" panose="02040503050406030204" pitchFamily="18" charset="0"/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highlight>
                  <a:srgbClr val="FFFF00"/>
                </a:highlight>
                <a:latin typeface="Cambria Math" panose="02040503050406030204" pitchFamily="18" charset="0"/>
              </a:rPr>
              <a:t>network</a:t>
            </a:r>
            <a:endParaRPr lang="ko-KR" altLang="en-US" dirty="0">
              <a:ln w="0"/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D345C46-30D9-48C3-8659-0A706000B2BD}"/>
                  </a:ext>
                </a:extLst>
              </p:cNvPr>
              <p:cNvSpPr/>
              <p:nvPr/>
            </p:nvSpPr>
            <p:spPr>
              <a:xfrm>
                <a:off x="4366630" y="3990884"/>
                <a:ext cx="8900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D345C46-30D9-48C3-8659-0A706000B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30" y="3990884"/>
                <a:ext cx="890052" cy="461665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351E7F-4A25-48F1-BB41-50BEF7400FE1}"/>
              </a:ext>
            </a:extLst>
          </p:cNvPr>
          <p:cNvSpPr txBox="1"/>
          <p:nvPr/>
        </p:nvSpPr>
        <p:spPr>
          <a:xfrm>
            <a:off x="5240406" y="3684206"/>
            <a:ext cx="204756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Cambria Math" panose="02040503050406030204" pitchFamily="18" charset="0"/>
              </a:rPr>
              <a:t>Alignment Model</a:t>
            </a:r>
            <a:endParaRPr lang="en-US" altLang="ko-KR" sz="2000" b="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7B165-BCD4-4C30-B854-139331F315B5}"/>
              </a:ext>
            </a:extLst>
          </p:cNvPr>
          <p:cNvCxnSpPr>
            <a:cxnSpLocks/>
          </p:cNvCxnSpPr>
          <p:nvPr/>
        </p:nvCxnSpPr>
        <p:spPr>
          <a:xfrm flipV="1">
            <a:off x="455484" y="2687522"/>
            <a:ext cx="1484699" cy="79208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14A5BA-FDC6-4C6C-8CF2-F511865BCB82}"/>
              </a:ext>
            </a:extLst>
          </p:cNvPr>
          <p:cNvCxnSpPr>
            <a:cxnSpLocks/>
          </p:cNvCxnSpPr>
          <p:nvPr/>
        </p:nvCxnSpPr>
        <p:spPr>
          <a:xfrm flipV="1">
            <a:off x="1314493" y="2839923"/>
            <a:ext cx="778090" cy="90617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F622A5-4F4C-46B3-AED8-143A06FB2D13}"/>
              </a:ext>
            </a:extLst>
          </p:cNvPr>
          <p:cNvCxnSpPr>
            <a:cxnSpLocks/>
          </p:cNvCxnSpPr>
          <p:nvPr/>
        </p:nvCxnSpPr>
        <p:spPr>
          <a:xfrm flipV="1">
            <a:off x="2269872" y="2940842"/>
            <a:ext cx="0" cy="10707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57B3ABA-E18B-40E3-91A4-A904B6976509}"/>
              </a:ext>
            </a:extLst>
          </p:cNvPr>
          <p:cNvCxnSpPr>
            <a:cxnSpLocks/>
          </p:cNvCxnSpPr>
          <p:nvPr/>
        </p:nvCxnSpPr>
        <p:spPr>
          <a:xfrm flipH="1" flipV="1">
            <a:off x="2478143" y="2839923"/>
            <a:ext cx="759238" cy="9176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31244B6-2A27-42AF-8471-38488A7B6D70}"/>
              </a:ext>
            </a:extLst>
          </p:cNvPr>
          <p:cNvCxnSpPr>
            <a:cxnSpLocks/>
          </p:cNvCxnSpPr>
          <p:nvPr/>
        </p:nvCxnSpPr>
        <p:spPr>
          <a:xfrm flipH="1" flipV="1">
            <a:off x="2653831" y="2700093"/>
            <a:ext cx="1572282" cy="67101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BB23FF-4B8C-4CE3-BD13-3497CCA87DD6}"/>
              </a:ext>
            </a:extLst>
          </p:cNvPr>
          <p:cNvCxnSpPr>
            <a:cxnSpLocks/>
          </p:cNvCxnSpPr>
          <p:nvPr/>
        </p:nvCxnSpPr>
        <p:spPr>
          <a:xfrm flipV="1">
            <a:off x="2281807" y="1548405"/>
            <a:ext cx="4578" cy="4368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2E36113-9CB4-426D-BE1D-7F1C2D4519A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198699" y="1184716"/>
            <a:ext cx="7626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574E014-BD18-44FD-86AB-E96C7D9D9B7F}"/>
                  </a:ext>
                </a:extLst>
              </p:cNvPr>
              <p:cNvSpPr/>
              <p:nvPr/>
            </p:nvSpPr>
            <p:spPr>
              <a:xfrm>
                <a:off x="4382420" y="4596565"/>
                <a:ext cx="678326" cy="466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574E014-BD18-44FD-86AB-E96C7D9D9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20" y="4596565"/>
                <a:ext cx="678326" cy="466090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B92E9D7-1A98-4F4E-A082-7ABC918C2874}"/>
                  </a:ext>
                </a:extLst>
              </p:cNvPr>
              <p:cNvSpPr/>
              <p:nvPr/>
            </p:nvSpPr>
            <p:spPr>
              <a:xfrm>
                <a:off x="7467630" y="4311076"/>
                <a:ext cx="841449" cy="494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B92E9D7-1A98-4F4E-A082-7ABC918C2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30" y="4311076"/>
                <a:ext cx="841449" cy="4944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08798FA-1EE2-4912-875F-5B0CF97140C2}"/>
              </a:ext>
            </a:extLst>
          </p:cNvPr>
          <p:cNvCxnSpPr>
            <a:cxnSpLocks/>
          </p:cNvCxnSpPr>
          <p:nvPr/>
        </p:nvCxnSpPr>
        <p:spPr>
          <a:xfrm flipH="1">
            <a:off x="5086710" y="4311076"/>
            <a:ext cx="67403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2936F8E-C89D-4BC6-90FF-007322A92575}"/>
              </a:ext>
            </a:extLst>
          </p:cNvPr>
          <p:cNvCxnSpPr>
            <a:cxnSpLocks/>
          </p:cNvCxnSpPr>
          <p:nvPr/>
        </p:nvCxnSpPr>
        <p:spPr>
          <a:xfrm flipH="1">
            <a:off x="5086710" y="4884597"/>
            <a:ext cx="67403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A1E8B50-8B30-408B-9390-E3E6181E9BAC}"/>
              </a:ext>
            </a:extLst>
          </p:cNvPr>
          <p:cNvCxnSpPr>
            <a:cxnSpLocks/>
          </p:cNvCxnSpPr>
          <p:nvPr/>
        </p:nvCxnSpPr>
        <p:spPr>
          <a:xfrm flipH="1">
            <a:off x="6793594" y="4567707"/>
            <a:ext cx="67403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A154A0-54D6-4812-89C0-F185F4F1D50B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FA1BB-8BE2-4ED9-A90D-E9EA51FC1280}"/>
              </a:ext>
            </a:extLst>
          </p:cNvPr>
          <p:cNvSpPr txBox="1"/>
          <p:nvPr/>
        </p:nvSpPr>
        <p:spPr>
          <a:xfrm>
            <a:off x="1198699" y="5949280"/>
            <a:ext cx="193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softmax !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47B97-DD12-494E-A14E-4658156F7695}"/>
              </a:ext>
            </a:extLst>
          </p:cNvPr>
          <p:cNvSpPr txBox="1"/>
          <p:nvPr/>
        </p:nvSpPr>
        <p:spPr>
          <a:xfrm>
            <a:off x="1428318" y="3382024"/>
            <a:ext cx="227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softmax &amp; 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Feed Forward Network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0018C1-BB14-4C8B-A538-1517C73E004C}"/>
              </a:ext>
            </a:extLst>
          </p:cNvPr>
          <p:cNvSpPr txBox="1"/>
          <p:nvPr/>
        </p:nvSpPr>
        <p:spPr>
          <a:xfrm>
            <a:off x="455484" y="4101119"/>
            <a:ext cx="232787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0" dirty="0">
                <a:latin typeface="Cambria Math" panose="02040503050406030204" pitchFamily="18" charset="0"/>
              </a:rPr>
              <a:t>Encoder</a:t>
            </a:r>
            <a:r>
              <a:rPr lang="ko-KR" altLang="en-US" sz="1600" b="0" dirty="0">
                <a:latin typeface="Cambria Math" panose="02040503050406030204" pitchFamily="18" charset="0"/>
              </a:rPr>
              <a:t>의</a:t>
            </a:r>
            <a:endParaRPr lang="en-US" altLang="ko-KR" sz="1600" b="0" dirty="0">
              <a:latin typeface="Cambria Math" panose="02040503050406030204" pitchFamily="18" charset="0"/>
            </a:endParaRPr>
          </a:p>
          <a:p>
            <a:pPr algn="ctr"/>
            <a:r>
              <a:rPr lang="en-US" altLang="ko-KR" sz="1600" dirty="0">
                <a:latin typeface="Cambria Math" panose="02040503050406030204" pitchFamily="18" charset="0"/>
              </a:rPr>
              <a:t>hidden states</a:t>
            </a:r>
            <a:endParaRPr lang="en-US" altLang="ko-KR" sz="1600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5A477-3B11-4E3F-B33D-DAA63DEF235C}"/>
              </a:ext>
            </a:extLst>
          </p:cNvPr>
          <p:cNvSpPr txBox="1"/>
          <p:nvPr/>
        </p:nvSpPr>
        <p:spPr>
          <a:xfrm>
            <a:off x="286756" y="1445206"/>
            <a:ext cx="232787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0" dirty="0">
                <a:latin typeface="Cambria Math" panose="02040503050406030204" pitchFamily="18" charset="0"/>
              </a:rPr>
              <a:t>Decoder</a:t>
            </a:r>
            <a:r>
              <a:rPr lang="ko-KR" altLang="en-US" sz="1600" b="0" dirty="0">
                <a:latin typeface="Cambria Math" panose="02040503050406030204" pitchFamily="18" charset="0"/>
              </a:rPr>
              <a:t>의</a:t>
            </a:r>
            <a:endParaRPr lang="en-US" altLang="ko-KR" sz="1600" b="0" dirty="0">
              <a:latin typeface="Cambria Math" panose="02040503050406030204" pitchFamily="18" charset="0"/>
            </a:endParaRPr>
          </a:p>
          <a:p>
            <a:pPr algn="ctr"/>
            <a:r>
              <a:rPr lang="en-US" altLang="ko-KR" sz="1600" b="0" dirty="0">
                <a:latin typeface="Cambria Math" panose="02040503050406030204" pitchFamily="18" charset="0"/>
              </a:rPr>
              <a:t>hidden</a:t>
            </a:r>
            <a:r>
              <a:rPr lang="ko-KR" altLang="en-US" sz="1600" b="0" dirty="0">
                <a:latin typeface="Cambria Math" panose="02040503050406030204" pitchFamily="18" charset="0"/>
              </a:rPr>
              <a:t> </a:t>
            </a:r>
            <a:r>
              <a:rPr lang="en-US" altLang="ko-KR" sz="1600" b="0" dirty="0">
                <a:latin typeface="Cambria Math" panose="02040503050406030204" pitchFamily="18" charset="0"/>
              </a:rPr>
              <a:t>state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1788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42984F9-1D7F-44B5-9E78-5A7541AB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055401"/>
            <a:ext cx="3647384" cy="5661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1. Attention</a:t>
            </a:r>
            <a:r>
              <a:rPr kumimoji="1" lang="ko-KR" altLang="en-US" dirty="0"/>
              <a:t> 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E7E5181-2B5A-DC42-BA84-7C45DBC5D634}"/>
              </a:ext>
            </a:extLst>
          </p:cNvPr>
          <p:cNvSpPr txBox="1">
            <a:spLocks/>
          </p:cNvSpPr>
          <p:nvPr/>
        </p:nvSpPr>
        <p:spPr>
          <a:xfrm>
            <a:off x="202788" y="647475"/>
            <a:ext cx="8617683" cy="263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3"/>
              </a:buBlip>
            </a:pPr>
            <a:r>
              <a:rPr lang="en-US" altLang="ko-KR" sz="2000" b="1" dirty="0"/>
              <a:t>The rise of the Transformer : Attention is All You Need</a:t>
            </a:r>
            <a:endParaRPr lang="ko-KR" altLang="en-US" sz="1600" b="1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61732-E113-40A5-A8F0-08DB1D64F1FF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9EC361-539B-4E5C-BF75-E768C74F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736303"/>
            <a:ext cx="3568585" cy="3861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0CAD23-55E5-4A1C-8861-A0641800C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1052737"/>
            <a:ext cx="5184576" cy="1828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74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1. Attention</a:t>
            </a:r>
            <a:r>
              <a:rPr kumimoji="1" lang="ko-KR" altLang="en-US" dirty="0"/>
              <a:t> 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E7E5181-2B5A-DC42-BA84-7C45DBC5D634}"/>
              </a:ext>
            </a:extLst>
          </p:cNvPr>
          <p:cNvSpPr txBox="1">
            <a:spLocks/>
          </p:cNvSpPr>
          <p:nvPr/>
        </p:nvSpPr>
        <p:spPr>
          <a:xfrm>
            <a:off x="202788" y="647475"/>
            <a:ext cx="8617683" cy="263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2"/>
              </a:buBlip>
            </a:pPr>
            <a:r>
              <a:rPr lang="en-US" altLang="ko-KR" sz="2000" b="1" dirty="0"/>
              <a:t>The rise of the Transformer : Attention is All You Need</a:t>
            </a:r>
            <a:endParaRPr lang="ko-KR" altLang="en-US" sz="1600" b="1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C8416-FE43-4526-9561-8B91FF83D2D2}"/>
              </a:ext>
            </a:extLst>
          </p:cNvPr>
          <p:cNvSpPr txBox="1"/>
          <p:nvPr/>
        </p:nvSpPr>
        <p:spPr>
          <a:xfrm>
            <a:off x="254152" y="6320352"/>
            <a:ext cx="8707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https://beta.packtpub.com/book/data/9781800565791/1/ch01lvl1sec02/the-background-of-the-transformer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991995-3818-4657-8B99-00E5AC96B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463" y="956334"/>
            <a:ext cx="4130211" cy="5156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3A87E1-C838-455B-B470-5DEB25ABED6B}"/>
              </a:ext>
            </a:extLst>
          </p:cNvPr>
          <p:cNvSpPr txBox="1"/>
          <p:nvPr/>
        </p:nvSpPr>
        <p:spPr>
          <a:xfrm>
            <a:off x="323528" y="1052736"/>
            <a:ext cx="49685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b="0" i="0" dirty="0">
              <a:solidFill>
                <a:srgbClr val="6D737D"/>
              </a:solidFill>
              <a:effectLst/>
              <a:latin typeface="Arial Narrow" panose="020B06060202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D737D"/>
                </a:solidFill>
                <a:effectLst/>
                <a:latin typeface="Arial Narrow" panose="020B0606020202030204" pitchFamily="34" charset="0"/>
              </a:rPr>
              <a:t>The original Transformer model is a stack of 6 layers. </a:t>
            </a:r>
          </a:p>
          <a:p>
            <a:pPr algn="l"/>
            <a:r>
              <a:rPr lang="en-US" altLang="ko-KR" b="0" i="0" dirty="0">
                <a:solidFill>
                  <a:srgbClr val="6D737D"/>
                </a:solidFill>
                <a:effectLst/>
                <a:latin typeface="Arial Narrow" panose="020B0606020202030204" pitchFamily="34" charset="0"/>
              </a:rPr>
              <a:t>The output of layer </a:t>
            </a:r>
            <a:r>
              <a:rPr lang="en-US" altLang="ko-KR" b="0" i="1" dirty="0">
                <a:solidFill>
                  <a:srgbClr val="6D737D"/>
                </a:solidFill>
                <a:effectLst/>
                <a:latin typeface="Arial Narrow" panose="020B0606020202030204" pitchFamily="34" charset="0"/>
              </a:rPr>
              <a:t>l</a:t>
            </a:r>
            <a:r>
              <a:rPr lang="en-US" altLang="ko-KR" b="0" i="0" dirty="0">
                <a:solidFill>
                  <a:srgbClr val="6D737D"/>
                </a:solidFill>
                <a:effectLst/>
                <a:latin typeface="Arial Narrow" panose="020B0606020202030204" pitchFamily="34" charset="0"/>
              </a:rPr>
              <a:t> is the input of layer </a:t>
            </a:r>
            <a:r>
              <a:rPr lang="en-US" altLang="ko-KR" b="0" i="1" dirty="0">
                <a:solidFill>
                  <a:srgbClr val="6D737D"/>
                </a:solidFill>
                <a:effectLst/>
                <a:latin typeface="Arial Narrow" panose="020B0606020202030204" pitchFamily="34" charset="0"/>
              </a:rPr>
              <a:t>l</a:t>
            </a:r>
            <a:r>
              <a:rPr lang="en-US" altLang="ko-KR" b="0" i="0" dirty="0">
                <a:solidFill>
                  <a:srgbClr val="6D737D"/>
                </a:solidFill>
                <a:effectLst/>
                <a:latin typeface="Arial Narrow" panose="020B0606020202030204" pitchFamily="34" charset="0"/>
              </a:rPr>
              <a:t>+1 until the final prediction is reached. </a:t>
            </a:r>
          </a:p>
          <a:p>
            <a:pPr algn="l"/>
            <a:endParaRPr lang="en-US" altLang="ko-KR" dirty="0">
              <a:solidFill>
                <a:srgbClr val="6D737D"/>
              </a:solidFill>
              <a:latin typeface="Arial Narrow" panose="020B06060202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6D737D"/>
                </a:solidFill>
                <a:effectLst/>
                <a:latin typeface="Arial Narrow" panose="020B0606020202030204" pitchFamily="34" charset="0"/>
              </a:rPr>
              <a:t>There is a 6-layer encoder stack on the left and a 6-layer decoder stack on the right: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61732-E113-40A5-A8F0-08DB1D64F1FF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46966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E7E5181-2B5A-DC42-BA84-7C45DBC5D634}"/>
              </a:ext>
            </a:extLst>
          </p:cNvPr>
          <p:cNvSpPr txBox="1">
            <a:spLocks/>
          </p:cNvSpPr>
          <p:nvPr/>
        </p:nvSpPr>
        <p:spPr>
          <a:xfrm>
            <a:off x="202788" y="647475"/>
            <a:ext cx="8617683" cy="263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2000" b="1" dirty="0"/>
              <a:t> </a:t>
            </a:r>
            <a:endParaRPr lang="en-US" altLang="ko-KR" sz="2000" dirty="0"/>
          </a:p>
          <a:p>
            <a:pPr marL="541338" lvl="1" indent="-182563" eaLnBrk="0" fontAlgn="base" hangingPunct="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b="1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CC7A24-C8C2-45CE-BBDC-4D6540E3D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89" y="0"/>
            <a:ext cx="2942462" cy="36737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81E6C0-76C5-4AA1-BDA9-D070BE10E71C}"/>
              </a:ext>
            </a:extLst>
          </p:cNvPr>
          <p:cNvSpPr txBox="1"/>
          <p:nvPr/>
        </p:nvSpPr>
        <p:spPr>
          <a:xfrm>
            <a:off x="2864579" y="60642"/>
            <a:ext cx="6282357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D737D"/>
                </a:solidFill>
                <a:latin typeface="Arial Narrow" panose="020B0606020202030204" pitchFamily="34" charset="0"/>
              </a:rPr>
              <a:t>On the left, the inputs enter the encoder side of the Transformer through an attention sub-layer and FeedForward Network (FFN) sub-layer. </a:t>
            </a:r>
          </a:p>
          <a:p>
            <a:endParaRPr lang="en-US" altLang="ko-KR" dirty="0">
              <a:solidFill>
                <a:srgbClr val="6D737D"/>
              </a:solidFill>
              <a:latin typeface="Arial Narrow" panose="020B0606020202030204" pitchFamily="34" charset="0"/>
            </a:endParaRPr>
          </a:p>
          <a:p>
            <a:r>
              <a:rPr lang="en-US" altLang="ko-KR" dirty="0">
                <a:solidFill>
                  <a:srgbClr val="6D737D"/>
                </a:solidFill>
                <a:latin typeface="Arial Narrow" panose="020B0606020202030204" pitchFamily="34" charset="0"/>
              </a:rPr>
              <a:t>On the right, the target outputs go into the decoder side of the Transformer through two attention sub-layers and an FFN sub-layer. </a:t>
            </a:r>
          </a:p>
          <a:p>
            <a:r>
              <a:rPr lang="en-US" altLang="ko-KR" dirty="0">
                <a:solidFill>
                  <a:srgbClr val="6D737D"/>
                </a:solidFill>
                <a:latin typeface="Arial Narrow" panose="020B0606020202030204" pitchFamily="34" charset="0"/>
              </a:rPr>
              <a:t>We immediately notice that there is no RNN, LSTM, or CNN. Recurrence has been abandoned.</a:t>
            </a:r>
            <a:endParaRPr lang="ko-KR" altLang="en-US" dirty="0">
              <a:solidFill>
                <a:srgbClr val="6D737D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7AF4B-DF68-4C86-A455-6DA2503F8A25}"/>
              </a:ext>
            </a:extLst>
          </p:cNvPr>
          <p:cNvSpPr txBox="1"/>
          <p:nvPr/>
        </p:nvSpPr>
        <p:spPr>
          <a:xfrm>
            <a:off x="2898416" y="2129895"/>
            <a:ext cx="63090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D737D"/>
                </a:solidFill>
                <a:effectLst/>
                <a:latin typeface="Arial Narrow" panose="020B0606020202030204" pitchFamily="34" charset="0"/>
              </a:rPr>
              <a:t>Attention has replaced recurrence, which requires an increasing number of operations as the distance between two words increases. The attention mechanism is a "word-to-word" operation. The attention mechanism will find how each word is related to all other words in a sequence, including the word being analyzed itself. Let's examine the following sequence: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16C48-2506-4B5D-B13E-B99C110D9DA6}"/>
              </a:ext>
            </a:extLst>
          </p:cNvPr>
          <p:cNvSpPr txBox="1"/>
          <p:nvPr/>
        </p:nvSpPr>
        <p:spPr>
          <a:xfrm>
            <a:off x="4258333" y="3566967"/>
            <a:ext cx="356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54A55"/>
                </a:solidFill>
                <a:effectLst/>
                <a:latin typeface="Roboto Mono"/>
              </a:rPr>
              <a:t>The cat sat on the mat.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6751704-EB3E-4677-A995-21120A44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8422"/>
            <a:ext cx="8025557" cy="27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5B34E90-2DA2-4F13-8070-80BD91327A92}"/>
              </a:ext>
            </a:extLst>
          </p:cNvPr>
          <p:cNvSpPr txBox="1">
            <a:spLocks/>
          </p:cNvSpPr>
          <p:nvPr/>
        </p:nvSpPr>
        <p:spPr>
          <a:xfrm>
            <a:off x="171354" y="147112"/>
            <a:ext cx="7128792" cy="401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kumimoji="1" lang="en-US" altLang="ko-KR" dirty="0"/>
              <a:t>1. Attention</a:t>
            </a:r>
            <a:r>
              <a:rPr kumimoji="1" lang="ko-KR" altLang="en-US" dirty="0"/>
              <a:t> 기초 </a:t>
            </a:r>
            <a:r>
              <a:rPr kumimoji="1" lang="en-US" altLang="ko-KR" dirty="0"/>
              <a:t>– Scaled</a:t>
            </a:r>
            <a:r>
              <a:rPr kumimoji="1" lang="ko-KR" altLang="en-US" dirty="0"/>
              <a:t> </a:t>
            </a:r>
            <a:r>
              <a:rPr kumimoji="1" lang="en-US" altLang="ko-KR" dirty="0"/>
              <a:t>dot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product</a:t>
            </a:r>
            <a:r>
              <a:rPr kumimoji="1" lang="ko-KR" altLang="en-US" dirty="0"/>
              <a:t> 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169BCEE-9000-4F4C-83EA-6C14393517BD}"/>
              </a:ext>
            </a:extLst>
          </p:cNvPr>
          <p:cNvSpPr txBox="1">
            <a:spLocks/>
          </p:cNvSpPr>
          <p:nvPr/>
        </p:nvSpPr>
        <p:spPr>
          <a:xfrm>
            <a:off x="207400" y="749781"/>
            <a:ext cx="8617683" cy="6352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3"/>
              </a:buBlip>
            </a:pPr>
            <a:r>
              <a:rPr lang="ko-KR" altLang="en-US" sz="2000" b="1" dirty="0"/>
              <a:t>의미 분석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1B391-1A5A-431E-B642-B47E6523AFD9}"/>
              </a:ext>
            </a:extLst>
          </p:cNvPr>
          <p:cNvSpPr txBox="1"/>
          <p:nvPr/>
        </p:nvSpPr>
        <p:spPr>
          <a:xfrm>
            <a:off x="-1645" y="3873855"/>
            <a:ext cx="2393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Both"/>
            </a:pPr>
            <a:r>
              <a:rPr lang="en-US" altLang="ko-KR" sz="1400" dirty="0">
                <a:solidFill>
                  <a:srgbClr val="FF0000"/>
                </a:solidFill>
              </a:rPr>
              <a:t>Query</a:t>
            </a:r>
            <a:r>
              <a:rPr lang="ko-KR" altLang="en-US" sz="1400" dirty="0">
                <a:solidFill>
                  <a:srgbClr val="FF0000"/>
                </a:solidFill>
              </a:rPr>
              <a:t>가 들어오면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Key K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값들 중에서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입력된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 Q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와 가장 유사한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K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값에 대한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Softmax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값이 가장 클 것임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en-US" altLang="ko-KR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sz="1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ko-KR" sz="1400" dirty="0"/>
              <a:t>(softmax</a:t>
            </a:r>
            <a:r>
              <a:rPr lang="ko-KR" altLang="en-US" sz="1400" dirty="0"/>
              <a:t>의 모든 출력값을 더하면 </a:t>
            </a:r>
            <a:r>
              <a:rPr lang="en-US" altLang="ko-KR" sz="1400" dirty="0"/>
              <a:t>1</a:t>
            </a:r>
            <a:r>
              <a:rPr lang="ko-KR" altLang="en-US" sz="1400" dirty="0"/>
              <a:t>임</a:t>
            </a:r>
            <a:r>
              <a:rPr lang="en-US" altLang="ko-KR" sz="1400" dirty="0"/>
              <a:t>)</a:t>
            </a:r>
          </a:p>
          <a:p>
            <a:pPr algn="ctr"/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78EB0-1CDF-4825-BA5A-4F60EFDEBCAC}"/>
              </a:ext>
            </a:extLst>
          </p:cNvPr>
          <p:cNvSpPr txBox="1"/>
          <p:nvPr/>
        </p:nvSpPr>
        <p:spPr>
          <a:xfrm>
            <a:off x="4516241" y="2040717"/>
            <a:ext cx="2232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>
                <a:solidFill>
                  <a:srgbClr val="FF0000"/>
                </a:solidFill>
              </a:rPr>
              <a:t>(2) </a:t>
            </a:r>
            <a:r>
              <a:rPr lang="ko-KR" altLang="en-US" sz="1400" dirty="0">
                <a:solidFill>
                  <a:srgbClr val="FF0000"/>
                </a:solidFill>
              </a:rPr>
              <a:t>그 </a:t>
            </a:r>
            <a:r>
              <a:rPr lang="en-US" altLang="ko-KR" sz="1400" dirty="0">
                <a:solidFill>
                  <a:srgbClr val="FF0000"/>
                </a:solidFill>
              </a:rPr>
              <a:t>Key</a:t>
            </a:r>
            <a:r>
              <a:rPr lang="ko-KR" altLang="en-US" sz="1400" dirty="0">
                <a:solidFill>
                  <a:srgbClr val="FF0000"/>
                </a:solidFill>
              </a:rPr>
              <a:t>값과 동일한 해당 </a:t>
            </a:r>
            <a:r>
              <a:rPr lang="en-US" altLang="ko-KR" sz="1400" dirty="0">
                <a:solidFill>
                  <a:srgbClr val="FF0000"/>
                </a:solidFill>
              </a:rPr>
              <a:t>Value V</a:t>
            </a:r>
            <a:r>
              <a:rPr lang="ko-KR" altLang="en-US" sz="1400" dirty="0">
                <a:solidFill>
                  <a:srgbClr val="FF0000"/>
                </a:solidFill>
              </a:rPr>
              <a:t>값이 선택되는 의미를 가짐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D4C0722-1EAD-4CF2-80B5-3B7D7F84B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23" y="4365104"/>
            <a:ext cx="3591960" cy="1876398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62E843-A451-4141-9DB1-BF7B75A01A88}"/>
              </a:ext>
            </a:extLst>
          </p:cNvPr>
          <p:cNvCxnSpPr>
            <a:cxnSpLocks/>
          </p:cNvCxnSpPr>
          <p:nvPr/>
        </p:nvCxnSpPr>
        <p:spPr>
          <a:xfrm flipH="1">
            <a:off x="7300146" y="3789040"/>
            <a:ext cx="440206" cy="504056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A462B5-7A6E-4EB5-9975-CE8C64E06B7D}"/>
              </a:ext>
            </a:extLst>
          </p:cNvPr>
          <p:cNvSpPr txBox="1"/>
          <p:nvPr/>
        </p:nvSpPr>
        <p:spPr>
          <a:xfrm>
            <a:off x="5148064" y="3017917"/>
            <a:ext cx="3943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>
                <a:solidFill>
                  <a:srgbClr val="0000FF"/>
                </a:solidFill>
              </a:rPr>
              <a:t>Query Q</a:t>
            </a:r>
            <a:r>
              <a:rPr lang="ko-KR" altLang="en-US" sz="1400" dirty="0">
                <a:solidFill>
                  <a:srgbClr val="0000FF"/>
                </a:solidFill>
              </a:rPr>
              <a:t>와 </a:t>
            </a:r>
            <a:r>
              <a:rPr lang="en-US" altLang="ko-KR" sz="1400" dirty="0">
                <a:solidFill>
                  <a:srgbClr val="0000FF"/>
                </a:solidFill>
              </a:rPr>
              <a:t>key K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dot product </a:t>
            </a:r>
            <a:r>
              <a:rPr lang="ko-KR" altLang="en-US" sz="1400" dirty="0">
                <a:solidFill>
                  <a:srgbClr val="0000FF"/>
                </a:solidFill>
              </a:rPr>
              <a:t>되고 있음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</a:rPr>
              <a:t>해당 결과를 </a:t>
            </a:r>
            <a:r>
              <a:rPr lang="en-US" altLang="ko-KR" sz="1400" dirty="0">
                <a:solidFill>
                  <a:srgbClr val="0000FF"/>
                </a:solidFill>
              </a:rPr>
              <a:t>softmax</a:t>
            </a:r>
            <a:r>
              <a:rPr lang="ko-KR" altLang="en-US" sz="1400" dirty="0">
                <a:solidFill>
                  <a:srgbClr val="0000FF"/>
                </a:solidFill>
              </a:rPr>
              <a:t>하여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어떤 </a:t>
            </a:r>
            <a:r>
              <a:rPr lang="en-US" altLang="ko-KR" sz="1400" dirty="0">
                <a:solidFill>
                  <a:srgbClr val="0000FF"/>
                </a:solidFill>
              </a:rPr>
              <a:t>Q</a:t>
            </a:r>
            <a:r>
              <a:rPr lang="ko-KR" altLang="en-US" sz="1400" dirty="0">
                <a:solidFill>
                  <a:srgbClr val="0000FF"/>
                </a:solidFill>
              </a:rPr>
              <a:t>가 유사도가 큰지를 알게 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84095-0BBA-4E5C-846D-A2D4F79CC308}"/>
              </a:ext>
            </a:extLst>
          </p:cNvPr>
          <p:cNvSpPr txBox="1"/>
          <p:nvPr/>
        </p:nvSpPr>
        <p:spPr>
          <a:xfrm>
            <a:off x="5148064" y="6159621"/>
            <a:ext cx="3582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Q-K </a:t>
            </a:r>
            <a:r>
              <a:rPr lang="ko-KR" altLang="en-US" sz="1400" dirty="0">
                <a:solidFill>
                  <a:srgbClr val="0000FF"/>
                </a:solidFill>
              </a:rPr>
              <a:t>상관도 높은 경우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그 값이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이 가까우며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그때에 해당하는 </a:t>
            </a:r>
            <a:r>
              <a:rPr lang="en-US" altLang="ko-KR" sz="1400" dirty="0">
                <a:solidFill>
                  <a:srgbClr val="0000FF"/>
                </a:solidFill>
              </a:rPr>
              <a:t>V</a:t>
            </a:r>
            <a:r>
              <a:rPr lang="ko-KR" altLang="en-US" sz="1400" dirty="0">
                <a:solidFill>
                  <a:srgbClr val="0000FF"/>
                </a:solidFill>
              </a:rPr>
              <a:t>가 원하는 </a:t>
            </a:r>
            <a:r>
              <a:rPr lang="en-US" altLang="ko-KR" sz="1400" dirty="0">
                <a:solidFill>
                  <a:srgbClr val="0000FF"/>
                </a:solidFill>
              </a:rPr>
              <a:t>value V</a:t>
            </a:r>
            <a:r>
              <a:rPr lang="ko-KR" altLang="en-US" sz="1400" dirty="0">
                <a:solidFill>
                  <a:srgbClr val="0000FF"/>
                </a:solidFill>
              </a:rPr>
              <a:t>가 됨을 의미함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A8C737B-10B7-418D-965B-1A8AA2647A8C}"/>
              </a:ext>
            </a:extLst>
          </p:cNvPr>
          <p:cNvGrpSpPr/>
          <p:nvPr/>
        </p:nvGrpSpPr>
        <p:grpSpPr>
          <a:xfrm>
            <a:off x="2379077" y="1432849"/>
            <a:ext cx="2192923" cy="4211049"/>
            <a:chOff x="2379077" y="1432849"/>
            <a:chExt cx="2192923" cy="421104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D7C1AA5-B28A-4A42-82CC-E61D66AB6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9077" y="1432849"/>
              <a:ext cx="2192923" cy="4211049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F294E51-A3F9-4E55-88DA-D1DFF62B4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588" y="5108996"/>
              <a:ext cx="150618" cy="14401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7F3E3B5-F0EB-4FB9-AD96-7201672B1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8659" y="5077584"/>
              <a:ext cx="150618" cy="14401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020EAFB-FE2A-4EB3-95E1-1AACC7CD0A8B}"/>
              </a:ext>
            </a:extLst>
          </p:cNvPr>
          <p:cNvSpPr txBox="1"/>
          <p:nvPr/>
        </p:nvSpPr>
        <p:spPr>
          <a:xfrm>
            <a:off x="611560" y="1068872"/>
            <a:ext cx="442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b="1" dirty="0">
                <a:solidFill>
                  <a:srgbClr val="FF0000"/>
                </a:solidFill>
              </a:rPr>
              <a:t>scaled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dot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product </a:t>
            </a:r>
            <a:r>
              <a:rPr lang="en-US" altLang="ko-KR" dirty="0"/>
              <a:t>attention&gt; 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C5CEF2-7A31-4E5E-BAF2-1A39FEA06C79}"/>
              </a:ext>
            </a:extLst>
          </p:cNvPr>
          <p:cNvSpPr txBox="1"/>
          <p:nvPr/>
        </p:nvSpPr>
        <p:spPr>
          <a:xfrm>
            <a:off x="7872246" y="4462311"/>
            <a:ext cx="119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Scaled</a:t>
            </a:r>
          </a:p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(</a:t>
            </a:r>
            <a:r>
              <a:rPr lang="ko-KR" altLang="en-US" sz="1050" dirty="0">
                <a:solidFill>
                  <a:srgbClr val="FF0000"/>
                </a:solidFill>
              </a:rPr>
              <a:t>너무 커지는 것 방지</a:t>
            </a:r>
            <a:r>
              <a:rPr lang="en-US" altLang="ko-KR" sz="1050" dirty="0">
                <a:solidFill>
                  <a:srgbClr val="FF0000"/>
                </a:solidFill>
              </a:rPr>
              <a:t>)</a:t>
            </a:r>
            <a:endParaRPr lang="ko-KR" altLang="en-US" sz="105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3ECE43-1F53-49A6-A408-7255C41B77D4}"/>
              </a:ext>
            </a:extLst>
          </p:cNvPr>
          <p:cNvCxnSpPr>
            <a:cxnSpLocks/>
          </p:cNvCxnSpPr>
          <p:nvPr/>
        </p:nvCxnSpPr>
        <p:spPr>
          <a:xfrm flipH="1">
            <a:off x="7418986" y="4894208"/>
            <a:ext cx="537390" cy="16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5519B5-ABBF-402B-A206-BFE4B93BC90C}"/>
              </a:ext>
            </a:extLst>
          </p:cNvPr>
          <p:cNvCxnSpPr>
            <a:cxnSpLocks/>
          </p:cNvCxnSpPr>
          <p:nvPr/>
        </p:nvCxnSpPr>
        <p:spPr>
          <a:xfrm flipH="1">
            <a:off x="7388088" y="3995117"/>
            <a:ext cx="682597" cy="4092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41E8CDC-38EC-4EF3-A5DA-08F931F0A602}"/>
              </a:ext>
            </a:extLst>
          </p:cNvPr>
          <p:cNvSpPr txBox="1"/>
          <p:nvPr/>
        </p:nvSpPr>
        <p:spPr>
          <a:xfrm>
            <a:off x="8016863" y="3689760"/>
            <a:ext cx="82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Dot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product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1647A5A-2E2B-4B0F-841C-2E2B6BF812EA}"/>
              </a:ext>
            </a:extLst>
          </p:cNvPr>
          <p:cNvCxnSpPr>
            <a:cxnSpLocks/>
          </p:cNvCxnSpPr>
          <p:nvPr/>
        </p:nvCxnSpPr>
        <p:spPr>
          <a:xfrm flipV="1">
            <a:off x="4359277" y="5750313"/>
            <a:ext cx="1719144" cy="4911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7389BA-2596-492B-94D2-7DE045E2DF25}"/>
              </a:ext>
            </a:extLst>
          </p:cNvPr>
          <p:cNvSpPr txBox="1"/>
          <p:nvPr/>
        </p:nvSpPr>
        <p:spPr>
          <a:xfrm>
            <a:off x="3062747" y="5995907"/>
            <a:ext cx="119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결국 </a:t>
            </a:r>
            <a:r>
              <a:rPr lang="en-US" altLang="ko-KR" sz="1400" dirty="0">
                <a:solidFill>
                  <a:srgbClr val="FF0000"/>
                </a:solidFill>
              </a:rPr>
              <a:t>Aggregation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780C2-E917-4E19-9833-18D6AEDFAF0A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60C615-3674-481D-A9A0-2F186E5A4030}"/>
              </a:ext>
            </a:extLst>
          </p:cNvPr>
          <p:cNvSpPr/>
          <p:nvPr/>
        </p:nvSpPr>
        <p:spPr bwMode="auto">
          <a:xfrm>
            <a:off x="6091875" y="854015"/>
            <a:ext cx="2652382" cy="654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여기는 </a:t>
            </a:r>
            <a:r>
              <a:rPr lang="en-US" altLang="ko-KR" sz="12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parameterized </a:t>
            </a:r>
            <a:r>
              <a:rPr lang="ko-KR" altLang="en-US" sz="12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되어 있지 않음 </a:t>
            </a:r>
            <a:endParaRPr lang="en-US" altLang="ko-KR" sz="1200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2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2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즉</a:t>
            </a:r>
            <a:r>
              <a:rPr lang="en-US" altLang="ko-KR" sz="12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2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학습이라는 개념은 아직 없음</a:t>
            </a:r>
            <a:r>
              <a:rPr lang="en-US" altLang="ko-KR" sz="12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ko-KR" altLang="en-US" sz="1200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29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5B34E90-2DA2-4F13-8070-80BD91327A92}"/>
              </a:ext>
            </a:extLst>
          </p:cNvPr>
          <p:cNvSpPr txBox="1">
            <a:spLocks/>
          </p:cNvSpPr>
          <p:nvPr/>
        </p:nvSpPr>
        <p:spPr>
          <a:xfrm>
            <a:off x="171354" y="147112"/>
            <a:ext cx="7128792" cy="401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kumimoji="1" lang="en-US" altLang="ko-KR" dirty="0"/>
              <a:t>1. Attention</a:t>
            </a:r>
            <a:r>
              <a:rPr kumimoji="1" lang="ko-KR" altLang="en-US" dirty="0"/>
              <a:t> 기초 </a:t>
            </a:r>
            <a:r>
              <a:rPr kumimoji="1" lang="en-US" altLang="ko-KR" dirty="0"/>
              <a:t>– Scaled</a:t>
            </a:r>
            <a:r>
              <a:rPr kumimoji="1" lang="ko-KR" altLang="en-US" dirty="0"/>
              <a:t> </a:t>
            </a:r>
            <a:r>
              <a:rPr kumimoji="1" lang="en-US" altLang="ko-KR" dirty="0"/>
              <a:t>dot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product</a:t>
            </a:r>
            <a:r>
              <a:rPr kumimoji="1" lang="ko-KR" altLang="en-US" dirty="0"/>
              <a:t> 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169BCEE-9000-4F4C-83EA-6C14393517BD}"/>
              </a:ext>
            </a:extLst>
          </p:cNvPr>
          <p:cNvSpPr txBox="1">
            <a:spLocks/>
          </p:cNvSpPr>
          <p:nvPr/>
        </p:nvSpPr>
        <p:spPr>
          <a:xfrm>
            <a:off x="207400" y="749781"/>
            <a:ext cx="8617683" cy="6352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spcBef>
                <a:spcPts val="0"/>
              </a:spcBef>
              <a:buFont typeface="Arial" pitchFamily="34" charset="0"/>
              <a:buBlip>
                <a:blip r:embed="rId3"/>
              </a:buBlip>
            </a:pPr>
            <a:r>
              <a:rPr lang="en-US" altLang="ko-KR" sz="2000" b="1" dirty="0"/>
              <a:t>Multi-Head Attention !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780C2-E917-4E19-9833-18D6AEDFAF0A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8817F-6C4A-49FC-B42D-387F7959A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384996"/>
            <a:ext cx="3507328" cy="48730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6BA46E-0E64-4219-8E13-986F49EA61DB}"/>
              </a:ext>
            </a:extLst>
          </p:cNvPr>
          <p:cNvSpPr txBox="1"/>
          <p:nvPr/>
        </p:nvSpPr>
        <p:spPr>
          <a:xfrm>
            <a:off x="4139952" y="3259780"/>
            <a:ext cx="4752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Multihead attention :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0000FF"/>
                </a:solidFill>
              </a:rPr>
              <a:t>attention mechanism</a:t>
            </a:r>
            <a:r>
              <a:rPr lang="ko-KR" altLang="en-US" sz="1400" dirty="0">
                <a:solidFill>
                  <a:srgbClr val="0000FF"/>
                </a:solidFill>
              </a:rPr>
              <a:t>을 여러번 수행함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여러 </a:t>
            </a:r>
            <a:r>
              <a:rPr lang="en-US" altLang="ko-KR" sz="1400" b="1" dirty="0"/>
              <a:t>attention head</a:t>
            </a:r>
            <a:r>
              <a:rPr lang="ko-KR" altLang="en-US" sz="1400" b="1" dirty="0"/>
              <a:t>를 사용하면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당연히 </a:t>
            </a:r>
            <a:r>
              <a:rPr lang="en-US" altLang="ko-KR" sz="1400" dirty="0">
                <a:solidFill>
                  <a:srgbClr val="0000FF"/>
                </a:solidFill>
              </a:rPr>
              <a:t>sequence</a:t>
            </a:r>
            <a:r>
              <a:rPr lang="ko-KR" altLang="en-US" sz="1400" dirty="0">
                <a:solidFill>
                  <a:srgbClr val="0000FF"/>
                </a:solidFill>
              </a:rPr>
              <a:t>에 대해 다양한 </a:t>
            </a:r>
            <a:r>
              <a:rPr lang="en-US" altLang="ko-KR" sz="1400" dirty="0">
                <a:solidFill>
                  <a:srgbClr val="0000FF"/>
                </a:solidFill>
              </a:rPr>
              <a:t>attention</a:t>
            </a:r>
            <a:r>
              <a:rPr lang="ko-KR" altLang="en-US" sz="1400" dirty="0">
                <a:solidFill>
                  <a:srgbClr val="0000FF"/>
                </a:solidFill>
              </a:rPr>
              <a:t>을 줄 수 있음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학습 가능함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(</a:t>
            </a:r>
            <a:r>
              <a:rPr lang="ko-KR" altLang="en-US" sz="1400" b="1" dirty="0">
                <a:solidFill>
                  <a:srgbClr val="FF0000"/>
                </a:solidFill>
              </a:rPr>
              <a:t>즉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다양한 특징에 대한 학습이 가능함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7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L 도형 5"/>
          <p:cNvSpPr/>
          <p:nvPr/>
        </p:nvSpPr>
        <p:spPr bwMode="auto">
          <a:xfrm flipH="1">
            <a:off x="-2" y="6014746"/>
            <a:ext cx="9147457" cy="836787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14288 w 9375356"/>
              <a:gd name="connsiteY5" fmla="*/ 786010 h 786010"/>
              <a:gd name="connsiteX6" fmla="*/ 0 w 9375356"/>
              <a:gd name="connsiteY6" fmla="*/ 0 h 786010"/>
              <a:gd name="connsiteX0" fmla="*/ 0 w 9375356"/>
              <a:gd name="connsiteY0" fmla="*/ 0 h 786010"/>
              <a:gd name="connsiteX1" fmla="*/ 1758749 w 9375356"/>
              <a:gd name="connsiteY1" fmla="*/ 2181 h 786010"/>
              <a:gd name="connsiteX2" fmla="*/ 2425499 w 9375356"/>
              <a:gd name="connsiteY2" fmla="*/ 308368 h 786010"/>
              <a:gd name="connsiteX3" fmla="*/ 9375356 w 9375356"/>
              <a:gd name="connsiteY3" fmla="*/ 308368 h 786010"/>
              <a:gd name="connsiteX4" fmla="*/ 9375356 w 9375356"/>
              <a:gd name="connsiteY4" fmla="*/ 786010 h 786010"/>
              <a:gd name="connsiteX5" fmla="*/ 2381 w 9375356"/>
              <a:gd name="connsiteY5" fmla="*/ 786010 h 786010"/>
              <a:gd name="connsiteX6" fmla="*/ 0 w 9375356"/>
              <a:gd name="connsiteY6" fmla="*/ 0 h 786010"/>
              <a:gd name="connsiteX0" fmla="*/ 2488 w 9373081"/>
              <a:gd name="connsiteY0" fmla="*/ 17447 h 783829"/>
              <a:gd name="connsiteX1" fmla="*/ 1756474 w 9373081"/>
              <a:gd name="connsiteY1" fmla="*/ 0 h 783829"/>
              <a:gd name="connsiteX2" fmla="*/ 2423224 w 9373081"/>
              <a:gd name="connsiteY2" fmla="*/ 306187 h 783829"/>
              <a:gd name="connsiteX3" fmla="*/ 9373081 w 9373081"/>
              <a:gd name="connsiteY3" fmla="*/ 306187 h 783829"/>
              <a:gd name="connsiteX4" fmla="*/ 9373081 w 9373081"/>
              <a:gd name="connsiteY4" fmla="*/ 783829 h 783829"/>
              <a:gd name="connsiteX5" fmla="*/ 106 w 9373081"/>
              <a:gd name="connsiteY5" fmla="*/ 783829 h 783829"/>
              <a:gd name="connsiteX6" fmla="*/ 2488 w 9373081"/>
              <a:gd name="connsiteY6" fmla="*/ 17447 h 783829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  <a:gd name="connsiteX0" fmla="*/ 2488 w 9373081"/>
              <a:gd name="connsiteY0" fmla="*/ 418 h 766800"/>
              <a:gd name="connsiteX1" fmla="*/ 1756474 w 9373081"/>
              <a:gd name="connsiteY1" fmla="*/ 418 h 766800"/>
              <a:gd name="connsiteX2" fmla="*/ 2423224 w 9373081"/>
              <a:gd name="connsiteY2" fmla="*/ 289158 h 766800"/>
              <a:gd name="connsiteX3" fmla="*/ 9373081 w 9373081"/>
              <a:gd name="connsiteY3" fmla="*/ 289158 h 766800"/>
              <a:gd name="connsiteX4" fmla="*/ 9373081 w 9373081"/>
              <a:gd name="connsiteY4" fmla="*/ 766800 h 766800"/>
              <a:gd name="connsiteX5" fmla="*/ 106 w 9373081"/>
              <a:gd name="connsiteY5" fmla="*/ 766800 h 766800"/>
              <a:gd name="connsiteX6" fmla="*/ 2488 w 9373081"/>
              <a:gd name="connsiteY6" fmla="*/ 418 h 766800"/>
              <a:gd name="connsiteX0" fmla="*/ 2488 w 9373081"/>
              <a:gd name="connsiteY0" fmla="*/ 0 h 766382"/>
              <a:gd name="connsiteX1" fmla="*/ 1756474 w 9373081"/>
              <a:gd name="connsiteY1" fmla="*/ 0 h 766382"/>
              <a:gd name="connsiteX2" fmla="*/ 2423224 w 9373081"/>
              <a:gd name="connsiteY2" fmla="*/ 288740 h 766382"/>
              <a:gd name="connsiteX3" fmla="*/ 9373081 w 9373081"/>
              <a:gd name="connsiteY3" fmla="*/ 288740 h 766382"/>
              <a:gd name="connsiteX4" fmla="*/ 9373081 w 9373081"/>
              <a:gd name="connsiteY4" fmla="*/ 766382 h 766382"/>
              <a:gd name="connsiteX5" fmla="*/ 106 w 9373081"/>
              <a:gd name="connsiteY5" fmla="*/ 766382 h 766382"/>
              <a:gd name="connsiteX6" fmla="*/ 2488 w 9373081"/>
              <a:gd name="connsiteY6" fmla="*/ 0 h 76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73081" h="766382">
                <a:moveTo>
                  <a:pt x="2488" y="0"/>
                </a:moveTo>
                <a:lnTo>
                  <a:pt x="1756474" y="0"/>
                </a:lnTo>
                <a:cubicBezTo>
                  <a:pt x="2043018" y="462"/>
                  <a:pt x="2107312" y="264481"/>
                  <a:pt x="2423224" y="288740"/>
                </a:cubicBezTo>
                <a:lnTo>
                  <a:pt x="9373081" y="288740"/>
                </a:lnTo>
                <a:lnTo>
                  <a:pt x="9373081" y="766382"/>
                </a:lnTo>
                <a:lnTo>
                  <a:pt x="106" y="766382"/>
                </a:lnTo>
                <a:cubicBezTo>
                  <a:pt x="-688" y="504379"/>
                  <a:pt x="3282" y="262003"/>
                  <a:pt x="248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L 도형 5"/>
          <p:cNvSpPr/>
          <p:nvPr/>
        </p:nvSpPr>
        <p:spPr bwMode="auto">
          <a:xfrm flipH="1">
            <a:off x="0" y="6067704"/>
            <a:ext cx="9144000" cy="783829"/>
          </a:xfrm>
          <a:custGeom>
            <a:avLst/>
            <a:gdLst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18778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2969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87781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  <a:gd name="connsiteX0" fmla="*/ 0 w 9361068"/>
              <a:gd name="connsiteY0" fmla="*/ 0 h 783829"/>
              <a:gd name="connsiteX1" fmla="*/ 1744461 w 9361068"/>
              <a:gd name="connsiteY1" fmla="*/ 0 h 783829"/>
              <a:gd name="connsiteX2" fmla="*/ 2411211 w 9361068"/>
              <a:gd name="connsiteY2" fmla="*/ 306187 h 783829"/>
              <a:gd name="connsiteX3" fmla="*/ 9361068 w 9361068"/>
              <a:gd name="connsiteY3" fmla="*/ 306187 h 783829"/>
              <a:gd name="connsiteX4" fmla="*/ 9361068 w 9361068"/>
              <a:gd name="connsiteY4" fmla="*/ 783829 h 783829"/>
              <a:gd name="connsiteX5" fmla="*/ 0 w 9361068"/>
              <a:gd name="connsiteY5" fmla="*/ 783829 h 783829"/>
              <a:gd name="connsiteX6" fmla="*/ 0 w 9361068"/>
              <a:gd name="connsiteY6" fmla="*/ 0 h 78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1068" h="783829">
                <a:moveTo>
                  <a:pt x="0" y="0"/>
                </a:moveTo>
                <a:lnTo>
                  <a:pt x="1744461" y="0"/>
                </a:lnTo>
                <a:cubicBezTo>
                  <a:pt x="2023861" y="462"/>
                  <a:pt x="2100061" y="299375"/>
                  <a:pt x="2411211" y="306187"/>
                </a:cubicBezTo>
                <a:lnTo>
                  <a:pt x="9361068" y="306187"/>
                </a:lnTo>
                <a:lnTo>
                  <a:pt x="9361068" y="783829"/>
                </a:lnTo>
                <a:lnTo>
                  <a:pt x="0" y="78382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BEBEBE"/>
              </a:gs>
              <a:gs pos="0">
                <a:srgbClr val="ECECEC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80" name="Picture 8" descr="C:\Users\Donggeon Lee\Desktop\IoT\p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12575"/>
            <a:ext cx="1428154" cy="3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658929" y="482438"/>
            <a:ext cx="4552758" cy="2247388"/>
            <a:chOff x="2755546" y="1488644"/>
            <a:chExt cx="4552758" cy="3006856"/>
          </a:xfrm>
        </p:grpSpPr>
        <p:sp>
          <p:nvSpPr>
            <p:cNvPr id="11" name="TextBox 10"/>
            <p:cNvSpPr txBox="1"/>
            <p:nvPr/>
          </p:nvSpPr>
          <p:spPr>
            <a:xfrm>
              <a:off x="3059832" y="2089767"/>
              <a:ext cx="3680239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0034" y="2089767"/>
              <a:ext cx="3559943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3BC18E"/>
                      </a:gs>
                      <a:gs pos="100000">
                        <a:srgbClr val="2C907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pic>
          <p:nvPicPr>
            <p:cNvPr id="21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322956" flipH="1" flipV="1">
              <a:off x="3314191" y="148864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7849781" flipH="1" flipV="1">
              <a:off x="2786374" y="1792721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5081718" flipH="1" flipV="1">
              <a:off x="4667503" y="2573360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3278623" flipH="1" flipV="1">
              <a:off x="5862784" y="181535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2618659" flipH="1" flipV="1">
              <a:off x="4548871" y="181073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2618659" flipH="1" flipV="1">
              <a:off x="3791530" y="230469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322956" flipH="1" flipV="1">
              <a:off x="5173156" y="2161945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628065" y="3314673"/>
              <a:ext cx="3680239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5400" b="1" dirty="0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315" y="3313903"/>
              <a:ext cx="3559943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5400" b="1" dirty="0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34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7849781" flipH="1" flipV="1">
              <a:off x="3392288" y="310672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그림 152" descr="빛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3278623" flipH="1" flipV="1">
              <a:off x="5255090" y="362998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모서리가 둥근 직사각형 36"/>
          <p:cNvSpPr/>
          <p:nvPr/>
        </p:nvSpPr>
        <p:spPr bwMode="auto">
          <a:xfrm>
            <a:off x="2569114" y="2914661"/>
            <a:ext cx="4235133" cy="2749669"/>
          </a:xfrm>
          <a:prstGeom prst="roundRect">
            <a:avLst/>
          </a:prstGeom>
          <a:gradFill flip="none" rotWithShape="1">
            <a:gsLst>
              <a:gs pos="100000">
                <a:schemeClr val="accent5">
                  <a:lumMod val="20000"/>
                  <a:lumOff val="80000"/>
                </a:schemeClr>
              </a:gs>
              <a:gs pos="19000">
                <a:srgbClr val="FFFFFF">
                  <a:alpha val="10000"/>
                </a:srgbClr>
              </a:gs>
              <a:gs pos="5000">
                <a:schemeClr val="bg1">
                  <a:alpha val="0"/>
                </a:schemeClr>
              </a:gs>
              <a:gs pos="63000">
                <a:srgbClr val="DBEEF4"/>
              </a:gs>
              <a:gs pos="30000">
                <a:srgbClr val="DBEEF4"/>
              </a:gs>
              <a:gs pos="21000">
                <a:schemeClr val="accent5">
                  <a:lumMod val="20000"/>
                  <a:lumOff val="80000"/>
                  <a:alpha val="30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73956" y="2968158"/>
            <a:ext cx="3892411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부산대학교 전기컴퓨터공학부 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부산대학교 사물인터넷 연구센터장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 블록체인 플랫폼 연구센터장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부산대 융합보안대학원 책임교수 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김호원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howonkim@pusan.ac.kr</a:t>
            </a:r>
          </a:p>
        </p:txBody>
      </p:sp>
      <p:sp>
        <p:nvSpPr>
          <p:cNvPr id="23" name="슬라이드 번호 개체 틀 4"/>
          <p:cNvSpPr txBox="1">
            <a:spLocks/>
          </p:cNvSpPr>
          <p:nvPr/>
        </p:nvSpPr>
        <p:spPr>
          <a:xfrm>
            <a:off x="4283968" y="656113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ctr">
              <a:defRPr sz="120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BCCB3AF-423D-41CB-AFF9-3007F6A07770}" type="slidenum">
              <a:rPr lang="ko-KR" altLang="en-US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2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0312" y="78740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목차</a:t>
            </a:r>
          </a:p>
        </p:txBody>
      </p:sp>
      <p:sp>
        <p:nvSpPr>
          <p:cNvPr id="13" name="모서리가 둥근 직사각형 12"/>
          <p:cNvSpPr/>
          <p:nvPr/>
        </p:nvSpPr>
        <p:spPr>
          <a:xfrm rot="10800000">
            <a:off x="1116177" y="836037"/>
            <a:ext cx="6840760" cy="8647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9601" y="1049706"/>
            <a:ext cx="667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40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Attention </a:t>
            </a:r>
            <a:r>
              <a:rPr lang="ko-KR" altLang="en-US" sz="240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기법 상세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79393" y="908044"/>
            <a:ext cx="6673912" cy="719582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/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2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283968" y="6561131"/>
            <a:ext cx="648072" cy="365125"/>
          </a:xfrm>
        </p:spPr>
        <p:txBody>
          <a:bodyPr/>
          <a:lstStyle/>
          <a:p>
            <a:fld id="{6BCCB3AF-423D-41CB-AFF9-3007F6A0777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FBEAAF2-6252-5D4F-B8B9-A3F3D480207C}"/>
              </a:ext>
            </a:extLst>
          </p:cNvPr>
          <p:cNvSpPr/>
          <p:nvPr/>
        </p:nvSpPr>
        <p:spPr>
          <a:xfrm>
            <a:off x="2544096" y="2345596"/>
            <a:ext cx="4037480" cy="644788"/>
          </a:xfrm>
          <a:prstGeom prst="roundRect">
            <a:avLst/>
          </a:prstGeom>
          <a:solidFill>
            <a:srgbClr val="F7C80D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en-US" altLang="ko-KR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Attention </a:t>
            </a:r>
            <a:r>
              <a:rPr lang="ko-KR" altLang="en-US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8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7092" y="2856707"/>
            <a:ext cx="29322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ko-KR" alt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</a:t>
            </a:r>
            <a:endParaRPr lang="en-US" altLang="ko-KR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0800000">
            <a:off x="1691680" y="1775911"/>
            <a:ext cx="5904656" cy="28809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7" y="1862877"/>
            <a:ext cx="5760640" cy="27369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6773" y="2067405"/>
            <a:ext cx="576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</a:t>
            </a:r>
            <a:r>
              <a:rPr lang="en-US" altLang="ko-KR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Attention </a:t>
            </a:r>
            <a:r>
              <a:rPr lang="ko-KR" altLang="en-US" sz="32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en-US" altLang="ko-KR" sz="3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10C6F-031D-4A00-B2F8-998BF08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8619F-FFD4-4344-B8D6-5DDBCEED7306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F1B35-0FD8-43F2-A826-089621310BB5}"/>
              </a:ext>
            </a:extLst>
          </p:cNvPr>
          <p:cNvSpPr txBox="1"/>
          <p:nvPr/>
        </p:nvSpPr>
        <p:spPr>
          <a:xfrm>
            <a:off x="1835696" y="2726187"/>
            <a:ext cx="5544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0000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C4BE3-EF93-4572-94F8-86A00A1CC0DB}"/>
              </a:ext>
            </a:extLst>
          </p:cNvPr>
          <p:cNvSpPr txBox="1"/>
          <p:nvPr/>
        </p:nvSpPr>
        <p:spPr>
          <a:xfrm>
            <a:off x="827584" y="4830107"/>
            <a:ext cx="7932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highlight>
                  <a:srgbClr val="FFFF00"/>
                </a:highlight>
              </a:rPr>
              <a:t>http://www.davidsbatista.net/blog/2020/01/25/Attention-seq2seq/</a:t>
            </a:r>
            <a:endParaRPr lang="en-US" altLang="ko-KR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020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57D870-64B2-45C9-86F2-41F8D396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91" y="850138"/>
            <a:ext cx="6022793" cy="20562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1. Attention</a:t>
            </a:r>
            <a:r>
              <a:rPr kumimoji="1" lang="ko-KR" altLang="en-US" dirty="0"/>
              <a:t> 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158AC1A9-A8D2-41EF-9C2D-B0511EC8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95" y="659829"/>
            <a:ext cx="8911209" cy="5361459"/>
          </a:xfrm>
        </p:spPr>
        <p:txBody>
          <a:bodyPr/>
          <a:lstStyle/>
          <a:p>
            <a:r>
              <a:rPr lang="en-US" altLang="ko-KR" sz="1600" dirty="0"/>
              <a:t>RNN</a:t>
            </a:r>
            <a:r>
              <a:rPr lang="ko-KR" altLang="en-US" sz="1600" dirty="0"/>
              <a:t>기반의 </a:t>
            </a:r>
            <a:r>
              <a:rPr lang="en-US" altLang="ko-KR" sz="1600" dirty="0"/>
              <a:t>Encoder-Decoder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745696" y="3262599"/>
            <a:ext cx="360040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Computes the conditional probability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 bwMode="auto">
              <a:xfrm>
                <a:off x="751190" y="4958013"/>
                <a:ext cx="8141290" cy="665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r>
                  <a:rPr lang="en-US" altLang="ko-KR" sz="16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𝒔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1600" b="1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is the hidden state of the decoder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𝒄</m:t>
                    </m:r>
                  </m:oMath>
                </a14:m>
                <a:r>
                  <a:rPr lang="ko-KR" altLang="en-US" sz="16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is the fixed-dimensional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representation</a:t>
                </a:r>
              </a:p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of the input sequence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,…,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𝒙</m:t>
                            </m:r>
                          </m:sub>
                        </m:sSub>
                      </m:sub>
                    </m:sSub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)</m:t>
                    </m:r>
                  </m:oMath>
                </a14:m>
                <a:r>
                  <a:rPr lang="en-US" altLang="ko-KR" sz="16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en-US" altLang="ko-KR" sz="1600" b="1" dirty="0">
                    <a:solidFill>
                      <a:srgbClr val="00B05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given by the last hidden state of the encoder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</a:t>
                </a:r>
                <a:endParaRPr lang="ko-KR" altLang="en-US" sz="16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190" y="4958013"/>
                <a:ext cx="8141290" cy="665537"/>
              </a:xfrm>
              <a:prstGeom prst="rect">
                <a:avLst/>
              </a:prstGeom>
              <a:blipFill>
                <a:blip r:embed="rId3"/>
                <a:stretch>
                  <a:fillRect l="-374" r="-898" b="-458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 bwMode="auto">
          <a:xfrm>
            <a:off x="751190" y="5285187"/>
            <a:ext cx="814129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endParaRPr lang="ko-KR" altLang="en-US" sz="16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2090" y="3643928"/>
                <a:ext cx="4951420" cy="371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</m:e>
                    </m:nary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90" y="3643928"/>
                <a:ext cx="4951420" cy="371768"/>
              </a:xfrm>
              <a:prstGeom prst="rect">
                <a:avLst/>
              </a:prstGeom>
              <a:blipFill>
                <a:blip r:embed="rId4"/>
                <a:stretch>
                  <a:fillRect l="-1724" t="-118033" b="-1852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6346" y="4031817"/>
                <a:ext cx="1977144" cy="371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6" y="4031817"/>
                <a:ext cx="1977144" cy="371768"/>
              </a:xfrm>
              <a:prstGeom prst="rect">
                <a:avLst/>
              </a:prstGeom>
              <a:blipFill>
                <a:blip r:embed="rId5"/>
                <a:stretch>
                  <a:fillRect l="-13580" t="-111475" r="-2778" b="-191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47647" y="5633609"/>
                <a:ext cx="1703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7" y="5633609"/>
                <a:ext cx="1703351" cy="276999"/>
              </a:xfrm>
              <a:prstGeom prst="rect">
                <a:avLst/>
              </a:prstGeom>
              <a:blipFill>
                <a:blip r:embed="rId6"/>
                <a:stretch>
                  <a:fillRect l="-214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00247" y="5995658"/>
                <a:ext cx="2395784" cy="321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1" i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47" y="5995658"/>
                <a:ext cx="2395784" cy="321948"/>
              </a:xfrm>
              <a:prstGeom prst="rect">
                <a:avLst/>
              </a:prstGeom>
              <a:blipFill>
                <a:blip r:embed="rId7"/>
                <a:stretch>
                  <a:fillRect l="-5852" t="-21154" b="-3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37C97D-114D-41A9-A1E8-88BFE81747F0}"/>
                  </a:ext>
                </a:extLst>
              </p:cNvPr>
              <p:cNvSpPr txBox="1"/>
              <p:nvPr/>
            </p:nvSpPr>
            <p:spPr>
              <a:xfrm>
                <a:off x="5470938" y="1082997"/>
                <a:ext cx="297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37C97D-114D-41A9-A1E8-88BFE817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38" y="1082997"/>
                <a:ext cx="297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F4140E-D1F6-496F-A011-0499B388D498}"/>
                  </a:ext>
                </a:extLst>
              </p:cNvPr>
              <p:cNvSpPr txBox="1"/>
              <p:nvPr/>
            </p:nvSpPr>
            <p:spPr>
              <a:xfrm>
                <a:off x="4608004" y="930338"/>
                <a:ext cx="129098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ko-KR" sz="1050" dirty="0">
                    <a:solidFill>
                      <a:srgbClr val="FF0000"/>
                    </a:solidFill>
                  </a:rPr>
                  <a:t>:  context vector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F4140E-D1F6-496F-A011-0499B388D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930338"/>
                <a:ext cx="1290984" cy="261610"/>
              </a:xfrm>
              <a:prstGeom prst="rect">
                <a:avLst/>
              </a:prstGeom>
              <a:blipFill>
                <a:blip r:embed="rId9"/>
                <a:stretch>
                  <a:fillRect t="-2326"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103F7B-3599-4BEA-9C14-B1043343FBBD}"/>
                  </a:ext>
                </a:extLst>
              </p:cNvPr>
              <p:cNvSpPr txBox="1"/>
              <p:nvPr/>
            </p:nvSpPr>
            <p:spPr>
              <a:xfrm>
                <a:off x="4371288" y="1863155"/>
                <a:ext cx="1571041" cy="394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103F7B-3599-4BEA-9C14-B1043343F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288" y="1863155"/>
                <a:ext cx="1571041" cy="3945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EB4481-E3DF-4044-99A8-87F2D332CFC5}"/>
                  </a:ext>
                </a:extLst>
              </p:cNvPr>
              <p:cNvSpPr txBox="1"/>
              <p:nvPr/>
            </p:nvSpPr>
            <p:spPr>
              <a:xfrm>
                <a:off x="6434935" y="531553"/>
                <a:ext cx="2034770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EB4481-E3DF-4044-99A8-87F2D33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935" y="531553"/>
                <a:ext cx="2034770" cy="422360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8C90E3B-4633-449F-9DF9-778D0CFCE1A1}"/>
              </a:ext>
            </a:extLst>
          </p:cNvPr>
          <p:cNvSpPr txBox="1"/>
          <p:nvPr/>
        </p:nvSpPr>
        <p:spPr>
          <a:xfrm>
            <a:off x="33550" y="2983358"/>
            <a:ext cx="2808312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입력에 대한 출력 </a:t>
            </a:r>
            <a:r>
              <a:rPr lang="en-US" altLang="ko-KR" sz="1200" dirty="0">
                <a:solidFill>
                  <a:srgbClr val="C00000"/>
                </a:solidFill>
              </a:rPr>
              <a:t>seq.</a:t>
            </a:r>
            <a:r>
              <a:rPr lang="ko-KR" altLang="en-US" sz="1200" dirty="0">
                <a:solidFill>
                  <a:srgbClr val="C00000"/>
                </a:solidFill>
              </a:rPr>
              <a:t>구하는 문제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0A3BA-B5C5-4644-8C6A-5B1F70F30935}"/>
              </a:ext>
            </a:extLst>
          </p:cNvPr>
          <p:cNvSpPr txBox="1"/>
          <p:nvPr/>
        </p:nvSpPr>
        <p:spPr>
          <a:xfrm>
            <a:off x="4638514" y="3062088"/>
            <a:ext cx="43026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Chain rule</a:t>
            </a:r>
            <a:r>
              <a:rPr lang="ko-KR" altLang="en-US" sz="1100" dirty="0">
                <a:solidFill>
                  <a:srgbClr val="C00000"/>
                </a:solidFill>
              </a:rPr>
              <a:t>을</a:t>
            </a:r>
            <a:r>
              <a:rPr lang="en-US" altLang="ko-KR" sz="1100" dirty="0">
                <a:solidFill>
                  <a:srgbClr val="C00000"/>
                </a:solidFill>
              </a:rPr>
              <a:t> </a:t>
            </a:r>
            <a:r>
              <a:rPr lang="ko-KR" altLang="en-US" sz="1100" dirty="0">
                <a:solidFill>
                  <a:srgbClr val="C00000"/>
                </a:solidFill>
              </a:rPr>
              <a:t>사용함</a:t>
            </a:r>
            <a:r>
              <a:rPr lang="en-US" altLang="ko-KR" sz="1100" dirty="0">
                <a:solidFill>
                  <a:srgbClr val="C00000"/>
                </a:solidFill>
              </a:rPr>
              <a:t>. </a:t>
            </a:r>
            <a:r>
              <a:rPr lang="ko-KR" altLang="en-US" sz="1100" dirty="0">
                <a:solidFill>
                  <a:srgbClr val="C00000"/>
                </a:solidFill>
              </a:rPr>
              <a:t>모든 입력</a:t>
            </a:r>
            <a:r>
              <a:rPr lang="en-US" altLang="ko-KR" sz="1100" dirty="0">
                <a:solidFill>
                  <a:srgbClr val="C00000"/>
                </a:solidFill>
              </a:rPr>
              <a:t> seq</a:t>
            </a:r>
            <a:r>
              <a:rPr lang="ko-KR" altLang="en-US" sz="1100" dirty="0">
                <a:solidFill>
                  <a:srgbClr val="C00000"/>
                </a:solidFill>
              </a:rPr>
              <a:t>의</a:t>
            </a:r>
            <a:r>
              <a:rPr lang="en-US" altLang="ko-KR" sz="1100" dirty="0">
                <a:solidFill>
                  <a:srgbClr val="C00000"/>
                </a:solidFill>
              </a:rPr>
              <a:t> </a:t>
            </a:r>
            <a:r>
              <a:rPr lang="ko-KR" altLang="en-US" sz="1100" dirty="0">
                <a:solidFill>
                  <a:srgbClr val="C00000"/>
                </a:solidFill>
              </a:rPr>
              <a:t>정보는 </a:t>
            </a:r>
            <a:r>
              <a:rPr lang="en-US" altLang="ko-KR" sz="1100" dirty="0">
                <a:solidFill>
                  <a:srgbClr val="C00000"/>
                </a:solidFill>
              </a:rPr>
              <a:t>context vector(=Encoder</a:t>
            </a:r>
            <a:r>
              <a:rPr lang="ko-KR" altLang="en-US" sz="1100" dirty="0">
                <a:solidFill>
                  <a:srgbClr val="C00000"/>
                </a:solidFill>
              </a:rPr>
              <a:t>의 마지막 </a:t>
            </a:r>
            <a:r>
              <a:rPr lang="en-US" altLang="ko-KR" sz="1100" dirty="0">
                <a:solidFill>
                  <a:srgbClr val="C00000"/>
                </a:solidFill>
              </a:rPr>
              <a:t>hidden state)</a:t>
            </a:r>
            <a:r>
              <a:rPr lang="ko-KR" altLang="en-US" sz="1100" dirty="0">
                <a:solidFill>
                  <a:srgbClr val="C00000"/>
                </a:solidFill>
              </a:rPr>
              <a:t>에 </a:t>
            </a:r>
            <a:r>
              <a:rPr lang="en-US" altLang="ko-KR" sz="1100" dirty="0">
                <a:solidFill>
                  <a:srgbClr val="C00000"/>
                </a:solidFill>
              </a:rPr>
              <a:t>encoding </a:t>
            </a:r>
            <a:r>
              <a:rPr lang="ko-KR" altLang="en-US" sz="1100" dirty="0">
                <a:solidFill>
                  <a:srgbClr val="C00000"/>
                </a:solidFill>
              </a:rPr>
              <a:t>되었다는 것을 가정하고 있음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93C68-78CE-4B90-9589-458F1C4645C4}"/>
              </a:ext>
            </a:extLst>
          </p:cNvPr>
          <p:cNvSpPr txBox="1"/>
          <p:nvPr/>
        </p:nvSpPr>
        <p:spPr>
          <a:xfrm>
            <a:off x="617398" y="6283119"/>
            <a:ext cx="4971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context vector c</a:t>
            </a:r>
            <a:r>
              <a:rPr lang="ko-KR" altLang="en-US" sz="1100" dirty="0">
                <a:solidFill>
                  <a:srgbClr val="C00000"/>
                </a:solidFill>
              </a:rPr>
              <a:t>는 </a:t>
            </a:r>
            <a:r>
              <a:rPr lang="en-US" altLang="ko-KR" sz="1100" dirty="0">
                <a:solidFill>
                  <a:srgbClr val="C00000"/>
                </a:solidFill>
              </a:rPr>
              <a:t>Encoder</a:t>
            </a:r>
            <a:r>
              <a:rPr lang="ko-KR" altLang="en-US" sz="1100" dirty="0">
                <a:solidFill>
                  <a:srgbClr val="C00000"/>
                </a:solidFill>
              </a:rPr>
              <a:t>의 마지막 </a:t>
            </a:r>
            <a:r>
              <a:rPr lang="en-US" altLang="ko-KR" sz="1100" dirty="0">
                <a:solidFill>
                  <a:srgbClr val="C00000"/>
                </a:solidFill>
              </a:rPr>
              <a:t>hidden state</a:t>
            </a:r>
            <a:r>
              <a:rPr lang="ko-KR" altLang="en-US" sz="1100" dirty="0">
                <a:solidFill>
                  <a:srgbClr val="C00000"/>
                </a:solidFill>
              </a:rPr>
              <a:t>임을 보여주고 있음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D66CF-3F29-4988-845A-8180B4B841CB}"/>
              </a:ext>
            </a:extLst>
          </p:cNvPr>
          <p:cNvSpPr txBox="1"/>
          <p:nvPr/>
        </p:nvSpPr>
        <p:spPr>
          <a:xfrm>
            <a:off x="2322518" y="5591145"/>
            <a:ext cx="4971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Encoder</a:t>
            </a:r>
            <a:r>
              <a:rPr lang="ko-KR" altLang="en-US" sz="1100" dirty="0">
                <a:solidFill>
                  <a:srgbClr val="C00000"/>
                </a:solidFill>
              </a:rPr>
              <a:t>의 </a:t>
            </a:r>
            <a:r>
              <a:rPr lang="en-US" altLang="ko-KR" sz="1100" dirty="0">
                <a:solidFill>
                  <a:srgbClr val="C00000"/>
                </a:solidFill>
              </a:rPr>
              <a:t>hidden state(vector), </a:t>
            </a:r>
            <a:r>
              <a:rPr lang="en-US" altLang="ko-KR" sz="1100">
                <a:solidFill>
                  <a:srgbClr val="C00000"/>
                </a:solidFill>
              </a:rPr>
              <a:t>ht</a:t>
            </a:r>
            <a:r>
              <a:rPr lang="ko-KR" altLang="en-US" sz="1100" dirty="0">
                <a:solidFill>
                  <a:srgbClr val="C00000"/>
                </a:solidFill>
              </a:rPr>
              <a:t>는 현재의 입력과 이전 </a:t>
            </a:r>
            <a:r>
              <a:rPr lang="en-US" altLang="ko-KR" sz="1100" dirty="0">
                <a:solidFill>
                  <a:srgbClr val="C00000"/>
                </a:solidFill>
              </a:rPr>
              <a:t>hidden state</a:t>
            </a:r>
            <a:r>
              <a:rPr lang="ko-KR" altLang="en-US" sz="1100" dirty="0">
                <a:solidFill>
                  <a:srgbClr val="C00000"/>
                </a:solidFill>
              </a:rPr>
              <a:t>에 의해 결정됨 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A63D2-1BC1-489E-AC1B-9A3A45C3909B}"/>
              </a:ext>
            </a:extLst>
          </p:cNvPr>
          <p:cNvSpPr txBox="1"/>
          <p:nvPr/>
        </p:nvSpPr>
        <p:spPr>
          <a:xfrm>
            <a:off x="3414378" y="4422120"/>
            <a:ext cx="5472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출력</a:t>
            </a:r>
            <a:r>
              <a:rPr lang="en-US" altLang="ko-KR" sz="1100" dirty="0">
                <a:solidFill>
                  <a:srgbClr val="C00000"/>
                </a:solidFill>
              </a:rPr>
              <a:t>(decoder</a:t>
            </a:r>
            <a:r>
              <a:rPr lang="ko-KR" altLang="en-US" sz="1100" dirty="0">
                <a:solidFill>
                  <a:srgbClr val="C00000"/>
                </a:solidFill>
              </a:rPr>
              <a:t>의 출력</a:t>
            </a:r>
            <a:r>
              <a:rPr lang="en-US" altLang="ko-KR" sz="1100" dirty="0">
                <a:solidFill>
                  <a:srgbClr val="C00000"/>
                </a:solidFill>
              </a:rPr>
              <a:t>)</a:t>
            </a:r>
            <a:r>
              <a:rPr lang="ko-KR" altLang="en-US" sz="1100" dirty="0">
                <a:solidFill>
                  <a:srgbClr val="C00000"/>
                </a:solidFill>
              </a:rPr>
              <a:t>은 </a:t>
            </a:r>
            <a:r>
              <a:rPr lang="en-US" altLang="ko-KR" sz="1100" dirty="0">
                <a:solidFill>
                  <a:srgbClr val="C00000"/>
                </a:solidFill>
              </a:rPr>
              <a:t>decoder</a:t>
            </a:r>
            <a:r>
              <a:rPr lang="ko-KR" altLang="en-US" sz="1100" dirty="0">
                <a:solidFill>
                  <a:srgbClr val="C00000"/>
                </a:solidFill>
              </a:rPr>
              <a:t>의 </a:t>
            </a:r>
            <a:r>
              <a:rPr lang="en-US" altLang="ko-KR" sz="1100" dirty="0">
                <a:solidFill>
                  <a:srgbClr val="C00000"/>
                </a:solidFill>
              </a:rPr>
              <a:t>hidden state</a:t>
            </a:r>
            <a:r>
              <a:rPr lang="ko-KR" altLang="en-US" sz="1100" dirty="0">
                <a:solidFill>
                  <a:srgbClr val="C00000"/>
                </a:solidFill>
              </a:rPr>
              <a:t>에 의존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en-US" altLang="ko-KR" sz="1100">
                <a:solidFill>
                  <a:srgbClr val="C00000"/>
                </a:solidFill>
              </a:rPr>
              <a:t>st</a:t>
            </a:r>
            <a:r>
              <a:rPr lang="ko-KR" altLang="en-US" sz="1100" dirty="0">
                <a:solidFill>
                  <a:srgbClr val="C00000"/>
                </a:solidFill>
              </a:rPr>
              <a:t>의 함수</a:t>
            </a:r>
            <a:r>
              <a:rPr lang="en-US" altLang="ko-KR" sz="1100" dirty="0">
                <a:solidFill>
                  <a:srgbClr val="C00000"/>
                </a:solidFill>
              </a:rPr>
              <a:t>). </a:t>
            </a:r>
            <a:r>
              <a:rPr lang="ko-KR" altLang="en-US" sz="1100" dirty="0">
                <a:solidFill>
                  <a:srgbClr val="C00000"/>
                </a:solidFill>
              </a:rPr>
              <a:t>물론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이는 입력정보</a:t>
            </a:r>
            <a:r>
              <a:rPr lang="en-US" altLang="ko-KR" sz="1100" dirty="0">
                <a:solidFill>
                  <a:srgbClr val="C00000"/>
                </a:solidFill>
              </a:rPr>
              <a:t>©</a:t>
            </a:r>
            <a:r>
              <a:rPr lang="ko-KR" altLang="en-US" sz="1100" dirty="0">
                <a:solidFill>
                  <a:srgbClr val="C00000"/>
                </a:solidFill>
              </a:rPr>
              <a:t>와 직전출력도 </a:t>
            </a:r>
            <a:r>
              <a:rPr lang="en-US" altLang="ko-KR" sz="1100" dirty="0">
                <a:solidFill>
                  <a:srgbClr val="C00000"/>
                </a:solidFill>
              </a:rPr>
              <a:t>argument</a:t>
            </a:r>
            <a:r>
              <a:rPr lang="ko-KR" altLang="en-US" sz="1100" dirty="0">
                <a:solidFill>
                  <a:srgbClr val="C00000"/>
                </a:solidFill>
              </a:rPr>
              <a:t>로 갖는 함수임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5945CB3-74DC-4BB4-A34D-3E8F6F98AECD}"/>
              </a:ext>
            </a:extLst>
          </p:cNvPr>
          <p:cNvCxnSpPr/>
          <p:nvPr/>
        </p:nvCxnSpPr>
        <p:spPr>
          <a:xfrm>
            <a:off x="368423" y="2924944"/>
            <a:ext cx="840715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709AAC1-FD7F-4514-AAAA-C6B21AACABFA}"/>
              </a:ext>
            </a:extLst>
          </p:cNvPr>
          <p:cNvCxnSpPr/>
          <p:nvPr/>
        </p:nvCxnSpPr>
        <p:spPr>
          <a:xfrm>
            <a:off x="368423" y="4869160"/>
            <a:ext cx="840715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1DC55-4B7A-4669-AB1A-7B4D09DB3339}"/>
                  </a:ext>
                </a:extLst>
              </p:cNvPr>
              <p:cNvSpPr txBox="1"/>
              <p:nvPr/>
            </p:nvSpPr>
            <p:spPr>
              <a:xfrm>
                <a:off x="4861955" y="1440796"/>
                <a:ext cx="77437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5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05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1DC55-4B7A-4669-AB1A-7B4D09DB3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55" y="1440796"/>
                <a:ext cx="77437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D86955-06E3-4B3C-AEDC-9BCCED27BF7F}"/>
                  </a:ext>
                </a:extLst>
              </p:cNvPr>
              <p:cNvSpPr txBox="1"/>
              <p:nvPr/>
            </p:nvSpPr>
            <p:spPr>
              <a:xfrm>
                <a:off x="7886595" y="971187"/>
                <a:ext cx="767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D86955-06E3-4B3C-AEDC-9BCCED27B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595" y="971187"/>
                <a:ext cx="767250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689992-A85B-4605-B375-7F138DCC4274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32825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47112"/>
            <a:ext cx="6912768" cy="401568"/>
          </a:xfrm>
        </p:spPr>
        <p:txBody>
          <a:bodyPr/>
          <a:lstStyle/>
          <a:p>
            <a:pPr>
              <a:defRPr/>
            </a:pPr>
            <a:r>
              <a:rPr kumimoji="1" lang="en-US" altLang="ko-KR" dirty="0"/>
              <a:t>1. Attention</a:t>
            </a:r>
            <a:r>
              <a:rPr kumimoji="1" lang="ko-KR" altLang="en-US" dirty="0"/>
              <a:t> 기초 </a:t>
            </a:r>
            <a:r>
              <a:rPr kumimoji="1" lang="en-US" altLang="ko-KR" sz="1800" dirty="0">
                <a:solidFill>
                  <a:srgbClr val="FFFF00"/>
                </a:solidFill>
              </a:rPr>
              <a:t>- seq2seq</a:t>
            </a:r>
            <a:r>
              <a:rPr kumimoji="1" lang="ko-KR" altLang="en-US" sz="1800" dirty="0">
                <a:solidFill>
                  <a:srgbClr val="FFFF00"/>
                </a:solidFill>
              </a:rPr>
              <a:t>의 문제점</a:t>
            </a:r>
            <a:endParaRPr lang="en-US" altLang="x-none" dirty="0">
              <a:solidFill>
                <a:srgbClr val="FFFF00"/>
              </a:solidFill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5</a:t>
            </a:fld>
            <a:endParaRPr lang="ko-KR" altLang="en-US" dirty="0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D20C7F-973C-40DE-8DD3-05C3CF7B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07" y="655774"/>
            <a:ext cx="8911209" cy="5361459"/>
          </a:xfrm>
        </p:spPr>
        <p:txBody>
          <a:bodyPr/>
          <a:lstStyle/>
          <a:p>
            <a:r>
              <a:rPr lang="en-US" altLang="ko-KR" dirty="0"/>
              <a:t>Attention </a:t>
            </a:r>
            <a:r>
              <a:rPr lang="ko-KR" altLang="en-US" dirty="0"/>
              <a:t>기법에 대한 필요성</a:t>
            </a:r>
            <a:endParaRPr lang="en-US" altLang="ko-KR" dirty="0"/>
          </a:p>
          <a:p>
            <a:pPr marL="538163" lvl="1" indent="-157163">
              <a:buFont typeface="Wingdings" panose="05000000000000000000" pitchFamily="2" charset="2"/>
              <a:buChar char="§"/>
              <a:tabLst>
                <a:tab pos="625475" algn="l"/>
              </a:tabLst>
            </a:pPr>
            <a:r>
              <a:rPr lang="ko-KR" altLang="en-US" sz="1800" dirty="0">
                <a:solidFill>
                  <a:srgbClr val="0000FF"/>
                </a:solidFill>
              </a:rPr>
              <a:t>이전 고정 길이의 </a:t>
            </a:r>
            <a:r>
              <a:rPr lang="en-US" altLang="ko-KR" sz="1800" dirty="0">
                <a:solidFill>
                  <a:srgbClr val="0000FF"/>
                </a:solidFill>
              </a:rPr>
              <a:t>context vector</a:t>
            </a:r>
            <a:r>
              <a:rPr lang="ko-KR" altLang="en-US" sz="1800" dirty="0">
                <a:solidFill>
                  <a:srgbClr val="0000FF"/>
                </a:solidFill>
              </a:rPr>
              <a:t>는 병목 현상을 유발하며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번역 문장을 생성할 때</a:t>
            </a:r>
            <a:r>
              <a:rPr lang="en-US" altLang="ko-KR" sz="180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입력 중에서 실제 가장 높은 상관성을 갖는 단어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>
                <a:solidFill>
                  <a:srgbClr val="0000FF"/>
                </a:solidFill>
              </a:rPr>
              <a:t>토큰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입력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  <a:r>
              <a:rPr lang="ko-KR" altLang="en-US" sz="1800" dirty="0">
                <a:solidFill>
                  <a:srgbClr val="0000FF"/>
                </a:solidFill>
              </a:rPr>
              <a:t>를 보지못한다는 단점 가짐</a:t>
            </a:r>
            <a:endParaRPr lang="en-US" altLang="ko-KR" sz="1800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EC6C1-7BDA-4460-89A6-394D5B53EDC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3F838-11B5-49C2-9EDE-6765AA6B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63" y="1916832"/>
            <a:ext cx="6575099" cy="39513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A0CA47-536B-4F5B-B947-F35A76EAD76E}"/>
              </a:ext>
            </a:extLst>
          </p:cNvPr>
          <p:cNvSpPr txBox="1"/>
          <p:nvPr/>
        </p:nvSpPr>
        <p:spPr>
          <a:xfrm>
            <a:off x="3265225" y="6362199"/>
            <a:ext cx="46050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http://www.davidsbatista.net/blog/2020/01/25/Attention-seq2seq/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1F574-C11D-411C-9D11-F7128EAD45E0}"/>
              </a:ext>
            </a:extLst>
          </p:cNvPr>
          <p:cNvSpPr txBox="1"/>
          <p:nvPr/>
        </p:nvSpPr>
        <p:spPr>
          <a:xfrm>
            <a:off x="5334826" y="3933056"/>
            <a:ext cx="3660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100" dirty="0">
                <a:solidFill>
                  <a:srgbClr val="C00000"/>
                </a:solidFill>
              </a:rPr>
              <a:t>예를 들어</a:t>
            </a:r>
            <a:r>
              <a:rPr lang="en-US" altLang="ko-KR" sz="1100" dirty="0">
                <a:solidFill>
                  <a:srgbClr val="C00000"/>
                </a:solidFill>
              </a:rPr>
              <a:t>, Decoder</a:t>
            </a:r>
            <a:r>
              <a:rPr lang="ko-KR" altLang="en-US" sz="1100" dirty="0">
                <a:solidFill>
                  <a:srgbClr val="C00000"/>
                </a:solidFill>
              </a:rPr>
              <a:t>가 </a:t>
            </a:r>
            <a:r>
              <a:rPr lang="en-US" altLang="ko-KR" sz="1100" dirty="0">
                <a:solidFill>
                  <a:srgbClr val="C00000"/>
                </a:solidFill>
              </a:rPr>
              <a:t>“I”</a:t>
            </a:r>
            <a:r>
              <a:rPr lang="ko-KR" altLang="en-US" sz="1100" dirty="0">
                <a:solidFill>
                  <a:srgbClr val="C00000"/>
                </a:solidFill>
              </a:rPr>
              <a:t>라는 출력을 내기위해선</a:t>
            </a:r>
            <a:r>
              <a:rPr lang="en-US" altLang="ko-KR" sz="1100" dirty="0">
                <a:solidFill>
                  <a:srgbClr val="C00000"/>
                </a:solidFill>
              </a:rPr>
              <a:t>, Encoder</a:t>
            </a:r>
            <a:r>
              <a:rPr lang="ko-KR" altLang="en-US" sz="1100" dirty="0">
                <a:solidFill>
                  <a:srgbClr val="C00000"/>
                </a:solidFill>
              </a:rPr>
              <a:t>의 비교적 앞쪽 부분의 입력을 인지해야 함</a:t>
            </a:r>
            <a:r>
              <a:rPr lang="en-US" altLang="ko-KR" sz="1100" dirty="0">
                <a:solidFill>
                  <a:srgbClr val="C00000"/>
                </a:solidFill>
              </a:rPr>
              <a:t>. </a:t>
            </a:r>
          </a:p>
          <a:p>
            <a:pPr latinLnBrk="0"/>
            <a:endParaRPr lang="en-US" altLang="ko-KR" sz="1100" dirty="0">
              <a:solidFill>
                <a:srgbClr val="C00000"/>
              </a:solidFill>
            </a:endParaRPr>
          </a:p>
          <a:p>
            <a:pPr latinLnBrk="0"/>
            <a:r>
              <a:rPr lang="ko-KR" altLang="en-US" sz="1100" dirty="0">
                <a:solidFill>
                  <a:srgbClr val="C00000"/>
                </a:solidFill>
              </a:rPr>
              <a:t>하지만</a:t>
            </a:r>
            <a:r>
              <a:rPr lang="en-US" altLang="ko-KR" sz="1100" dirty="0">
                <a:solidFill>
                  <a:srgbClr val="C00000"/>
                </a:solidFill>
              </a:rPr>
              <a:t>, context vector</a:t>
            </a:r>
            <a:r>
              <a:rPr lang="ko-KR" altLang="en-US" sz="1100" dirty="0">
                <a:solidFill>
                  <a:srgbClr val="C00000"/>
                </a:solidFill>
              </a:rPr>
              <a:t>에 </a:t>
            </a:r>
            <a:r>
              <a:rPr lang="en-US" altLang="ko-KR" sz="1100" dirty="0">
                <a:solidFill>
                  <a:srgbClr val="C00000"/>
                </a:solidFill>
              </a:rPr>
              <a:t>“</a:t>
            </a:r>
            <a:r>
              <a:rPr lang="ko-KR" altLang="en-US" sz="1100" dirty="0">
                <a:solidFill>
                  <a:srgbClr val="C00000"/>
                </a:solidFill>
              </a:rPr>
              <a:t>기억</a:t>
            </a:r>
            <a:r>
              <a:rPr lang="en-US" altLang="ko-KR" sz="1100" dirty="0">
                <a:solidFill>
                  <a:srgbClr val="C00000"/>
                </a:solidFill>
              </a:rPr>
              <a:t>”</a:t>
            </a:r>
            <a:r>
              <a:rPr lang="ko-KR" altLang="en-US" sz="1100" dirty="0">
                <a:solidFill>
                  <a:srgbClr val="C00000"/>
                </a:solidFill>
              </a:rPr>
              <a:t>되는 정보는 시간적 간격이 멀어질 수록 희박해짐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1DC3A-4A2F-4CBD-8752-59DD4A0835FB}"/>
              </a:ext>
            </a:extLst>
          </p:cNvPr>
          <p:cNvSpPr txBox="1"/>
          <p:nvPr/>
        </p:nvSpPr>
        <p:spPr>
          <a:xfrm>
            <a:off x="3203848" y="5901642"/>
            <a:ext cx="3240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 fixed context vector</a:t>
            </a:r>
            <a:r>
              <a:rPr lang="ko-KR" altLang="en-US" sz="900" dirty="0"/>
              <a:t>를 갖는 </a:t>
            </a:r>
            <a:r>
              <a:rPr lang="en-US" altLang="ko-KR" sz="900" dirty="0"/>
              <a:t>encoder-decoder </a:t>
            </a:r>
            <a:r>
              <a:rPr lang="ko-KR" altLang="en-US" sz="900" dirty="0"/>
              <a:t>모델</a:t>
            </a:r>
            <a:r>
              <a:rPr lang="en-US" altLang="ko-KR" sz="900" dirty="0"/>
              <a:t>&gt;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352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F5861B-6201-4B0E-9336-6A0A4877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59" y="1484567"/>
            <a:ext cx="7448104" cy="4693202"/>
          </a:xfrm>
          <a:prstGeom prst="rect">
            <a:avLst/>
          </a:prstGeom>
        </p:spPr>
      </p:pic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47112"/>
            <a:ext cx="6912768" cy="401568"/>
          </a:xfrm>
        </p:spPr>
        <p:txBody>
          <a:bodyPr/>
          <a:lstStyle/>
          <a:p>
            <a:pPr>
              <a:defRPr/>
            </a:pPr>
            <a:r>
              <a:rPr kumimoji="1" lang="en-US" altLang="ko-KR" dirty="0"/>
              <a:t>1. Attention</a:t>
            </a:r>
            <a:r>
              <a:rPr kumimoji="1" lang="ko-KR" altLang="en-US" dirty="0"/>
              <a:t> 기초 </a:t>
            </a:r>
            <a:r>
              <a:rPr kumimoji="1" lang="en-US" altLang="ko-KR" sz="1800" dirty="0">
                <a:solidFill>
                  <a:srgbClr val="FFFF00"/>
                </a:solidFill>
              </a:rPr>
              <a:t>- seq2seq</a:t>
            </a:r>
            <a:r>
              <a:rPr kumimoji="1" lang="ko-KR" altLang="en-US" sz="1800" dirty="0">
                <a:solidFill>
                  <a:srgbClr val="FFFF00"/>
                </a:solidFill>
              </a:rPr>
              <a:t>의 문제점</a:t>
            </a:r>
            <a:endParaRPr lang="en-US" altLang="x-none" dirty="0">
              <a:solidFill>
                <a:srgbClr val="FFFF00"/>
              </a:solidFill>
            </a:endParaRPr>
          </a:p>
        </p:txBody>
      </p:sp>
      <p:sp>
        <p:nvSpPr>
          <p:cNvPr id="65539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xfrm>
            <a:off x="4284663" y="6556375"/>
            <a:ext cx="6477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D6359BA-3BE5-7540-8295-8384A8054A72}" type="slidenum">
              <a:rPr lang="ko-KR" altLang="en-US" smtClean="0"/>
              <a:pPr>
                <a:defRPr/>
              </a:pPr>
              <a:t>6</a:t>
            </a:fld>
            <a:endParaRPr lang="ko-KR" altLang="en-US" dirty="0">
              <a:latin typeface="나눔고딕 ExtraBold" charset="-127"/>
              <a:ea typeface="나눔고딕 ExtraBold" charset="-127"/>
              <a:cs typeface="나눔고딕 ExtraBold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D20C7F-973C-40DE-8DD3-05C3CF7B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07" y="655774"/>
            <a:ext cx="8911209" cy="5361459"/>
          </a:xfrm>
        </p:spPr>
        <p:txBody>
          <a:bodyPr/>
          <a:lstStyle/>
          <a:p>
            <a:r>
              <a:rPr lang="en-US" altLang="ko-KR" dirty="0"/>
              <a:t>Decoder</a:t>
            </a:r>
            <a:r>
              <a:rPr lang="ko-KR" altLang="en-US" dirty="0"/>
              <a:t> 출력과 </a:t>
            </a:r>
            <a:r>
              <a:rPr lang="en-US" altLang="ko-KR" dirty="0"/>
              <a:t>Encoder </a:t>
            </a:r>
            <a:r>
              <a:rPr lang="ko-KR" altLang="en-US" dirty="0"/>
              <a:t>입력의 관계성을 강조한 그림</a:t>
            </a:r>
            <a:endParaRPr lang="en-US" altLang="ko-KR" dirty="0"/>
          </a:p>
          <a:p>
            <a:pPr marL="538163" lvl="1" indent="-157163">
              <a:buFont typeface="Wingdings" panose="05000000000000000000" pitchFamily="2" charset="2"/>
              <a:buChar char="§"/>
              <a:tabLst>
                <a:tab pos="625475" algn="l"/>
              </a:tabLst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Encoder-Decoder with attention mechanism</a:t>
            </a:r>
            <a:endParaRPr lang="en-US" altLang="ko-KR" sz="1800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EC6C1-7BDA-4460-89A6-394D5B53EDC7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0CA47-536B-4F5B-B947-F35A76EAD76E}"/>
              </a:ext>
            </a:extLst>
          </p:cNvPr>
          <p:cNvSpPr txBox="1"/>
          <p:nvPr/>
        </p:nvSpPr>
        <p:spPr>
          <a:xfrm>
            <a:off x="3265225" y="6362199"/>
            <a:ext cx="46050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http://www.davidsbatista.net/blog/2020/01/25/Attention-seq2seq/</a:t>
            </a:r>
          </a:p>
        </p:txBody>
      </p:sp>
    </p:spTree>
    <p:extLst>
      <p:ext uri="{BB962C8B-B14F-4D97-AF65-F5344CB8AC3E}">
        <p14:creationId xmlns:p14="http://schemas.microsoft.com/office/powerpoint/2010/main" val="348871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1. Attention</a:t>
            </a:r>
            <a:r>
              <a:rPr kumimoji="1" lang="ko-KR" altLang="en-US" dirty="0"/>
              <a:t> 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20AC63-427E-472D-93C0-CF97DE1A3874}"/>
              </a:ext>
            </a:extLst>
          </p:cNvPr>
          <p:cNvGrpSpPr/>
          <p:nvPr/>
        </p:nvGrpSpPr>
        <p:grpSpPr>
          <a:xfrm>
            <a:off x="55054" y="2003960"/>
            <a:ext cx="2745845" cy="3896974"/>
            <a:chOff x="304376" y="2190107"/>
            <a:chExt cx="2745845" cy="389697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06F3001-DF4D-4655-8212-F12C86A1745F}"/>
                </a:ext>
              </a:extLst>
            </p:cNvPr>
            <p:cNvSpPr/>
            <p:nvPr/>
          </p:nvSpPr>
          <p:spPr bwMode="auto">
            <a:xfrm>
              <a:off x="341021" y="4516253"/>
              <a:ext cx="432048" cy="11979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4A3253-52CA-4430-9094-737CCE9F9B84}"/>
                </a:ext>
              </a:extLst>
            </p:cNvPr>
            <p:cNvSpPr/>
            <p:nvPr/>
          </p:nvSpPr>
          <p:spPr bwMode="auto">
            <a:xfrm>
              <a:off x="403334" y="5164325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r>
                <a:rPr lang="en-US" altLang="ko-KR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ABBA0C2-D105-44C0-A826-B04D6A62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185" y="5236333"/>
              <a:ext cx="216024" cy="0"/>
            </a:xfrm>
            <a:prstGeom prst="straightConnector1">
              <a:avLst/>
            </a:prstGeom>
            <a:ln w="1016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D89A0D6-2E94-4CD2-A41E-7F00AE813153}"/>
                </a:ext>
              </a:extLst>
            </p:cNvPr>
            <p:cNvSpPr/>
            <p:nvPr/>
          </p:nvSpPr>
          <p:spPr bwMode="auto">
            <a:xfrm>
              <a:off x="403334" y="4611256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r>
                <a:rPr lang="en-US" altLang="ko-KR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A89ABAF-4454-420F-8B77-00879E33D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185" y="4683264"/>
              <a:ext cx="216024" cy="0"/>
            </a:xfrm>
            <a:prstGeom prst="straightConnector1">
              <a:avLst/>
            </a:prstGeom>
            <a:ln w="1016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66A819D-5608-402D-BABC-A4CD53CC686E}"/>
                </a:ext>
              </a:extLst>
            </p:cNvPr>
            <p:cNvSpPr/>
            <p:nvPr/>
          </p:nvSpPr>
          <p:spPr bwMode="auto">
            <a:xfrm>
              <a:off x="917084" y="4516252"/>
              <a:ext cx="432048" cy="11979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0E623F0-000C-43ED-9092-C7D861C18F8C}"/>
                </a:ext>
              </a:extLst>
            </p:cNvPr>
            <p:cNvSpPr/>
            <p:nvPr/>
          </p:nvSpPr>
          <p:spPr bwMode="auto">
            <a:xfrm>
              <a:off x="979397" y="5164324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r>
                <a:rPr lang="en-US" altLang="ko-KR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DCDD28E-D3E7-4E89-B442-2C5B39A9C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248" y="5236332"/>
              <a:ext cx="216024" cy="0"/>
            </a:xfrm>
            <a:prstGeom prst="straightConnector1">
              <a:avLst/>
            </a:prstGeom>
            <a:ln w="1016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26175A3-D4A8-4D4E-A7D5-B0822DA159C7}"/>
                </a:ext>
              </a:extLst>
            </p:cNvPr>
            <p:cNvSpPr/>
            <p:nvPr/>
          </p:nvSpPr>
          <p:spPr bwMode="auto">
            <a:xfrm>
              <a:off x="979397" y="4611255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r>
                <a:rPr lang="en-US" altLang="ko-KR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334C43B-18D1-48E0-80D0-B8D590588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248" y="4683263"/>
              <a:ext cx="216024" cy="0"/>
            </a:xfrm>
            <a:prstGeom prst="straightConnector1">
              <a:avLst/>
            </a:prstGeom>
            <a:ln w="1016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D03C739-555B-4A4E-BC46-8FB3C8A8CB81}"/>
                </a:ext>
              </a:extLst>
            </p:cNvPr>
            <p:cNvSpPr/>
            <p:nvPr/>
          </p:nvSpPr>
          <p:spPr bwMode="auto">
            <a:xfrm>
              <a:off x="1493147" y="4516252"/>
              <a:ext cx="432048" cy="11979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28C0D4-9B4B-4B2E-8BB5-6D371593B986}"/>
                </a:ext>
              </a:extLst>
            </p:cNvPr>
            <p:cNvSpPr/>
            <p:nvPr/>
          </p:nvSpPr>
          <p:spPr bwMode="auto">
            <a:xfrm>
              <a:off x="1555460" y="5164324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r>
                <a:rPr lang="en-US" altLang="ko-KR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508D26F-0165-4D7D-A79E-91595DB837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6311" y="5236332"/>
              <a:ext cx="216024" cy="0"/>
            </a:xfrm>
            <a:prstGeom prst="straightConnector1">
              <a:avLst/>
            </a:prstGeom>
            <a:ln w="1016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7B782E-D6BE-4781-8938-D95E0CC74085}"/>
                </a:ext>
              </a:extLst>
            </p:cNvPr>
            <p:cNvSpPr/>
            <p:nvPr/>
          </p:nvSpPr>
          <p:spPr bwMode="auto">
            <a:xfrm>
              <a:off x="1555460" y="4611255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r>
                <a:rPr lang="en-US" altLang="ko-KR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07655A-C817-43CB-878C-0718B4ED1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6311" y="4683263"/>
              <a:ext cx="216024" cy="0"/>
            </a:xfrm>
            <a:prstGeom prst="straightConnector1">
              <a:avLst/>
            </a:prstGeom>
            <a:ln w="1016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5430C4-EBEB-4E74-ACD8-71D7F44D8185}"/>
                </a:ext>
              </a:extLst>
            </p:cNvPr>
            <p:cNvSpPr/>
            <p:nvPr/>
          </p:nvSpPr>
          <p:spPr bwMode="auto">
            <a:xfrm>
              <a:off x="2593094" y="4516252"/>
              <a:ext cx="432048" cy="11979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3783144-8EFA-4205-8115-A42D4ABEC481}"/>
                </a:ext>
              </a:extLst>
            </p:cNvPr>
            <p:cNvSpPr/>
            <p:nvPr/>
          </p:nvSpPr>
          <p:spPr bwMode="auto">
            <a:xfrm>
              <a:off x="2655407" y="5164324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r>
                <a:rPr lang="en-US" altLang="ko-KR" sz="1400" baseline="-2500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5EF83A2-C2BC-4D61-9A48-DD6CDB25D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258" y="5236332"/>
              <a:ext cx="216024" cy="0"/>
            </a:xfrm>
            <a:prstGeom prst="straightConnector1">
              <a:avLst/>
            </a:prstGeom>
            <a:ln w="1016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DE71AA2-4CCB-4306-9871-A24233C55EE8}"/>
                </a:ext>
              </a:extLst>
            </p:cNvPr>
            <p:cNvSpPr/>
            <p:nvPr/>
          </p:nvSpPr>
          <p:spPr bwMode="auto">
            <a:xfrm>
              <a:off x="2655407" y="4611255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</a:t>
              </a:r>
              <a:r>
                <a:rPr lang="en-US" altLang="ko-KR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1F6884B-EC8C-49F0-AB41-B3865A40B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258" y="4683263"/>
              <a:ext cx="216024" cy="0"/>
            </a:xfrm>
            <a:prstGeom prst="straightConnector1">
              <a:avLst/>
            </a:prstGeom>
            <a:ln w="1016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9FA35ED-6E68-45F8-B66B-CCC6E6E7C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7070" y="5404533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66F4D7B-191F-48A6-A4E5-19449713D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3186" y="5400371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070C651-33D2-45D2-AE74-0602E8923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646" y="5400371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B080EB0-C07C-4857-9328-1A06A38BE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583" y="5400371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9F24775-B463-4B26-A2CB-C7041D6EE15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94583" y="4847302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4E49CE0-09DE-4018-9C84-B1FF8FF048F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81042" y="4847302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F792B1A-62FC-4025-923A-D827CD54C14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63582" y="4847302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BD13688-CE5E-408F-B7A4-FAD879F1268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70593" y="4847302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730910-616C-40C6-9429-D4B79220BFAE}"/>
                </a:ext>
              </a:extLst>
            </p:cNvPr>
            <p:cNvSpPr txBox="1"/>
            <p:nvPr/>
          </p:nvSpPr>
          <p:spPr>
            <a:xfrm>
              <a:off x="336173" y="5748527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  <a:r>
                <a:rPr lang="en-US" altLang="ko-KR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6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FAA0D7-F03A-40B0-A750-E227C715DB8A}"/>
                </a:ext>
              </a:extLst>
            </p:cNvPr>
            <p:cNvSpPr txBox="1"/>
            <p:nvPr/>
          </p:nvSpPr>
          <p:spPr>
            <a:xfrm>
              <a:off x="912236" y="5748527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  <a:r>
                <a:rPr lang="en-US" altLang="ko-KR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6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857FEC-81FC-455C-925D-3389E6ADA442}"/>
                </a:ext>
              </a:extLst>
            </p:cNvPr>
            <p:cNvSpPr txBox="1"/>
            <p:nvPr/>
          </p:nvSpPr>
          <p:spPr>
            <a:xfrm>
              <a:off x="1493147" y="5748527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  <a:r>
                <a:rPr lang="en-US" altLang="ko-KR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16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DCEE75-093E-4E44-BF6C-9AE3F54BD913}"/>
                </a:ext>
              </a:extLst>
            </p:cNvPr>
            <p:cNvSpPr txBox="1"/>
            <p:nvPr/>
          </p:nvSpPr>
          <p:spPr>
            <a:xfrm>
              <a:off x="2588246" y="5748527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  <a:r>
                <a:rPr lang="en-US" altLang="ko-KR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lang="ko-KR" altLang="en-US" sz="16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07E522E-9CC0-4893-B919-C613D1F6A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914" y="3482342"/>
              <a:ext cx="334781" cy="329424"/>
            </a:xfrm>
            <a:prstGeom prst="rect">
              <a:avLst/>
            </a:prstGeom>
          </p:spPr>
        </p:pic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4B75CFF-2D3C-48ED-A417-87CCB016C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2" y="3773852"/>
              <a:ext cx="1037658" cy="711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00296FC-D0C7-4467-92B4-320816D9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5255" y="3796173"/>
              <a:ext cx="430205" cy="6889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041D3E5-B679-41B6-B24F-B8E6479C1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5856" y="3796173"/>
              <a:ext cx="104074" cy="6889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88EB091-CCCE-451D-8DED-86C48923C7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6311" y="3796173"/>
              <a:ext cx="1189431" cy="6889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52692D-450B-4A77-80EF-C21510584B0A}"/>
                </a:ext>
              </a:extLst>
            </p:cNvPr>
            <p:cNvSpPr txBox="1"/>
            <p:nvPr/>
          </p:nvSpPr>
          <p:spPr>
            <a:xfrm>
              <a:off x="499967" y="3893465"/>
              <a:ext cx="64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200" b="1" i="0">
                  <a:solidFill>
                    <a:srgbClr val="202124"/>
                  </a:solidFill>
                  <a:effectLst/>
                  <a:latin typeface="Apple SD Gothic Neo"/>
                </a:rPr>
                <a:t>α</a:t>
              </a:r>
              <a:r>
                <a:rPr lang="en-US" altLang="ko-KR" sz="1200" b="1" i="0" baseline="-25000" dirty="0">
                  <a:solidFill>
                    <a:srgbClr val="202124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t,1</a:t>
              </a:r>
              <a:endParaRPr lang="ko-KR" altLang="en-US" sz="12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A3F930-1F0C-4E65-9170-3065FDC9300C}"/>
                </a:ext>
              </a:extLst>
            </p:cNvPr>
            <p:cNvSpPr txBox="1"/>
            <p:nvPr/>
          </p:nvSpPr>
          <p:spPr>
            <a:xfrm>
              <a:off x="739072" y="4191751"/>
              <a:ext cx="64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200" b="1" i="0">
                  <a:solidFill>
                    <a:srgbClr val="202124"/>
                  </a:solidFill>
                  <a:effectLst/>
                  <a:latin typeface="Apple SD Gothic Neo"/>
                </a:rPr>
                <a:t>α</a:t>
              </a:r>
              <a:r>
                <a:rPr lang="en-US" altLang="ko-KR" sz="1200" b="1" i="0" baseline="-25000" dirty="0">
                  <a:solidFill>
                    <a:srgbClr val="202124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t,</a:t>
              </a:r>
              <a:r>
                <a:rPr lang="en-US" altLang="ko-KR" sz="1200" b="1" baseline="-25000" dirty="0">
                  <a:solidFill>
                    <a:srgbClr val="20212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2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8B4CA9-C6AA-4D8D-A582-EC674A0AD29A}"/>
                </a:ext>
              </a:extLst>
            </p:cNvPr>
            <p:cNvSpPr txBox="1"/>
            <p:nvPr/>
          </p:nvSpPr>
          <p:spPr>
            <a:xfrm>
              <a:off x="1558034" y="4191751"/>
              <a:ext cx="64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200" b="1" i="0">
                  <a:solidFill>
                    <a:srgbClr val="202124"/>
                  </a:solidFill>
                  <a:effectLst/>
                  <a:latin typeface="Apple SD Gothic Neo"/>
                </a:rPr>
                <a:t>α</a:t>
              </a:r>
              <a:r>
                <a:rPr lang="en-US" altLang="ko-KR" sz="1200" b="1" i="0" baseline="-25000" dirty="0">
                  <a:solidFill>
                    <a:srgbClr val="202124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t,</a:t>
              </a:r>
              <a:r>
                <a:rPr lang="en-US" altLang="ko-KR" sz="1200" b="1" baseline="-25000" dirty="0">
                  <a:solidFill>
                    <a:srgbClr val="20212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12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8E3D799-FACB-4756-84D2-A00240248F6B}"/>
                </a:ext>
              </a:extLst>
            </p:cNvPr>
            <p:cNvSpPr txBox="1"/>
            <p:nvPr/>
          </p:nvSpPr>
          <p:spPr>
            <a:xfrm>
              <a:off x="2073279" y="3893465"/>
              <a:ext cx="64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200" b="1" i="0">
                  <a:solidFill>
                    <a:srgbClr val="202124"/>
                  </a:solidFill>
                  <a:effectLst/>
                  <a:latin typeface="Apple SD Gothic Neo"/>
                </a:rPr>
                <a:t>α</a:t>
              </a:r>
              <a:r>
                <a:rPr lang="en-US" altLang="ko-KR" sz="1200" b="1" i="0" baseline="-25000" dirty="0" err="1">
                  <a:solidFill>
                    <a:srgbClr val="202124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t,</a:t>
              </a:r>
              <a:r>
                <a:rPr lang="en-US" altLang="ko-KR" sz="1200" b="1" baseline="-25000" dirty="0" err="1">
                  <a:solidFill>
                    <a:srgbClr val="20212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lang="ko-KR" altLang="en-US" sz="12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9CFC39-6A80-4052-B40F-614A248EB11E}"/>
                </a:ext>
              </a:extLst>
            </p:cNvPr>
            <p:cNvSpPr txBox="1"/>
            <p:nvPr/>
          </p:nvSpPr>
          <p:spPr>
            <a:xfrm>
              <a:off x="304376" y="271146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· · ·</a:t>
              </a:r>
              <a:endParaRPr lang="ko-KR" altLang="en-US" sz="12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CBA5FDD-8DFD-48AA-BB33-FE7EA04F14F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7220" y="2849959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996D656-5DD5-470D-98F9-1CCA6EE3A4BE}"/>
                </a:ext>
              </a:extLst>
            </p:cNvPr>
            <p:cNvSpPr/>
            <p:nvPr/>
          </p:nvSpPr>
          <p:spPr bwMode="auto">
            <a:xfrm>
              <a:off x="1176113" y="2625420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</a:t>
              </a:r>
              <a:r>
                <a:rPr lang="en-US" altLang="ko-KR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t-1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CD80582-4569-4889-B471-DE4FE6B5734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27523" y="2857202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FBBF85B-7842-4DAD-9BB0-0A629069D818}"/>
                </a:ext>
              </a:extLst>
            </p:cNvPr>
            <p:cNvSpPr/>
            <p:nvPr/>
          </p:nvSpPr>
          <p:spPr bwMode="auto">
            <a:xfrm>
              <a:off x="1870876" y="2625420"/>
              <a:ext cx="297726" cy="472095"/>
            </a:xfrm>
            <a:prstGeom prst="rect">
              <a:avLst/>
            </a:prstGeom>
            <a:solidFill>
              <a:schemeClr val="bg1"/>
            </a:solidFill>
            <a:ln w="15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4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</a:t>
              </a:r>
              <a:r>
                <a:rPr lang="en-US" altLang="ko-KR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lang="ko-KR" altLang="en-US" sz="1400" baseline="-25000" dirty="0">
                <a:ln w="0"/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358EC2B-C223-4D62-90BA-9364A473326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250981" y="2857201"/>
              <a:ext cx="284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D9D5112-3A47-472D-85F0-594666ED5FC4}"/>
                </a:ext>
              </a:extLst>
            </p:cNvPr>
            <p:cNvSpPr txBox="1"/>
            <p:nvPr/>
          </p:nvSpPr>
          <p:spPr>
            <a:xfrm>
              <a:off x="2618173" y="2718701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· · ·</a:t>
              </a:r>
              <a:endParaRPr lang="ko-KR" altLang="en-US" sz="12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D8BD5-F361-4183-902F-B9A62CA6DEF1}"/>
                </a:ext>
              </a:extLst>
            </p:cNvPr>
            <p:cNvSpPr txBox="1"/>
            <p:nvPr/>
          </p:nvSpPr>
          <p:spPr>
            <a:xfrm>
              <a:off x="1049793" y="2190861"/>
              <a:ext cx="546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</a:t>
              </a:r>
              <a:r>
                <a:rPr lang="en-US" altLang="ko-KR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t-1</a:t>
              </a:r>
              <a:endParaRPr lang="ko-KR" altLang="en-US" sz="16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957148-CEB9-4FDE-9145-C8AE49E3AA6E}"/>
                </a:ext>
              </a:extLst>
            </p:cNvPr>
            <p:cNvSpPr txBox="1"/>
            <p:nvPr/>
          </p:nvSpPr>
          <p:spPr>
            <a:xfrm>
              <a:off x="1746480" y="2190107"/>
              <a:ext cx="546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y</a:t>
              </a:r>
              <a:r>
                <a:rPr lang="en-US" altLang="ko-KR" sz="1600" baseline="-250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endParaRPr lang="ko-KR" altLang="en-US" sz="16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7F4083BF-3C72-473D-A49E-19CC0FFEA9E6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1565305" y="2952206"/>
              <a:ext cx="247030" cy="5301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E764D25-2763-4D69-B03F-DB0D2C3E738C}"/>
              </a:ext>
            </a:extLst>
          </p:cNvPr>
          <p:cNvSpPr/>
          <p:nvPr/>
        </p:nvSpPr>
        <p:spPr bwMode="auto">
          <a:xfrm>
            <a:off x="3389863" y="3952447"/>
            <a:ext cx="5652120" cy="6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and </a:t>
            </a:r>
            <a:r>
              <a:rPr lang="en-US" altLang="ko-KR" sz="1600" i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600" i="1" baseline="-25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 the context vector, computed by a weighted sum </a:t>
            </a:r>
          </a:p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of encoder hidden states {h</a:t>
            </a:r>
            <a:r>
              <a:rPr lang="en-US" altLang="ko-KR" sz="1600" baseline="-2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}:</a:t>
            </a:r>
            <a:endParaRPr lang="ko-KR" altLang="en-US" sz="1600" baseline="-25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B3AD12-595F-4029-9027-E0CC9A4E697B}"/>
                  </a:ext>
                </a:extLst>
              </p:cNvPr>
              <p:cNvSpPr txBox="1"/>
              <p:nvPr/>
            </p:nvSpPr>
            <p:spPr>
              <a:xfrm>
                <a:off x="4789453" y="4658549"/>
                <a:ext cx="2382640" cy="1050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2400" b="1">
                                  <a:solidFill>
                                    <a:srgbClr val="20212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ko-KR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·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B3AD12-595F-4029-9027-E0CC9A4E6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53" y="4658549"/>
                <a:ext cx="2382640" cy="10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E7942171-D1D6-4189-BF2A-3EC8B2C3D31F}"/>
                  </a:ext>
                </a:extLst>
              </p:cNvPr>
              <p:cNvSpPr/>
              <p:nvPr/>
            </p:nvSpPr>
            <p:spPr bwMode="auto">
              <a:xfrm>
                <a:off x="3389863" y="5720640"/>
                <a:ext cx="5652120" cy="607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Note that in the previous model,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𝑪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𝒉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and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𝑪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𝟎</m:t>
                    </m:r>
                  </m:oMath>
                </a14:m>
                <a:r>
                  <a:rPr lang="en-US" altLang="ko-KR" sz="1600" b="1" dirty="0">
                    <a:solidFill>
                      <a:srgbClr val="C0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 </m:t>
                    </m:r>
                    <m:r>
                      <a:rPr lang="en-US" altLang="ko-KR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𝐭</m:t>
                    </m:r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𝟐</m:t>
                    </m:r>
                    <m:r>
                      <a:rPr lang="en-US" altLang="ko-KR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,</m:t>
                    </m:r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sz="1600" b="1" dirty="0">
                  <a:solidFill>
                    <a:srgbClr val="C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E7942171-D1D6-4189-BF2A-3EC8B2C3D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9863" y="5720640"/>
                <a:ext cx="5652120" cy="607865"/>
              </a:xfrm>
              <a:prstGeom prst="rect">
                <a:avLst/>
              </a:prstGeom>
              <a:blipFill>
                <a:blip r:embed="rId8"/>
                <a:stretch>
                  <a:fillRect l="-539" t="-4000" b="-10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F9CCF24-A7AB-490D-B69B-438CE0A90C71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DEB36-46A4-43C1-B27E-8817A6C27506}"/>
              </a:ext>
            </a:extLst>
          </p:cNvPr>
          <p:cNvSpPr txBox="1"/>
          <p:nvPr/>
        </p:nvSpPr>
        <p:spPr>
          <a:xfrm>
            <a:off x="184433" y="611500"/>
            <a:ext cx="360096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latinLnBrk="0">
              <a:buBlip>
                <a:blip r:embed="rId9"/>
              </a:buBlip>
            </a:pPr>
            <a:r>
              <a:rPr lang="en-US" altLang="ko-KR" sz="1400" dirty="0">
                <a:latin typeface="나눔고딕 ExtraBold" pitchFamily="50" charset="-127"/>
                <a:ea typeface="나눔고딕 ExtraBold" pitchFamily="50" charset="-127"/>
              </a:rPr>
              <a:t>Attention</a:t>
            </a: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 개념 </a:t>
            </a:r>
            <a:r>
              <a:rPr lang="en-US" altLang="ko-KR" sz="1400" dirty="0">
                <a:latin typeface="나눔고딕 ExtraBold" pitchFamily="50" charset="-127"/>
                <a:ea typeface="나눔고딕 ExtraBold" pitchFamily="50" charset="-127"/>
              </a:rPr>
              <a:t>! </a:t>
            </a:r>
          </a:p>
          <a:p>
            <a:pPr marL="538163" lvl="1" indent="-157163">
              <a:buFont typeface="Wingdings" panose="05000000000000000000" pitchFamily="2" charset="2"/>
              <a:buChar char="§"/>
              <a:tabLst>
                <a:tab pos="625475" algn="l"/>
              </a:tabLst>
            </a:pPr>
            <a:r>
              <a:rPr lang="ko-KR" altLang="en-US" sz="1200" dirty="0">
                <a:solidFill>
                  <a:srgbClr val="0000FF"/>
                </a:solidFill>
              </a:rPr>
              <a:t>아래의 </a:t>
            </a:r>
            <a:r>
              <a:rPr lang="en-US" altLang="ko-KR" sz="1200" dirty="0">
                <a:solidFill>
                  <a:srgbClr val="0000FF"/>
                </a:solidFill>
              </a:rPr>
              <a:t>encoder</a:t>
            </a:r>
            <a:r>
              <a:rPr lang="ko-KR" altLang="en-US" sz="1200" dirty="0">
                <a:solidFill>
                  <a:srgbClr val="0000FF"/>
                </a:solidFill>
              </a:rPr>
              <a:t>를 보면</a:t>
            </a:r>
            <a:r>
              <a:rPr lang="en-US" altLang="ko-KR" sz="1200" dirty="0">
                <a:solidFill>
                  <a:srgbClr val="0000FF"/>
                </a:solidFill>
              </a:rPr>
              <a:t>, Bidirectional RNN</a:t>
            </a:r>
            <a:r>
              <a:rPr lang="ko-KR" altLang="en-US" sz="1200" dirty="0">
                <a:solidFill>
                  <a:srgbClr val="0000FF"/>
                </a:solidFill>
              </a:rPr>
              <a:t>을 사용하여</a:t>
            </a:r>
            <a:r>
              <a:rPr lang="en-US" altLang="ko-KR" sz="1200" dirty="0">
                <a:solidFill>
                  <a:srgbClr val="0000FF"/>
                </a:solidFill>
              </a:rPr>
              <a:t>,</a:t>
            </a:r>
            <a:r>
              <a:rPr lang="en-US" altLang="ko-KR" sz="1200" b="1" dirty="0">
                <a:solidFill>
                  <a:srgbClr val="FF0000"/>
                </a:solidFill>
              </a:rPr>
              <a:t> Decoder</a:t>
            </a:r>
            <a:r>
              <a:rPr lang="ko-KR" altLang="en-US" sz="1200" b="1" dirty="0">
                <a:solidFill>
                  <a:srgbClr val="FF0000"/>
                </a:solidFill>
              </a:rPr>
              <a:t>는 </a:t>
            </a:r>
            <a:r>
              <a:rPr lang="en-US" altLang="ko-KR" sz="1200" b="1" dirty="0">
                <a:solidFill>
                  <a:srgbClr val="FF0000"/>
                </a:solidFill>
              </a:rPr>
              <a:t>token</a:t>
            </a:r>
            <a:r>
              <a:rPr lang="ko-KR" altLang="en-US" sz="1200" b="1" dirty="0">
                <a:solidFill>
                  <a:srgbClr val="FF0000"/>
                </a:solidFill>
              </a:rPr>
              <a:t>의 앞 뒤</a:t>
            </a:r>
            <a:r>
              <a:rPr lang="en-US" altLang="ko-KR" sz="1200" b="1" dirty="0">
                <a:solidFill>
                  <a:srgbClr val="FF0000"/>
                </a:solidFill>
              </a:rPr>
              <a:t> (</a:t>
            </a:r>
            <a:r>
              <a:rPr lang="ko-KR" altLang="en-US" sz="1200" b="1" dirty="0">
                <a:solidFill>
                  <a:srgbClr val="FF0000"/>
                </a:solidFill>
              </a:rPr>
              <a:t>문장 전체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를 모두 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538163" lvl="1" indent="-157163">
              <a:buFont typeface="Wingdings" panose="05000000000000000000" pitchFamily="2" charset="2"/>
              <a:buChar char="§"/>
              <a:tabLst>
                <a:tab pos="625475" algn="l"/>
              </a:tabLst>
            </a:pPr>
            <a:r>
              <a:rPr lang="ko-KR" altLang="en-US" sz="1200" dirty="0">
                <a:solidFill>
                  <a:srgbClr val="0000FF"/>
                </a:solidFill>
              </a:rPr>
              <a:t>또한</a:t>
            </a:r>
            <a:r>
              <a:rPr lang="en-US" altLang="ko-KR" sz="1200" dirty="0">
                <a:solidFill>
                  <a:srgbClr val="0000FF"/>
                </a:solidFill>
              </a:rPr>
              <a:t>, Attention</a:t>
            </a:r>
            <a:r>
              <a:rPr lang="ko-KR" altLang="en-US" sz="1200" dirty="0">
                <a:solidFill>
                  <a:srgbClr val="0000FF"/>
                </a:solidFill>
              </a:rPr>
              <a:t>으로 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일종의 검색</a:t>
            </a:r>
            <a:r>
              <a:rPr lang="en-US" altLang="ko-KR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(?) </a:t>
            </a:r>
            <a:r>
              <a:rPr lang="ko-KR" altLang="en-US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기능을 갖추게 됨</a:t>
            </a:r>
            <a:endParaRPr lang="en-US" altLang="ko-KR" sz="1200" b="1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538163" lvl="1" indent="-157163">
              <a:buFont typeface="Wingdings" panose="05000000000000000000" pitchFamily="2" charset="2"/>
              <a:buChar char="§"/>
              <a:tabLst>
                <a:tab pos="625475" algn="l"/>
              </a:tabLst>
            </a:pPr>
            <a:r>
              <a:rPr lang="ko-KR" altLang="en-US" sz="1200" dirty="0">
                <a:solidFill>
                  <a:srgbClr val="0000FF"/>
                </a:solidFill>
              </a:rPr>
              <a:t>기존 고정 길이</a:t>
            </a:r>
            <a:r>
              <a:rPr lang="en-US" altLang="ko-KR" sz="1200" dirty="0">
                <a:solidFill>
                  <a:srgbClr val="0000FF"/>
                </a:solidFill>
              </a:rPr>
              <a:t> context vector</a:t>
            </a:r>
            <a:r>
              <a:rPr lang="ko-KR" altLang="en-US" sz="1200" dirty="0">
                <a:solidFill>
                  <a:srgbClr val="0000FF"/>
                </a:solidFill>
              </a:rPr>
              <a:t>를 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AE83D2-4F0A-4EF1-92F5-23673E9FCDB2}"/>
              </a:ext>
            </a:extLst>
          </p:cNvPr>
          <p:cNvSpPr txBox="1"/>
          <p:nvPr/>
        </p:nvSpPr>
        <p:spPr>
          <a:xfrm>
            <a:off x="4297144" y="850026"/>
            <a:ext cx="3660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dirty="0">
                <a:solidFill>
                  <a:srgbClr val="C00000"/>
                </a:solidFill>
              </a:rPr>
              <a:t>yt </a:t>
            </a:r>
            <a:r>
              <a:rPr lang="ko-KR" altLang="en-US" sz="1100" dirty="0">
                <a:solidFill>
                  <a:srgbClr val="C00000"/>
                </a:solidFill>
              </a:rPr>
              <a:t>출력을 얻기 위해</a:t>
            </a:r>
            <a:r>
              <a:rPr lang="en-US" altLang="ko-KR" sz="1100" dirty="0">
                <a:solidFill>
                  <a:srgbClr val="C00000"/>
                </a:solidFill>
              </a:rPr>
              <a:t>, decoder</a:t>
            </a:r>
            <a:r>
              <a:rPr lang="ko-KR" altLang="en-US" sz="1100" dirty="0">
                <a:solidFill>
                  <a:srgbClr val="C00000"/>
                </a:solidFill>
              </a:rPr>
              <a:t>는 마지막 </a:t>
            </a:r>
            <a:r>
              <a:rPr lang="en-US" altLang="ko-KR" sz="1100" dirty="0">
                <a:solidFill>
                  <a:srgbClr val="C00000"/>
                </a:solidFill>
              </a:rPr>
              <a:t>hidden state st </a:t>
            </a:r>
            <a:r>
              <a:rPr lang="ko-KR" altLang="en-US" sz="1100" dirty="0">
                <a:solidFill>
                  <a:srgbClr val="C00000"/>
                </a:solidFill>
              </a:rPr>
              <a:t>값과 </a:t>
            </a:r>
            <a:r>
              <a:rPr lang="ko-KR" altLang="en-US" sz="1100" b="1" dirty="0">
                <a:solidFill>
                  <a:srgbClr val="C00000"/>
                </a:solidFill>
                <a:highlight>
                  <a:srgbClr val="FFFF00"/>
                </a:highlight>
              </a:rPr>
              <a:t>동적으로 계산된 </a:t>
            </a:r>
            <a:r>
              <a:rPr lang="en-US" altLang="ko-KR" sz="1100" b="1" dirty="0">
                <a:solidFill>
                  <a:srgbClr val="C00000"/>
                </a:solidFill>
                <a:highlight>
                  <a:srgbClr val="FFFF00"/>
                </a:highlight>
              </a:rPr>
              <a:t>context vector</a:t>
            </a:r>
            <a:r>
              <a:rPr lang="ko-KR" altLang="en-US" sz="1100" b="1" dirty="0">
                <a:solidFill>
                  <a:srgbClr val="C00000"/>
                </a:solidFill>
                <a:highlight>
                  <a:srgbClr val="FFFF00"/>
                </a:highlight>
              </a:rPr>
              <a:t>를 사용함 </a:t>
            </a:r>
            <a:endParaRPr lang="en-US" altLang="ko-KR" sz="1100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2422B0-387A-4D81-B2DF-6EB0D4900993}"/>
              </a:ext>
            </a:extLst>
          </p:cNvPr>
          <p:cNvGrpSpPr/>
          <p:nvPr/>
        </p:nvGrpSpPr>
        <p:grpSpPr>
          <a:xfrm>
            <a:off x="3849145" y="1613877"/>
            <a:ext cx="4918091" cy="2240333"/>
            <a:chOff x="3849145" y="1613877"/>
            <a:chExt cx="4918091" cy="22403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479C584-859C-4CF1-96D6-03FF3812F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49145" y="1613877"/>
              <a:ext cx="4918091" cy="2240333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03F6B39-7245-4563-A1A6-5EBE8D2CC5B8}"/>
                </a:ext>
              </a:extLst>
            </p:cNvPr>
            <p:cNvCxnSpPr/>
            <p:nvPr/>
          </p:nvCxnSpPr>
          <p:spPr>
            <a:xfrm>
              <a:off x="3887924" y="1844824"/>
              <a:ext cx="2484276" cy="0"/>
            </a:xfrm>
            <a:prstGeom prst="line">
              <a:avLst/>
            </a:prstGeom>
            <a:ln w="508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9CF3DB2-21B9-4ED8-8B06-A5F953D27899}"/>
              </a:ext>
            </a:extLst>
          </p:cNvPr>
          <p:cNvSpPr txBox="1"/>
          <p:nvPr/>
        </p:nvSpPr>
        <p:spPr>
          <a:xfrm>
            <a:off x="1400475" y="3025274"/>
            <a:ext cx="64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800" i="1" baseline="-25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18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C623569-12FE-49E5-B150-63C35353A22C}"/>
              </a:ext>
            </a:extLst>
          </p:cNvPr>
          <p:cNvCxnSpPr>
            <a:cxnSpLocks/>
          </p:cNvCxnSpPr>
          <p:nvPr/>
        </p:nvCxnSpPr>
        <p:spPr>
          <a:xfrm flipV="1">
            <a:off x="562105" y="2769569"/>
            <a:ext cx="247030" cy="5301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9A31A6B-E359-4AF0-86FB-144F6233BBF1}"/>
              </a:ext>
            </a:extLst>
          </p:cNvPr>
          <p:cNvSpPr txBox="1"/>
          <p:nvPr/>
        </p:nvSpPr>
        <p:spPr>
          <a:xfrm>
            <a:off x="557714" y="3035297"/>
            <a:ext cx="64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en-US" altLang="ko-KR" sz="1800" i="1" baseline="-25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t-1</a:t>
            </a:r>
            <a:r>
              <a:rPr lang="en-US" altLang="ko-KR" sz="18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5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1. Attention</a:t>
            </a:r>
            <a:r>
              <a:rPr kumimoji="1" lang="ko-KR" altLang="en-US" dirty="0"/>
              <a:t> 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9CCF24-A7AB-490D-B69B-438CE0A90C71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DEB36-46A4-43C1-B27E-8817A6C27506}"/>
              </a:ext>
            </a:extLst>
          </p:cNvPr>
          <p:cNvSpPr txBox="1"/>
          <p:nvPr/>
        </p:nvSpPr>
        <p:spPr>
          <a:xfrm>
            <a:off x="184433" y="611500"/>
            <a:ext cx="36009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latinLnBrk="0">
              <a:buBlip>
                <a:blip r:embed="rId2"/>
              </a:buBlip>
            </a:pPr>
            <a:r>
              <a:rPr lang="en-US" altLang="ko-KR" sz="1400" dirty="0">
                <a:latin typeface="나눔고딕 ExtraBold" pitchFamily="50" charset="-127"/>
                <a:ea typeface="나눔고딕 ExtraBold" pitchFamily="50" charset="-127"/>
              </a:rPr>
              <a:t>Attention</a:t>
            </a:r>
            <a:r>
              <a:rPr lang="ko-KR" altLang="en-US" sz="1400" dirty="0">
                <a:latin typeface="나눔고딕 ExtraBold" pitchFamily="50" charset="-127"/>
                <a:ea typeface="나눔고딕 ExtraBold" pitchFamily="50" charset="-127"/>
              </a:rPr>
              <a:t> 개념 </a:t>
            </a:r>
            <a:r>
              <a:rPr lang="en-US" altLang="ko-KR" sz="1400" dirty="0">
                <a:latin typeface="나눔고딕 ExtraBold" pitchFamily="50" charset="-127"/>
                <a:ea typeface="나눔고딕 ExtraBold" pitchFamily="50" charset="-127"/>
              </a:rPr>
              <a:t>! </a:t>
            </a:r>
          </a:p>
          <a:p>
            <a:pPr marL="538163" lvl="1" indent="-157163">
              <a:buFont typeface="Wingdings" panose="05000000000000000000" pitchFamily="2" charset="2"/>
              <a:buChar char="§"/>
              <a:tabLst>
                <a:tab pos="625475" algn="l"/>
              </a:tabLst>
            </a:pP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BF4997-FDEA-44BD-8E97-9D509CBAC21D}"/>
              </a:ext>
            </a:extLst>
          </p:cNvPr>
          <p:cNvGrpSpPr/>
          <p:nvPr/>
        </p:nvGrpSpPr>
        <p:grpSpPr>
          <a:xfrm>
            <a:off x="5935381" y="1480513"/>
            <a:ext cx="2745845" cy="3896974"/>
            <a:chOff x="55054" y="2003960"/>
            <a:chExt cx="2745845" cy="389697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720AC63-427E-472D-93C0-CF97DE1A3874}"/>
                </a:ext>
              </a:extLst>
            </p:cNvPr>
            <p:cNvGrpSpPr/>
            <p:nvPr/>
          </p:nvGrpSpPr>
          <p:grpSpPr>
            <a:xfrm>
              <a:off x="55054" y="2003960"/>
              <a:ext cx="2745845" cy="3896974"/>
              <a:chOff x="304376" y="2190107"/>
              <a:chExt cx="2745845" cy="389697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06F3001-DF4D-4655-8212-F12C86A1745F}"/>
                  </a:ext>
                </a:extLst>
              </p:cNvPr>
              <p:cNvSpPr/>
              <p:nvPr/>
            </p:nvSpPr>
            <p:spPr bwMode="auto">
              <a:xfrm>
                <a:off x="341021" y="4516253"/>
                <a:ext cx="432048" cy="11979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4A3253-52CA-4430-9094-737CCE9F9B84}"/>
                  </a:ext>
                </a:extLst>
              </p:cNvPr>
              <p:cNvSpPr/>
              <p:nvPr/>
            </p:nvSpPr>
            <p:spPr bwMode="auto">
              <a:xfrm>
                <a:off x="403334" y="5164325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2ABBA0C2-D105-44C0-A826-B04D6A62FB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185" y="5236333"/>
                <a:ext cx="216024" cy="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D89A0D6-2E94-4CD2-A41E-7F00AE813153}"/>
                  </a:ext>
                </a:extLst>
              </p:cNvPr>
              <p:cNvSpPr/>
              <p:nvPr/>
            </p:nvSpPr>
            <p:spPr bwMode="auto">
              <a:xfrm>
                <a:off x="403334" y="4611256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AA89ABAF-4454-420F-8B77-00879E33D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185" y="4683264"/>
                <a:ext cx="216024" cy="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66A819D-5608-402D-BABC-A4CD53CC686E}"/>
                  </a:ext>
                </a:extLst>
              </p:cNvPr>
              <p:cNvSpPr/>
              <p:nvPr/>
            </p:nvSpPr>
            <p:spPr bwMode="auto">
              <a:xfrm>
                <a:off x="917084" y="4516252"/>
                <a:ext cx="432048" cy="11979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0E623F0-000C-43ED-9092-C7D861C18F8C}"/>
                  </a:ext>
                </a:extLst>
              </p:cNvPr>
              <p:cNvSpPr/>
              <p:nvPr/>
            </p:nvSpPr>
            <p:spPr bwMode="auto">
              <a:xfrm>
                <a:off x="979397" y="5164324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DCDD28E-D3E7-4E89-B442-2C5B39A9C7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248" y="5236332"/>
                <a:ext cx="216024" cy="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26175A3-D4A8-4D4E-A7D5-B0822DA159C7}"/>
                  </a:ext>
                </a:extLst>
              </p:cNvPr>
              <p:cNvSpPr/>
              <p:nvPr/>
            </p:nvSpPr>
            <p:spPr bwMode="auto">
              <a:xfrm>
                <a:off x="979397" y="4611255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334C43B-18D1-48E0-80D0-B8D590588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248" y="4683263"/>
                <a:ext cx="216024" cy="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D03C739-555B-4A4E-BC46-8FB3C8A8CB81}"/>
                  </a:ext>
                </a:extLst>
              </p:cNvPr>
              <p:cNvSpPr/>
              <p:nvPr/>
            </p:nvSpPr>
            <p:spPr bwMode="auto">
              <a:xfrm>
                <a:off x="1493147" y="4516252"/>
                <a:ext cx="432048" cy="11979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428C0D4-9B4B-4B2E-8BB5-6D371593B986}"/>
                  </a:ext>
                </a:extLst>
              </p:cNvPr>
              <p:cNvSpPr/>
              <p:nvPr/>
            </p:nvSpPr>
            <p:spPr bwMode="auto">
              <a:xfrm>
                <a:off x="1555460" y="5164324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9508D26F-0165-4D7D-A79E-91595DB837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311" y="5236332"/>
                <a:ext cx="216024" cy="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E7B782E-D6BE-4781-8938-D95E0CC74085}"/>
                  </a:ext>
                </a:extLst>
              </p:cNvPr>
              <p:cNvSpPr/>
              <p:nvPr/>
            </p:nvSpPr>
            <p:spPr bwMode="auto">
              <a:xfrm>
                <a:off x="1555460" y="4611255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307655A-C817-43CB-878C-0718B4ED1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6311" y="4683263"/>
                <a:ext cx="216024" cy="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B5430C4-EBEB-4E74-ACD8-71D7F44D8185}"/>
                  </a:ext>
                </a:extLst>
              </p:cNvPr>
              <p:cNvSpPr/>
              <p:nvPr/>
            </p:nvSpPr>
            <p:spPr bwMode="auto">
              <a:xfrm>
                <a:off x="2593094" y="4516252"/>
                <a:ext cx="432048" cy="11979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3783144-8EFA-4205-8115-A42D4ABEC481}"/>
                  </a:ext>
                </a:extLst>
              </p:cNvPr>
              <p:cNvSpPr/>
              <p:nvPr/>
            </p:nvSpPr>
            <p:spPr bwMode="auto">
              <a:xfrm>
                <a:off x="2655407" y="5164324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15EF83A2-C2BC-4D61-9A48-DD6CDB25D9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6258" y="5236332"/>
                <a:ext cx="216024" cy="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DE71AA2-4CCB-4306-9871-A24233C55EE8}"/>
                  </a:ext>
                </a:extLst>
              </p:cNvPr>
              <p:cNvSpPr/>
              <p:nvPr/>
            </p:nvSpPr>
            <p:spPr bwMode="auto">
              <a:xfrm>
                <a:off x="2655407" y="4611255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71F6884B-EC8C-49F0-AB41-B3865A40B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6258" y="4683263"/>
                <a:ext cx="216024" cy="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A9FA35ED-6E68-45F8-B66B-CCC6E6E7C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7070" y="5404533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066F4D7B-191F-48A6-A4E5-19449713D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3186" y="5400371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E070C651-33D2-45D2-AE74-0602E89235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0646" y="5400371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FB080EB0-C07C-4857-9328-1A06A38BE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583" y="5400371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F9F24775-B463-4B26-A2CB-C7041D6EE1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94583" y="4847302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24E49CE0-09DE-4018-9C84-B1FF8FF048F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281042" y="4847302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1F792B1A-62FC-4025-923A-D827CD54C1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863582" y="4847302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BD13688-CE5E-408F-B7A4-FAD879F126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370593" y="4847302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9730910-616C-40C6-9429-D4B79220BFAE}"/>
                  </a:ext>
                </a:extLst>
              </p:cNvPr>
              <p:cNvSpPr txBox="1"/>
              <p:nvPr/>
            </p:nvSpPr>
            <p:spPr>
              <a:xfrm>
                <a:off x="336173" y="5748527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X</a:t>
                </a:r>
                <a:r>
                  <a:rPr lang="en-US" altLang="ko-KR" sz="1600" baseline="-25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FAA0D7-F03A-40B0-A750-E227C715DB8A}"/>
                  </a:ext>
                </a:extLst>
              </p:cNvPr>
              <p:cNvSpPr txBox="1"/>
              <p:nvPr/>
            </p:nvSpPr>
            <p:spPr>
              <a:xfrm>
                <a:off x="912236" y="5748527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X</a:t>
                </a:r>
                <a:r>
                  <a:rPr lang="en-US" altLang="ko-KR" sz="1600" baseline="-25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857FEC-81FC-455C-925D-3389E6ADA442}"/>
                  </a:ext>
                </a:extLst>
              </p:cNvPr>
              <p:cNvSpPr txBox="1"/>
              <p:nvPr/>
            </p:nvSpPr>
            <p:spPr>
              <a:xfrm>
                <a:off x="1493147" y="5748527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X</a:t>
                </a:r>
                <a:r>
                  <a:rPr lang="en-US" altLang="ko-KR" sz="1600" baseline="-25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</a:t>
                </a:r>
                <a:endParaRPr lang="ko-KR" altLang="en-US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DCEE75-093E-4E44-BF6C-9AE3F54BD913}"/>
                  </a:ext>
                </a:extLst>
              </p:cNvPr>
              <p:cNvSpPr txBox="1"/>
              <p:nvPr/>
            </p:nvSpPr>
            <p:spPr>
              <a:xfrm>
                <a:off x="2588246" y="5748527"/>
                <a:ext cx="432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X</a:t>
                </a:r>
                <a:r>
                  <a:rPr lang="en-US" altLang="ko-KR" sz="1600" baseline="-25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</a:t>
                </a:r>
                <a:endParaRPr lang="ko-KR" altLang="en-US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D07E522E-9CC0-4893-B919-C613D1F6A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7914" y="3482342"/>
                <a:ext cx="334781" cy="329424"/>
              </a:xfrm>
              <a:prstGeom prst="rect">
                <a:avLst/>
              </a:prstGeom>
            </p:spPr>
          </p:pic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4B75CFF-2D3C-48ED-A417-87CCB016C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802" y="3773852"/>
                <a:ext cx="1037658" cy="71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00296FC-D0C7-4467-92B4-320816D96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5255" y="3796173"/>
                <a:ext cx="430205" cy="6889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5041D3E5-B679-41B6-B24F-B8E6479C1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5856" y="3796173"/>
                <a:ext cx="104074" cy="6889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088EB091-CCCE-451D-8DED-86C48923C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6311" y="3796173"/>
                <a:ext cx="1189431" cy="6889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52692D-450B-4A77-80EF-C21510584B0A}"/>
                  </a:ext>
                </a:extLst>
              </p:cNvPr>
              <p:cNvSpPr txBox="1"/>
              <p:nvPr/>
            </p:nvSpPr>
            <p:spPr>
              <a:xfrm>
                <a:off x="499967" y="3893465"/>
                <a:ext cx="640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ko-KR" sz="1200" b="1" i="0">
                    <a:solidFill>
                      <a:srgbClr val="202124"/>
                    </a:solidFill>
                    <a:effectLst/>
                    <a:latin typeface="Apple SD Gothic Neo"/>
                  </a:rPr>
                  <a:t>α</a:t>
                </a:r>
                <a:r>
                  <a:rPr lang="en-US" altLang="ko-KR" sz="1200" b="1" i="0" baseline="-25000" dirty="0">
                    <a:solidFill>
                      <a:srgbClr val="202124"/>
                    </a:solidFill>
                    <a:effectLst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t,1</a:t>
                </a:r>
                <a:endParaRPr lang="ko-KR" altLang="en-US" sz="12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6A3F930-1F0C-4E65-9170-3065FDC9300C}"/>
                  </a:ext>
                </a:extLst>
              </p:cNvPr>
              <p:cNvSpPr txBox="1"/>
              <p:nvPr/>
            </p:nvSpPr>
            <p:spPr>
              <a:xfrm>
                <a:off x="739072" y="4191751"/>
                <a:ext cx="640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ko-KR" sz="1200" b="1" i="0">
                    <a:solidFill>
                      <a:srgbClr val="202124"/>
                    </a:solidFill>
                    <a:effectLst/>
                    <a:latin typeface="Apple SD Gothic Neo"/>
                  </a:rPr>
                  <a:t>α</a:t>
                </a:r>
                <a:r>
                  <a:rPr lang="en-US" altLang="ko-KR" sz="1200" b="1" i="0" baseline="-25000" dirty="0">
                    <a:solidFill>
                      <a:srgbClr val="202124"/>
                    </a:solidFill>
                    <a:effectLst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t,</a:t>
                </a:r>
                <a:r>
                  <a:rPr lang="en-US" altLang="ko-KR" sz="1200" b="1" baseline="-25000" dirty="0">
                    <a:solidFill>
                      <a:srgbClr val="20212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sz="12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8B4CA9-C6AA-4D8D-A582-EC674A0AD29A}"/>
                  </a:ext>
                </a:extLst>
              </p:cNvPr>
              <p:cNvSpPr txBox="1"/>
              <p:nvPr/>
            </p:nvSpPr>
            <p:spPr>
              <a:xfrm>
                <a:off x="1558034" y="4191751"/>
                <a:ext cx="640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ko-KR" sz="1200" b="1" i="0">
                    <a:solidFill>
                      <a:srgbClr val="202124"/>
                    </a:solidFill>
                    <a:effectLst/>
                    <a:latin typeface="Apple SD Gothic Neo"/>
                  </a:rPr>
                  <a:t>α</a:t>
                </a:r>
                <a:r>
                  <a:rPr lang="en-US" altLang="ko-KR" sz="1200" b="1" i="0" baseline="-25000" dirty="0">
                    <a:solidFill>
                      <a:srgbClr val="202124"/>
                    </a:solidFill>
                    <a:effectLst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t,</a:t>
                </a:r>
                <a:r>
                  <a:rPr lang="en-US" altLang="ko-KR" sz="1200" b="1" baseline="-25000" dirty="0">
                    <a:solidFill>
                      <a:srgbClr val="20212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</a:t>
                </a:r>
                <a:endParaRPr lang="ko-KR" altLang="en-US" sz="12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8E3D799-FACB-4756-84D2-A00240248F6B}"/>
                  </a:ext>
                </a:extLst>
              </p:cNvPr>
              <p:cNvSpPr txBox="1"/>
              <p:nvPr/>
            </p:nvSpPr>
            <p:spPr>
              <a:xfrm>
                <a:off x="2073279" y="3893465"/>
                <a:ext cx="640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altLang="ko-KR" sz="1200" b="1" i="0">
                    <a:solidFill>
                      <a:srgbClr val="202124"/>
                    </a:solidFill>
                    <a:effectLst/>
                    <a:latin typeface="Apple SD Gothic Neo"/>
                  </a:rPr>
                  <a:t>α</a:t>
                </a:r>
                <a:r>
                  <a:rPr lang="en-US" altLang="ko-KR" sz="1200" b="1" i="0" baseline="-25000" dirty="0">
                    <a:solidFill>
                      <a:srgbClr val="202124"/>
                    </a:solidFill>
                    <a:effectLst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t,</a:t>
                </a:r>
                <a:r>
                  <a:rPr lang="en-US" altLang="ko-KR" sz="1200" b="1" baseline="-25000" dirty="0">
                    <a:solidFill>
                      <a:srgbClr val="20212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</a:t>
                </a:r>
                <a:endParaRPr lang="ko-KR" altLang="en-US" sz="12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49CFC39-6A80-4052-B40F-614A248EB11E}"/>
                  </a:ext>
                </a:extLst>
              </p:cNvPr>
              <p:cNvSpPr txBox="1"/>
              <p:nvPr/>
            </p:nvSpPr>
            <p:spPr>
              <a:xfrm>
                <a:off x="304376" y="2711460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· · ·</a:t>
                </a:r>
                <a:endParaRPr lang="ko-KR" altLang="en-US" sz="12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0CBA5FDD-8DFD-48AA-BB33-FE7EA04F14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767220" y="2849959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C996D656-5DD5-470D-98F9-1CCA6EE3A4BE}"/>
                  </a:ext>
                </a:extLst>
              </p:cNvPr>
              <p:cNvSpPr/>
              <p:nvPr/>
            </p:nvSpPr>
            <p:spPr bwMode="auto">
              <a:xfrm>
                <a:off x="1176113" y="2625420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t-1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9CD80582-4569-4889-B471-DE4FE6B5734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527523" y="2857202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FBBF85B-7842-4DAD-9BB0-0A629069D818}"/>
                  </a:ext>
                </a:extLst>
              </p:cNvPr>
              <p:cNvSpPr/>
              <p:nvPr/>
            </p:nvSpPr>
            <p:spPr bwMode="auto">
              <a:xfrm>
                <a:off x="1870876" y="2625420"/>
                <a:ext cx="297726" cy="472095"/>
              </a:xfrm>
              <a:prstGeom prst="rect">
                <a:avLst/>
              </a:prstGeom>
              <a:solidFill>
                <a:schemeClr val="bg1"/>
              </a:solidFill>
              <a:ln w="15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s</a:t>
                </a:r>
                <a:r>
                  <a:rPr lang="en-US" altLang="ko-KR" sz="1400" baseline="-25000" dirty="0">
                    <a:ln w="0"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</a:t>
                </a:r>
                <a:endParaRPr lang="ko-KR" altLang="en-US" sz="1400" baseline="-25000" dirty="0">
                  <a:ln w="0"/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9358EC2B-C223-4D62-90BA-9364A473326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250981" y="2857201"/>
                <a:ext cx="2848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D9D5112-3A47-472D-85F0-594666ED5FC4}"/>
                  </a:ext>
                </a:extLst>
              </p:cNvPr>
              <p:cNvSpPr txBox="1"/>
              <p:nvPr/>
            </p:nvSpPr>
            <p:spPr>
              <a:xfrm>
                <a:off x="2618173" y="2718701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· · ·</a:t>
                </a:r>
                <a:endParaRPr lang="ko-KR" altLang="en-US" sz="12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BAD8BD5-F361-4183-902F-B9A62CA6DEF1}"/>
                  </a:ext>
                </a:extLst>
              </p:cNvPr>
              <p:cNvSpPr txBox="1"/>
              <p:nvPr/>
            </p:nvSpPr>
            <p:spPr>
              <a:xfrm>
                <a:off x="1049793" y="2190861"/>
                <a:ext cx="5465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y</a:t>
                </a:r>
                <a:r>
                  <a:rPr lang="en-US" altLang="ko-KR" sz="1600" baseline="-25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t-1</a:t>
                </a:r>
                <a:endParaRPr lang="ko-KR" altLang="en-US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957148-CEB9-4FDE-9145-C8AE49E3AA6E}"/>
                  </a:ext>
                </a:extLst>
              </p:cNvPr>
              <p:cNvSpPr txBox="1"/>
              <p:nvPr/>
            </p:nvSpPr>
            <p:spPr>
              <a:xfrm>
                <a:off x="1746480" y="2190107"/>
                <a:ext cx="5465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y</a:t>
                </a:r>
                <a:r>
                  <a:rPr lang="en-US" altLang="ko-KR" sz="1600" baseline="-250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</a:t>
                </a:r>
                <a:endParaRPr lang="ko-KR" altLang="en-US" sz="1600" baseline="-25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F4083BF-3C72-473D-A49E-19CC0FFEA9E6}"/>
                  </a:ext>
                </a:extLst>
              </p:cNvPr>
              <p:cNvCxnSpPr>
                <a:cxnSpLocks/>
                <a:stCxn id="62" idx="0"/>
              </p:cNvCxnSpPr>
              <p:nvPr/>
            </p:nvCxnSpPr>
            <p:spPr>
              <a:xfrm flipV="1">
                <a:off x="1565305" y="2952206"/>
                <a:ext cx="247030" cy="5301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9CF3DB2-21B9-4ED8-8B06-A5F953D27899}"/>
                </a:ext>
              </a:extLst>
            </p:cNvPr>
            <p:cNvSpPr txBox="1"/>
            <p:nvPr/>
          </p:nvSpPr>
          <p:spPr>
            <a:xfrm>
              <a:off x="1400475" y="3025274"/>
              <a:ext cx="640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i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r>
                <a:rPr lang="en-US" altLang="ko-KR" sz="1800" i="1" baseline="-25000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</a:t>
              </a:r>
              <a:r>
                <a:rPr lang="en-US" altLang="ko-KR" sz="1800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C623569-12FE-49E5-B150-63C35353A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5" y="2769569"/>
              <a:ext cx="247030" cy="5301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A31A6B-E359-4AF0-86FB-144F6233BBF1}"/>
                </a:ext>
              </a:extLst>
            </p:cNvPr>
            <p:cNvSpPr txBox="1"/>
            <p:nvPr/>
          </p:nvSpPr>
          <p:spPr>
            <a:xfrm>
              <a:off x="557714" y="3035297"/>
              <a:ext cx="640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i="1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</a:t>
              </a:r>
              <a:r>
                <a:rPr lang="en-US" altLang="ko-KR" sz="1800" i="1" baseline="-25000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t-1</a:t>
              </a:r>
              <a:r>
                <a:rPr lang="en-US" altLang="ko-KR" sz="1800" dirty="0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dirty="0"/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49561D69-21F6-4717-8F14-763165A4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23" y="1915826"/>
            <a:ext cx="5715425" cy="36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8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>
            <a:extLst>
              <a:ext uri="{FF2B5EF4-FFF2-40B4-BE49-F238E27FC236}">
                <a16:creationId xmlns:a16="http://schemas.microsoft.com/office/drawing/2014/main" id="{3FA41717-AF77-4589-9097-45912FFA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13" y="2640730"/>
            <a:ext cx="661615" cy="651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AECD04-F90B-7242-9171-2D23C89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2"/>
            <a:ext cx="7128792" cy="401568"/>
          </a:xfrm>
        </p:spPr>
        <p:txBody>
          <a:bodyPr/>
          <a:lstStyle/>
          <a:p>
            <a:r>
              <a:rPr kumimoji="1" lang="en-US" altLang="ko-KR" dirty="0"/>
              <a:t>1. Attention</a:t>
            </a:r>
            <a:r>
              <a:rPr kumimoji="1" lang="ko-KR" altLang="en-US" dirty="0"/>
              <a:t> 기초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9DF70-13A4-6A48-99FA-4D952398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B3AF-423D-41CB-AFF9-3007F6A077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2450170-7265-4363-A8B3-AED2D57F2106}"/>
              </a:ext>
            </a:extLst>
          </p:cNvPr>
          <p:cNvSpPr/>
          <p:nvPr/>
        </p:nvSpPr>
        <p:spPr bwMode="auto">
          <a:xfrm>
            <a:off x="1437857" y="1770406"/>
            <a:ext cx="432048" cy="432048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506421-12B2-478D-B3C6-D0D54F825C1D}"/>
                  </a:ext>
                </a:extLst>
              </p:cNvPr>
              <p:cNvSpPr txBox="1"/>
              <p:nvPr/>
            </p:nvSpPr>
            <p:spPr>
              <a:xfrm>
                <a:off x="1535454" y="1863319"/>
                <a:ext cx="2874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506421-12B2-478D-B3C6-D0D54F825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54" y="1863319"/>
                <a:ext cx="287450" cy="246221"/>
              </a:xfrm>
              <a:prstGeom prst="rect">
                <a:avLst/>
              </a:prstGeom>
              <a:blipFill>
                <a:blip r:embed="rId3"/>
                <a:stretch>
                  <a:fillRect l="-106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EE4FD92C-3970-44C3-8AA4-508E8D839E11}"/>
              </a:ext>
            </a:extLst>
          </p:cNvPr>
          <p:cNvSpPr/>
          <p:nvPr/>
        </p:nvSpPr>
        <p:spPr bwMode="auto">
          <a:xfrm>
            <a:off x="2916427" y="1819195"/>
            <a:ext cx="432048" cy="432048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483B36-9E53-4FC2-A160-CF0584F1734D}"/>
                  </a:ext>
                </a:extLst>
              </p:cNvPr>
              <p:cNvSpPr txBox="1"/>
              <p:nvPr/>
            </p:nvSpPr>
            <p:spPr>
              <a:xfrm>
                <a:off x="3014024" y="1912108"/>
                <a:ext cx="2874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483B36-9E53-4FC2-A160-CF0584F1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24" y="1912108"/>
                <a:ext cx="287450" cy="246221"/>
              </a:xfrm>
              <a:prstGeom prst="rect">
                <a:avLst/>
              </a:prstGeom>
              <a:blipFill>
                <a:blip r:embed="rId4"/>
                <a:stretch>
                  <a:fillRect l="-833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DB591D47-E5C8-4B63-B642-B78677438BA9}"/>
              </a:ext>
            </a:extLst>
          </p:cNvPr>
          <p:cNvSpPr/>
          <p:nvPr/>
        </p:nvSpPr>
        <p:spPr bwMode="auto">
          <a:xfrm>
            <a:off x="4131420" y="1791388"/>
            <a:ext cx="432048" cy="432048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67D55A-8FEA-404C-8EE2-355C51DDBBDB}"/>
                  </a:ext>
                </a:extLst>
              </p:cNvPr>
              <p:cNvSpPr txBox="1"/>
              <p:nvPr/>
            </p:nvSpPr>
            <p:spPr>
              <a:xfrm>
                <a:off x="4229017" y="1884301"/>
                <a:ext cx="2874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67D55A-8FEA-404C-8EE2-355C51DD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17" y="1884301"/>
                <a:ext cx="287450" cy="246221"/>
              </a:xfrm>
              <a:prstGeom prst="rect">
                <a:avLst/>
              </a:prstGeom>
              <a:blipFill>
                <a:blip r:embed="rId5"/>
                <a:stretch>
                  <a:fillRect l="-10638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D0BE3EAE-A3DC-4879-A262-C69491A7DF84}"/>
              </a:ext>
            </a:extLst>
          </p:cNvPr>
          <p:cNvSpPr/>
          <p:nvPr/>
        </p:nvSpPr>
        <p:spPr bwMode="auto">
          <a:xfrm>
            <a:off x="5341306" y="1796542"/>
            <a:ext cx="432048" cy="432048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C9853B-08FC-4391-B711-8FB22827E6D1}"/>
                  </a:ext>
                </a:extLst>
              </p:cNvPr>
              <p:cNvSpPr txBox="1"/>
              <p:nvPr/>
            </p:nvSpPr>
            <p:spPr>
              <a:xfrm>
                <a:off x="5438903" y="1889455"/>
                <a:ext cx="2794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C9853B-08FC-4391-B711-8FB22827E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03" y="1889455"/>
                <a:ext cx="279435" cy="246221"/>
              </a:xfrm>
              <a:prstGeom prst="rect">
                <a:avLst/>
              </a:prstGeom>
              <a:blipFill>
                <a:blip r:embed="rId6"/>
                <a:stretch>
                  <a:fillRect l="-1087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>
            <a:extLst>
              <a:ext uri="{FF2B5EF4-FFF2-40B4-BE49-F238E27FC236}">
                <a16:creationId xmlns:a16="http://schemas.microsoft.com/office/drawing/2014/main" id="{1BF29DD0-8AD6-4C28-ADD3-8FF54DA3E38D}"/>
              </a:ext>
            </a:extLst>
          </p:cNvPr>
          <p:cNvSpPr/>
          <p:nvPr/>
        </p:nvSpPr>
        <p:spPr bwMode="auto">
          <a:xfrm>
            <a:off x="6450031" y="1777129"/>
            <a:ext cx="432048" cy="432048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BCA8FD-DA31-4BD3-8927-ADF11CF8E019}"/>
                  </a:ext>
                </a:extLst>
              </p:cNvPr>
              <p:cNvSpPr txBox="1"/>
              <p:nvPr/>
            </p:nvSpPr>
            <p:spPr>
              <a:xfrm>
                <a:off x="6547628" y="1870042"/>
                <a:ext cx="2874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BCA8FD-DA31-4BD3-8927-ADF11CF8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628" y="1870042"/>
                <a:ext cx="287450" cy="246221"/>
              </a:xfrm>
              <a:prstGeom prst="rect">
                <a:avLst/>
              </a:prstGeom>
              <a:blipFill>
                <a:blip r:embed="rId7"/>
                <a:stretch>
                  <a:fillRect l="-8511" b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895F51-E5A6-4860-BC0F-256FBA7B7E5F}"/>
              </a:ext>
            </a:extLst>
          </p:cNvPr>
          <p:cNvSpPr/>
          <p:nvPr/>
        </p:nvSpPr>
        <p:spPr bwMode="auto">
          <a:xfrm>
            <a:off x="1190948" y="3800776"/>
            <a:ext cx="864096" cy="151216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90B5AE7-975A-4DC5-ADCE-54CA50550672}"/>
              </a:ext>
            </a:extLst>
          </p:cNvPr>
          <p:cNvSpPr/>
          <p:nvPr/>
        </p:nvSpPr>
        <p:spPr bwMode="auto">
          <a:xfrm>
            <a:off x="1334964" y="394479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E833ACD-CA9C-4DCF-87F2-805E42B5F134}"/>
              </a:ext>
            </a:extLst>
          </p:cNvPr>
          <p:cNvSpPr/>
          <p:nvPr/>
        </p:nvSpPr>
        <p:spPr bwMode="auto">
          <a:xfrm>
            <a:off x="1334964" y="463351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774EA4-B249-4DCE-8CC9-E9C5561E3E0B}"/>
              </a:ext>
            </a:extLst>
          </p:cNvPr>
          <p:cNvSpPr/>
          <p:nvPr/>
        </p:nvSpPr>
        <p:spPr bwMode="auto">
          <a:xfrm>
            <a:off x="2555776" y="3800776"/>
            <a:ext cx="864096" cy="151216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03AF80D-3324-4FA8-98D5-04900ACD847C}"/>
              </a:ext>
            </a:extLst>
          </p:cNvPr>
          <p:cNvSpPr/>
          <p:nvPr/>
        </p:nvSpPr>
        <p:spPr bwMode="auto">
          <a:xfrm>
            <a:off x="2699792" y="394479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381D9C0-7739-4F75-9F49-BA0172DCEB78}"/>
              </a:ext>
            </a:extLst>
          </p:cNvPr>
          <p:cNvSpPr/>
          <p:nvPr/>
        </p:nvSpPr>
        <p:spPr bwMode="auto">
          <a:xfrm>
            <a:off x="2699792" y="463351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78ACE3-722E-4EF5-96FA-F873139E0701}"/>
              </a:ext>
            </a:extLst>
          </p:cNvPr>
          <p:cNvSpPr/>
          <p:nvPr/>
        </p:nvSpPr>
        <p:spPr bwMode="auto">
          <a:xfrm>
            <a:off x="3920604" y="3800776"/>
            <a:ext cx="864096" cy="151216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04E1CC4-4391-49BE-8AF0-A26F3ABFD501}"/>
              </a:ext>
            </a:extLst>
          </p:cNvPr>
          <p:cNvSpPr/>
          <p:nvPr/>
        </p:nvSpPr>
        <p:spPr bwMode="auto">
          <a:xfrm>
            <a:off x="4064620" y="394479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5D568A-24CE-4E62-986E-A811FB72B63E}"/>
              </a:ext>
            </a:extLst>
          </p:cNvPr>
          <p:cNvSpPr/>
          <p:nvPr/>
        </p:nvSpPr>
        <p:spPr bwMode="auto">
          <a:xfrm>
            <a:off x="4064620" y="463351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D376C1-7B35-4EAA-BE08-2F00741E2C82}"/>
              </a:ext>
            </a:extLst>
          </p:cNvPr>
          <p:cNvSpPr/>
          <p:nvPr/>
        </p:nvSpPr>
        <p:spPr bwMode="auto">
          <a:xfrm>
            <a:off x="5285432" y="3800776"/>
            <a:ext cx="864096" cy="151216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7DE6EB9-6A90-449C-8984-BB7E30A1CF1A}"/>
              </a:ext>
            </a:extLst>
          </p:cNvPr>
          <p:cNvSpPr/>
          <p:nvPr/>
        </p:nvSpPr>
        <p:spPr bwMode="auto">
          <a:xfrm>
            <a:off x="5429448" y="394479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B85380-0D97-428D-A73B-2370C659D820}"/>
              </a:ext>
            </a:extLst>
          </p:cNvPr>
          <p:cNvSpPr/>
          <p:nvPr/>
        </p:nvSpPr>
        <p:spPr bwMode="auto">
          <a:xfrm>
            <a:off x="5429448" y="463351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749DD9-6D8B-4402-96F2-8EF274AC9F68}"/>
              </a:ext>
            </a:extLst>
          </p:cNvPr>
          <p:cNvSpPr/>
          <p:nvPr/>
        </p:nvSpPr>
        <p:spPr bwMode="auto">
          <a:xfrm>
            <a:off x="6650260" y="3800776"/>
            <a:ext cx="864096" cy="151216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AB06CCA-1758-4FF8-8700-0FC35A34E172}"/>
              </a:ext>
            </a:extLst>
          </p:cNvPr>
          <p:cNvSpPr/>
          <p:nvPr/>
        </p:nvSpPr>
        <p:spPr bwMode="auto">
          <a:xfrm>
            <a:off x="6794276" y="394479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85D473-5843-44F8-9A8E-46419C66918A}"/>
              </a:ext>
            </a:extLst>
          </p:cNvPr>
          <p:cNvSpPr/>
          <p:nvPr/>
        </p:nvSpPr>
        <p:spPr bwMode="auto">
          <a:xfrm>
            <a:off x="6794276" y="4633512"/>
            <a:ext cx="576064" cy="576064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D201F-0231-4ECF-BC87-B063340ECA12}"/>
              </a:ext>
            </a:extLst>
          </p:cNvPr>
          <p:cNvSpPr txBox="1"/>
          <p:nvPr/>
        </p:nvSpPr>
        <p:spPr>
          <a:xfrm>
            <a:off x="7182097" y="2311854"/>
            <a:ext cx="171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Context vector</a:t>
            </a:r>
            <a:endParaRPr lang="ko-KR" altLang="en-US" sz="16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5CFF51-A46E-40D0-AB25-942F9FB551B6}"/>
                  </a:ext>
                </a:extLst>
              </p:cNvPr>
              <p:cNvSpPr txBox="1"/>
              <p:nvPr/>
            </p:nvSpPr>
            <p:spPr>
              <a:xfrm>
                <a:off x="6946550" y="2601889"/>
                <a:ext cx="1932507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1600" b="1">
                                  <a:solidFill>
                                    <a:srgbClr val="FF0000"/>
                                  </a:solidFill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5CFF51-A46E-40D0-AB25-942F9FB55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50" y="2601889"/>
                <a:ext cx="1932507" cy="689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119AAE-02F9-4775-9DB0-A2F5D3177289}"/>
                  </a:ext>
                </a:extLst>
              </p:cNvPr>
              <p:cNvSpPr txBox="1"/>
              <p:nvPr/>
            </p:nvSpPr>
            <p:spPr>
              <a:xfrm>
                <a:off x="1446840" y="1076443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119AAE-02F9-4775-9DB0-A2F5D3177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40" y="1076443"/>
                <a:ext cx="428724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42DA6-C158-4EC4-876C-D9D7C8FE3CC6}"/>
                  </a:ext>
                </a:extLst>
              </p:cNvPr>
              <p:cNvSpPr txBox="1"/>
              <p:nvPr/>
            </p:nvSpPr>
            <p:spPr>
              <a:xfrm>
                <a:off x="2916427" y="1130278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42DA6-C158-4EC4-876C-D9D7C8FE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27" y="1130278"/>
                <a:ext cx="428724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9FAF308-F28D-4178-8C98-18474BB918D2}"/>
                  </a:ext>
                </a:extLst>
              </p:cNvPr>
              <p:cNvSpPr txBox="1"/>
              <p:nvPr/>
            </p:nvSpPr>
            <p:spPr>
              <a:xfrm>
                <a:off x="4131420" y="1097425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9FAF308-F28D-4178-8C98-18474BB91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420" y="1097425"/>
                <a:ext cx="428724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8D364-2229-418D-AC0F-E205FC0EC9C7}"/>
                  </a:ext>
                </a:extLst>
              </p:cNvPr>
              <p:cNvSpPr txBox="1"/>
              <p:nvPr/>
            </p:nvSpPr>
            <p:spPr>
              <a:xfrm>
                <a:off x="5344630" y="1099577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A8D364-2229-418D-AC0F-E205FC0EC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630" y="1099577"/>
                <a:ext cx="428724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CA5DCF-84D8-4582-8898-96265DEA3E8B}"/>
                  </a:ext>
                </a:extLst>
              </p:cNvPr>
              <p:cNvSpPr txBox="1"/>
              <p:nvPr/>
            </p:nvSpPr>
            <p:spPr>
              <a:xfrm>
                <a:off x="6467039" y="1088212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CA5DCF-84D8-4582-8898-96265DEA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39" y="1088212"/>
                <a:ext cx="428724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9B0963-81EF-46E2-B40D-50E196BE0A83}"/>
                  </a:ext>
                </a:extLst>
              </p:cNvPr>
              <p:cNvSpPr txBox="1"/>
              <p:nvPr/>
            </p:nvSpPr>
            <p:spPr>
              <a:xfrm>
                <a:off x="1410789" y="3425165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9B0963-81EF-46E2-B40D-50E196BE0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89" y="3425165"/>
                <a:ext cx="428724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EA2DF6-B97A-4823-93A0-8B57600D649A}"/>
                  </a:ext>
                </a:extLst>
              </p:cNvPr>
              <p:cNvSpPr txBox="1"/>
              <p:nvPr/>
            </p:nvSpPr>
            <p:spPr>
              <a:xfrm>
                <a:off x="2772738" y="3426798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EA2DF6-B97A-4823-93A0-8B57600D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38" y="3426798"/>
                <a:ext cx="428724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3AA4A2-4609-4B23-A2B0-DA7FC83D6A58}"/>
                  </a:ext>
                </a:extLst>
              </p:cNvPr>
              <p:cNvSpPr txBox="1"/>
              <p:nvPr/>
            </p:nvSpPr>
            <p:spPr>
              <a:xfrm>
                <a:off x="4131420" y="3425165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3AA4A2-4609-4B23-A2B0-DA7FC83D6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420" y="3425165"/>
                <a:ext cx="428724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6BC52-450F-4EEB-8D1E-CD443A2ADC0F}"/>
                  </a:ext>
                </a:extLst>
              </p:cNvPr>
              <p:cNvSpPr txBox="1"/>
              <p:nvPr/>
            </p:nvSpPr>
            <p:spPr>
              <a:xfrm>
                <a:off x="5496636" y="3431444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6BC52-450F-4EEB-8D1E-CD443A2AD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36" y="3431444"/>
                <a:ext cx="428724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97188C-81DB-428D-A3C8-0F0AA8508E69}"/>
                  </a:ext>
                </a:extLst>
              </p:cNvPr>
              <p:cNvSpPr txBox="1"/>
              <p:nvPr/>
            </p:nvSpPr>
            <p:spPr>
              <a:xfrm>
                <a:off x="6892440" y="3436742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97188C-81DB-428D-A3C8-0F0AA8508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40" y="3436742"/>
                <a:ext cx="428724" cy="369332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1AA91C-3DEB-430A-87C4-1053AA16C705}"/>
              </a:ext>
            </a:extLst>
          </p:cNvPr>
          <p:cNvCxnSpPr>
            <a:cxnSpLocks/>
          </p:cNvCxnSpPr>
          <p:nvPr/>
        </p:nvCxnSpPr>
        <p:spPr>
          <a:xfrm flipV="1">
            <a:off x="1653881" y="228613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DC0B5CC-7BB3-4398-B43C-DEE4D631E9CC}"/>
              </a:ext>
            </a:extLst>
          </p:cNvPr>
          <p:cNvCxnSpPr>
            <a:cxnSpLocks/>
          </p:cNvCxnSpPr>
          <p:nvPr/>
        </p:nvCxnSpPr>
        <p:spPr>
          <a:xfrm flipV="1">
            <a:off x="3125693" y="232366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7DD4767-BEC9-4303-8DB6-68BA4F4A5B7C}"/>
              </a:ext>
            </a:extLst>
          </p:cNvPr>
          <p:cNvCxnSpPr>
            <a:cxnSpLocks/>
          </p:cNvCxnSpPr>
          <p:nvPr/>
        </p:nvCxnSpPr>
        <p:spPr>
          <a:xfrm flipV="1">
            <a:off x="4345782" y="2295859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61FBAE0-C790-4293-9729-6A805DB67D6E}"/>
              </a:ext>
            </a:extLst>
          </p:cNvPr>
          <p:cNvCxnSpPr>
            <a:cxnSpLocks/>
          </p:cNvCxnSpPr>
          <p:nvPr/>
        </p:nvCxnSpPr>
        <p:spPr>
          <a:xfrm flipV="1">
            <a:off x="5557330" y="2312272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A35D09D-6A0E-4D62-A6AF-523D97DCBCBD}"/>
              </a:ext>
            </a:extLst>
          </p:cNvPr>
          <p:cNvCxnSpPr>
            <a:cxnSpLocks/>
          </p:cNvCxnSpPr>
          <p:nvPr/>
        </p:nvCxnSpPr>
        <p:spPr>
          <a:xfrm flipV="1">
            <a:off x="6659297" y="2292859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012771-8CB4-4753-BA83-E54E6C112B1B}"/>
              </a:ext>
            </a:extLst>
          </p:cNvPr>
          <p:cNvCxnSpPr>
            <a:cxnSpLocks/>
          </p:cNvCxnSpPr>
          <p:nvPr/>
        </p:nvCxnSpPr>
        <p:spPr>
          <a:xfrm flipV="1">
            <a:off x="1622996" y="5445224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16580C6-3E51-4FF1-A0CA-E1B8CCA2395A}"/>
              </a:ext>
            </a:extLst>
          </p:cNvPr>
          <p:cNvCxnSpPr>
            <a:cxnSpLocks/>
          </p:cNvCxnSpPr>
          <p:nvPr/>
        </p:nvCxnSpPr>
        <p:spPr>
          <a:xfrm flipV="1">
            <a:off x="2975968" y="5445224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FB6AB1D-57F6-45B8-B12D-3630D586B92C}"/>
              </a:ext>
            </a:extLst>
          </p:cNvPr>
          <p:cNvCxnSpPr>
            <a:cxnSpLocks/>
          </p:cNvCxnSpPr>
          <p:nvPr/>
        </p:nvCxnSpPr>
        <p:spPr>
          <a:xfrm flipV="1">
            <a:off x="4345782" y="5433965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D9F4B79-47BA-4486-A116-BF6BD6A8F8CA}"/>
              </a:ext>
            </a:extLst>
          </p:cNvPr>
          <p:cNvCxnSpPr>
            <a:cxnSpLocks/>
          </p:cNvCxnSpPr>
          <p:nvPr/>
        </p:nvCxnSpPr>
        <p:spPr>
          <a:xfrm flipV="1">
            <a:off x="5735767" y="5433965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C5842B0-0DF1-4F11-96F0-AE4E5A554F18}"/>
              </a:ext>
            </a:extLst>
          </p:cNvPr>
          <p:cNvCxnSpPr>
            <a:cxnSpLocks/>
          </p:cNvCxnSpPr>
          <p:nvPr/>
        </p:nvCxnSpPr>
        <p:spPr>
          <a:xfrm flipV="1">
            <a:off x="7106802" y="5404581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17519BC-8B07-4707-B209-0A5278D789D4}"/>
                  </a:ext>
                </a:extLst>
              </p:cNvPr>
              <p:cNvSpPr txBox="1"/>
              <p:nvPr/>
            </p:nvSpPr>
            <p:spPr>
              <a:xfrm>
                <a:off x="1439693" y="5785615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17519BC-8B07-4707-B209-0A5278D7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93" y="5785615"/>
                <a:ext cx="428724" cy="369332"/>
              </a:xfrm>
              <a:prstGeom prst="rect">
                <a:avLst/>
              </a:prstGeom>
              <a:blipFill>
                <a:blip r:embed="rId1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3D6FCAA-D2F1-4C07-8365-587C100C985F}"/>
                  </a:ext>
                </a:extLst>
              </p:cNvPr>
              <p:cNvSpPr txBox="1"/>
              <p:nvPr/>
            </p:nvSpPr>
            <p:spPr>
              <a:xfrm>
                <a:off x="2777771" y="5790422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3D6FCAA-D2F1-4C07-8365-587C100C9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771" y="5790422"/>
                <a:ext cx="428724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A7C4E5-D99E-4FB8-B585-C33EEA1567D3}"/>
                  </a:ext>
                </a:extLst>
              </p:cNvPr>
              <p:cNvSpPr txBox="1"/>
              <p:nvPr/>
            </p:nvSpPr>
            <p:spPr>
              <a:xfrm>
                <a:off x="4151591" y="5785615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A7C4E5-D99E-4FB8-B585-C33EEA15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91" y="5785615"/>
                <a:ext cx="428724" cy="369332"/>
              </a:xfrm>
              <a:prstGeom prst="rect">
                <a:avLst/>
              </a:prstGeom>
              <a:blipFill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780524-85BB-46AA-B985-867D4A8EAAB6}"/>
                  </a:ext>
                </a:extLst>
              </p:cNvPr>
              <p:cNvSpPr txBox="1"/>
              <p:nvPr/>
            </p:nvSpPr>
            <p:spPr>
              <a:xfrm>
                <a:off x="5518194" y="5784017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780524-85BB-46AA-B985-867D4A8EA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194" y="5784017"/>
                <a:ext cx="428724" cy="369332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A1F3A8-181E-49C0-9246-381FE563D7FE}"/>
                  </a:ext>
                </a:extLst>
              </p:cNvPr>
              <p:cNvSpPr txBox="1"/>
              <p:nvPr/>
            </p:nvSpPr>
            <p:spPr>
              <a:xfrm>
                <a:off x="6892440" y="5769506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A1F3A8-181E-49C0-9246-381FE563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40" y="5769506"/>
                <a:ext cx="428724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2291D30-7D7F-437C-A504-07759BDDB1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3792" y="3836824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87BFD30-D6A8-42A3-A118-FED0C242A9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71856" y="3836824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BDDA20-AC43-41E7-A67D-9EF3DFF57A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36684" y="3836824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E8DB53E-8DEB-4FF6-8D06-E37383A5FC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01512" y="3836823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D7E6AA-0FE6-499D-8D46-CA4068965D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03792" y="4525544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41ADD4-F3A4-44FE-974E-1430337D71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71856" y="4525544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CC94EC-F0A8-4E7F-8E33-FAFEA3B52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36684" y="4525544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CAC7FF2-F645-42FC-BB0D-5AC8882560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01512" y="4525543"/>
            <a:ext cx="0" cy="79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8902E40-0D1A-48E4-BF71-A4BEE6E631FA}"/>
              </a:ext>
            </a:extLst>
          </p:cNvPr>
          <p:cNvCxnSpPr>
            <a:cxnSpLocks/>
          </p:cNvCxnSpPr>
          <p:nvPr/>
        </p:nvCxnSpPr>
        <p:spPr>
          <a:xfrm flipV="1">
            <a:off x="4355976" y="3245165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CF5681A-5EF7-4EB0-953C-3A0FFA31E0A0}"/>
              </a:ext>
            </a:extLst>
          </p:cNvPr>
          <p:cNvCxnSpPr>
            <a:cxnSpLocks/>
          </p:cNvCxnSpPr>
          <p:nvPr/>
        </p:nvCxnSpPr>
        <p:spPr>
          <a:xfrm flipV="1">
            <a:off x="1771074" y="2996250"/>
            <a:ext cx="2222821" cy="5425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07CC2E-4AD2-4AD7-9A70-D227237A4C45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201462" y="3182490"/>
            <a:ext cx="936047" cy="4289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F7AF9D5-435D-4EB2-A063-DE12AB2E14B5}"/>
              </a:ext>
            </a:extLst>
          </p:cNvPr>
          <p:cNvCxnSpPr>
            <a:cxnSpLocks/>
          </p:cNvCxnSpPr>
          <p:nvPr/>
        </p:nvCxnSpPr>
        <p:spPr>
          <a:xfrm flipH="1" flipV="1">
            <a:off x="4640684" y="2981579"/>
            <a:ext cx="2251757" cy="5234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8ABA431-3CBA-4436-B925-27CEF084B128}"/>
              </a:ext>
            </a:extLst>
          </p:cNvPr>
          <p:cNvCxnSpPr>
            <a:cxnSpLocks/>
          </p:cNvCxnSpPr>
          <p:nvPr/>
        </p:nvCxnSpPr>
        <p:spPr>
          <a:xfrm flipH="1" flipV="1">
            <a:off x="4580315" y="3171458"/>
            <a:ext cx="936047" cy="4289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CB58914-BD19-4C85-BE10-AB8D416E2EA5}"/>
              </a:ext>
            </a:extLst>
          </p:cNvPr>
          <p:cNvCxnSpPr>
            <a:cxnSpLocks/>
          </p:cNvCxnSpPr>
          <p:nvPr/>
        </p:nvCxnSpPr>
        <p:spPr>
          <a:xfrm flipV="1">
            <a:off x="1652851" y="145403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EB4B4DB-80B1-4603-89BD-F7071FABC76D}"/>
              </a:ext>
            </a:extLst>
          </p:cNvPr>
          <p:cNvCxnSpPr>
            <a:cxnSpLocks/>
          </p:cNvCxnSpPr>
          <p:nvPr/>
        </p:nvCxnSpPr>
        <p:spPr>
          <a:xfrm flipV="1">
            <a:off x="3124663" y="149156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F386A79-0F9E-4C38-8AF0-3743BDBA6107}"/>
              </a:ext>
            </a:extLst>
          </p:cNvPr>
          <p:cNvCxnSpPr>
            <a:cxnSpLocks/>
          </p:cNvCxnSpPr>
          <p:nvPr/>
        </p:nvCxnSpPr>
        <p:spPr>
          <a:xfrm flipV="1">
            <a:off x="4344752" y="146375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26FBC59-0BF3-4CA5-BCB9-4FA4EC62AB74}"/>
              </a:ext>
            </a:extLst>
          </p:cNvPr>
          <p:cNvCxnSpPr>
            <a:cxnSpLocks/>
          </p:cNvCxnSpPr>
          <p:nvPr/>
        </p:nvCxnSpPr>
        <p:spPr>
          <a:xfrm flipV="1">
            <a:off x="5556300" y="148016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776DFA5-C6DA-4FC9-B505-D4C9D4344949}"/>
              </a:ext>
            </a:extLst>
          </p:cNvPr>
          <p:cNvCxnSpPr>
            <a:cxnSpLocks/>
          </p:cNvCxnSpPr>
          <p:nvPr/>
        </p:nvCxnSpPr>
        <p:spPr>
          <a:xfrm flipV="1">
            <a:off x="6658267" y="146075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A22B150-9080-498C-A841-D34372785E62}"/>
                  </a:ext>
                </a:extLst>
              </p:cNvPr>
              <p:cNvSpPr txBox="1"/>
              <p:nvPr/>
            </p:nvSpPr>
            <p:spPr>
              <a:xfrm>
                <a:off x="1415282" y="4056424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A22B150-9080-498C-A841-D34372785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82" y="4056424"/>
                <a:ext cx="428724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476C03-976D-4B3C-8FCD-B96C16DBCE10}"/>
                  </a:ext>
                </a:extLst>
              </p:cNvPr>
              <p:cNvSpPr txBox="1"/>
              <p:nvPr/>
            </p:nvSpPr>
            <p:spPr>
              <a:xfrm>
                <a:off x="1415282" y="4766147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476C03-976D-4B3C-8FCD-B96C16DBC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82" y="4766147"/>
                <a:ext cx="428724" cy="369332"/>
              </a:xfrm>
              <a:prstGeom prst="rect">
                <a:avLst/>
              </a:prstGeom>
              <a:blipFill>
                <a:blip r:embed="rId2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C57555-A80B-4020-8A70-88A90008A0E8}"/>
                  </a:ext>
                </a:extLst>
              </p:cNvPr>
              <p:cNvSpPr txBox="1"/>
              <p:nvPr/>
            </p:nvSpPr>
            <p:spPr>
              <a:xfrm>
                <a:off x="2781772" y="4056424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C57555-A80B-4020-8A70-88A90008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72" y="4056424"/>
                <a:ext cx="428724" cy="369332"/>
              </a:xfrm>
              <a:prstGeom prst="rect">
                <a:avLst/>
              </a:prstGeom>
              <a:blipFill>
                <a:blip r:embed="rId2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4222BC-1F05-493E-8A8A-460AA2CE29A6}"/>
                  </a:ext>
                </a:extLst>
              </p:cNvPr>
              <p:cNvSpPr txBox="1"/>
              <p:nvPr/>
            </p:nvSpPr>
            <p:spPr>
              <a:xfrm>
                <a:off x="2770087" y="4736877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4222BC-1F05-493E-8A8A-460AA2CE2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87" y="4736877"/>
                <a:ext cx="428724" cy="369332"/>
              </a:xfrm>
              <a:prstGeom prst="rect">
                <a:avLst/>
              </a:prstGeom>
              <a:blipFill>
                <a:blip r:embed="rId2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0421C82-B0D0-415B-B3BD-FEEAFE155644}"/>
                  </a:ext>
                </a:extLst>
              </p:cNvPr>
              <p:cNvSpPr txBox="1"/>
              <p:nvPr/>
            </p:nvSpPr>
            <p:spPr>
              <a:xfrm>
                <a:off x="4140397" y="4069001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0421C82-B0D0-415B-B3BD-FEEAFE15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97" y="4069001"/>
                <a:ext cx="428724" cy="369332"/>
              </a:xfrm>
              <a:prstGeom prst="rect">
                <a:avLst/>
              </a:prstGeom>
              <a:blipFill>
                <a:blip r:embed="rId2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B8600BB-B058-413E-9915-43A148B712CA}"/>
                  </a:ext>
                </a:extLst>
              </p:cNvPr>
              <p:cNvSpPr txBox="1"/>
              <p:nvPr/>
            </p:nvSpPr>
            <p:spPr>
              <a:xfrm>
                <a:off x="4127546" y="4765933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B8600BB-B058-413E-9915-43A148B71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46" y="4765933"/>
                <a:ext cx="428724" cy="369332"/>
              </a:xfrm>
              <a:prstGeom prst="rect">
                <a:avLst/>
              </a:prstGeom>
              <a:blipFill>
                <a:blip r:embed="rId2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B943306-5EB3-41E9-B92D-68D036D65721}"/>
                  </a:ext>
                </a:extLst>
              </p:cNvPr>
              <p:cNvSpPr txBox="1"/>
              <p:nvPr/>
            </p:nvSpPr>
            <p:spPr>
              <a:xfrm>
                <a:off x="5498319" y="4078498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B943306-5EB3-41E9-B92D-68D036D65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19" y="4078498"/>
                <a:ext cx="428724" cy="369332"/>
              </a:xfrm>
              <a:prstGeom prst="rect">
                <a:avLst/>
              </a:prstGeom>
              <a:blipFill>
                <a:blip r:embed="rId3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A56CFF-342D-46A5-97B3-AB2EF88F013A}"/>
                  </a:ext>
                </a:extLst>
              </p:cNvPr>
              <p:cNvSpPr txBox="1"/>
              <p:nvPr/>
            </p:nvSpPr>
            <p:spPr>
              <a:xfrm>
                <a:off x="5511428" y="4766431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A56CFF-342D-46A5-97B3-AB2EF88F0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28" y="4766431"/>
                <a:ext cx="428724" cy="369332"/>
              </a:xfrm>
              <a:prstGeom prst="rect">
                <a:avLst/>
              </a:prstGeom>
              <a:blipFill>
                <a:blip r:embed="rId3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271449-810B-43DD-8C34-FB081D35307D}"/>
                  </a:ext>
                </a:extLst>
              </p:cNvPr>
              <p:cNvSpPr txBox="1"/>
              <p:nvPr/>
            </p:nvSpPr>
            <p:spPr>
              <a:xfrm>
                <a:off x="6875981" y="4073437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271449-810B-43DD-8C34-FB081D35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81" y="4073437"/>
                <a:ext cx="428724" cy="369332"/>
              </a:xfrm>
              <a:prstGeom prst="rect">
                <a:avLst/>
              </a:prstGeom>
              <a:blipFill>
                <a:blip r:embed="rId3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B1CA9C-9CCF-44CE-BB3B-ED30F3D92A4F}"/>
                  </a:ext>
                </a:extLst>
              </p:cNvPr>
              <p:cNvSpPr txBox="1"/>
              <p:nvPr/>
            </p:nvSpPr>
            <p:spPr>
              <a:xfrm>
                <a:off x="6875981" y="4765933"/>
                <a:ext cx="42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B1CA9C-9CCF-44CE-BB3B-ED30F3D9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81" y="4765933"/>
                <a:ext cx="428724" cy="369332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E07F2C0-09F1-4BE2-940F-83840E74BF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22996" y="3952498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36439DC-F4F8-42DA-98BA-30E4578F0A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75968" y="3966238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CCB1981-C9A9-4D2A-A836-BAD57EC2DB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23044" y="3966330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0CF0DCB-048D-4478-839E-FE4C4676B1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10286" y="3966238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EC953C5-B47C-4EF3-9E78-338C8603FF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3870" y="3966329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92A681E-0C5C-41C0-B6C5-FB4846BF85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22997" y="4646849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F4DBB7-A775-4C75-979E-389EB594D7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75969" y="4660589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62015A4-7244-4F3E-BB90-0FA711B718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23045" y="4660681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625A7C7-C424-421E-9BB8-BBF0C62E40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0287" y="4660589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1625B33-03F2-4512-A122-F1814E8503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3871" y="4660680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D1CE44F-23FF-4010-B0D0-4D8B24D1E118}"/>
                  </a:ext>
                </a:extLst>
              </p:cNvPr>
              <p:cNvSpPr txBox="1"/>
              <p:nvPr/>
            </p:nvSpPr>
            <p:spPr>
              <a:xfrm>
                <a:off x="2413194" y="2912906"/>
                <a:ext cx="428724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600" b="1"/>
                            <m:t>α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D1CE44F-23FF-4010-B0D0-4D8B24D1E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94" y="2912906"/>
                <a:ext cx="428724" cy="349326"/>
              </a:xfrm>
              <a:prstGeom prst="rect">
                <a:avLst/>
              </a:prstGeom>
              <a:blipFill>
                <a:blip r:embed="rId34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58E970-3FDB-42E3-BBD2-9DE9DB13ACDD}"/>
                  </a:ext>
                </a:extLst>
              </p:cNvPr>
              <p:cNvSpPr txBox="1"/>
              <p:nvPr/>
            </p:nvSpPr>
            <p:spPr>
              <a:xfrm>
                <a:off x="3013178" y="3132540"/>
                <a:ext cx="428724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600" b="1"/>
                            <m:t>α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58E970-3FDB-42E3-BBD2-9DE9DB13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178" y="3132540"/>
                <a:ext cx="428724" cy="349326"/>
              </a:xfrm>
              <a:prstGeom prst="rect">
                <a:avLst/>
              </a:prstGeom>
              <a:blipFill>
                <a:blip r:embed="rId35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D52ED6-8992-4E5F-B7E7-3A3A4125DE1C}"/>
                  </a:ext>
                </a:extLst>
              </p:cNvPr>
              <p:cNvSpPr txBox="1"/>
              <p:nvPr/>
            </p:nvSpPr>
            <p:spPr>
              <a:xfrm>
                <a:off x="4443566" y="3275133"/>
                <a:ext cx="428724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600" b="1"/>
                            <m:t>α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D52ED6-8992-4E5F-B7E7-3A3A4125D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566" y="3275133"/>
                <a:ext cx="428724" cy="349326"/>
              </a:xfrm>
              <a:prstGeom prst="rect">
                <a:avLst/>
              </a:prstGeom>
              <a:blipFill>
                <a:blip r:embed="rId36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9736F56-B8EC-4C8C-A05B-39F85F8EE98A}"/>
                  </a:ext>
                </a:extLst>
              </p:cNvPr>
              <p:cNvSpPr txBox="1"/>
              <p:nvPr/>
            </p:nvSpPr>
            <p:spPr>
              <a:xfrm>
                <a:off x="5154409" y="3146649"/>
                <a:ext cx="428724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600" b="1"/>
                            <m:t>α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9736F56-B8EC-4C8C-A05B-39F85F8EE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09" y="3146649"/>
                <a:ext cx="428724" cy="349326"/>
              </a:xfrm>
              <a:prstGeom prst="rect">
                <a:avLst/>
              </a:prstGeom>
              <a:blipFill>
                <a:blip r:embed="rId37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C9684A5-D944-448F-9F6F-552BF0A5244D}"/>
                  </a:ext>
                </a:extLst>
              </p:cNvPr>
              <p:cNvSpPr txBox="1"/>
              <p:nvPr/>
            </p:nvSpPr>
            <p:spPr>
              <a:xfrm>
                <a:off x="5836286" y="2910981"/>
                <a:ext cx="428724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600" b="1"/>
                            <m:t>α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C9684A5-D944-448F-9F6F-552BF0A5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286" y="2910981"/>
                <a:ext cx="428724" cy="349326"/>
              </a:xfrm>
              <a:prstGeom prst="rect">
                <a:avLst/>
              </a:prstGeom>
              <a:blipFill>
                <a:blip r:embed="rId38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6E90264-FB35-4107-B263-ED4E745E647F}"/>
              </a:ext>
            </a:extLst>
          </p:cNvPr>
          <p:cNvCxnSpPr>
            <a:cxnSpLocks/>
          </p:cNvCxnSpPr>
          <p:nvPr/>
        </p:nvCxnSpPr>
        <p:spPr>
          <a:xfrm>
            <a:off x="5805360" y="1499610"/>
            <a:ext cx="742268" cy="10905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AA80BCC-5B10-435D-B627-DFE166F36CB8}"/>
              </a:ext>
            </a:extLst>
          </p:cNvPr>
          <p:cNvCxnSpPr>
            <a:cxnSpLocks/>
          </p:cNvCxnSpPr>
          <p:nvPr/>
        </p:nvCxnSpPr>
        <p:spPr>
          <a:xfrm>
            <a:off x="1989174" y="2035218"/>
            <a:ext cx="8775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6CF7C52-16A9-4AD9-92B3-47CEC2D90951}"/>
              </a:ext>
            </a:extLst>
          </p:cNvPr>
          <p:cNvCxnSpPr>
            <a:cxnSpLocks/>
          </p:cNvCxnSpPr>
          <p:nvPr/>
        </p:nvCxnSpPr>
        <p:spPr>
          <a:xfrm>
            <a:off x="4563468" y="1557311"/>
            <a:ext cx="742268" cy="10905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5B939D8-4410-4ACB-B277-CD1F224C9E5D}"/>
              </a:ext>
            </a:extLst>
          </p:cNvPr>
          <p:cNvCxnSpPr>
            <a:cxnSpLocks/>
          </p:cNvCxnSpPr>
          <p:nvPr/>
        </p:nvCxnSpPr>
        <p:spPr>
          <a:xfrm>
            <a:off x="3314479" y="1538563"/>
            <a:ext cx="742268" cy="10905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689E834-AB43-4489-9B74-CE71B866B89A}"/>
              </a:ext>
            </a:extLst>
          </p:cNvPr>
          <p:cNvCxnSpPr>
            <a:cxnSpLocks/>
          </p:cNvCxnSpPr>
          <p:nvPr/>
        </p:nvCxnSpPr>
        <p:spPr>
          <a:xfrm>
            <a:off x="1989174" y="1505465"/>
            <a:ext cx="742268" cy="10905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E2F9BB8-4000-4CF5-89B6-87FB101090A8}"/>
              </a:ext>
            </a:extLst>
          </p:cNvPr>
          <p:cNvCxnSpPr>
            <a:cxnSpLocks/>
          </p:cNvCxnSpPr>
          <p:nvPr/>
        </p:nvCxnSpPr>
        <p:spPr>
          <a:xfrm>
            <a:off x="3419872" y="2035218"/>
            <a:ext cx="6424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34F8DEA-4EF6-4825-B0CE-99E704DA0683}"/>
              </a:ext>
            </a:extLst>
          </p:cNvPr>
          <p:cNvCxnSpPr>
            <a:cxnSpLocks/>
          </p:cNvCxnSpPr>
          <p:nvPr/>
        </p:nvCxnSpPr>
        <p:spPr>
          <a:xfrm>
            <a:off x="4597901" y="2010859"/>
            <a:ext cx="6875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FA706EA-5CA7-4D9A-8C57-6FCCFAB88D1A}"/>
              </a:ext>
            </a:extLst>
          </p:cNvPr>
          <p:cNvCxnSpPr>
            <a:cxnSpLocks/>
          </p:cNvCxnSpPr>
          <p:nvPr/>
        </p:nvCxnSpPr>
        <p:spPr>
          <a:xfrm>
            <a:off x="5836286" y="2007411"/>
            <a:ext cx="535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0A8CF47-7247-4465-8A09-FF9B4D07771A}"/>
                  </a:ext>
                </a:extLst>
              </p:cNvPr>
              <p:cNvSpPr txBox="1"/>
              <p:nvPr/>
            </p:nvSpPr>
            <p:spPr>
              <a:xfrm>
                <a:off x="4641465" y="2560802"/>
                <a:ext cx="428724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0A8CF47-7247-4465-8A09-FF9B4D07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465" y="2560802"/>
                <a:ext cx="428724" cy="34932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C29CEEA1-73D0-4296-86A4-1F4C470A9283}"/>
              </a:ext>
            </a:extLst>
          </p:cNvPr>
          <p:cNvSpPr txBox="1"/>
          <p:nvPr/>
        </p:nvSpPr>
        <p:spPr>
          <a:xfrm>
            <a:off x="7308304" y="78740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I. Attention </a:t>
            </a:r>
            <a:r>
              <a:rPr lang="ko-KR" altLang="en-US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7581038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1181</Words>
  <Application>Microsoft Office PowerPoint</Application>
  <PresentationFormat>화면 슬라이드 쇼(4:3)</PresentationFormat>
  <Paragraphs>261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Gill Sans MT</vt:lpstr>
      <vt:lpstr>Apple SD Gothic Neo</vt:lpstr>
      <vt:lpstr>Arial</vt:lpstr>
      <vt:lpstr>나눔바른고딕</vt:lpstr>
      <vt:lpstr>나눔스퀘어라운드 Light</vt:lpstr>
      <vt:lpstr>나눔고딕 ExtraBold</vt:lpstr>
      <vt:lpstr>Wingdings</vt:lpstr>
      <vt:lpstr>Cambria Math</vt:lpstr>
      <vt:lpstr>Roboto Mono</vt:lpstr>
      <vt:lpstr>맑은 고딕</vt:lpstr>
      <vt:lpstr>Arial Narrow</vt:lpstr>
      <vt:lpstr>Helvetica</vt:lpstr>
      <vt:lpstr>HY헤드라인M</vt:lpstr>
      <vt:lpstr>1_Office 테마</vt:lpstr>
      <vt:lpstr>PowerPoint 프레젠테이션</vt:lpstr>
      <vt:lpstr>목차</vt:lpstr>
      <vt:lpstr>PowerPoint 프레젠테이션</vt:lpstr>
      <vt:lpstr>1. Attention 기초</vt:lpstr>
      <vt:lpstr>1. Attention 기초 - seq2seq의 문제점</vt:lpstr>
      <vt:lpstr>1. Attention 기초 - seq2seq의 문제점</vt:lpstr>
      <vt:lpstr>1. Attention 기초</vt:lpstr>
      <vt:lpstr>1. Attention 기초</vt:lpstr>
      <vt:lpstr>1. Attention 기초</vt:lpstr>
      <vt:lpstr>1. Attention 기초</vt:lpstr>
      <vt:lpstr>1. Attention 기초</vt:lpstr>
      <vt:lpstr>1. Attention 기초</vt:lpstr>
      <vt:lpstr> </vt:lpstr>
      <vt:lpstr> </vt:lpstr>
      <vt:lpstr>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ho1</dc:creator>
  <cp:lastModifiedBy>김호원</cp:lastModifiedBy>
  <cp:revision>2820</cp:revision>
  <cp:lastPrinted>2019-04-25T23:46:21Z</cp:lastPrinted>
  <dcterms:created xsi:type="dcterms:W3CDTF">2011-06-16T02:40:40Z</dcterms:created>
  <dcterms:modified xsi:type="dcterms:W3CDTF">2021-09-14T02:35:13Z</dcterms:modified>
</cp:coreProperties>
</file>