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4" r:id="rId5"/>
    <p:sldId id="281" r:id="rId6"/>
    <p:sldId id="270" r:id="rId7"/>
    <p:sldId id="282" r:id="rId8"/>
    <p:sldId id="286" r:id="rId9"/>
    <p:sldId id="287" r:id="rId10"/>
    <p:sldId id="285" r:id="rId11"/>
    <p:sldId id="271" r:id="rId12"/>
    <p:sldId id="284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WooHyuk" initials="KW" lastIdx="1" clrIdx="0">
    <p:extLst>
      <p:ext uri="{19B8F6BF-5375-455C-9EA6-DF929625EA0E}">
        <p15:presenceInfo xmlns:p15="http://schemas.microsoft.com/office/powerpoint/2012/main" userId="05a0bf8321d20de6" providerId="Windows Live"/>
      </p:ext>
    </p:extLst>
  </p:cmAuthor>
  <p:cmAuthor id="2" name="한성재(2016180045)" initials="한" lastIdx="1" clrIdx="1">
    <p:extLst>
      <p:ext uri="{19B8F6BF-5375-455C-9EA6-DF929625EA0E}">
        <p15:presenceInfo xmlns:p15="http://schemas.microsoft.com/office/powerpoint/2012/main" userId="S::anis123@kpu.ac.kr::26a1a7d8-72c4-47fa-9092-bb45a87523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9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4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9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6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0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2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4F880-6147-461F-BD4E-CD93E8721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스카이폴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16C37-B23A-46FA-876B-EFFC300D4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2015182013 </a:t>
            </a:r>
            <a:r>
              <a:rPr lang="ko-KR" altLang="en-US" dirty="0" err="1"/>
              <a:t>변진배</a:t>
            </a:r>
            <a:endParaRPr lang="en-US" altLang="ko-KR" dirty="0"/>
          </a:p>
          <a:p>
            <a:r>
              <a:rPr lang="en-US" altLang="ko-KR" dirty="0"/>
              <a:t>2016180002 </a:t>
            </a:r>
            <a:r>
              <a:rPr lang="ko-KR" altLang="en-US" dirty="0"/>
              <a:t>고우혁</a:t>
            </a:r>
            <a:endParaRPr lang="en-US" altLang="ko-KR" dirty="0"/>
          </a:p>
          <a:p>
            <a:r>
              <a:rPr lang="en-US" altLang="ko-KR" dirty="0"/>
              <a:t>2016180045 </a:t>
            </a:r>
            <a:r>
              <a:rPr lang="ko-KR" altLang="en-US" dirty="0" err="1"/>
              <a:t>한성재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5D6406-BF97-4DFF-A7A9-5F8A04ABE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71724"/>
              </p:ext>
            </p:extLst>
          </p:nvPr>
        </p:nvGraphicFramePr>
        <p:xfrm>
          <a:off x="8425542" y="4645152"/>
          <a:ext cx="2509157" cy="145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57">
                  <a:extLst>
                    <a:ext uri="{9D8B030D-6E8A-4147-A177-3AD203B41FA5}">
                      <a16:colId xmlns:a16="http://schemas.microsoft.com/office/drawing/2014/main" val="1819091047"/>
                    </a:ext>
                  </a:extLst>
                </a:gridCol>
              </a:tblGrid>
              <a:tr h="483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1021"/>
                  </a:ext>
                </a:extLst>
              </a:tr>
              <a:tr h="9703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7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48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CCF8-F0E5-4B81-A335-14180E02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문제점 및 보완책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DF9FC-65E6-4455-A049-860BF9BDC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맵 제작에서 너무 많은 시간 소요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FBX </a:t>
            </a:r>
            <a:r>
              <a:rPr lang="ko-KR" altLang="en-US" dirty="0"/>
              <a:t>모델 </a:t>
            </a:r>
            <a:r>
              <a:rPr lang="en-US" altLang="ko-KR" dirty="0"/>
              <a:t>bin </a:t>
            </a:r>
            <a:r>
              <a:rPr lang="ko-KR" altLang="en-US" dirty="0"/>
              <a:t>파일 </a:t>
            </a:r>
            <a:r>
              <a:rPr lang="ko-KR" altLang="en-US" dirty="0" err="1"/>
              <a:t>익스포터</a:t>
            </a:r>
            <a:r>
              <a:rPr lang="ko-KR" altLang="en-US" dirty="0"/>
              <a:t> 제작에 시간이 오래 걸림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/>
              <a:t>맵을</a:t>
            </a:r>
            <a:r>
              <a:rPr lang="ko-KR" altLang="en-US" dirty="0"/>
              <a:t> </a:t>
            </a:r>
            <a:r>
              <a:rPr lang="en-US" altLang="ko-KR" dirty="0"/>
              <a:t>FBX</a:t>
            </a:r>
            <a:r>
              <a:rPr lang="ko-KR" altLang="en-US" dirty="0"/>
              <a:t>로 제작해서 </a:t>
            </a:r>
            <a:r>
              <a:rPr lang="ko-KR" altLang="en-US" dirty="0" err="1"/>
              <a:t>로드하려다가</a:t>
            </a:r>
            <a:r>
              <a:rPr lang="ko-KR" altLang="en-US" dirty="0"/>
              <a:t> 시간이 오래 걸림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0" i="0" dirty="0">
              <a:solidFill>
                <a:srgbClr val="DCDDDE"/>
              </a:solidFill>
              <a:effectLst/>
              <a:latin typeface="Whitney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B8046-7595-4D99-8AF5-61DDBF8670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객체 동기화의 불안정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최적화 부족으로 인한 많은 클라이언트 접속 시 성능 저하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버그로 인한 많은 시간 소요</a:t>
            </a:r>
          </a:p>
        </p:txBody>
      </p:sp>
    </p:spTree>
    <p:extLst>
      <p:ext uri="{BB962C8B-B14F-4D97-AF65-F5344CB8AC3E}">
        <p14:creationId xmlns:p14="http://schemas.microsoft.com/office/powerpoint/2010/main" val="176934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433BE34-E2E3-4EBB-944C-1907D9A8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향후 개발 일정</a:t>
            </a:r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8F9C933D-B253-41EC-8746-6A38075DC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462803"/>
              </p:ext>
            </p:extLst>
          </p:nvPr>
        </p:nvGraphicFramePr>
        <p:xfrm>
          <a:off x="1113292" y="2108200"/>
          <a:ext cx="10042389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2029">
                  <a:extLst>
                    <a:ext uri="{9D8B030D-6E8A-4147-A177-3AD203B41FA5}">
                      <a16:colId xmlns:a16="http://schemas.microsoft.com/office/drawing/2014/main" val="2116196920"/>
                    </a:ext>
                  </a:extLst>
                </a:gridCol>
                <a:gridCol w="1897590">
                  <a:extLst>
                    <a:ext uri="{9D8B030D-6E8A-4147-A177-3AD203B41FA5}">
                      <a16:colId xmlns:a16="http://schemas.microsoft.com/office/drawing/2014/main" val="355577463"/>
                    </a:ext>
                  </a:extLst>
                </a:gridCol>
                <a:gridCol w="1897590">
                  <a:extLst>
                    <a:ext uri="{9D8B030D-6E8A-4147-A177-3AD203B41FA5}">
                      <a16:colId xmlns:a16="http://schemas.microsoft.com/office/drawing/2014/main" val="2731745518"/>
                    </a:ext>
                  </a:extLst>
                </a:gridCol>
                <a:gridCol w="1897590">
                  <a:extLst>
                    <a:ext uri="{9D8B030D-6E8A-4147-A177-3AD203B41FA5}">
                      <a16:colId xmlns:a16="http://schemas.microsoft.com/office/drawing/2014/main" val="1791573672"/>
                    </a:ext>
                  </a:extLst>
                </a:gridCol>
                <a:gridCol w="1897590">
                  <a:extLst>
                    <a:ext uri="{9D8B030D-6E8A-4147-A177-3AD203B41FA5}">
                      <a16:colId xmlns:a16="http://schemas.microsoft.com/office/drawing/2014/main" val="2778798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1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로직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봇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01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그래픽 효과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 및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6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셰이더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6270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1B7A965-708B-4D7F-84ED-D6942C679F8A}"/>
              </a:ext>
            </a:extLst>
          </p:cNvPr>
          <p:cNvSpPr/>
          <p:nvPr/>
        </p:nvSpPr>
        <p:spPr>
          <a:xfrm>
            <a:off x="3784231" y="2565169"/>
            <a:ext cx="3429369" cy="1628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13E5EF-3C61-4BEF-98F7-25E93030ECBA}"/>
              </a:ext>
            </a:extLst>
          </p:cNvPr>
          <p:cNvSpPr/>
          <p:nvPr/>
        </p:nvSpPr>
        <p:spPr>
          <a:xfrm>
            <a:off x="3784231" y="2945105"/>
            <a:ext cx="3429369" cy="153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2302B5-4FAE-44C1-91C0-AF46782E8E85}"/>
              </a:ext>
            </a:extLst>
          </p:cNvPr>
          <p:cNvSpPr/>
          <p:nvPr/>
        </p:nvSpPr>
        <p:spPr>
          <a:xfrm>
            <a:off x="3784232" y="3669168"/>
            <a:ext cx="2681224" cy="153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23A091-DAC5-4C43-B8BD-30D92C7976A7}"/>
              </a:ext>
            </a:extLst>
          </p:cNvPr>
          <p:cNvSpPr/>
          <p:nvPr/>
        </p:nvSpPr>
        <p:spPr>
          <a:xfrm>
            <a:off x="6465455" y="3339314"/>
            <a:ext cx="4613253" cy="1628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6F0A68-0613-4BDE-BA87-08B66488F8DC}"/>
              </a:ext>
            </a:extLst>
          </p:cNvPr>
          <p:cNvSpPr/>
          <p:nvPr/>
        </p:nvSpPr>
        <p:spPr>
          <a:xfrm>
            <a:off x="5680363" y="4066281"/>
            <a:ext cx="2780145" cy="153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426E80-38CA-46BA-9679-96A24D8E3C2C}"/>
              </a:ext>
            </a:extLst>
          </p:cNvPr>
          <p:cNvSpPr/>
          <p:nvPr/>
        </p:nvSpPr>
        <p:spPr>
          <a:xfrm>
            <a:off x="7444183" y="4442017"/>
            <a:ext cx="2780145" cy="153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26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3F2DD-B175-4783-BEA7-24B4A1E9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88E1-DB69-4E39-9F68-DDA9E923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4B947-1330-4C76-A674-03538F94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8E19A-C24C-4809-9893-B3B63464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게임개요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조작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기술적 요소 및 중점 연구분야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구성원 역할 분담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개발내용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문제점 및 보완책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향후 개발 일정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데모시연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6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AC893-1CF1-4B8C-8572-7D112FB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D6CB-DB6A-40D0-8C78-EDD9B1936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40212"/>
            <a:ext cx="4639736" cy="3748194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스카이폴</a:t>
            </a:r>
            <a:endParaRPr lang="en-US" altLang="ko-KR" sz="4000" b="1" dirty="0"/>
          </a:p>
          <a:p>
            <a:r>
              <a:rPr lang="ko-KR" altLang="en-US" sz="2400" b="1" dirty="0"/>
              <a:t>점점 붕괴하는 </a:t>
            </a:r>
            <a:r>
              <a:rPr lang="ko-KR" altLang="en-US" sz="2400" b="1" dirty="0" err="1"/>
              <a:t>하늘섬에서</a:t>
            </a:r>
            <a:r>
              <a:rPr lang="ko-KR" altLang="en-US" sz="2400" b="1" dirty="0"/>
              <a:t> 무기를 </a:t>
            </a:r>
            <a:r>
              <a:rPr lang="ko-KR" altLang="en-US" sz="2400" b="1" dirty="0" err="1"/>
              <a:t>강화시켜</a:t>
            </a:r>
            <a:r>
              <a:rPr lang="ko-KR" altLang="en-US" sz="2400" b="1" dirty="0"/>
              <a:t> 살아남아라</a:t>
            </a:r>
            <a:r>
              <a:rPr lang="en-US" altLang="ko-KR" sz="2400" b="1" dirty="0"/>
              <a:t>!!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endParaRPr lang="en-US" altLang="ko-KR" dirty="0"/>
          </a:p>
        </p:txBody>
      </p:sp>
      <p:pic>
        <p:nvPicPr>
          <p:cNvPr id="1026" name="Picture 2" descr="center">
            <a:extLst>
              <a:ext uri="{FF2B5EF4-FFF2-40B4-BE49-F238E27FC236}">
                <a16:creationId xmlns:a16="http://schemas.microsoft.com/office/drawing/2014/main" id="{7B0B81ED-E5E7-42C7-A80C-10149BB93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85" y="2174624"/>
            <a:ext cx="4674655" cy="351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9C5440-F4CA-4547-ABAC-C3A663DAE061}"/>
              </a:ext>
            </a:extLst>
          </p:cNvPr>
          <p:cNvSpPr txBox="1">
            <a:spLocks/>
          </p:cNvSpPr>
          <p:nvPr/>
        </p:nvSpPr>
        <p:spPr>
          <a:xfrm>
            <a:off x="1097280" y="4202149"/>
            <a:ext cx="555471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 </a:t>
            </a:r>
            <a:r>
              <a:rPr lang="ko-KR" altLang="en-US" sz="2000" b="1" dirty="0"/>
              <a:t>장르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배틀로얄</a:t>
            </a:r>
            <a:endParaRPr lang="ko-KR" altLang="en-US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/>
              <a:t> 시점 </a:t>
            </a:r>
            <a:r>
              <a:rPr lang="en-US" altLang="ko-KR" sz="2000" b="1" dirty="0"/>
              <a:t>: 3</a:t>
            </a:r>
            <a:r>
              <a:rPr lang="ko-KR" altLang="en-US" sz="2000" b="1" dirty="0"/>
              <a:t>인칭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/>
              <a:t> 인원 </a:t>
            </a:r>
            <a:r>
              <a:rPr lang="en-US" altLang="ko-KR" sz="2000" b="1" dirty="0"/>
              <a:t>: 2~20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88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060F-0A37-4851-897F-51F9AC63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조작</a:t>
            </a:r>
          </a:p>
        </p:txBody>
      </p:sp>
      <p:pic>
        <p:nvPicPr>
          <p:cNvPr id="6" name="Google Shape;165;p22">
            <a:extLst>
              <a:ext uri="{FF2B5EF4-FFF2-40B4-BE49-F238E27FC236}">
                <a16:creationId xmlns:a16="http://schemas.microsoft.com/office/drawing/2014/main" id="{3E94D7EB-92EF-4410-9E0F-2BA6793698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2527" y="3348099"/>
            <a:ext cx="2446149" cy="24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6;p22">
            <a:extLst>
              <a:ext uri="{FF2B5EF4-FFF2-40B4-BE49-F238E27FC236}">
                <a16:creationId xmlns:a16="http://schemas.microsoft.com/office/drawing/2014/main" id="{8F4A51AB-3A23-4E8F-994E-A4606C5D360C}"/>
              </a:ext>
            </a:extLst>
          </p:cNvPr>
          <p:cNvSpPr txBox="1"/>
          <p:nvPr/>
        </p:nvSpPr>
        <p:spPr>
          <a:xfrm>
            <a:off x="8501872" y="2350448"/>
            <a:ext cx="16653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검 </a:t>
            </a:r>
            <a:r>
              <a:rPr lang="en-US" altLang="ko-KR" b="1" dirty="0"/>
              <a:t>: </a:t>
            </a:r>
            <a:r>
              <a:rPr lang="ko-KR" altLang="en-US" b="1" dirty="0"/>
              <a:t>일반 공격</a:t>
            </a:r>
            <a:br>
              <a:rPr lang="en-US" altLang="ko-KR" b="1" dirty="0"/>
            </a:br>
            <a:r>
              <a:rPr lang="ko-KR" altLang="en-US" b="1" dirty="0"/>
              <a:t>활 </a:t>
            </a:r>
            <a:r>
              <a:rPr lang="en-US" altLang="ko-KR" b="1" dirty="0"/>
              <a:t>: </a:t>
            </a:r>
            <a:r>
              <a:rPr lang="ko-KR" altLang="en-US" b="1" dirty="0"/>
              <a:t>발사</a:t>
            </a:r>
            <a:endParaRPr b="1" dirty="0"/>
          </a:p>
        </p:txBody>
      </p:sp>
      <p:cxnSp>
        <p:nvCxnSpPr>
          <p:cNvPr id="8" name="Google Shape;167;p22">
            <a:extLst>
              <a:ext uri="{FF2B5EF4-FFF2-40B4-BE49-F238E27FC236}">
                <a16:creationId xmlns:a16="http://schemas.microsoft.com/office/drawing/2014/main" id="{01811CF9-3E40-4D2E-A0F0-3091E4127794}"/>
              </a:ext>
            </a:extLst>
          </p:cNvPr>
          <p:cNvCxnSpPr/>
          <p:nvPr/>
        </p:nvCxnSpPr>
        <p:spPr>
          <a:xfrm rot="10800000">
            <a:off x="10167172" y="3481745"/>
            <a:ext cx="2100" cy="850500"/>
          </a:xfrm>
          <a:prstGeom prst="straightConnector1">
            <a:avLst/>
          </a:prstGeom>
          <a:noFill/>
          <a:ln w="38100" cap="flat" cmpd="sng">
            <a:solidFill>
              <a:srgbClr val="009E7F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9" name="Google Shape;168;p22">
            <a:extLst>
              <a:ext uri="{FF2B5EF4-FFF2-40B4-BE49-F238E27FC236}">
                <a16:creationId xmlns:a16="http://schemas.microsoft.com/office/drawing/2014/main" id="{142E20C9-38D0-48E2-9074-362645434834}"/>
              </a:ext>
            </a:extLst>
          </p:cNvPr>
          <p:cNvSpPr txBox="1"/>
          <p:nvPr/>
        </p:nvSpPr>
        <p:spPr>
          <a:xfrm>
            <a:off x="9861476" y="2596493"/>
            <a:ext cx="16653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검 </a:t>
            </a:r>
            <a:r>
              <a:rPr lang="en-US" altLang="ko-KR" b="1" dirty="0"/>
              <a:t>: </a:t>
            </a:r>
            <a:r>
              <a:rPr lang="ko-KR" altLang="en-US" b="1" dirty="0"/>
              <a:t>강한 공격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활 </a:t>
            </a:r>
            <a:r>
              <a:rPr lang="en-US" altLang="ko-KR" b="1" dirty="0"/>
              <a:t>: </a:t>
            </a:r>
            <a:r>
              <a:rPr lang="ko-KR" altLang="en-US" b="1" dirty="0"/>
              <a:t>조준</a:t>
            </a:r>
            <a:endParaRPr b="1" dirty="0"/>
          </a:p>
        </p:txBody>
      </p:sp>
      <p:cxnSp>
        <p:nvCxnSpPr>
          <p:cNvPr id="10" name="Google Shape;169;p22">
            <a:extLst>
              <a:ext uri="{FF2B5EF4-FFF2-40B4-BE49-F238E27FC236}">
                <a16:creationId xmlns:a16="http://schemas.microsoft.com/office/drawing/2014/main" id="{6CDC5ABA-2B38-47A8-A9EA-167DADC4057E}"/>
              </a:ext>
            </a:extLst>
          </p:cNvPr>
          <p:cNvCxnSpPr/>
          <p:nvPr/>
        </p:nvCxnSpPr>
        <p:spPr>
          <a:xfrm rot="16200000" flipH="1">
            <a:off x="8635651" y="3511474"/>
            <a:ext cx="1304700" cy="330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B8A4E8-C037-48FC-95AD-4741EB67FC70}"/>
              </a:ext>
            </a:extLst>
          </p:cNvPr>
          <p:cNvGrpSpPr/>
          <p:nvPr/>
        </p:nvGrpSpPr>
        <p:grpSpPr>
          <a:xfrm>
            <a:off x="222599" y="2404468"/>
            <a:ext cx="7400927" cy="3913413"/>
            <a:chOff x="10155" y="2299827"/>
            <a:chExt cx="7400927" cy="3913413"/>
          </a:xfrm>
        </p:grpSpPr>
        <p:pic>
          <p:nvPicPr>
            <p:cNvPr id="4" name="Google Shape;151;p22">
              <a:extLst>
                <a:ext uri="{FF2B5EF4-FFF2-40B4-BE49-F238E27FC236}">
                  <a16:creationId xmlns:a16="http://schemas.microsoft.com/office/drawing/2014/main" id="{52BE4003-1865-4065-A9EC-DAECC0AF095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760" r="1499"/>
            <a:stretch/>
          </p:blipFill>
          <p:spPr>
            <a:xfrm>
              <a:off x="1184881" y="2883535"/>
              <a:ext cx="6226201" cy="2512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80151C-6831-4CC9-AA9D-33BD3971D34C}"/>
                </a:ext>
              </a:extLst>
            </p:cNvPr>
            <p:cNvSpPr/>
            <p:nvPr/>
          </p:nvSpPr>
          <p:spPr>
            <a:xfrm>
              <a:off x="1184881" y="3746347"/>
              <a:ext cx="679605" cy="38914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876FB5-08D7-4730-B1DA-6E35722BD8B1}"/>
                </a:ext>
              </a:extLst>
            </p:cNvPr>
            <p:cNvSpPr/>
            <p:nvPr/>
          </p:nvSpPr>
          <p:spPr>
            <a:xfrm>
              <a:off x="1972710" y="4181844"/>
              <a:ext cx="1284545" cy="38914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0DEC1D-12D7-4065-9BBA-996A9E636400}"/>
                </a:ext>
              </a:extLst>
            </p:cNvPr>
            <p:cNvSpPr/>
            <p:nvPr/>
          </p:nvSpPr>
          <p:spPr>
            <a:xfrm>
              <a:off x="2310497" y="3746347"/>
              <a:ext cx="398091" cy="38914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3AA7BF-6DDD-4B46-A9EC-F5447F49F27E}"/>
                </a:ext>
              </a:extLst>
            </p:cNvPr>
            <p:cNvSpPr/>
            <p:nvPr/>
          </p:nvSpPr>
          <p:spPr>
            <a:xfrm>
              <a:off x="3269588" y="4191235"/>
              <a:ext cx="398091" cy="38914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7E714E-5054-4428-8379-A99F2D3C3B2D}"/>
                </a:ext>
              </a:extLst>
            </p:cNvPr>
            <p:cNvSpPr/>
            <p:nvPr/>
          </p:nvSpPr>
          <p:spPr>
            <a:xfrm>
              <a:off x="1874728" y="3746347"/>
              <a:ext cx="398091" cy="38914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1E1F71-4FB9-4339-B012-26EBF5E065E3}"/>
                </a:ext>
              </a:extLst>
            </p:cNvPr>
            <p:cNvSpPr/>
            <p:nvPr/>
          </p:nvSpPr>
          <p:spPr>
            <a:xfrm>
              <a:off x="3138797" y="3740610"/>
              <a:ext cx="398091" cy="38914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D484F3-D964-44CD-ABBC-5FD75426532D}"/>
                </a:ext>
              </a:extLst>
            </p:cNvPr>
            <p:cNvSpPr/>
            <p:nvPr/>
          </p:nvSpPr>
          <p:spPr>
            <a:xfrm>
              <a:off x="2743756" y="3740610"/>
              <a:ext cx="398091" cy="38914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4AE40B-FA38-407C-8C9D-8F9717DBA36D}"/>
                </a:ext>
              </a:extLst>
            </p:cNvPr>
            <p:cNvSpPr/>
            <p:nvPr/>
          </p:nvSpPr>
          <p:spPr>
            <a:xfrm>
              <a:off x="1232456" y="4572424"/>
              <a:ext cx="905401" cy="389147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005BC9-C91F-4A93-89F5-B2B68B2167BC}"/>
                </a:ext>
              </a:extLst>
            </p:cNvPr>
            <p:cNvSpPr/>
            <p:nvPr/>
          </p:nvSpPr>
          <p:spPr>
            <a:xfrm>
              <a:off x="3015931" y="4986833"/>
              <a:ext cx="2098350" cy="389147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Google Shape;169;p22">
              <a:extLst>
                <a:ext uri="{FF2B5EF4-FFF2-40B4-BE49-F238E27FC236}">
                  <a16:creationId xmlns:a16="http://schemas.microsoft.com/office/drawing/2014/main" id="{172B09B4-27B0-4E11-B41C-327FDF9E2AF4}"/>
                </a:ext>
              </a:extLst>
            </p:cNvPr>
            <p:cNvCxnSpPr>
              <a:cxnSpLocks/>
              <a:stCxn id="58" idx="2"/>
              <a:endCxn id="13" idx="0"/>
            </p:cNvCxnSpPr>
            <p:nvPr/>
          </p:nvCxnSpPr>
          <p:spPr>
            <a:xfrm rot="16200000" flipH="1">
              <a:off x="793799" y="3015462"/>
              <a:ext cx="1047478" cy="414292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5" name="Google Shape;169;p22">
              <a:extLst>
                <a:ext uri="{FF2B5EF4-FFF2-40B4-BE49-F238E27FC236}">
                  <a16:creationId xmlns:a16="http://schemas.microsoft.com/office/drawing/2014/main" id="{568D6F01-A53A-4142-AF12-62FA2E30A581}"/>
                </a:ext>
              </a:extLst>
            </p:cNvPr>
            <p:cNvCxnSpPr>
              <a:cxnSpLocks/>
              <a:stCxn id="59" idx="2"/>
              <a:endCxn id="18" idx="0"/>
            </p:cNvCxnSpPr>
            <p:nvPr/>
          </p:nvCxnSpPr>
          <p:spPr>
            <a:xfrm rot="5400000">
              <a:off x="2148489" y="2598112"/>
              <a:ext cx="1073521" cy="1222949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8" name="Google Shape;169;p22">
              <a:extLst>
                <a:ext uri="{FF2B5EF4-FFF2-40B4-BE49-F238E27FC236}">
                  <a16:creationId xmlns:a16="http://schemas.microsoft.com/office/drawing/2014/main" id="{9E4EBBCE-D81D-4329-8A26-A3890739E19F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 rot="5400000">
              <a:off x="2585871" y="3029758"/>
              <a:ext cx="1067784" cy="353921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30" name="Google Shape;169;p22">
              <a:extLst>
                <a:ext uri="{FF2B5EF4-FFF2-40B4-BE49-F238E27FC236}">
                  <a16:creationId xmlns:a16="http://schemas.microsoft.com/office/drawing/2014/main" id="{AECDB02D-5F61-4C65-A63F-2C9044233B31}"/>
                </a:ext>
              </a:extLst>
            </p:cNvPr>
            <p:cNvCxnSpPr>
              <a:cxnSpLocks/>
              <a:stCxn id="59" idx="2"/>
              <a:endCxn id="19" idx="0"/>
            </p:cNvCxnSpPr>
            <p:nvPr/>
          </p:nvCxnSpPr>
          <p:spPr>
            <a:xfrm rot="16200000" flipH="1">
              <a:off x="2783391" y="3186158"/>
              <a:ext cx="1067784" cy="4112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33" name="Google Shape;169;p22">
              <a:extLst>
                <a:ext uri="{FF2B5EF4-FFF2-40B4-BE49-F238E27FC236}">
                  <a16:creationId xmlns:a16="http://schemas.microsoft.com/office/drawing/2014/main" id="{CAA5EDBD-6F43-4202-AA81-9479A927CA32}"/>
                </a:ext>
              </a:extLst>
            </p:cNvPr>
            <p:cNvCxnSpPr>
              <a:cxnSpLocks/>
              <a:stCxn id="4" idx="2"/>
              <a:endCxn id="57" idx="1"/>
            </p:cNvCxnSpPr>
            <p:nvPr/>
          </p:nvCxnSpPr>
          <p:spPr>
            <a:xfrm rot="16200000" flipH="1">
              <a:off x="4391047" y="5302571"/>
              <a:ext cx="435275" cy="621404"/>
            </a:xfrm>
            <a:prstGeom prst="bentConnector2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3" name="Google Shape;169;p22">
              <a:extLst>
                <a:ext uri="{FF2B5EF4-FFF2-40B4-BE49-F238E27FC236}">
                  <a16:creationId xmlns:a16="http://schemas.microsoft.com/office/drawing/2014/main" id="{06FE4B1B-0201-40F1-AEFB-5EAE87C617A5}"/>
                </a:ext>
              </a:extLst>
            </p:cNvPr>
            <p:cNvCxnSpPr>
              <a:cxnSpLocks/>
              <a:stCxn id="21" idx="2"/>
              <a:endCxn id="55" idx="0"/>
            </p:cNvCxnSpPr>
            <p:nvPr/>
          </p:nvCxnSpPr>
          <p:spPr>
            <a:xfrm rot="5400000">
              <a:off x="1210429" y="5307703"/>
              <a:ext cx="820861" cy="128597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6" name="Google Shape;169;p22">
              <a:extLst>
                <a:ext uri="{FF2B5EF4-FFF2-40B4-BE49-F238E27FC236}">
                  <a16:creationId xmlns:a16="http://schemas.microsoft.com/office/drawing/2014/main" id="{44E0C360-0F0C-42D9-907D-E687DEC66173}"/>
                </a:ext>
              </a:extLst>
            </p:cNvPr>
            <p:cNvCxnSpPr>
              <a:cxnSpLocks/>
              <a:stCxn id="16" idx="3"/>
              <a:endCxn id="60" idx="2"/>
            </p:cNvCxnSpPr>
            <p:nvPr/>
          </p:nvCxnSpPr>
          <p:spPr>
            <a:xfrm flipV="1">
              <a:off x="3667679" y="2669159"/>
              <a:ext cx="1679783" cy="1716650"/>
            </a:xfrm>
            <a:prstGeom prst="bentConnector2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52" name="Google Shape;169;p22">
              <a:extLst>
                <a:ext uri="{FF2B5EF4-FFF2-40B4-BE49-F238E27FC236}">
                  <a16:creationId xmlns:a16="http://schemas.microsoft.com/office/drawing/2014/main" id="{A3093676-CDFE-4A4B-B253-AB779C0DD68B}"/>
                </a:ext>
              </a:extLst>
            </p:cNvPr>
            <p:cNvCxnSpPr>
              <a:cxnSpLocks/>
              <a:stCxn id="14" idx="2"/>
              <a:endCxn id="56" idx="0"/>
            </p:cNvCxnSpPr>
            <p:nvPr/>
          </p:nvCxnSpPr>
          <p:spPr>
            <a:xfrm rot="16200000" flipH="1">
              <a:off x="2398056" y="4787917"/>
              <a:ext cx="1272917" cy="839063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5F2B83-590E-4147-B339-25FF3178D680}"/>
                </a:ext>
              </a:extLst>
            </p:cNvPr>
            <p:cNvSpPr txBox="1"/>
            <p:nvPr/>
          </p:nvSpPr>
          <p:spPr>
            <a:xfrm>
              <a:off x="803790" y="5782432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Shift : </a:t>
              </a:r>
              <a:r>
                <a:rPr lang="ko-KR" altLang="en-US" b="1" dirty="0"/>
                <a:t>달리기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93888D-4385-4A3A-B799-CF7345FFE73C}"/>
                </a:ext>
              </a:extLst>
            </p:cNvPr>
            <p:cNvSpPr txBox="1"/>
            <p:nvPr/>
          </p:nvSpPr>
          <p:spPr>
            <a:xfrm>
              <a:off x="2591470" y="584390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W/A/S/D : </a:t>
              </a:r>
              <a:r>
                <a:rPr lang="ko-KR" altLang="en-US" b="1" dirty="0"/>
                <a:t>이동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E15C43-A6F3-466C-B379-05EBE8D03CCA}"/>
                </a:ext>
              </a:extLst>
            </p:cNvPr>
            <p:cNvSpPr txBox="1"/>
            <p:nvPr/>
          </p:nvSpPr>
          <p:spPr>
            <a:xfrm>
              <a:off x="4919386" y="5646245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Space bar : </a:t>
              </a:r>
              <a:r>
                <a:rPr lang="ko-KR" altLang="en-US" b="1" dirty="0"/>
                <a:t>점프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BB6667-FD99-4BA2-B8CF-3C040E16A8DA}"/>
                </a:ext>
              </a:extLst>
            </p:cNvPr>
            <p:cNvSpPr txBox="1"/>
            <p:nvPr/>
          </p:nvSpPr>
          <p:spPr>
            <a:xfrm>
              <a:off x="10155" y="2329537"/>
              <a:ext cx="220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Tab : </a:t>
              </a:r>
              <a:r>
                <a:rPr lang="ko-KR" altLang="en-US" b="1" dirty="0"/>
                <a:t>아이템 탭 열기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3FA5F7-7FBA-46E5-9BB1-7912978AF968}"/>
                </a:ext>
              </a:extLst>
            </p:cNvPr>
            <p:cNvSpPr txBox="1"/>
            <p:nvPr/>
          </p:nvSpPr>
          <p:spPr>
            <a:xfrm>
              <a:off x="2288370" y="2303494"/>
              <a:ext cx="201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Q/E/R : </a:t>
              </a:r>
              <a:r>
                <a:rPr lang="ko-KR" altLang="en-US" b="1" dirty="0"/>
                <a:t>스킬 </a:t>
              </a:r>
              <a:r>
                <a:rPr lang="en-US" altLang="ko-KR" b="1" dirty="0"/>
                <a:t>1,2,3</a:t>
              </a:r>
              <a:endParaRPr lang="ko-KR" altLang="en-US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9616A0-0830-4359-856F-C579E8C498A7}"/>
                </a:ext>
              </a:extLst>
            </p:cNvPr>
            <p:cNvSpPr txBox="1"/>
            <p:nvPr/>
          </p:nvSpPr>
          <p:spPr>
            <a:xfrm>
              <a:off x="4504122" y="2299827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F : </a:t>
              </a:r>
              <a:r>
                <a:rPr lang="ko-KR" altLang="en-US" b="1" dirty="0"/>
                <a:t>상호작용 키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90A408-988D-493C-B771-42E6FA79B2F0}"/>
              </a:ext>
            </a:extLst>
          </p:cNvPr>
          <p:cNvSpPr/>
          <p:nvPr/>
        </p:nvSpPr>
        <p:spPr>
          <a:xfrm>
            <a:off x="4928634" y="4677064"/>
            <a:ext cx="398091" cy="38914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169;p22">
            <a:extLst>
              <a:ext uri="{FF2B5EF4-FFF2-40B4-BE49-F238E27FC236}">
                <a16:creationId xmlns:a16="http://schemas.microsoft.com/office/drawing/2014/main" id="{65C489FF-AB65-4FFF-B931-5C14047DAD4B}"/>
              </a:ext>
            </a:extLst>
          </p:cNvPr>
          <p:cNvCxnSpPr>
            <a:cxnSpLocks/>
          </p:cNvCxnSpPr>
          <p:nvPr/>
        </p:nvCxnSpPr>
        <p:spPr>
          <a:xfrm>
            <a:off x="5321479" y="4919814"/>
            <a:ext cx="1543798" cy="765129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2F7C8B-6E00-413A-B865-62D428F4E724}"/>
              </a:ext>
            </a:extLst>
          </p:cNvPr>
          <p:cNvSpPr txBox="1"/>
          <p:nvPr/>
        </p:nvSpPr>
        <p:spPr>
          <a:xfrm>
            <a:off x="6839080" y="54793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 : </a:t>
            </a:r>
            <a:r>
              <a:rPr lang="ko-KR" altLang="en-US" b="1" dirty="0"/>
              <a:t>맵 열기</a:t>
            </a:r>
          </a:p>
        </p:txBody>
      </p:sp>
    </p:spTree>
    <p:extLst>
      <p:ext uri="{BB962C8B-B14F-4D97-AF65-F5344CB8AC3E}">
        <p14:creationId xmlns:p14="http://schemas.microsoft.com/office/powerpoint/2010/main" val="390451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BACBE-25FB-4704-84BF-2279D4F8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기술적 요소 및 중점연구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909BA-DA0B-4DC9-B1E0-C7CFCE6B29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구름을 통한 시야 제한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/>
              <a:t>블러링</a:t>
            </a:r>
            <a:r>
              <a:rPr lang="ko-KR" altLang="en-US" dirty="0"/>
              <a:t> 효과 구현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물에 비친 오브젝트 반사 구현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맵 붕괴 효과 구현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강화학습 </a:t>
            </a:r>
            <a:r>
              <a:rPr lang="en-US" altLang="ko-KR" dirty="0"/>
              <a:t>AI </a:t>
            </a:r>
            <a:r>
              <a:rPr lang="ko-KR" altLang="en-US" dirty="0"/>
              <a:t>개발</a:t>
            </a:r>
            <a:endParaRPr lang="en-US" altLang="ko-KR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AD564-1FE0-4505-9837-44B50641D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IOCP </a:t>
            </a:r>
            <a:r>
              <a:rPr lang="ko-KR" altLang="en-US" dirty="0"/>
              <a:t>서버 구현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DB</a:t>
            </a:r>
            <a:r>
              <a:rPr lang="ko-KR" altLang="en-US" sz="2000" dirty="0"/>
              <a:t>를 활용하여 캐릭터 전적 저장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109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613D1-8A3E-4641-9C0E-0735C04C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개발일정 및 구성원 역할 분담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F74A9E-20CB-4413-88A4-57205614E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992190"/>
              </p:ext>
            </p:extLst>
          </p:nvPr>
        </p:nvGraphicFramePr>
        <p:xfrm>
          <a:off x="1096963" y="2108199"/>
          <a:ext cx="10058397" cy="3554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36429383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97320652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541936972"/>
                    </a:ext>
                  </a:extLst>
                </a:gridCol>
              </a:tblGrid>
              <a:tr h="49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변진배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클라이언트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고우혁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클라이언트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한성재 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서버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74008"/>
                  </a:ext>
                </a:extLst>
              </a:tr>
              <a:tr h="30585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게임 프레임워크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봇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셰이더</a:t>
                      </a:r>
                      <a:r>
                        <a:rPr lang="ko-KR" altLang="en-US" dirty="0"/>
                        <a:t> 개발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그래픽 효과 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충돌 처리 구현</a:t>
                      </a:r>
                      <a:endParaRPr lang="en-US" altLang="ko-KR" dirty="0">
                        <a:solidFill>
                          <a:srgbClr val="00B0F0"/>
                        </a:solidFill>
                      </a:endParaRPr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리소스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사운드 수집 및 제작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봇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셰이더</a:t>
                      </a:r>
                      <a:r>
                        <a:rPr lang="ko-KR" altLang="en-US" dirty="0"/>
                        <a:t> 개발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게임 로직 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충돌 처리 구현</a:t>
                      </a:r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리소스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수집 및 제작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서버 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바람 기능 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AWS </a:t>
                      </a:r>
                      <a:r>
                        <a:rPr lang="ko-KR" altLang="en-US" dirty="0"/>
                        <a:t>서비스 사용</a:t>
                      </a:r>
                      <a:endParaRPr lang="en-US" altLang="ko-KR" dirty="0"/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8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41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DC0026B-06D6-4B00-8393-E1171E8B16C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149153" y="0"/>
            <a:ext cx="7893708" cy="45783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30CAC8-9C7F-4970-B62F-EBD161BA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ko-KR" altLang="en-US" b="0" i="0" kern="1200" spc="-50" baseline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5. 개발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F6422-14AB-42E5-AE75-EC143306A30C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atinLnBrk="1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충돌 처리 및 애니메이션, 조명효과</a:t>
            </a:r>
          </a:p>
        </p:txBody>
      </p:sp>
    </p:spTree>
    <p:extLst>
      <p:ext uri="{BB962C8B-B14F-4D97-AF65-F5344CB8AC3E}">
        <p14:creationId xmlns:p14="http://schemas.microsoft.com/office/powerpoint/2010/main" val="370838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06017F-EC05-4469-B5F4-25DC6968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내용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3BF67-8D1C-48D8-91CA-FB422CB6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ko-KR" altLang="en-US" dirty="0"/>
              <a:t>충돌 처리 및 애니메이션</a:t>
            </a:r>
            <a:r>
              <a:rPr lang="en-US" altLang="ko-KR" dirty="0"/>
              <a:t>, </a:t>
            </a:r>
            <a:r>
              <a:rPr lang="ko-KR" altLang="en-US" dirty="0"/>
              <a:t>조명효과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01FF407-374F-4595-A358-7C50DD0E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99" y="27084"/>
            <a:ext cx="4662100" cy="45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15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그물망과 교점으로 이루어진 구형">
            <a:extLst>
              <a:ext uri="{FF2B5EF4-FFF2-40B4-BE49-F238E27FC236}">
                <a16:creationId xmlns:a16="http://schemas.microsoft.com/office/drawing/2014/main" id="{9B7D3912-1AEB-4523-B5B4-EB3269B7D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3" b="34788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6288DEC-BFDF-49C4-B850-BFC6C5D4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내용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60AFE-5A04-4867-B6FE-AC909CF97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en-US" altLang="ko-KR" dirty="0"/>
              <a:t>IOCP </a:t>
            </a:r>
            <a:r>
              <a:rPr lang="ko-KR" altLang="en-US" dirty="0"/>
              <a:t>모델과 멀티 스레드로 다중 접속 서버 구현</a:t>
            </a:r>
          </a:p>
        </p:txBody>
      </p:sp>
    </p:spTree>
    <p:extLst>
      <p:ext uri="{BB962C8B-B14F-4D97-AF65-F5344CB8AC3E}">
        <p14:creationId xmlns:p14="http://schemas.microsoft.com/office/powerpoint/2010/main" val="33477054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추억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560_TF11429527_Win32.potx" id="{323BCC3B-1510-47BA-8966-C18FDF1D4ECA}" vid="{3AE25FEF-8000-4417-A626-77D72838F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328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Whitney</vt:lpstr>
      <vt:lpstr>맑은 고딕</vt:lpstr>
      <vt:lpstr>Arial</vt:lpstr>
      <vt:lpstr>Calibri</vt:lpstr>
      <vt:lpstr>Franklin Gothic Book</vt:lpstr>
      <vt:lpstr>Wingdings</vt:lpstr>
      <vt:lpstr>1_RetrospectVTI</vt:lpstr>
      <vt:lpstr>스카이폴</vt:lpstr>
      <vt:lpstr>목차</vt:lpstr>
      <vt:lpstr>1. 게임 개요</vt:lpstr>
      <vt:lpstr>2. 게임 조작</vt:lpstr>
      <vt:lpstr>3. 기술적 요소 및 중점연구 분야</vt:lpstr>
      <vt:lpstr>4. 개발일정 및 구성원 역할 분담</vt:lpstr>
      <vt:lpstr>5. 개발 내용</vt:lpstr>
      <vt:lpstr>5. 개발 내용</vt:lpstr>
      <vt:lpstr>5. 개발 내용</vt:lpstr>
      <vt:lpstr>6. 문제점 및 보완책</vt:lpstr>
      <vt:lpstr>7. 향후 개발 일정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스카이폴</dc:title>
  <dc:creator>Koh WooHyuk</dc:creator>
  <cp:lastModifiedBy>Koh WooHyuk</cp:lastModifiedBy>
  <cp:revision>126</cp:revision>
  <dcterms:created xsi:type="dcterms:W3CDTF">2020-12-10T15:33:06Z</dcterms:created>
  <dcterms:modified xsi:type="dcterms:W3CDTF">2021-05-12T04:36:41Z</dcterms:modified>
</cp:coreProperties>
</file>