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83C9-33C3-4422-9368-914C66609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프로그래밍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382A83-EED6-4AB3-ADE5-224076073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2016180045 </a:t>
            </a:r>
            <a:r>
              <a:rPr lang="ko-KR" altLang="en-US" dirty="0"/>
              <a:t>한성재</a:t>
            </a:r>
          </a:p>
        </p:txBody>
      </p:sp>
    </p:spTree>
    <p:extLst>
      <p:ext uri="{BB962C8B-B14F-4D97-AF65-F5344CB8AC3E}">
        <p14:creationId xmlns:p14="http://schemas.microsoft.com/office/powerpoint/2010/main" val="133756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B3D96-8BAA-42F7-849A-256E17B4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A0068-510D-4DDE-8440-820408EE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자동 전투 시스템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플레이어는 전투를 제외한 다른 작업을 수행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적들을 죽이면서 수없이 많은 스테이지를 진행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DB1D7E-38B4-42BA-B793-2C1B40CD3415}"/>
              </a:ext>
            </a:extLst>
          </p:cNvPr>
          <p:cNvSpPr/>
          <p:nvPr/>
        </p:nvSpPr>
        <p:spPr>
          <a:xfrm>
            <a:off x="5538853" y="1691440"/>
            <a:ext cx="46993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이름</a:t>
            </a:r>
            <a:r>
              <a:rPr lang="en-US" altLang="ko-KR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</a:t>
            </a:r>
            <a:r>
              <a:rPr lang="ko-KR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총잡이는 진행중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852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855B2-E290-4AEC-AF82-BCEDFDAF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" name="Picture 2" descr="용사는 진행중 비슷한에 대한 이미지 검색결과">
            <a:extLst>
              <a:ext uri="{FF2B5EF4-FFF2-40B4-BE49-F238E27FC236}">
                <a16:creationId xmlns:a16="http://schemas.microsoft.com/office/drawing/2014/main" id="{67F776CB-2235-4E74-AB31-7B12E708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48" y="2057399"/>
            <a:ext cx="7476931" cy="44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용사는 진행중에 대한 이미지 검색결과">
            <a:extLst>
              <a:ext uri="{FF2B5EF4-FFF2-40B4-BE49-F238E27FC236}">
                <a16:creationId xmlns:a16="http://schemas.microsoft.com/office/drawing/2014/main" id="{2579136D-25F7-44BA-ABF1-3476A96F3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040130"/>
            <a:ext cx="6651412" cy="37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29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42FA7-45C3-428B-8B71-E256F8D1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471" y="2471845"/>
            <a:ext cx="3058529" cy="2199215"/>
          </a:xfrm>
        </p:spPr>
        <p:txBody>
          <a:bodyPr/>
          <a:lstStyle/>
          <a:p>
            <a:r>
              <a:rPr lang="ko-KR" altLang="en-US" dirty="0"/>
              <a:t>화면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1C83F7-A898-43D5-9AE9-3B986424FF69}"/>
              </a:ext>
            </a:extLst>
          </p:cNvPr>
          <p:cNvSpPr/>
          <p:nvPr/>
        </p:nvSpPr>
        <p:spPr>
          <a:xfrm>
            <a:off x="4876800" y="1002826"/>
            <a:ext cx="7162800" cy="53568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DD4F03-D0B4-42CB-BCDA-B5800F575E0C}"/>
              </a:ext>
            </a:extLst>
          </p:cNvPr>
          <p:cNvSpPr/>
          <p:nvPr/>
        </p:nvSpPr>
        <p:spPr>
          <a:xfrm>
            <a:off x="4876800" y="5484496"/>
            <a:ext cx="7162800" cy="94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7298C475-CADB-4519-BB0E-009DF7F7714E}"/>
              </a:ext>
            </a:extLst>
          </p:cNvPr>
          <p:cNvSpPr/>
          <p:nvPr/>
        </p:nvSpPr>
        <p:spPr>
          <a:xfrm>
            <a:off x="5920740" y="5589270"/>
            <a:ext cx="739140" cy="7543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5B03A2EF-6FEA-4E0A-A660-BFE25EAAD421}"/>
              </a:ext>
            </a:extLst>
          </p:cNvPr>
          <p:cNvSpPr/>
          <p:nvPr/>
        </p:nvSpPr>
        <p:spPr>
          <a:xfrm rot="5400000">
            <a:off x="7048975" y="5765006"/>
            <a:ext cx="593407" cy="50863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ACE77FB-F93F-428C-B8F8-95B96BCCB330}"/>
              </a:ext>
            </a:extLst>
          </p:cNvPr>
          <p:cNvSpPr/>
          <p:nvPr/>
        </p:nvSpPr>
        <p:spPr>
          <a:xfrm rot="16200000">
            <a:off x="8191500" y="5674995"/>
            <a:ext cx="533400" cy="5067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5E37476F-BAD5-45B3-92B8-9D7A191D9C99}"/>
              </a:ext>
            </a:extLst>
          </p:cNvPr>
          <p:cNvSpPr/>
          <p:nvPr/>
        </p:nvSpPr>
        <p:spPr>
          <a:xfrm>
            <a:off x="9066397" y="5585462"/>
            <a:ext cx="1409700" cy="68199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무기 종류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08483FA-7B6F-4267-AA52-7892A48A7E4A}"/>
              </a:ext>
            </a:extLst>
          </p:cNvPr>
          <p:cNvSpPr/>
          <p:nvPr/>
        </p:nvSpPr>
        <p:spPr>
          <a:xfrm rot="16200000">
            <a:off x="6177916" y="3640453"/>
            <a:ext cx="549115" cy="84153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195655BC-5AB1-4478-B9A4-B81221BC3A89}"/>
              </a:ext>
            </a:extLst>
          </p:cNvPr>
          <p:cNvSpPr/>
          <p:nvPr/>
        </p:nvSpPr>
        <p:spPr>
          <a:xfrm>
            <a:off x="6204823" y="3981449"/>
            <a:ext cx="495300" cy="487680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대각선 줄무늬 13">
            <a:extLst>
              <a:ext uri="{FF2B5EF4-FFF2-40B4-BE49-F238E27FC236}">
                <a16:creationId xmlns:a16="http://schemas.microsoft.com/office/drawing/2014/main" id="{E45D9AD6-18EE-4D7E-A764-7CAFE8FCD45D}"/>
              </a:ext>
            </a:extLst>
          </p:cNvPr>
          <p:cNvSpPr/>
          <p:nvPr/>
        </p:nvSpPr>
        <p:spPr>
          <a:xfrm>
            <a:off x="5946039" y="4469129"/>
            <a:ext cx="549177" cy="567690"/>
          </a:xfrm>
          <a:prstGeom prst="diagStripe">
            <a:avLst>
              <a:gd name="adj" fmla="val 74138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2576978F-2C37-4820-8289-36F1A939E170}"/>
              </a:ext>
            </a:extLst>
          </p:cNvPr>
          <p:cNvSpPr/>
          <p:nvPr/>
        </p:nvSpPr>
        <p:spPr>
          <a:xfrm>
            <a:off x="6191428" y="4469129"/>
            <a:ext cx="522089" cy="56769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6AA4D5CB-EE8D-42D2-8917-31F0F5617F06}"/>
              </a:ext>
            </a:extLst>
          </p:cNvPr>
          <p:cNvSpPr/>
          <p:nvPr/>
        </p:nvSpPr>
        <p:spPr>
          <a:xfrm rot="16200000">
            <a:off x="6578530" y="4399209"/>
            <a:ext cx="323851" cy="463689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661D94F8-47CE-428A-B9D4-4ACB0DC0C01A}"/>
              </a:ext>
            </a:extLst>
          </p:cNvPr>
          <p:cNvSpPr/>
          <p:nvPr/>
        </p:nvSpPr>
        <p:spPr>
          <a:xfrm>
            <a:off x="6808588" y="4545330"/>
            <a:ext cx="744855" cy="243838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939DC894-2E39-4787-9011-11DE7B9A9AC9}"/>
              </a:ext>
            </a:extLst>
          </p:cNvPr>
          <p:cNvSpPr/>
          <p:nvPr/>
        </p:nvSpPr>
        <p:spPr>
          <a:xfrm>
            <a:off x="6192854" y="5036819"/>
            <a:ext cx="220980" cy="419101"/>
          </a:xfrm>
          <a:prstGeom prst="parallelogram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05449AD-4BD5-42EA-A12B-1AACADBCB83A}"/>
              </a:ext>
            </a:extLst>
          </p:cNvPr>
          <p:cNvSpPr/>
          <p:nvPr/>
        </p:nvSpPr>
        <p:spPr>
          <a:xfrm>
            <a:off x="6479143" y="5036819"/>
            <a:ext cx="220980" cy="419101"/>
          </a:xfrm>
          <a:prstGeom prst="parallelogram">
            <a:avLst>
              <a:gd name="adj" fmla="val 2327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빗면 20">
            <a:extLst>
              <a:ext uri="{FF2B5EF4-FFF2-40B4-BE49-F238E27FC236}">
                <a16:creationId xmlns:a16="http://schemas.microsoft.com/office/drawing/2014/main" id="{3886C7CE-5107-4A52-898F-8D05AC8ABFE6}"/>
              </a:ext>
            </a:extLst>
          </p:cNvPr>
          <p:cNvSpPr/>
          <p:nvPr/>
        </p:nvSpPr>
        <p:spPr>
          <a:xfrm>
            <a:off x="10607040" y="1165860"/>
            <a:ext cx="1303020" cy="419100"/>
          </a:xfrm>
          <a:prstGeom prst="beve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돈</a:t>
            </a:r>
          </a:p>
        </p:txBody>
      </p:sp>
      <p:pic>
        <p:nvPicPr>
          <p:cNvPr id="29" name="그래픽 28" descr="개">
            <a:extLst>
              <a:ext uri="{FF2B5EF4-FFF2-40B4-BE49-F238E27FC236}">
                <a16:creationId xmlns:a16="http://schemas.microsoft.com/office/drawing/2014/main" id="{B58E0B86-85E6-41EA-A5C4-819205486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211980" y="3010854"/>
            <a:ext cx="2493527" cy="3184207"/>
          </a:xfrm>
          <a:prstGeom prst="rect">
            <a:avLst/>
          </a:prstGeom>
        </p:spPr>
      </p:pic>
      <p:pic>
        <p:nvPicPr>
          <p:cNvPr id="31" name="그래픽 30" descr="오리">
            <a:extLst>
              <a:ext uri="{FF2B5EF4-FFF2-40B4-BE49-F238E27FC236}">
                <a16:creationId xmlns:a16="http://schemas.microsoft.com/office/drawing/2014/main" id="{DA3EE8EE-43F8-4AA7-B17A-AFA846EB7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348140" y="3920334"/>
            <a:ext cx="1917976" cy="1802286"/>
          </a:xfrm>
          <a:prstGeom prst="rect">
            <a:avLst/>
          </a:prstGeom>
        </p:spPr>
      </p:pic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068654FE-3844-4C88-81F1-B68819CE4275}"/>
              </a:ext>
            </a:extLst>
          </p:cNvPr>
          <p:cNvSpPr/>
          <p:nvPr/>
        </p:nvSpPr>
        <p:spPr>
          <a:xfrm>
            <a:off x="5212198" y="1303020"/>
            <a:ext cx="2933582" cy="28194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HP: 1112223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47B9022-B28F-4353-B1BB-0E47B9A9E287}"/>
              </a:ext>
            </a:extLst>
          </p:cNvPr>
          <p:cNvSpPr/>
          <p:nvPr/>
        </p:nvSpPr>
        <p:spPr>
          <a:xfrm>
            <a:off x="10787777" y="1692117"/>
            <a:ext cx="1122283" cy="4038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157</a:t>
            </a:r>
            <a:endParaRPr lang="ko-KR" altLang="en-US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D5565623-38CD-476D-9AE8-DE1CF1FF991A}"/>
              </a:ext>
            </a:extLst>
          </p:cNvPr>
          <p:cNvSpPr/>
          <p:nvPr/>
        </p:nvSpPr>
        <p:spPr>
          <a:xfrm>
            <a:off x="5233568" y="1778264"/>
            <a:ext cx="1113892" cy="693581"/>
          </a:xfrm>
          <a:prstGeom prst="homePlate">
            <a:avLst>
              <a:gd name="adj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ATK 1675</a:t>
            </a:r>
          </a:p>
          <a:p>
            <a:pPr algn="ctr"/>
            <a:r>
              <a:rPr lang="en-US" altLang="ko-KR" sz="1200" dirty="0"/>
              <a:t>DEF: 896</a:t>
            </a:r>
            <a:endParaRPr lang="ko-KR" altLang="en-US" sz="1200" dirty="0"/>
          </a:p>
        </p:txBody>
      </p:sp>
      <p:sp>
        <p:nvSpPr>
          <p:cNvPr id="35" name="사각형: 빗면 34">
            <a:extLst>
              <a:ext uri="{FF2B5EF4-FFF2-40B4-BE49-F238E27FC236}">
                <a16:creationId xmlns:a16="http://schemas.microsoft.com/office/drawing/2014/main" id="{37E39280-26D9-4FAD-9922-D7620B78B68E}"/>
              </a:ext>
            </a:extLst>
          </p:cNvPr>
          <p:cNvSpPr/>
          <p:nvPr/>
        </p:nvSpPr>
        <p:spPr>
          <a:xfrm>
            <a:off x="10509711" y="5595384"/>
            <a:ext cx="1409700" cy="68199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01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43109-0273-43EF-931A-63136EF3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게임 진행 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F24D6F-9D57-4860-BFB0-7B38A4F606DC}"/>
              </a:ext>
            </a:extLst>
          </p:cNvPr>
          <p:cNvSpPr/>
          <p:nvPr/>
        </p:nvSpPr>
        <p:spPr>
          <a:xfrm>
            <a:off x="4876800" y="1002826"/>
            <a:ext cx="7162800" cy="53568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528E27-9BBD-4F51-8090-51E2D99AC6E1}"/>
              </a:ext>
            </a:extLst>
          </p:cNvPr>
          <p:cNvSpPr/>
          <p:nvPr/>
        </p:nvSpPr>
        <p:spPr>
          <a:xfrm>
            <a:off x="4876800" y="5484496"/>
            <a:ext cx="7162800" cy="94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72F861C6-2187-4A29-B5C1-04A73FEF1A6E}"/>
              </a:ext>
            </a:extLst>
          </p:cNvPr>
          <p:cNvSpPr/>
          <p:nvPr/>
        </p:nvSpPr>
        <p:spPr>
          <a:xfrm>
            <a:off x="5920740" y="5589270"/>
            <a:ext cx="739140" cy="7543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4649EF3-19AE-421D-AE68-79523B4F7F7D}"/>
              </a:ext>
            </a:extLst>
          </p:cNvPr>
          <p:cNvSpPr/>
          <p:nvPr/>
        </p:nvSpPr>
        <p:spPr>
          <a:xfrm rot="5400000">
            <a:off x="7048975" y="5765006"/>
            <a:ext cx="593407" cy="50863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BAECE9A-680D-447C-8648-C8D9CFB19434}"/>
              </a:ext>
            </a:extLst>
          </p:cNvPr>
          <p:cNvSpPr/>
          <p:nvPr/>
        </p:nvSpPr>
        <p:spPr>
          <a:xfrm rot="16200000">
            <a:off x="8191500" y="5674995"/>
            <a:ext cx="533400" cy="5067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88873555-7DCE-4ACA-AD67-8522DC31A5F1}"/>
              </a:ext>
            </a:extLst>
          </p:cNvPr>
          <p:cNvSpPr/>
          <p:nvPr/>
        </p:nvSpPr>
        <p:spPr>
          <a:xfrm>
            <a:off x="9066397" y="5585462"/>
            <a:ext cx="1409700" cy="68199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무기 종류</a:t>
            </a:r>
            <a:endParaRPr lang="en-US" altLang="ko-KR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687B68D-25C0-4312-BFDA-BAF88A4535FF}"/>
              </a:ext>
            </a:extLst>
          </p:cNvPr>
          <p:cNvSpPr/>
          <p:nvPr/>
        </p:nvSpPr>
        <p:spPr>
          <a:xfrm rot="16200000">
            <a:off x="6177916" y="3640453"/>
            <a:ext cx="549115" cy="84153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216BABD5-1594-4E0D-B01C-34407478493E}"/>
              </a:ext>
            </a:extLst>
          </p:cNvPr>
          <p:cNvSpPr/>
          <p:nvPr/>
        </p:nvSpPr>
        <p:spPr>
          <a:xfrm>
            <a:off x="6204823" y="3981449"/>
            <a:ext cx="495300" cy="487680"/>
          </a:xfrm>
          <a:prstGeom prst="smileyFace">
            <a:avLst>
              <a:gd name="adj" fmla="val -465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대각선 줄무늬 12">
            <a:extLst>
              <a:ext uri="{FF2B5EF4-FFF2-40B4-BE49-F238E27FC236}">
                <a16:creationId xmlns:a16="http://schemas.microsoft.com/office/drawing/2014/main" id="{6B7BB677-F87A-4676-AA03-2145F6452BA1}"/>
              </a:ext>
            </a:extLst>
          </p:cNvPr>
          <p:cNvSpPr/>
          <p:nvPr/>
        </p:nvSpPr>
        <p:spPr>
          <a:xfrm>
            <a:off x="5946039" y="4469129"/>
            <a:ext cx="549177" cy="567690"/>
          </a:xfrm>
          <a:prstGeom prst="diagStripe">
            <a:avLst>
              <a:gd name="adj" fmla="val 74138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749B277E-9D9F-419C-AB65-A49F6761D8EB}"/>
              </a:ext>
            </a:extLst>
          </p:cNvPr>
          <p:cNvSpPr/>
          <p:nvPr/>
        </p:nvSpPr>
        <p:spPr>
          <a:xfrm>
            <a:off x="6191428" y="4469129"/>
            <a:ext cx="522089" cy="56769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1/2 액자 14">
            <a:extLst>
              <a:ext uri="{FF2B5EF4-FFF2-40B4-BE49-F238E27FC236}">
                <a16:creationId xmlns:a16="http://schemas.microsoft.com/office/drawing/2014/main" id="{F1F89FC8-566F-4998-B715-B27A35282B26}"/>
              </a:ext>
            </a:extLst>
          </p:cNvPr>
          <p:cNvSpPr/>
          <p:nvPr/>
        </p:nvSpPr>
        <p:spPr>
          <a:xfrm rot="16200000">
            <a:off x="6578530" y="4399209"/>
            <a:ext cx="323851" cy="463689"/>
          </a:xfrm>
          <a:prstGeom prst="halfFram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9CF684E6-0A85-44BB-83E7-D76DCF3EEC47}"/>
              </a:ext>
            </a:extLst>
          </p:cNvPr>
          <p:cNvSpPr/>
          <p:nvPr/>
        </p:nvSpPr>
        <p:spPr>
          <a:xfrm>
            <a:off x="6808588" y="4545330"/>
            <a:ext cx="744855" cy="243838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AF9B3D59-A205-4B41-9DC7-623104250B36}"/>
              </a:ext>
            </a:extLst>
          </p:cNvPr>
          <p:cNvSpPr/>
          <p:nvPr/>
        </p:nvSpPr>
        <p:spPr>
          <a:xfrm>
            <a:off x="6192854" y="5036819"/>
            <a:ext cx="220980" cy="419101"/>
          </a:xfrm>
          <a:prstGeom prst="parallelogram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F3D4028A-96DA-4967-9F2B-09562412B318}"/>
              </a:ext>
            </a:extLst>
          </p:cNvPr>
          <p:cNvSpPr/>
          <p:nvPr/>
        </p:nvSpPr>
        <p:spPr>
          <a:xfrm>
            <a:off x="6479143" y="5036819"/>
            <a:ext cx="220980" cy="419101"/>
          </a:xfrm>
          <a:prstGeom prst="parallelogram">
            <a:avLst>
              <a:gd name="adj" fmla="val 2327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빗면 18">
            <a:extLst>
              <a:ext uri="{FF2B5EF4-FFF2-40B4-BE49-F238E27FC236}">
                <a16:creationId xmlns:a16="http://schemas.microsoft.com/office/drawing/2014/main" id="{66D9079A-0E12-4CFF-B60D-8D233CBFE46A}"/>
              </a:ext>
            </a:extLst>
          </p:cNvPr>
          <p:cNvSpPr/>
          <p:nvPr/>
        </p:nvSpPr>
        <p:spPr>
          <a:xfrm>
            <a:off x="10607040" y="1165860"/>
            <a:ext cx="1303020" cy="419100"/>
          </a:xfrm>
          <a:prstGeom prst="beve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돈</a:t>
            </a:r>
          </a:p>
        </p:txBody>
      </p:sp>
      <p:pic>
        <p:nvPicPr>
          <p:cNvPr id="20" name="그래픽 19" descr="개">
            <a:extLst>
              <a:ext uri="{FF2B5EF4-FFF2-40B4-BE49-F238E27FC236}">
                <a16:creationId xmlns:a16="http://schemas.microsoft.com/office/drawing/2014/main" id="{2F5D19AC-3AA7-4F73-9229-9E7EB1209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209599" y="3010854"/>
            <a:ext cx="2493527" cy="3184207"/>
          </a:xfrm>
          <a:prstGeom prst="rect">
            <a:avLst/>
          </a:prstGeom>
        </p:spPr>
      </p:pic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4E2B21B8-3A1D-4702-800D-4537EEFE1031}"/>
              </a:ext>
            </a:extLst>
          </p:cNvPr>
          <p:cNvSpPr/>
          <p:nvPr/>
        </p:nvSpPr>
        <p:spPr>
          <a:xfrm>
            <a:off x="5212198" y="1303020"/>
            <a:ext cx="2933582" cy="28194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HP: 1112223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C313F4-B7FF-4189-9845-6E2D33E482E3}"/>
              </a:ext>
            </a:extLst>
          </p:cNvPr>
          <p:cNvSpPr/>
          <p:nvPr/>
        </p:nvSpPr>
        <p:spPr>
          <a:xfrm>
            <a:off x="10787777" y="1692117"/>
            <a:ext cx="1122283" cy="4038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157</a:t>
            </a:r>
            <a:endParaRPr lang="ko-KR" altLang="en-US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55BAABBC-6F8A-458C-A254-BF6D036E359C}"/>
              </a:ext>
            </a:extLst>
          </p:cNvPr>
          <p:cNvSpPr/>
          <p:nvPr/>
        </p:nvSpPr>
        <p:spPr>
          <a:xfrm>
            <a:off x="5233568" y="1778264"/>
            <a:ext cx="1113892" cy="693581"/>
          </a:xfrm>
          <a:prstGeom prst="homePlate">
            <a:avLst>
              <a:gd name="adj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ATK 1675</a:t>
            </a:r>
          </a:p>
          <a:p>
            <a:pPr algn="ctr"/>
            <a:r>
              <a:rPr lang="en-US" altLang="ko-KR" sz="1200" dirty="0"/>
              <a:t>DEF: 896</a:t>
            </a:r>
            <a:endParaRPr lang="ko-KR" altLang="en-US" sz="1200" dirty="0"/>
          </a:p>
        </p:txBody>
      </p:sp>
      <p:sp>
        <p:nvSpPr>
          <p:cNvPr id="24" name="사각형: 빗면 23">
            <a:extLst>
              <a:ext uri="{FF2B5EF4-FFF2-40B4-BE49-F238E27FC236}">
                <a16:creationId xmlns:a16="http://schemas.microsoft.com/office/drawing/2014/main" id="{F7131538-B18B-4F12-979C-8BB68DF4E21E}"/>
              </a:ext>
            </a:extLst>
          </p:cNvPr>
          <p:cNvSpPr/>
          <p:nvPr/>
        </p:nvSpPr>
        <p:spPr>
          <a:xfrm>
            <a:off x="10509711" y="5595384"/>
            <a:ext cx="1409700" cy="68199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가방</a:t>
            </a:r>
            <a:endParaRPr lang="en-US" altLang="ko-KR" dirty="0"/>
          </a:p>
        </p:txBody>
      </p:sp>
      <p:pic>
        <p:nvPicPr>
          <p:cNvPr id="25" name="그래픽 24" descr="오리">
            <a:extLst>
              <a:ext uri="{FF2B5EF4-FFF2-40B4-BE49-F238E27FC236}">
                <a16:creationId xmlns:a16="http://schemas.microsoft.com/office/drawing/2014/main" id="{61155EAB-5F4C-451F-85A5-1F6158B5D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672874" y="2892853"/>
            <a:ext cx="1535548" cy="1442926"/>
          </a:xfrm>
          <a:prstGeom prst="rect">
            <a:avLst/>
          </a:prstGeom>
        </p:spPr>
      </p:pic>
      <p:sp>
        <p:nvSpPr>
          <p:cNvPr id="26" name="폭발: 14pt 25">
            <a:extLst>
              <a:ext uri="{FF2B5EF4-FFF2-40B4-BE49-F238E27FC236}">
                <a16:creationId xmlns:a16="http://schemas.microsoft.com/office/drawing/2014/main" id="{5B6FACD5-7E7A-40CF-BD70-44FB972DBFB2}"/>
              </a:ext>
            </a:extLst>
          </p:cNvPr>
          <p:cNvSpPr/>
          <p:nvPr/>
        </p:nvSpPr>
        <p:spPr>
          <a:xfrm>
            <a:off x="7238881" y="4425207"/>
            <a:ext cx="434340" cy="320041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85223740-E28A-46CA-A388-734A4F49059B}"/>
              </a:ext>
            </a:extLst>
          </p:cNvPr>
          <p:cNvSpPr/>
          <p:nvPr/>
        </p:nvSpPr>
        <p:spPr>
          <a:xfrm>
            <a:off x="8711565" y="4542365"/>
            <a:ext cx="236220" cy="85723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6B961547-DF59-413C-AF4A-4ABE4488887D}"/>
              </a:ext>
            </a:extLst>
          </p:cNvPr>
          <p:cNvSpPr/>
          <p:nvPr/>
        </p:nvSpPr>
        <p:spPr>
          <a:xfrm>
            <a:off x="8245556" y="4534668"/>
            <a:ext cx="236220" cy="85723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A1A21F36-C134-4D58-BA9C-4D44E698625A}"/>
              </a:ext>
            </a:extLst>
          </p:cNvPr>
          <p:cNvSpPr/>
          <p:nvPr/>
        </p:nvSpPr>
        <p:spPr>
          <a:xfrm>
            <a:off x="7728029" y="4542365"/>
            <a:ext cx="236220" cy="85723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폭발: 8pt 33">
            <a:extLst>
              <a:ext uri="{FF2B5EF4-FFF2-40B4-BE49-F238E27FC236}">
                <a16:creationId xmlns:a16="http://schemas.microsoft.com/office/drawing/2014/main" id="{9BB73E4E-A3E0-488E-8E25-ED7A333549E7}"/>
              </a:ext>
            </a:extLst>
          </p:cNvPr>
          <p:cNvSpPr/>
          <p:nvPr/>
        </p:nvSpPr>
        <p:spPr>
          <a:xfrm>
            <a:off x="8711565" y="4423860"/>
            <a:ext cx="354832" cy="33724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줄무늬가 있는 오른쪽 34">
            <a:extLst>
              <a:ext uri="{FF2B5EF4-FFF2-40B4-BE49-F238E27FC236}">
                <a16:creationId xmlns:a16="http://schemas.microsoft.com/office/drawing/2014/main" id="{0757CE59-B832-446B-B7F2-6EC345F7A681}"/>
              </a:ext>
            </a:extLst>
          </p:cNvPr>
          <p:cNvSpPr/>
          <p:nvPr/>
        </p:nvSpPr>
        <p:spPr>
          <a:xfrm>
            <a:off x="5212198" y="2948940"/>
            <a:ext cx="2461023" cy="434340"/>
          </a:xfrm>
          <a:prstGeom prst="stripedRightArrow">
            <a:avLst>
              <a:gd name="adj1" fmla="val 60526"/>
              <a:gd name="adj2" fmla="val 144737"/>
            </a:avLst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진행 방향</a:t>
            </a:r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9898A0E7-1149-4379-85A9-94845B3CE78F}"/>
              </a:ext>
            </a:extLst>
          </p:cNvPr>
          <p:cNvSpPr/>
          <p:nvPr/>
        </p:nvSpPr>
        <p:spPr>
          <a:xfrm>
            <a:off x="10316171" y="2787494"/>
            <a:ext cx="1624254" cy="1590198"/>
          </a:xfrm>
          <a:prstGeom prst="foldedCorner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적은 일정 거리 </a:t>
            </a:r>
            <a:r>
              <a:rPr lang="ko-KR" altLang="en-US" dirty="0" err="1">
                <a:solidFill>
                  <a:schemeClr val="tx1"/>
                </a:solidFill>
              </a:rPr>
              <a:t>접근시</a:t>
            </a:r>
            <a:r>
              <a:rPr lang="ko-KR" altLang="en-US" dirty="0">
                <a:solidFill>
                  <a:schemeClr val="tx1"/>
                </a:solidFill>
              </a:rPr>
              <a:t> 캐릭터를 공격</a:t>
            </a:r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1AB3E951-B51D-427A-B708-653B82E755AF}"/>
              </a:ext>
            </a:extLst>
          </p:cNvPr>
          <p:cNvSpPr/>
          <p:nvPr/>
        </p:nvSpPr>
        <p:spPr>
          <a:xfrm>
            <a:off x="3550427" y="4628088"/>
            <a:ext cx="2008490" cy="1760174"/>
          </a:xfrm>
          <a:prstGeom prst="foldedCorner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점점 강해지는 적에 대비해 캐릭터를 업그레이드</a:t>
            </a:r>
          </a:p>
        </p:txBody>
      </p:sp>
      <p:sp>
        <p:nvSpPr>
          <p:cNvPr id="38" name="사각형: 모서리가 접힌 도형 37">
            <a:extLst>
              <a:ext uri="{FF2B5EF4-FFF2-40B4-BE49-F238E27FC236}">
                <a16:creationId xmlns:a16="http://schemas.microsoft.com/office/drawing/2014/main" id="{340CD60B-0333-433D-98CA-22C7E282357C}"/>
              </a:ext>
            </a:extLst>
          </p:cNvPr>
          <p:cNvSpPr/>
          <p:nvPr/>
        </p:nvSpPr>
        <p:spPr>
          <a:xfrm>
            <a:off x="7234602" y="4824435"/>
            <a:ext cx="1173973" cy="818042"/>
          </a:xfrm>
          <a:prstGeom prst="foldedCorner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자동으로 공격</a:t>
            </a:r>
          </a:p>
        </p:txBody>
      </p:sp>
    </p:spTree>
    <p:extLst>
      <p:ext uri="{BB962C8B-B14F-4D97-AF65-F5344CB8AC3E}">
        <p14:creationId xmlns:p14="http://schemas.microsoft.com/office/powerpoint/2010/main" val="424876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E445E-D371-48B2-B5FD-35CDC4EA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AFDB7-5225-4DB3-AD6B-8A178C1F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4" descr="용사는 진행중 비슷한에 대한 이미지 검색결과">
            <a:extLst>
              <a:ext uri="{FF2B5EF4-FFF2-40B4-BE49-F238E27FC236}">
                <a16:creationId xmlns:a16="http://schemas.microsoft.com/office/drawing/2014/main" id="{8B33A987-3BF0-4156-8998-D79D84C2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16" y="803186"/>
            <a:ext cx="8450771" cy="474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BDAE81BE-6265-45C8-BF92-054428B44DAA}"/>
              </a:ext>
            </a:extLst>
          </p:cNvPr>
          <p:cNvSpPr/>
          <p:nvPr/>
        </p:nvSpPr>
        <p:spPr>
          <a:xfrm>
            <a:off x="7872674" y="3219061"/>
            <a:ext cx="2416629" cy="2332653"/>
          </a:xfrm>
          <a:prstGeom prst="foldedCorner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적을 죽일때마다 일정량의 골드와 낮은 확률로 무기 획득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골드는 공격력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체력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방어력을 강화하는데 사용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9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A5CB-3B68-4A44-BB3E-C87898EC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3275"/>
            <a:ext cx="3208421" cy="2093738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개발 범위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A17C7202-F95D-4E50-AE9A-DEDA8F112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171464"/>
              </p:ext>
            </p:extLst>
          </p:nvPr>
        </p:nvGraphicFramePr>
        <p:xfrm>
          <a:off x="610267" y="865197"/>
          <a:ext cx="11068387" cy="5874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09">
                  <a:extLst>
                    <a:ext uri="{9D8B030D-6E8A-4147-A177-3AD203B41FA5}">
                      <a16:colId xmlns:a16="http://schemas.microsoft.com/office/drawing/2014/main" val="2561354967"/>
                    </a:ext>
                  </a:extLst>
                </a:gridCol>
                <a:gridCol w="4995223">
                  <a:extLst>
                    <a:ext uri="{9D8B030D-6E8A-4147-A177-3AD203B41FA5}">
                      <a16:colId xmlns:a16="http://schemas.microsoft.com/office/drawing/2014/main" val="3302735943"/>
                    </a:ext>
                  </a:extLst>
                </a:gridCol>
                <a:gridCol w="4390255">
                  <a:extLst>
                    <a:ext uri="{9D8B030D-6E8A-4147-A177-3AD203B41FA5}">
                      <a16:colId xmlns:a16="http://schemas.microsoft.com/office/drawing/2014/main" val="1377566882"/>
                    </a:ext>
                  </a:extLst>
                </a:gridCol>
              </a:tblGrid>
              <a:tr h="346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92753"/>
                  </a:ext>
                </a:extLst>
              </a:tr>
              <a:tr h="606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기술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무기에 마다 다른 공격을 자동으로 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스킬 버튼으로 스킬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89446"/>
                  </a:ext>
                </a:extLst>
              </a:tr>
              <a:tr h="1045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스테이지에 제한이 없고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일정 스테이지 마다 강력한 보스가 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여러가지 테마를 만들어서 스테이지가 진행될 때 마다 배경과 적이 바뀜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68954"/>
                  </a:ext>
                </a:extLst>
              </a:tr>
              <a:tr h="1013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일정거리에 접근하면 자동 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근거리 적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가까이 오면 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원거리 적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일정 거리에 접근하면 원거리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 공격과 근거리 공격을 같이하는 적 추가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스킬을 사용하는 보스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53068"/>
                  </a:ext>
                </a:extLst>
              </a:tr>
              <a:tr h="606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스테이지가 올라 갈때마다 적의 능력치가 상승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 증가 시 다양한 스킬 패턴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670117"/>
                  </a:ext>
                </a:extLst>
              </a:tr>
              <a:tr h="510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피격 시 체력 감소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골드를 이용해 플레이어 맘대로 능력치 증가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적 처치 시 골드 획득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적 처치 시 일정 확률 무기 획득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처치 시 무기 뿐만 아니라 방어구도 획득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장비 마다 다른 스킬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64055"/>
                  </a:ext>
                </a:extLst>
              </a:tr>
              <a:tr h="467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피격 소리 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68748"/>
                  </a:ext>
                </a:extLst>
              </a:tr>
              <a:tr h="546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에니메이션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캐릭터의 사격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적의 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걷기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스킬 모션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91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76551-943F-4536-A4E7-FE69CE8D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6401" y="-537654"/>
            <a:ext cx="3498979" cy="2456442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개발 계획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4DDD07E1-5238-4A66-8131-062EB3606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3585"/>
              </p:ext>
            </p:extLst>
          </p:nvPr>
        </p:nvGraphicFramePr>
        <p:xfrm>
          <a:off x="657726" y="1171074"/>
          <a:ext cx="10726071" cy="5491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10989247"/>
                    </a:ext>
                  </a:extLst>
                </a:gridCol>
                <a:gridCol w="2502569">
                  <a:extLst>
                    <a:ext uri="{9D8B030D-6E8A-4147-A177-3AD203B41FA5}">
                      <a16:colId xmlns:a16="http://schemas.microsoft.com/office/drawing/2014/main" val="1443730989"/>
                    </a:ext>
                  </a:extLst>
                </a:gridCol>
                <a:gridCol w="6699502">
                  <a:extLst>
                    <a:ext uri="{9D8B030D-6E8A-4147-A177-3AD203B41FA5}">
                      <a16:colId xmlns:a16="http://schemas.microsoft.com/office/drawing/2014/main" val="394886404"/>
                    </a:ext>
                  </a:extLst>
                </a:gridCol>
              </a:tblGrid>
              <a:tr h="63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rgbClr val="ECF5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수집과 좌표처리</a:t>
                      </a:r>
                    </a:p>
                  </a:txBody>
                  <a:tcPr>
                    <a:solidFill>
                      <a:srgbClr val="ECF5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사용할 리소스 수집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각 버튼과 캐릭터들의 좌표 지정</a:t>
                      </a:r>
                    </a:p>
                  </a:txBody>
                  <a:tcPr>
                    <a:solidFill>
                      <a:srgbClr val="E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496910"/>
                  </a:ext>
                </a:extLst>
              </a:tr>
              <a:tr h="63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캐릭터와 기본 기능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 애니메이션과 기본 행동 구현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 업그레이드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무기 구현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공격력에 따른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방어력에 따라 받는 데미지 처리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67612"/>
                  </a:ext>
                </a:extLst>
              </a:tr>
              <a:tr h="63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40504"/>
                  </a:ext>
                </a:extLst>
              </a:tr>
              <a:tr h="63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적의 공격 구현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범위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데미지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속도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적의 애니메이션과 이동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21248"/>
                  </a:ext>
                </a:extLst>
              </a:tr>
              <a:tr h="63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추가 구현 및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구현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도움말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 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배속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~ 4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822400"/>
                  </a:ext>
                </a:extLst>
              </a:tr>
              <a:tr h="63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장비와 스킬 추가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장비를 관리하는 가방 기능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28142"/>
                  </a:ext>
                </a:extLst>
              </a:tr>
              <a:tr h="63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적 추가 기능 및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밸런스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적의 스킬 및 행동 패턴 추가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적이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드롭하는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장비 추가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밸런스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8265"/>
                  </a:ext>
                </a:extLst>
              </a:tr>
              <a:tr h="63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최종 점검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7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75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60367-4571-462A-AAE6-5CD15795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22C6D7-0245-4C8E-93AB-46ADA6593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743091"/>
              </p:ext>
            </p:extLst>
          </p:nvPr>
        </p:nvGraphicFramePr>
        <p:xfrm>
          <a:off x="4732420" y="803275"/>
          <a:ext cx="7202906" cy="519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822">
                  <a:extLst>
                    <a:ext uri="{9D8B030D-6E8A-4147-A177-3AD203B41FA5}">
                      <a16:colId xmlns:a16="http://schemas.microsoft.com/office/drawing/2014/main" val="1835351930"/>
                    </a:ext>
                  </a:extLst>
                </a:gridCol>
                <a:gridCol w="1556084">
                  <a:extLst>
                    <a:ext uri="{9D8B030D-6E8A-4147-A177-3AD203B41FA5}">
                      <a16:colId xmlns:a16="http://schemas.microsoft.com/office/drawing/2014/main" val="2503313674"/>
                    </a:ext>
                  </a:extLst>
                </a:gridCol>
              </a:tblGrid>
              <a:tr h="866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027804"/>
                  </a:ext>
                </a:extLst>
              </a:tr>
              <a:tr h="866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게임 컨셉이 잘 표현되었는가</a:t>
                      </a:r>
                      <a:r>
                        <a:rPr lang="en-US" altLang="ko-KR" sz="2400" dirty="0"/>
                        <a:t>?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2650"/>
                  </a:ext>
                </a:extLst>
              </a:tr>
              <a:tr h="866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게임 핵심 메카닉의 제시가 잘 되었는가</a:t>
                      </a:r>
                      <a:r>
                        <a:rPr lang="en-US" altLang="ko-KR" sz="2400" dirty="0"/>
                        <a:t>?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69710"/>
                  </a:ext>
                </a:extLst>
              </a:tr>
              <a:tr h="866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게임 실행 흐름이 잘 표현되었는가</a:t>
                      </a:r>
                      <a:r>
                        <a:rPr lang="en-US" altLang="ko-KR" sz="2400" dirty="0"/>
                        <a:t>?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11686"/>
                  </a:ext>
                </a:extLst>
              </a:tr>
              <a:tr h="866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개발 범위가 구체적이며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측정 가능한가</a:t>
                      </a:r>
                      <a:r>
                        <a:rPr lang="en-US" altLang="ko-KR" sz="2400" dirty="0"/>
                        <a:t>?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46729"/>
                  </a:ext>
                </a:extLst>
              </a:tr>
              <a:tr h="866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개발 계획이 구체적이며 실행가능한가</a:t>
                      </a:r>
                      <a:r>
                        <a:rPr lang="en-US" altLang="ko-KR" sz="2400" dirty="0"/>
                        <a:t>?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80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22127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152</TotalTime>
  <Words>402</Words>
  <Application>Microsoft Office PowerPoint</Application>
  <PresentationFormat>와이드스크린</PresentationFormat>
  <Paragraphs>110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Adobe 고딕 Std B</vt:lpstr>
      <vt:lpstr>맑은 고딕</vt:lpstr>
      <vt:lpstr>Calibri Light</vt:lpstr>
      <vt:lpstr>Rockwell</vt:lpstr>
      <vt:lpstr>Wingdings</vt:lpstr>
      <vt:lpstr>Atlas</vt:lpstr>
      <vt:lpstr>2D 프로그래밍 1차 발표</vt:lpstr>
      <vt:lpstr>게임 컨셉</vt:lpstr>
      <vt:lpstr>PowerPoint 프레젠테이션</vt:lpstr>
      <vt:lpstr>화면 구성</vt:lpstr>
      <vt:lpstr>게임 진행 방식</vt:lpstr>
      <vt:lpstr>PowerPoint 프레젠테이션</vt:lpstr>
      <vt:lpstr>개발 범위</vt:lpstr>
      <vt:lpstr>개발 계획</vt:lpstr>
      <vt:lpstr>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프로그래밍 1차 발표</dc:title>
  <dc:creator>한성재</dc:creator>
  <cp:lastModifiedBy>한성재</cp:lastModifiedBy>
  <cp:revision>12</cp:revision>
  <dcterms:created xsi:type="dcterms:W3CDTF">2017-10-16T14:00:01Z</dcterms:created>
  <dcterms:modified xsi:type="dcterms:W3CDTF">2017-10-17T00:08:23Z</dcterms:modified>
</cp:coreProperties>
</file>