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40" r:id="rId2"/>
    <p:sldId id="402" r:id="rId3"/>
    <p:sldId id="493" r:id="rId4"/>
    <p:sldId id="494" r:id="rId5"/>
    <p:sldId id="507" r:id="rId6"/>
    <p:sldId id="508" r:id="rId7"/>
    <p:sldId id="503" r:id="rId8"/>
    <p:sldId id="504" r:id="rId9"/>
    <p:sldId id="505" r:id="rId10"/>
    <p:sldId id="506" r:id="rId11"/>
    <p:sldId id="521" r:id="rId12"/>
    <p:sldId id="509" r:id="rId13"/>
    <p:sldId id="519" r:id="rId14"/>
    <p:sldId id="514" r:id="rId15"/>
    <p:sldId id="516" r:id="rId16"/>
    <p:sldId id="520" r:id="rId17"/>
    <p:sldId id="511" r:id="rId18"/>
    <p:sldId id="515" r:id="rId19"/>
    <p:sldId id="518" r:id="rId20"/>
    <p:sldId id="510" r:id="rId21"/>
    <p:sldId id="512" r:id="rId22"/>
    <p:sldId id="513" r:id="rId23"/>
    <p:sldId id="517" r:id="rId24"/>
    <p:sldId id="403" r:id="rId25"/>
    <p:sldId id="404" r:id="rId26"/>
    <p:sldId id="501" r:id="rId27"/>
    <p:sldId id="502" r:id="rId28"/>
    <p:sldId id="40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" id="{AA925435-DCB7-45F0-B13D-E4B20CB6CC93}">
          <p14:sldIdLst>
            <p14:sldId id="507"/>
          </p14:sldIdLst>
        </p14:section>
        <p14:section name="Power" id="{FDF4BD56-1E5C-4ADF-AC4E-D616207C9588}">
          <p14:sldIdLst>
            <p14:sldId id="508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  <p14:sldId id="521"/>
          </p14:sldIdLst>
        </p14:section>
        <p14:section name="Inductance" id="{A0F44850-B087-48E8-8D96-C0CD37809C34}">
          <p14:sldIdLst>
            <p14:sldId id="509"/>
          </p14:sldIdLst>
        </p14:section>
        <p14:section name="(Right/Left) Hand Rule" id="{9D1A950C-8DCA-4E36-9D15-AA5AB825BAE5}">
          <p14:sldIdLst>
            <p14:sldId id="519"/>
          </p14:sldIdLst>
        </p14:section>
        <p14:section name="Magnetic Field" id="{30B5D271-1449-4637-9A0F-5DCD8080371C}">
          <p14:sldIdLst>
            <p14:sldId id="514"/>
          </p14:sldIdLst>
        </p14:section>
        <p14:section name="Magnetic Flux" id="{BF139501-8C69-455B-93AC-5BB8D389A0BB}">
          <p14:sldIdLst>
            <p14:sldId id="516"/>
            <p14:sldId id="520"/>
          </p14:sldIdLst>
        </p14:section>
        <p14:section name="Permeability" id="{A524D948-D0A9-453B-BC5C-EF08D0B6E740}">
          <p14:sldIdLst>
            <p14:sldId id="511"/>
          </p14:sldIdLst>
        </p14:section>
        <p14:section name="Electric Field" id="{DBF07CD3-CEC3-4CA4-A676-44E73F6FBF52}">
          <p14:sldIdLst>
            <p14:sldId id="515"/>
          </p14:sldIdLst>
        </p14:section>
        <p14:section name="Permittivity" id="{09C9ECB4-EBCB-4DBD-BFC7-7A28EB6BC0E8}">
          <p14:sldIdLst>
            <p14:sldId id="518"/>
          </p14:sldIdLst>
        </p14:section>
        <p14:section name="Capacitance" id="{2952E6EE-611F-42E6-9A14-B2ABA2F4DEF6}">
          <p14:sldIdLst>
            <p14:sldId id="510"/>
          </p14:sldIdLst>
        </p14:section>
        <p14:section name="Maxwell's Equations" id="{5AC53181-D3D6-4D72-9BF4-29743017B379}">
          <p14:sldIdLst>
            <p14:sldId id="512"/>
          </p14:sldIdLst>
        </p14:section>
        <p14:section name="Vector Field" id="{F7D00A2B-9FE9-4EB5-BE20-18013E715EA5}">
          <p14:sldIdLst>
            <p14:sldId id="513"/>
          </p14:sldIdLst>
        </p14:section>
        <p14:section name="Tensor" id="{27E04596-64D6-40C5-84DE-822273970CCF}">
          <p14:sldIdLst>
            <p14:sldId id="517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3020" autoAdjust="0"/>
  </p:normalViewPr>
  <p:slideViewPr>
    <p:cSldViewPr snapToGrid="0">
      <p:cViewPr>
        <p:scale>
          <a:sx n="66" d="100"/>
          <a:sy n="66" d="100"/>
        </p:scale>
        <p:origin x="160" y="-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https://ko.wikipedia.org/wiki/%EC%98%A4%EB%A5%B8%EC%86%90_%EB%B2%95%EC%B9%99</a:t>
            </a:r>
          </a:p>
          <a:p>
            <a:r>
              <a:rPr lang="en-US" altLang="ko-KR" dirty="0"/>
              <a:t>https://blog.naver.com/bjgim21/220231374695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55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https://ko.wikipedia.org/wiki/%EC%9E%90%EA%B8%B0%EC%9E%A5</a:t>
            </a:r>
          </a:p>
          <a:p>
            <a:r>
              <a:rPr lang="en-US" altLang="ko-KR" dirty="0"/>
              <a:t>https://ko.wikipedia.org/wiki/%EB%A1%9C%EB%9F%B0%EC%B8%A0_%ED%9E%98</a:t>
            </a:r>
          </a:p>
          <a:p>
            <a:r>
              <a:rPr lang="en-US" altLang="ko-KR" dirty="0"/>
              <a:t>https://ko.wikipedia.org/wiki/%EB%A1%9C%EB%9F%B0%EC%B8%A0_%EB%B3%80%ED%99%98</a:t>
            </a:r>
          </a:p>
          <a:p>
            <a:r>
              <a:rPr lang="en-US" altLang="ko-KR" dirty="0"/>
              <a:t>https://ko.wikipedia.org/wiki/%EC%A0%90%EC%A0%84%ED</a:t>
            </a:r>
            <a:r>
              <a:rPr lang="en-US" altLang="ko-KR"/>
              <a:t>%95%98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https://ko.wikipedia.org/wiki/%EC%9E%90%EA%B8%B0_%EC%84%A0%EC%86%8D</a:t>
            </a:r>
          </a:p>
          <a:p>
            <a:r>
              <a:rPr lang="en-US" altLang="ko-KR" dirty="0"/>
              <a:t>https://ko.wikipedia.org/wiki/%EA%B0%80%EC%9A%B0%EC%8A%A4_%EC%9E%90%EA%B8%B0_%EB%B2%95%EC%B9%99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https://ko.wikipedia.org/wiki/%EB%B9%84%EC%98%A4-%EC%82%AC%EB%B0%94%EB%A5%B4_%EB%B2%95%EC%B9%99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5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https://ko.wikipedia.org/wiki/%ED%88%AC%EC%9E%90%EC%9C%A8</a:t>
            </a:r>
          </a:p>
          <a:p>
            <a:r>
              <a:rPr lang="en-US" altLang="ko-KR" dirty="0"/>
              <a:t>https://ko.wikipedia.org/wiki/%EC%9E%90%EA%B8%B0%ED%99%94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0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https://ko.wikipedia.org/wiki/%EC%A0%84%EA%B8%B0%EC%9E%A5</a:t>
            </a:r>
          </a:p>
          <a:p>
            <a:r>
              <a:rPr lang="en-US" altLang="ko-KR" dirty="0"/>
              <a:t>https://ko.wikipedia.org/wiki/%EC%A0%84%EA%B8%B0_%EC%8C%8D%EA%B7%B9%EC%9E%90_%EB%AA%A8%EB%A9%98%ED%8A%B8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6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https://ko.wikipedia.org/wiki/%EC%9C%A0%EC%A0%84%EC%9C%A8</a:t>
            </a:r>
          </a:p>
          <a:p>
            <a:r>
              <a:rPr lang="en-US" altLang="ko-KR" dirty="0"/>
              <a:t>https://ko.wikipedia.org/wiki/%EB%B3%80%EC%9C%84%EC%9E%A5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13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https://ko.wikipedia.org/wiki/%EB%A7%A5%EC%8A%A4%EC%9B%B0_%EB%B0%A9%EC%A0%95%EC%8B%9D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48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https://ko.wikipedia.org/wiki/%EB%B2%A1%ED%84%B0%EC%9E%A5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https://ko.wikipedia.org/wiki/%EC%A0%84%EC%9C%84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https://ko.wikipedia.org/wiki/%ED%85%90%EC%84%9C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4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https://ko.wikipedia.org/wiki/%EC%BF%A8%EB%A1%B1_%EB%B2%95%EC%B9%99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93331"/>
                  </p:ext>
                </p:extLst>
              </p:nvPr>
            </p:nvGraphicFramePr>
            <p:xfrm>
              <a:off x="83626" y="868117"/>
              <a:ext cx="9862693" cy="4092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93331"/>
                  </p:ext>
                </p:extLst>
              </p:nvPr>
            </p:nvGraphicFramePr>
            <p:xfrm>
              <a:off x="83626" y="868117"/>
              <a:ext cx="9862693" cy="4092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0927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98" r="-309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정현파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(Sinusoidal Wave)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6760871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(Sinusoidal Wave)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사인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코사인 함수로 표현되는 주기적인 파동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y(t) = Asin(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[y(t):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파형의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(Amplitude),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(Angular Frequency),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일정한 주기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(T=1/f)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파형의 최대값으로 파동의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파동이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시작할 때의 초기 각도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라디안 단위로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/T)[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rad/s]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회전운동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 [rad]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y(t)=Asin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Asinωt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or y(t)=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(ω=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t, y=Asin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𝟏𝟎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[Hz]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6760871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8" r="-203" b="-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40B37A-467E-543C-FD25-0C619B104971}"/>
              </a:ext>
            </a:extLst>
          </p:cNvPr>
          <p:cNvGrpSpPr/>
          <p:nvPr/>
        </p:nvGrpSpPr>
        <p:grpSpPr>
          <a:xfrm>
            <a:off x="13312346" y="1931773"/>
            <a:ext cx="4221892" cy="4221892"/>
            <a:chOff x="6096000" y="2156254"/>
            <a:chExt cx="4221892" cy="42218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6FC8FA0-7AD7-6E3A-62C7-67B3AB530A2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14A557-E061-39ED-2861-F4820C6C29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62ED276-9089-2069-FA71-73537188B337}"/>
                </a:ext>
              </a:extLst>
            </p:cNvPr>
            <p:cNvSpPr/>
            <p:nvPr/>
          </p:nvSpPr>
          <p:spPr>
            <a:xfrm>
              <a:off x="6921843" y="3006811"/>
              <a:ext cx="2570206" cy="25207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D43C03D-639B-055E-6D36-664473B4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946" y="3509433"/>
              <a:ext cx="1023837" cy="75776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79165C-2D05-ECCD-9C78-5DCB90C8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783" y="3509433"/>
              <a:ext cx="0" cy="75776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4013C6-B200-CEAB-690F-F7E0A3FAE6D2}"/>
                </a:ext>
              </a:extLst>
            </p:cNvPr>
            <p:cNvCxnSpPr>
              <a:cxnSpLocks/>
            </p:cNvCxnSpPr>
            <p:nvPr/>
          </p:nvCxnSpPr>
          <p:spPr>
            <a:xfrm>
              <a:off x="8206945" y="3509432"/>
              <a:ext cx="102383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E61C5-A863-089F-A562-8BC15C844A8C}"/>
                </a:ext>
              </a:extLst>
            </p:cNvPr>
            <p:cNvSpPr txBox="1"/>
            <p:nvPr/>
          </p:nvSpPr>
          <p:spPr>
            <a:xfrm>
              <a:off x="9150350" y="4267200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x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CC7475-217A-AA2F-4AA5-9DCF8B4C2BDF}"/>
                </a:ext>
              </a:extLst>
            </p:cNvPr>
            <p:cNvSpPr txBox="1"/>
            <p:nvPr/>
          </p:nvSpPr>
          <p:spPr>
            <a:xfrm>
              <a:off x="8005861" y="3386321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y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0B1E4-CB32-EE87-F1AF-53667216ACBC}"/>
                </a:ext>
              </a:extLst>
            </p:cNvPr>
            <p:cNvSpPr txBox="1"/>
            <p:nvPr/>
          </p:nvSpPr>
          <p:spPr>
            <a:xfrm>
              <a:off x="8046705" y="4236878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O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7036B-16C5-4B38-CA48-C258A680C97B}"/>
                </a:ext>
              </a:extLst>
            </p:cNvPr>
            <p:cNvSpPr txBox="1"/>
            <p:nvPr/>
          </p:nvSpPr>
          <p:spPr>
            <a:xfrm>
              <a:off x="8504600" y="3995522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807F9AE7-B315-E49B-7126-D00ECB14CEB4}"/>
                </a:ext>
              </a:extLst>
            </p:cNvPr>
            <p:cNvSpPr/>
            <p:nvPr/>
          </p:nvSpPr>
          <p:spPr>
            <a:xfrm>
              <a:off x="7961695" y="4039480"/>
              <a:ext cx="497308" cy="455442"/>
            </a:xfrm>
            <a:prstGeom prst="arc">
              <a:avLst>
                <a:gd name="adj1" fmla="val 19434002"/>
                <a:gd name="adj2" fmla="val 73038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809D0C-C59E-5F66-1C2A-A07F72BED19D}"/>
                </a:ext>
              </a:extLst>
            </p:cNvPr>
            <p:cNvSpPr txBox="1"/>
            <p:nvPr/>
          </p:nvSpPr>
          <p:spPr>
            <a:xfrm>
              <a:off x="8241714" y="266726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D8F245-BE03-97B8-C6B6-ECA28775D3E6}"/>
                </a:ext>
              </a:extLst>
            </p:cNvPr>
            <p:cNvSpPr txBox="1"/>
            <p:nvPr/>
          </p:nvSpPr>
          <p:spPr>
            <a:xfrm>
              <a:off x="9526816" y="395942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967B6-450D-C6E3-A45B-DEFCE57A82FB}"/>
                </a:ext>
              </a:extLst>
            </p:cNvPr>
            <p:cNvSpPr txBox="1"/>
            <p:nvPr/>
          </p:nvSpPr>
          <p:spPr>
            <a:xfrm>
              <a:off x="8558504" y="3598589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r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14D54-2251-8664-8C68-1497E97CD888}"/>
                </a:ext>
              </a:extLst>
            </p:cNvPr>
            <p:cNvSpPr txBox="1"/>
            <p:nvPr/>
          </p:nvSpPr>
          <p:spPr>
            <a:xfrm>
              <a:off x="9114780" y="2419706"/>
              <a:ext cx="114580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r cos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r sin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617DF9D-E4AC-D045-5ABC-1B87CB21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06" y="1006055"/>
            <a:ext cx="2721211" cy="27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772030"/>
                  </p:ext>
                </p:extLst>
              </p:nvPr>
            </p:nvGraphicFramePr>
            <p:xfrm>
              <a:off x="83626" y="868117"/>
              <a:ext cx="12019474" cy="6935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 전류가 흐를 때 생성되는 자기장에 의해 유도되는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변화율에 비례해 유도 전압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Wb/A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𝒅𝑰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회로에서 전하를 이동시키는데 필요한 에너지를 제공하는 물리적 원인이며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한 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이동시키기 위해 필요한 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이동된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(Electromagnetic induction):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인덕턴스의 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electromotive force):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발생하는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(Self-inductance):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코일에서 전류 변화에 의해 자기장이 형성되고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물리적 특성에 따라 결정됨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(Mutual inductance):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이상의 코일에서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코일의 전류 변화가 다른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코일의 상대적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결합 정도에 따라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𝒅𝒊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근접할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전류 변화를 시키면 전자유도 작용에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권수를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[H],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 (M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봐도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M=N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에는 코일을 통과하지 못하는 누설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(Leakage 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인한 손실이 있어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작아짐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결합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coefficient):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𝜶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전기적인 효율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전자적 결합정도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0&lt;=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&lt;=1)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저항과의 차이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인덕턴스는 전류의 변화율에 따라 반응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자기장에 에너지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LI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10-7 H/m],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재료의 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자화하는지를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모터 및 발전기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772030"/>
                  </p:ext>
                </p:extLst>
              </p:nvPr>
            </p:nvGraphicFramePr>
            <p:xfrm>
              <a:off x="83626" y="868117"/>
              <a:ext cx="12019474" cy="6935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93572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176" r="-253" b="-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71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오른손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(Right-hand Rule)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58086"/>
              </p:ext>
            </p:extLst>
          </p:nvPr>
        </p:nvGraphicFramePr>
        <p:xfrm>
          <a:off x="83626" y="868117"/>
          <a:ext cx="1201947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(Right-hand Rule)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삼차원 공간에서 좌표계의 오른손 좌표계를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잡는법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벡터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근거한 오른손 좌표계의 회전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나선형 감기는 방향 등의 정의를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액체의 회전을 나타내기 위해 벡터가 정의되어야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어떻게 해당하는 회전이 발생하는지 이해하기 위해 회전 벡터를 정의하는 것이 필요할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앙페르의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나사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(Ampere’s law):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방향과 자기장 방향의 관계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자기장을 만들면서 솔레노이드에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손가락을 전류 방향으로 하고 솔레노이드 주변에서 오른손을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감싸쥘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때 엄지 손가락은 자기의 북쪽 방향을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직선 도선을 통과할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손가락은 전류의 흐름을 가리키고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나머지는 전기력선의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자속방향을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(Fleming’s right-hand rule):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운동에너지가 전기에너지로 바뀌는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힘이 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힘에 대해 수직방향으로 전류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전류의 방향은 자기장 변화를 방해하는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움직임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전기에너지가 운동에너지로 바뀌는 경우를 설명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전류가 흐르면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전류에 대해 수직방향으로 힘 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7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Field)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32614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자석이나 전류에 의해 자기력이 작용하는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자기력을 매개하는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방향을 연속적으로 이은 선의 간격이 촘촘할수록 자기장의 세기가 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B(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Magnetic flux density), H(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자계 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Magnetic field strength)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테슬라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G(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(1 T = 10,000 G)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Oe(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에르스텟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서로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매질에서는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전기장과 마찬가지로 힘으로 정의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없을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 F = q(v × B) [F: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전계 내 전하가 받는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(N),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자기장 안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단위 전류가 흐르는 단위 길이의 도선이 자기장 속 수직으로 놓일 때 받는 힘으로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N/(Am), T, Wb/m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고리 모양의 도선이 느끼는 자기력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𝒅𝒍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값을 가지고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도선에서 전류가 흐르는 방향으로 주어짐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점전하가 만드는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자기장은 각 전하가 만드는 자기장의 합으로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일정한 속도로 움직이는 경우 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면적 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전자기장 안에서 받는 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물체는 전기장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qv×B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힘을 받음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[E: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×: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인해 입자는 오른손 법칙에 따라 나선형을 그리며 움직임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(Point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부피는 없고 전하량만 가진 이론적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32614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004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34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자기선속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Flux)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Flux)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다발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자속으로 불림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가상의 곡면에 작용하는 총 자기력을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곡면의 넓이와 곡면에 대해 수직인 자기장 성분의 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Wb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1 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𝒅𝑺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 면적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있는 공간 상의 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둘레를 이루는 폐곡선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 무한소 면적 요소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수직인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지나는 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선속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적분의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가우스의 자기 법칙에 따라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자기력선은 끊어지지 않거나 없어지지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(∇ ‧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0, [∇ ‧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벡터장의 발산을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서로 다르지만 둘레가 같은 곡면의 자기선속은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둘레가 같으면 곡면을 통과하는 자기력선의 수는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크기가 변하면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변화 속도에 비례하는 크기의 전기장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전자기파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 자기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(Gauss’s Law for Magnetism)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닫힌 곡면에 대해 그 곡면을 지나는 자기력선의 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곡면으로 둘러싸인 공간 안의 자기원천의 관계를 나타내는 물리법칙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𝒅𝑨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미소 면적을 나타내는 벡터로 지점의 접평면에서 바깥쪽을 향하는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법선벡터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면적분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자성에 대한 가우스 법칙의 미분형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∇ ‧ B = 0 (∇ ‧: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[Divergence],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극이 같이 있어야 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고립된 자극이 없음을 나타내는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80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비오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사바르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Biot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-Savart Law)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Biot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-Savart Law)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전류에 수직이고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전류에서의 거리의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역제곱에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비례한다는 물리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연관있음을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알려줌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무한소의 길이의 전선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따라 흐른다고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무한소의 전선에 흐르는 전류에 의해 발생하는 무한소의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dB(r)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𝒅𝑩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𝑰𝒅𝒍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요소에서 자기장을 측정하는 지점까지의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유한한 길이의 전선을 따라 흐르는 전류의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양변을 적분해 전류로 인해 발생하는 총 자기장을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직선 전류에 의한 자기장과 솔레노이드 내부의 자기장은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앙페르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법칙을 이용해 구하고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법칙은 원형 전류 중심에서의 자기장 세기를 구하는데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109C3CE-3EE6-7AC1-0DF2-F3953999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2738" y="2629073"/>
            <a:ext cx="2849078" cy="19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투자율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(Permeability)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71745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하는지를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매질에서 자기장세기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만들어지면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투자율은 비례 상수이고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tensor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투자율과 상대 투자율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투자율은 통상적으로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[H/m]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(Relative permeability)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susceptibility)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1 =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(Magnetization)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성질을 가진 물질이 자기 모멘트 밀도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자기화는 외부 자기장에 의해 유도된 자기 모멘트의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균일한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속 포함된 유도 자기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m=VM)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𝛍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71745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3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282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(Electric Field)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3284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공간 상의 어느 점에 있는 시험 전하에 가해주는 단위 전하량 당 전기력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상에 전하가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전하에 의해 생기는 공간상 각 지점의 전위의 기울기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 한 점의 전기장 크기는 지점에 단위 전하를 놓았을 때 전하가 받는 전기력으로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or N/C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뉴턴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전하가 갖는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사이의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𝒛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z: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전하 사이의 중점으로부터 특정 위치까지의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 Moment)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전하로 이루어진 계의 극성을 재는 척도의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모멘트를 가진 계를 전기 쌍극자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양전하와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음전하로부터 양전하를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점잔하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기준점으로부터 각 점전하를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계가 전기적 중성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아무 기준점으로부터 계산해도 값이 변하지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연속적 전하가 분포할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𝒓𝒅𝒒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기준점으로부터의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분포하는 전체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p(r):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분포를 나타내는 전하 밀도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계의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따라 달라짐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통상적으로 질량 중심을 기준점으로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5551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7" r="-253" b="-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76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유전율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(Permittivity)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(Permittivity)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사이에 전기장이 작용할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사이의 매질이 전기장에 미치는 영향을 나타내는 물리적 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저장할 수 있는 전하량으로 볼 수도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양의 물질이라도 유전율이 높으면 더 많은 전하를 저장하기 때문에 저장된 전하량이 동일할 때 유전율이 높을수록 전기장 세기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D(Electric Displacement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물질에 가해진 전기장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얼마나 물질의 구성에 영향을 미치는지 나타내는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E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가질 때 스칼라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전기장은 전하에 의해 발생하는 같은 현상을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전하의 전기선속을 나타내는데 유용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전기장은 전기선속 내 단위 전하에 작용하는 힘을 측정하는데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진공에서 둘 사이의 관계를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(Scale factor)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8.854 ×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[F/m]]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(Displacement Field)/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전기선속밀도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flux density):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속에서 전기장의 효과를 나타내는 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D,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유전율은 실수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 가해진 전자기장의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등 여러 요인에 영향을 받기 때문에 일반적으로 유전율은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F/m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constant],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.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𝟖𝟓𝟒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/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𝑫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유전율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 유전율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슬라이드 노트에 있는 링크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가진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평행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갖지 않는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복굴절 현상이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일어남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 전자기파 위상속도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물질의 유전율과 자기 투과율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결정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𝜺𝝁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가해지면 전류가 흐르고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 전류는 전도전류와 변위전류로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하전입자가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직접 전하를 전달하여 생기는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전기장에 용수철처럼 탄성반응을 하는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세기에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 변위는 진공에 의한 항과 물질에 의한 항으로 나눌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D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E+P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+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[P: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분극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(Polarization)/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polarization density),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susceptibility)] 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유전체라면 전기장에 의해 매질 고유의 전기 쌍극자 모멘트가 생기고 그 밀도를 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부분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(Birefringence)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광학적으로 이방성인 매질 내 빛의 편광 방향에 대한 굴절률이 다른 경우 입사한 빛의 파장이 같더라도 굴절률이 달라 빛이 갈라지는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전기장의 진동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편광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광축에 대해 수직한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수평한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∆n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(o: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&gt;n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65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4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818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정전용량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712879"/>
                  </p:ext>
                </p:extLst>
              </p:nvPr>
            </p:nvGraphicFramePr>
            <p:xfrm>
              <a:off x="83626" y="868117"/>
              <a:ext cx="9862693" cy="3811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도체에 전하가 축적될 때 도체와 다른 도체 사이의 전위차를 나타내는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도체 사이에 전하를 저장하는 능력을 나타내는 물리적 속성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전하를 저장하고 방출하는 역할 설명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도체와 그 사이의 절연체로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도체는 전하를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전하의 이동을 막으면서 전기장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도체에 전하를 저장하고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 전하량은 두 도체 사이의 전위차에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 에너지를 전기장에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CV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0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𝐫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[8.854 × 10-12 F/m],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유전체의 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도체의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 사이의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정전용량의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𝒊𝒄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𝒅𝒗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전하와의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CV (Q: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712879"/>
                  </p:ext>
                </p:extLst>
              </p:nvPr>
            </p:nvGraphicFramePr>
            <p:xfrm>
              <a:off x="83626" y="868117"/>
              <a:ext cx="9862693" cy="3811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8118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319" r="-309" b="-1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87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맥스웰 방정식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(Maxwell’s Equations)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3725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맥스웰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(Maxwell’s Equations)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벡터장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(Vector Field)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022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(Vector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03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텐서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(Tensor)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(Tensor)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관계를 나타내는 다중선형대수학의 대상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선택하여 다차원 배열로 나타낼 수 있으며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바꾸는 변환 법칙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V*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음이 아닌 정수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⨂⋯⨂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/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𝐕</m:t>
                              </m:r>
                              <m:r>
                                <a:rPr lang="en-US" altLang="ko-KR" sz="1200" b="1" i="0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외적 일반화로 생각해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𝑨𝒊𝒋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⨂ 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𝑩𝒌𝒍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𝑻𝒊𝒋𝒌𝒍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같은 연산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하나의 벡터 공간이 주어지면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연산이 유일하게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스칼라를포함하여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반복하여 얻을 수 있는 벡터 공간들의 벡터를 단순히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어떤 벡터 공간의 스칼라 혹은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= 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선택하여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배열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‧ R =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‧ ‧ ‧,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선택하면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의존하지 않는 변환 법칙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적용할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(Contravariant rank),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(Covariant rank),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(total rank)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92295E7-FF9E-74C9-8F5C-2DEF9B7D8FE4}"/>
              </a:ext>
            </a:extLst>
          </p:cNvPr>
          <p:cNvSpPr/>
          <p:nvPr/>
        </p:nvSpPr>
        <p:spPr>
          <a:xfrm rot="16200000">
            <a:off x="7414605" y="1085768"/>
            <a:ext cx="105549" cy="58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7419BAD-6C38-7EAB-78C7-EE7F317D534F}"/>
              </a:ext>
            </a:extLst>
          </p:cNvPr>
          <p:cNvSpPr/>
          <p:nvPr/>
        </p:nvSpPr>
        <p:spPr>
          <a:xfrm rot="16200000">
            <a:off x="8394884" y="943688"/>
            <a:ext cx="105549" cy="8688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EA3-CE22-9DAD-BB57-B82478A57E6C}"/>
              </a:ext>
            </a:extLst>
          </p:cNvPr>
          <p:cNvSpPr txBox="1"/>
          <p:nvPr/>
        </p:nvSpPr>
        <p:spPr>
          <a:xfrm>
            <a:off x="7315735" y="107909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m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7DF7-E8E3-5B44-7A65-E7049EECEB71}"/>
              </a:ext>
            </a:extLst>
          </p:cNvPr>
          <p:cNvSpPr txBox="1"/>
          <p:nvPr/>
        </p:nvSpPr>
        <p:spPr>
          <a:xfrm>
            <a:off x="8315064" y="107909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1305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830021"/>
                  </p:ext>
                </p:extLst>
              </p:nvPr>
            </p:nvGraphicFramePr>
            <p:xfrm>
              <a:off x="83626" y="868117"/>
              <a:ext cx="12006774" cy="4881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아무것도 없는 공간에 존재하는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떨어진 곳의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특정 지점의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𝟒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𝝅𝝐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쌍극자의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𝒑𝒄𝒐𝒔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연속적인 전하 분포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𝒅𝒒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</m:acc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830021"/>
                  </p:ext>
                </p:extLst>
              </p:nvPr>
            </p:nvGraphicFramePr>
            <p:xfrm>
              <a:off x="83626" y="868117"/>
              <a:ext cx="12006774" cy="4881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81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49" r="-254" b="-10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707288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유효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(Active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위상이 같으면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P=VI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저항만 있는 전력 계통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일도 하지 않고 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전압보다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늦은 지상이라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V(t)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유효분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p(t) = V(t) ×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1/t × ∫(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 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위상이 전류보다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 늦음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707288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63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6" r="-254" b="-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3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𝝅𝜺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=8.987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044" y="3531117"/>
            <a:ext cx="2371506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47151"/>
                  </p:ext>
                </p:extLst>
              </p:nvPr>
            </p:nvGraphicFramePr>
            <p:xfrm>
              <a:off x="83626" y="868117"/>
              <a:ext cx="8861298" cy="3463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129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분배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47151"/>
                  </p:ext>
                </p:extLst>
              </p:nvPr>
            </p:nvGraphicFramePr>
            <p:xfrm>
              <a:off x="83626" y="868117"/>
              <a:ext cx="8861298" cy="34632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129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4632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7" t="-351" r="-344" b="-1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35626</TotalTime>
  <Words>6337</Words>
  <Application>Microsoft Office PowerPoint</Application>
  <PresentationFormat>와이드스크린</PresentationFormat>
  <Paragraphs>560</Paragraphs>
  <Slides>28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1180</cp:revision>
  <dcterms:created xsi:type="dcterms:W3CDTF">2023-11-29T11:04:36Z</dcterms:created>
  <dcterms:modified xsi:type="dcterms:W3CDTF">2024-06-13T14:33:29Z</dcterms:modified>
</cp:coreProperties>
</file>