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>
        <p:scale>
          <a:sx n="75" d="100"/>
          <a:sy n="75" d="100"/>
        </p:scale>
        <p:origin x="-101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79831"/>
              </p:ext>
            </p:extLst>
          </p:nvPr>
        </p:nvGraphicFramePr>
        <p:xfrm>
          <a:off x="123824" y="3139440"/>
          <a:ext cx="24669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5533"/>
              </p:ext>
            </p:extLst>
          </p:nvPr>
        </p:nvGraphicFramePr>
        <p:xfrm>
          <a:off x="2628900" y="3139440"/>
          <a:ext cx="66301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std::placeholder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12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06764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객체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73615"/>
              </p:ext>
            </p:extLst>
          </p:nvPr>
        </p:nvGraphicFramePr>
        <p:xfrm>
          <a:off x="126228" y="882632"/>
          <a:ext cx="99321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사용하거나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메모리 해제에만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할당된 메모리 파괴 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2074"/>
              </p:ext>
            </p:extLst>
          </p:nvPr>
        </p:nvGraphicFramePr>
        <p:xfrm>
          <a:off x="126228" y="853757"/>
          <a:ext cx="57030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암시적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7878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객체에서 새 객체를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객체에 기존 객체의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1912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현재 객체를 참조하고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매개변수로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객체가 생성되야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63838"/>
              </p:ext>
            </p:extLst>
          </p:nvPr>
        </p:nvGraphicFramePr>
        <p:xfrm>
          <a:off x="126229" y="882633"/>
          <a:ext cx="829792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9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add(){})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namespace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식별자가 상위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식별자인 것 처럼 동작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inline namespace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장황한 표현 피하기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(using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라이브러리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(Inline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암시적으로 둘러싸는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62" y="976376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0477DAE-2F37-D813-A2C1-314C8ED5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57541"/>
              </p:ext>
            </p:extLst>
          </p:nvPr>
        </p:nvGraphicFramePr>
        <p:xfrm>
          <a:off x="5579105" y="3370897"/>
          <a:ext cx="276498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382493">
                  <a:extLst>
                    <a:ext uri="{9D8B030D-6E8A-4147-A177-3AD203B41FA5}">
                      <a16:colId xmlns:a16="http://schemas.microsoft.com/office/drawing/2014/main" val="2588003860"/>
                    </a:ext>
                  </a:extLst>
                </a:gridCol>
              </a:tblGrid>
              <a:tr h="1692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620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ns1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namespace ns2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var =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ns1::var;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10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ns1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ns2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namespace ns3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var =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using namespace ns3;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ns2;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ns1::var;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10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8BDA-32D6-D306-9AF0-BD3FC95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C0006-F269-4D62-CDA8-3DC8FDD2AB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58B1B9-469E-C05B-E0D4-60C5E6987A3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BD5C6D-A118-5CF9-988A-DC99D42B680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35FC8E-E059-B929-7766-07E0A7DA3BF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CD437-3762-A818-55A1-C5E63457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1266"/>
              </p:ext>
            </p:extLst>
          </p:nvPr>
        </p:nvGraphicFramePr>
        <p:xfrm>
          <a:off x="126223" y="853756"/>
          <a:ext cx="866857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5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속성과 특성을 파생시키는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만드는 기능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class(=derived class):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Super class(=base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access-specifier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  access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동작하지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접근은 상속받지 않지만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부모 객체를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기본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함수를 통해서만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객체로는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Multi-level(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A{}; class B : public A{}; class C : public B{};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classs_x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생성자는 상속된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Hierarchical(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single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Hybrid(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하이브리드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상속을 결합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Multipath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상속받은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(Ambiguity)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scope resolution(::)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 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 받을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상속받기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73D9B-3B89-7341-A6A3-0DD4DB2ABC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2D3FF-FBDF-C46F-796C-9A13E633B6D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D89051-604B-FB7F-B49B-EC5C5A2F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E45B17-4B3C-06AA-397C-E7F2A1A065B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762B1B-A33D-0972-4CF6-A47B0A0F2A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EEA109-64F4-8837-A020-3E6B182D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60" y="3716167"/>
            <a:ext cx="3184142" cy="122989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125BD3-D965-75AB-5453-01798A55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7964"/>
              </p:ext>
            </p:extLst>
          </p:nvPr>
        </p:nvGraphicFramePr>
        <p:xfrm>
          <a:off x="9194640" y="861060"/>
          <a:ext cx="272411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// Statement 1,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b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d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B3B4-6CC1-DE84-494F-96A1497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A9B-F0C7-B3BE-2229-99D0BEF94FE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273BBF-6D73-CF1D-B0AD-0340D8BD9C2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F13B83-7361-38DE-70AB-DAFB3FB3C6D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B983FF-534D-2A3A-C5F8-7818AD7D63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3C33FE-8986-A6B1-8084-393A114E3DD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8DC4-2540-4F4F-A120-7C1E866DDB9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DDD456-A701-6732-5D2F-FCD4C16BB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8CF5CD-317C-AD91-8923-B071ACF307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083482-D89A-E38E-B59A-0319FD404B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F0C4B-B5DF-5240-A6D1-5CF48974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4483"/>
              </p:ext>
            </p:extLst>
          </p:nvPr>
        </p:nvGraphicFramePr>
        <p:xfrm>
          <a:off x="123823" y="861060"/>
          <a:ext cx="295804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= " &lt;&lt; object1.getPVT()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object1.pub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F111A5-BE7D-9785-DC24-29B53510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7755"/>
              </p:ext>
            </p:extLst>
          </p:nvPr>
        </p:nvGraphicFramePr>
        <p:xfrm>
          <a:off x="3180209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protected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647B2C-139C-08E0-B107-C95DDEE3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6439"/>
              </p:ext>
            </p:extLst>
          </p:nvPr>
        </p:nvGraphicFramePr>
        <p:xfrm>
          <a:off x="6236597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private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E301A1-9466-955B-EFF6-E049F2EB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5420"/>
              </p:ext>
            </p:extLst>
          </p:nvPr>
        </p:nvGraphicFramePr>
        <p:xfrm>
          <a:off x="9287131" y="861060"/>
          <a:ext cx="272960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A1{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A1()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A1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A2{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A2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S: public A1, virtual A2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S(): A1(),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derived class S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derived class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1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C8AD-C864-EB6F-F55B-8177B49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B4B57-C4C7-5630-B114-C854B80B650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8D51E-486F-82E1-C960-91BDB1FCB9E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5E396A-66A0-F705-57D0-40E630DCF87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D64BE4-7E70-CC25-8EF3-EA2A4CE66E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242B5A-8DB9-F1B2-F5F8-C45160CB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1783"/>
              </p:ext>
            </p:extLst>
          </p:nvPr>
        </p:nvGraphicFramePr>
        <p:xfrm>
          <a:off x="75423" y="853756"/>
          <a:ext cx="74853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1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다시 정의되는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참조하는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사용된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관계없이 객체에 대한 함수가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(class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내에서만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달성하는데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것은 필수가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pointer(VPTR)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삽입됨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여부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static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멤버로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각 가상함수 주소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느림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오래 걸리고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어떤 함수가 호출될지 알 수 없어 최적화가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호출되는 위치 파악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누락된 인수를 발견하면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대체하고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해결되어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사용하여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class’s function call)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8F13DE-5B9F-8E9C-0C82-797CE973747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BD50D3-B61B-2CC5-72D7-F03A99BD374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33202F-3130-64E2-EF63-65BD703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F7A833A-0005-FE9D-C618-7FFFF998C69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898639-384E-3F72-2C55-786A11A882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ED524D-7DA3-AB84-E2E3-0134CB1A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5912"/>
              </p:ext>
            </p:extLst>
          </p:nvPr>
        </p:nvGraphicFramePr>
        <p:xfrm>
          <a:off x="7620296" y="853756"/>
          <a:ext cx="216192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"base-3\n";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fun_4()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fun_4(int x)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p-&gt;fun_3();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p-&gt;fun_4();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8359D6-8B4F-53A1-92B0-199BA0CF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3818"/>
              </p:ext>
            </p:extLst>
          </p:nvPr>
        </p:nvGraphicFramePr>
        <p:xfrm>
          <a:off x="9822730" y="853756"/>
          <a:ext cx="23375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 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int x = 10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주어도 출력 동일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bp = &amp;d1;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bp-&gt;fun();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Derived::fun(), 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변경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fun(int x = 10) override {...}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60CA-81AB-777E-ABE7-09DAAD5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1B023-59E4-AE82-A131-66F867C9FD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73F26C-06EC-24C4-B719-EABBB3D3596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9A-1F6E-F958-3F6D-7271089664D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A55945-F6FE-7B78-2F86-906EC1A5A6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F4730-A913-E5CA-5A54-B8A9ADDE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5356"/>
              </p:ext>
            </p:extLst>
          </p:nvPr>
        </p:nvGraphicFramePr>
        <p:xfrm>
          <a:off x="75423" y="853757"/>
          <a:ext cx="71619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4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삭제하면 정의되지 않은 동작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만드는 것은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생성자가 초기화되지 않거나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실행되지 않는 문제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분리하는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Factory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동작하도록 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Factory method: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대행해주는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E08608-1AD9-6D04-54D8-D960003CABD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994C8C-D3F8-6D68-99BC-C9F72751799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DC08D0-89B9-F5A4-1C6E-8972A31EC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B34DA1C-E673-58A5-E92F-433FA60C8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F194C9-388D-A228-8F1F-442041FC6E9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E4C1BF-6F81-EF5D-A5A9-0A5A1E3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75718"/>
              </p:ext>
            </p:extLst>
          </p:nvPr>
        </p:nvGraphicFramePr>
        <p:xfrm>
          <a:off x="1687188" y="2894462"/>
          <a:ext cx="302230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base\n";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base\n"; }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derived *d = new derived();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 *b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==&gt;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derived &lt;--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virtaul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여부에 따라 출력 여부 다름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67F1F1-30C8-3E9D-8D3C-D2E2C169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280"/>
              </p:ext>
            </p:extLst>
          </p:nvPr>
        </p:nvGraphicFramePr>
        <p:xfrm>
          <a:off x="4954621" y="2913797"/>
          <a:ext cx="7161956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9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580978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1976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566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</a:t>
                      </a:r>
                      <a:r>
                        <a:rPr lang="en-US" altLang="ko-KR" sz="7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Derived1"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Derived2"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Derived3"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83825B-F8ED-7BB7-7E45-99AFE675A77F}"/>
              </a:ext>
            </a:extLst>
          </p:cNvPr>
          <p:cNvSpPr txBox="1"/>
          <p:nvPr/>
        </p:nvSpPr>
        <p:spPr>
          <a:xfrm>
            <a:off x="3414506" y="4439312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virtual destructor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1D7A6-52A5-988B-55CD-727740947691}"/>
              </a:ext>
            </a:extLst>
          </p:cNvPr>
          <p:cNvSpPr txBox="1"/>
          <p:nvPr/>
        </p:nvSpPr>
        <p:spPr>
          <a:xfrm>
            <a:off x="5935776" y="316853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factory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9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11CF-3379-4226-8440-1602B9E7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A5296-C301-48CA-B8BA-76423CAB4CD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81C186-D475-B78A-7690-B25056D557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ACDA29-38F1-3764-45C7-ED39B6927F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CA1CF3-1A0E-36C7-3E61-4E53E8AB9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BBC4ED-9B7C-F699-59DF-66E379F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4688"/>
              </p:ext>
            </p:extLst>
          </p:nvPr>
        </p:nvGraphicFramePr>
        <p:xfrm>
          <a:off x="75423" y="853757"/>
          <a:ext cx="71619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생성된 객체에 객체를 복사하려는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복사 생성자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복사할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68282-AA1A-8EE8-EBD8-F8B993E5EB6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1E0FC-8C28-2859-40D0-AE1B6EE6C40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883311-83DC-A727-C589-BD2E60273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150FD5-211E-E96C-EC74-EA98DA5B47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A55A4-D80D-DC6A-6052-687E1BED20B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C2B3F9-A31B-8127-A0AC-25B42600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4651"/>
              </p:ext>
            </p:extLst>
          </p:nvPr>
        </p:nvGraphicFramePr>
        <p:xfrm>
          <a:off x="123824" y="1735768"/>
          <a:ext cx="825577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4127889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203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423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Base *Clone() = 0; // The "Virtual Copy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Derived1(const Derived1&amp;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"~Derived1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Derived1(*this);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Derived2(const Derived2&amp;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"~Derived2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Derived2(*this);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Derived3(const Derived3&amp;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"~Derived3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Derived3(*this);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-&gt;Clone();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0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8E1D-6872-74F2-8D2D-1EA70E1C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97642-DD19-75E0-0A8B-3BFA35AAFE5E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(4)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2E8C90-A425-3882-8EA9-1C1CC85C616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B6337F-C284-C48D-AA1C-FFA8FB0C37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2B9668F-0A7A-7B7A-DE03-758BC0D9BA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39AC80-14BE-F4EB-79CB-00A85BAD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727"/>
              </p:ext>
            </p:extLst>
          </p:nvPr>
        </p:nvGraphicFramePr>
        <p:xfrm>
          <a:off x="75422" y="853756"/>
          <a:ext cx="582320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구현을 모르기 때문에 모든 함수의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생성할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abstract class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(Ex.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 virtual void Draw()=0; 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Function(=Abstract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구현이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할당하여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virtual type name(parameter)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순수 가상 소멸자의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body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작성해줘야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역순으로 호출되기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소멸자가 호출됨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RTTI(Run-Time Type Information)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정보를 노출하는 메커니즘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cast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확인하는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Upcasting: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casting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FADF-BB09-CE57-1F60-42F8495D11A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C87A4-71D1-C098-9FAA-9B4811D74DB5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7873EF-AEF8-9D44-B8A1-2D292C11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3F2597-4CAF-54A9-24AE-2195A585A2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1EB82-ACFC-627E-82AD-0868CE80B9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D2FE7E-8B27-0E19-E0E8-E36836181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2112"/>
              </p:ext>
            </p:extLst>
          </p:nvPr>
        </p:nvGraphicFramePr>
        <p:xfrm>
          <a:off x="6022928" y="85375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x;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"fun()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d.fun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fun() called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667D2-C616-0CC8-E487-4F32404F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762"/>
              </p:ext>
            </p:extLst>
          </p:nvPr>
        </p:nvGraphicFramePr>
        <p:xfrm>
          <a:off x="8270519" y="853756"/>
          <a:ext cx="37033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= 0; // 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Base::~Base() {std::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"Pure virtual destructor is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"~Derived() is executed\n";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B75330-FE38-D3BC-8BB4-5DD948E3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0208"/>
              </p:ext>
            </p:extLst>
          </p:nvPr>
        </p:nvGraphicFramePr>
        <p:xfrm>
          <a:off x="6022927" y="429799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 : public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B* b = new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D* d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&lt;D*&gt;(b);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(d !=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"works";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"cannot cast B* to D*";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F17B5E-7DC7-934C-61E2-2284708A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2599"/>
              </p:ext>
            </p:extLst>
          </p:nvPr>
        </p:nvGraphicFramePr>
        <p:xfrm>
          <a:off x="8270519" y="2956876"/>
          <a:ext cx="37827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show()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: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derived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"printing with base class pointer\n";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printing with base class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 called on base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print() called on derived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499B71-7145-71CA-FA72-0A15F85E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6427"/>
              </p:ext>
            </p:extLst>
          </p:nvPr>
        </p:nvGraphicFramePr>
        <p:xfrm>
          <a:off x="10192983" y="2316796"/>
          <a:ext cx="17808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~Derived() is executed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Pure virtual destructor is called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09E202-0471-EB09-3EE7-2C62635B058E}"/>
              </a:ext>
            </a:extLst>
          </p:cNvPr>
          <p:cNvSpPr txBox="1"/>
          <p:nvPr/>
        </p:nvSpPr>
        <p:spPr>
          <a:xfrm>
            <a:off x="6965069" y="2709796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pure virtual</a:t>
            </a:r>
          </a:p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39D43-91C3-B37A-AC9A-9E4FCB23E918}"/>
              </a:ext>
            </a:extLst>
          </p:cNvPr>
          <p:cNvSpPr txBox="1"/>
          <p:nvPr/>
        </p:nvSpPr>
        <p:spPr>
          <a:xfrm>
            <a:off x="10799280" y="1155551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pure virtual</a:t>
            </a:r>
          </a:p>
          <a:p>
            <a:r>
              <a:rPr lang="en-US" altLang="ko-KR" dirty="0"/>
              <a:t>destructor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92C34-AE92-8C71-2C21-9332EBDD38D2}"/>
              </a:ext>
            </a:extLst>
          </p:cNvPr>
          <p:cNvSpPr txBox="1"/>
          <p:nvPr/>
        </p:nvSpPr>
        <p:spPr>
          <a:xfrm>
            <a:off x="6884044" y="511682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RTTI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F31FD-3A52-41A1-960D-6A124ED80B06}"/>
              </a:ext>
            </a:extLst>
          </p:cNvPr>
          <p:cNvSpPr txBox="1"/>
          <p:nvPr/>
        </p:nvSpPr>
        <p:spPr>
          <a:xfrm>
            <a:off x="10698647" y="530148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pure virtual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23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EE13-2721-6FE2-B26F-BB17E39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5CD97-5DD6-C1A6-A93D-C67DAB8F0D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A841CB-B980-A367-8783-9CA01903694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523273-E9E5-35C2-DBD3-3F9382A2855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6343F9-56B2-03AC-1F31-15695B7D1E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B09E70-775C-56FD-5361-E26AA8EA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4883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실행되는 동안 발생하는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또는 비정상적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데이터의 실수로 인한 문제 발생 또는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나누는 등 프로그램이 현재 작업 중인 데이터 유형을 처리할 수 있는 장비를 갖추지 못한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 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 인터럽트 등 프로그램의 제어를 벗어난 예외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try{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SomeExceptionType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(“message”); } catch(Exception e1){}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예외를 발생시킬 수 있는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catch: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 실행되는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함수 종료하고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찾음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처리 코드와 일반 코드 분리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메소드는 자신이 선택한 예외만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유형 그룹화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예외를 잡기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catch-all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catch(...)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Primitive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type conversion 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비정상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예외가 확인이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했는지 여부를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try/catch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다시 예외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try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제어권이 넘어가기 전 파괴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종료 지점이 생성되어 디버깅이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어려워짐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처리가 수행되지 않으면 리소스 누출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 사용 방법에 대한 표준이 없어 다양한 변형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&lt;exception&gt;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Exception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 구조로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재정의하여 사용자 정의 예외를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Unwinding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call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제거하는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소멸자를 호출하는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exception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61B657-2952-3263-6DBB-CE3F776B10F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16AF84-2D8B-E372-AFA6-C803780B840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06EDCD-482A-AB33-5F79-234E39C07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FADB4E-6A07-C8F5-558D-A644D3B7341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A4066C-9AE2-7CA7-6893-9F2C8D5F1E3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343F03-23A9-E34B-2F50-6F45D8E5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61417"/>
              </p:ext>
            </p:extLst>
          </p:nvPr>
        </p:nvGraphicFramePr>
        <p:xfrm>
          <a:off x="6113333" y="2255204"/>
          <a:ext cx="278456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6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&lt;exception&gt;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Exceptions : public exception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const char* Except() const throw 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return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try { throw Exceptions();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catch(Exceptions&amp; it)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it.Except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catch(std::exception&amp; it) {}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268383-ED36-C5F9-1ED6-829AEA40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57460"/>
              </p:ext>
            </p:extLst>
          </p:nvPr>
        </p:nvGraphicFramePr>
        <p:xfrm>
          <a:off x="8960276" y="2255204"/>
          <a:ext cx="2997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f1()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throw 100;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f2()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f1();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f3()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 { f2();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catch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Caught Exception: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End";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f3();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f2()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f1()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Caught Exception: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7868CB-F7D9-CC83-2DAD-D5FFD6100DCF}"/>
              </a:ext>
            </a:extLst>
          </p:cNvPr>
          <p:cNvSpPr txBox="1"/>
          <p:nvPr/>
        </p:nvSpPr>
        <p:spPr>
          <a:xfrm>
            <a:off x="10698647" y="2894462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Stack Unwinding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BF727-5D5A-B64E-006D-3A0F3721F0F0}"/>
              </a:ext>
            </a:extLst>
          </p:cNvPr>
          <p:cNvSpPr txBox="1"/>
          <p:nvPr/>
        </p:nvSpPr>
        <p:spPr>
          <a:xfrm>
            <a:off x="7773054" y="3196512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7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8667-FAB4-1DFD-20C9-4D3561DB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5EFF2-E9A3-291B-2521-73E71BE1187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Standard Exception Class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F922AF-C9FF-FC86-BFD3-026186A2F57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51C6A6-E237-E866-F77E-24C3B88E23A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C19A91-B75A-47B8-3696-7758A27E21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5EFE43-C3D4-62A1-6407-51E86B4410F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BB966-8C40-5664-B950-EA9911AC65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64C1A8-5EAF-BD2F-CB51-7F7F788D0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AF48864-2B76-B89F-F2BB-1DDC985C3B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5448D9-F71B-7433-235E-1CB5EC8F69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03742-CA41-2101-E604-F067D26E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95865"/>
              </p:ext>
            </p:extLst>
          </p:nvPr>
        </p:nvGraphicFramePr>
        <p:xfrm>
          <a:off x="1310436" y="1037849"/>
          <a:ext cx="9691132" cy="506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367231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278364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 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모든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표준 예외의 예외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bad_alloc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new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bad_cast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Dynamic_cast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5675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예상치못한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예외 처리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3995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bad_typeid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typeid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4026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logic_error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코드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4721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domain_error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도메인 사용 시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407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invalid_argument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인수 사용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36671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length_error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 시 발 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890676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out_of_range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at()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7681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runtime_error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실행 중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800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overflow_error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overflow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5477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range_error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범위 밖 값을 저장할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3644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underflow_error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underflow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6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41D8-6147-5CA8-9AFC-7FD2B16D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4D47E-AF22-F9CD-1200-9A3869D5C71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C11B68-18E2-B9A8-8AF9-671380A68CF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B505FA-CBDB-839D-C7A1-96691DE742E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2EBE3ED-F514-EDD9-4B08-B16AE5E4D4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258BDF-945E-788E-8BAD-39D4E0B6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3524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절차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이름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읽기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닫기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(sequence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흐름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Consol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 같은 장치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Disk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프로그램과 파일 간 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handling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steam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in class hierarchy(sub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필수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추출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(&gt;&gt;)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오버로드되어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파일에서 프로그램 실행까지 입력 스트림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(put(), write()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(&lt;&lt;)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실행에서 파일로 출력 스트림을 처리하기 위해 클래스에 오버로드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management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버퍼 포인터를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File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공통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close())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put(), write(),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 입력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기능 상속받음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버퍼를 읽고 쓰도록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 buffer member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길이 결정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D8F7D2-70E9-0B80-78CB-B4B5F3762DF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7B6F29-73ED-7E35-8F9F-3676E8E47E5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D96F83-8E26-3207-6947-4ECDDD26B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494F5EF-FA68-7798-B4EC-05EF38D975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73C478-5FAC-5EEC-0389-17957593FF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71FC972-4E91-8CE4-31AE-444B36945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12030" y="2585788"/>
            <a:ext cx="5378758" cy="2415367"/>
          </a:xfrm>
          <a:custGeom>
            <a:avLst/>
            <a:gdLst>
              <a:gd name="connsiteX0" fmla="*/ 5021170 w 5378758"/>
              <a:gd name="connsiteY0" fmla="*/ 2164012 h 2415367"/>
              <a:gd name="connsiteX1" fmla="*/ 5021170 w 5378758"/>
              <a:gd name="connsiteY1" fmla="*/ 2329112 h 2415367"/>
              <a:gd name="connsiteX2" fmla="*/ 5256120 w 5378758"/>
              <a:gd name="connsiteY2" fmla="*/ 2329112 h 2415367"/>
              <a:gd name="connsiteX3" fmla="*/ 5256120 w 5378758"/>
              <a:gd name="connsiteY3" fmla="*/ 2164012 h 2415367"/>
              <a:gd name="connsiteX4" fmla="*/ 0 w 5378758"/>
              <a:gd name="connsiteY4" fmla="*/ 0 h 2415367"/>
              <a:gd name="connsiteX5" fmla="*/ 5378758 w 5378758"/>
              <a:gd name="connsiteY5" fmla="*/ 0 h 2415367"/>
              <a:gd name="connsiteX6" fmla="*/ 5378758 w 5378758"/>
              <a:gd name="connsiteY6" fmla="*/ 2415367 h 2415367"/>
              <a:gd name="connsiteX7" fmla="*/ 0 w 5378758"/>
              <a:gd name="connsiteY7" fmla="*/ 2415367 h 241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8758" h="2415367">
                <a:moveTo>
                  <a:pt x="5021170" y="2164012"/>
                </a:moveTo>
                <a:lnTo>
                  <a:pt x="5021170" y="2329112"/>
                </a:lnTo>
                <a:lnTo>
                  <a:pt x="5256120" y="2329112"/>
                </a:lnTo>
                <a:lnTo>
                  <a:pt x="5256120" y="2164012"/>
                </a:lnTo>
                <a:close/>
                <a:moveTo>
                  <a:pt x="0" y="0"/>
                </a:moveTo>
                <a:lnTo>
                  <a:pt x="5378758" y="0"/>
                </a:lnTo>
                <a:lnTo>
                  <a:pt x="5378758" y="2415367"/>
                </a:lnTo>
                <a:lnTo>
                  <a:pt x="0" y="24153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93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AA52-5B5A-9E73-9ECF-D2CF133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30AC9-20C6-33A1-6C58-8660F60223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1DCADD-C431-C406-1949-908CF95C4D2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7B4044-C863-19EB-A6AA-50120F447E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91750F-29F2-97C6-3B1E-A83EF6577C4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FC8D80-66E4-37DD-0CE0-3447EB2B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4053"/>
              </p:ext>
            </p:extLst>
          </p:nvPr>
        </p:nvGraphicFramePr>
        <p:xfrm>
          <a:off x="75420" y="853756"/>
          <a:ext cx="64601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0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통해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(const char* 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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open()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fin.open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I/O 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FILE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 const char * filename, const char * mode, FILE * stream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 Object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Stream redirection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Get A stream buffer and Store it somewhere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Set A stream buffer to B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Reset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ios:rdbuf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 buffer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steambuf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p):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가리키는 객체로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50D42-E8AE-36FF-149B-AE00BA9FE93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66611-DB50-ABD4-9B38-0CBC88BB9DC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169698-067E-B640-2579-FCAA1C46B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6F50B4A-B90C-B807-B3E4-0FD091C328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702BAB-132B-7371-F19F-5BB477F084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B5971F-3139-2398-1763-4D5AE816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0873"/>
              </p:ext>
            </p:extLst>
          </p:nvPr>
        </p:nvGraphicFramePr>
        <p:xfrm>
          <a:off x="6658414" y="803594"/>
          <a:ext cx="168232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(fin, line))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BABB25-45ED-576E-D74D-3F1B6F8C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7308"/>
              </p:ext>
            </p:extLst>
          </p:nvPr>
        </p:nvGraphicFramePr>
        <p:xfrm>
          <a:off x="75420" y="5349625"/>
          <a:ext cx="63761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382348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Constant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for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 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읽기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입력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쓰기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출력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작업 수행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 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출력 시작 위치는 파일의 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0043"/>
                  </a:ext>
                </a:extLst>
              </a:tr>
              <a:tr h="166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파일의 끝에서 작업 수행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 내용 뒤에 내용 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1070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파일을 열기 전 모든 내용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397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79EF9-1F8C-6554-0831-1C62DA9B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2940"/>
              </p:ext>
            </p:extLst>
          </p:nvPr>
        </p:nvGraphicFramePr>
        <p:xfrm>
          <a:off x="6535554" y="5349625"/>
          <a:ext cx="26385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557404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Default Open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0447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 |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C0CB4D-73BD-D57D-F26F-A042158D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2026"/>
              </p:ext>
            </p:extLst>
          </p:nvPr>
        </p:nvGraphicFramePr>
        <p:xfrm>
          <a:off x="8434557" y="803594"/>
          <a:ext cx="281304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fio.seekg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::beg);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AC9320-C470-E50A-CDFD-D32F462E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0107"/>
              </p:ext>
            </p:extLst>
          </p:nvPr>
        </p:nvGraphicFramePr>
        <p:xfrm>
          <a:off x="9258020" y="3830705"/>
          <a:ext cx="26756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("cout.txt",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written to file"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is written to screen"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line is written to screen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of file cout.txt: This line written to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C3A406-E771-5675-624E-C454A77BFC5F}"/>
              </a:ext>
            </a:extLst>
          </p:cNvPr>
          <p:cNvSpPr txBox="1"/>
          <p:nvPr/>
        </p:nvSpPr>
        <p:spPr>
          <a:xfrm>
            <a:off x="10662849" y="4204199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stream redirection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97492-C6BF-601C-BE00-4996425F2A9B}"/>
              </a:ext>
            </a:extLst>
          </p:cNvPr>
          <p:cNvSpPr txBox="1"/>
          <p:nvPr/>
        </p:nvSpPr>
        <p:spPr>
          <a:xfrm>
            <a:off x="10112508" y="1392006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fstream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7759D-3F8A-6C47-0857-7F506FDDECC7}"/>
              </a:ext>
            </a:extLst>
          </p:cNvPr>
          <p:cNvSpPr txBox="1"/>
          <p:nvPr/>
        </p:nvSpPr>
        <p:spPr>
          <a:xfrm>
            <a:off x="7408988" y="1463299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ifstream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ofstream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39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7FC-88D3-B709-84F6-B370090C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BEB2A-5F45-FA0C-055B-0DC70F9F7A6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E75455-12CE-9A51-7552-B414FDE63E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5035EC-524B-B4F0-CDD0-603E6CC67B1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9ABA462-AFF4-4A5D-28B8-9E0D2895E72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3FAB2E-504C-B8F1-72FA-F5C4B741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02529"/>
              </p:ext>
            </p:extLst>
          </p:nvPr>
        </p:nvGraphicFramePr>
        <p:xfrm>
          <a:off x="75420" y="853756"/>
          <a:ext cx="908803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0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3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template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template &lt;class T&gt; return-type function-name (para-name of Type 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매크로와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객체마다 값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비유형 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상수 지정에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라서 변수로 설정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(Argument Deduction)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class/function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자동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C++17, function C++98)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template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T&gt; T Multiply(T num1, T num2){return num1*num2}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Multiply&lt;int&gt; (25, 5); == Multiply(23,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 Specialization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특별한 동작을 얻는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template &lt;&gt; void sort&lt;char&gt;(char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[], int size) 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template &lt;&gt; void fun(int a){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Overloading vs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함수가 유사한 작업을 수행될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여러 함수가 동일한 작업을 수행할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keyword in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상속되도록 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“Base::Base”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대체 이름 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 “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long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Directive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Preprocessor Directive vs Function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전처리기는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X, function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type checking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전처리기는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안전성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function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안전성 보장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7AF648-EF79-1E93-9464-5E066D456AD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28040C-D955-755D-89E8-78E0E31B052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B0E1BF-4277-779B-77C6-4BDA44FC1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510B16-E10F-BEC2-659C-D4E89F0B40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D572D7-2017-4BDF-6D2E-0355FC01FD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77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78C7-B5F8-7D36-4C27-DAC32C2D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4CAB5-138D-6978-D7EA-09B57A6BA22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95F453-BDA6-AB20-6FE3-4A0A49EE811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444976-FFCB-3FB6-A5C3-A962DCD35C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A0356E-3F1D-C9A7-4F1A-34BAC6914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3F39E9-C489-DFC4-1CB8-B3E30129BB5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22D7C-CEDA-13CE-8D39-D6018D2E20F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AF0F53-DEEC-34FA-8FA6-6D814F38F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29EBD53-E2CB-296B-CD61-66FBE77A38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0F7141-74B9-E1EC-C8EA-E36E0E8A90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906F7-94C9-96C5-834E-4C09C01E4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44407"/>
              </p:ext>
            </p:extLst>
          </p:nvPr>
        </p:nvGraphicFramePr>
        <p:xfrm>
          <a:off x="55114" y="823843"/>
          <a:ext cx="281304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C30E2C-E617-6797-33F9-3C71A082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720"/>
              </p:ext>
            </p:extLst>
          </p:nvPr>
        </p:nvGraphicFramePr>
        <p:xfrm>
          <a:off x="55114" y="2278404"/>
          <a:ext cx="261938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4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a[],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j =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j;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(a[j] &lt; a[j - 1])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swap(a[j], a[j - 1]);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a[5] = { 10, 50, 30, 40, 20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&lt;int&gt;(a,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Sorted array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B38565-EE35-4AC8-BEAA-19E0F5D4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76732"/>
              </p:ext>
            </p:extLst>
          </p:nvPr>
        </p:nvGraphicFramePr>
        <p:xfrm>
          <a:off x="2930374" y="823843"/>
          <a:ext cx="281304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class Array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void Array&lt;T&gt;::print()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18381-CA09-AA71-FA36-AD4FF93E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7943"/>
              </p:ext>
            </p:extLst>
          </p:nvPr>
        </p:nvGraphicFramePr>
        <p:xfrm>
          <a:off x="5803439" y="823843"/>
          <a:ext cx="2605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E75714E-2DF6-77E2-DF3D-3AE5AA2D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9969"/>
              </p:ext>
            </p:extLst>
          </p:nvPr>
        </p:nvGraphicFramePr>
        <p:xfrm>
          <a:off x="5803439" y="2509728"/>
          <a:ext cx="26052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 = char&gt;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A646C2-9106-9DBF-7A67-0B7ED41B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07490"/>
              </p:ext>
            </p:extLst>
          </p:nvPr>
        </p:nvGraphicFramePr>
        <p:xfrm>
          <a:off x="55114" y="4574605"/>
          <a:ext cx="13861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fun(const T&amp;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fun&lt;double&gt;(1.1);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11, 12,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B80126-DF3B-8644-60F5-F40A242F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5315"/>
              </p:ext>
            </p:extLst>
          </p:nvPr>
        </p:nvGraphicFramePr>
        <p:xfrm>
          <a:off x="1503572" y="4574605"/>
          <a:ext cx="2250287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count;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Test() { count++;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 int Test&lt;T&gt;::count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Test&lt;int&gt;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Test&lt;double&gt;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Test&lt;int&gt;::count 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Test&lt;double&gt;::count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2,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220F84-746C-7AFD-D781-3B29CF5F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7609"/>
              </p:ext>
            </p:extLst>
          </p:nvPr>
        </p:nvGraphicFramePr>
        <p:xfrm>
          <a:off x="3852558" y="4574605"/>
          <a:ext cx="286574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int max&gt;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m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arr1[] = { 10, 20, 15, 12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arr2[] = { 1, 2, 3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&lt;int, 10000&gt;(arr1, n1)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&lt;char, 256&gt;(arr2, n2);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F87F11-FE70-D06A-9931-92E3727B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1373"/>
              </p:ext>
            </p:extLst>
          </p:nvPr>
        </p:nvGraphicFramePr>
        <p:xfrm>
          <a:off x="6816999" y="4574605"/>
          <a:ext cx="387286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8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n&gt;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&lt;n-1&gt;::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&lt;0&gt;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&lt;8&gt;::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Template Metaprogramming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20D90D-467C-7332-8BD0-63AAFD71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8635"/>
              </p:ext>
            </p:extLst>
          </p:nvPr>
        </p:nvGraphicFramePr>
        <p:xfrm>
          <a:off x="8469999" y="823843"/>
          <a:ext cx="32707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fun(T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main template fun():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void fun(int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for int type: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fun&lt;char&gt;('a');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fun&lt;int&gt;(10);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fun&lt;float&gt;(10.14);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14DA33-4A34-7C11-B99D-AE7D2E7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77997"/>
              </p:ext>
            </p:extLst>
          </p:nvPr>
        </p:nvGraphicFramePr>
        <p:xfrm>
          <a:off x="8469999" y="2509728"/>
          <a:ext cx="28137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7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"General template object 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&lt;&gt; class Test &lt;int&gt;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object\n";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Test&lt;int&gt;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Test&lt;char&gt;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Test&lt;float&gt;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F181B-B5BC-8253-41C1-1345CAE0A9F7}"/>
              </a:ext>
            </a:extLst>
          </p:cNvPr>
          <p:cNvSpPr txBox="1"/>
          <p:nvPr/>
        </p:nvSpPr>
        <p:spPr>
          <a:xfrm>
            <a:off x="792598" y="6436305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3B45B-55FF-1EF8-6ADB-B1C035C66190}"/>
              </a:ext>
            </a:extLst>
          </p:cNvPr>
          <p:cNvSpPr txBox="1"/>
          <p:nvPr/>
        </p:nvSpPr>
        <p:spPr>
          <a:xfrm>
            <a:off x="10134485" y="2040775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func</a:t>
            </a:r>
            <a:r>
              <a:rPr lang="en-US" altLang="ko-KR" dirty="0"/>
              <a:t>-temp specialization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96A0-9660-2303-6DDB-2C84850B3E89}"/>
              </a:ext>
            </a:extLst>
          </p:cNvPr>
          <p:cNvSpPr txBox="1"/>
          <p:nvPr/>
        </p:nvSpPr>
        <p:spPr>
          <a:xfrm>
            <a:off x="5611197" y="5429206"/>
            <a:ext cx="1062525" cy="1856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non-type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1F759-0A02-EC2F-431A-9A963DEE2032}"/>
              </a:ext>
            </a:extLst>
          </p:cNvPr>
          <p:cNvSpPr txBox="1"/>
          <p:nvPr/>
        </p:nvSpPr>
        <p:spPr>
          <a:xfrm>
            <a:off x="8546507" y="5456548"/>
            <a:ext cx="7192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meta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8038D-4CB0-DD64-F0BC-8FDF5E7DFFB7}"/>
              </a:ext>
            </a:extLst>
          </p:cNvPr>
          <p:cNvSpPr txBox="1"/>
          <p:nvPr/>
        </p:nvSpPr>
        <p:spPr>
          <a:xfrm>
            <a:off x="6371978" y="380393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 &amp; default)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15F-6CDA-B733-25D5-ECB2ECAD8751}"/>
              </a:ext>
            </a:extLst>
          </p:cNvPr>
          <p:cNvSpPr txBox="1"/>
          <p:nvPr/>
        </p:nvSpPr>
        <p:spPr>
          <a:xfrm>
            <a:off x="1230095" y="4146448"/>
            <a:ext cx="16416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function-temp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basic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52C7-B47B-561F-8F01-8BA21DDA2665}"/>
              </a:ext>
            </a:extLst>
          </p:cNvPr>
          <p:cNvSpPr txBox="1"/>
          <p:nvPr/>
        </p:nvSpPr>
        <p:spPr>
          <a:xfrm>
            <a:off x="4188353" y="4030527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 basic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401F6-8412-65A9-A395-3A35360E69C8}"/>
              </a:ext>
            </a:extLst>
          </p:cNvPr>
          <p:cNvSpPr txBox="1"/>
          <p:nvPr/>
        </p:nvSpPr>
        <p:spPr>
          <a:xfrm>
            <a:off x="2894477" y="6563327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90A21-0B73-D281-D619-E9F87B1AEC10}"/>
              </a:ext>
            </a:extLst>
          </p:cNvPr>
          <p:cNvSpPr txBox="1"/>
          <p:nvPr/>
        </p:nvSpPr>
        <p:spPr>
          <a:xfrm>
            <a:off x="6371977" y="221531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C04D91-C632-104A-2307-5619634EE00B}"/>
              </a:ext>
            </a:extLst>
          </p:cNvPr>
          <p:cNvSpPr txBox="1"/>
          <p:nvPr/>
        </p:nvSpPr>
        <p:spPr>
          <a:xfrm>
            <a:off x="9885839" y="4030527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</a:t>
            </a:r>
          </a:p>
          <a:p>
            <a:r>
              <a:rPr lang="en-US" altLang="ko-KR" dirty="0"/>
              <a:t>specialization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22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E4B46-7A33-1B6F-A53A-24B06E676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4C090-6EEC-D033-57B0-8E24FE07537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47F39C-6B7A-8DB4-B2E6-FC3A44C5996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C1D3F4-2CFD-873B-E383-998988CFF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54681C-24F0-E31F-26B6-6367BCF4DA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49BF73-2751-9E5F-60B6-336C12EF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0327"/>
              </p:ext>
            </p:extLst>
          </p:nvPr>
        </p:nvGraphicFramePr>
        <p:xfrm>
          <a:off x="75420" y="853757"/>
          <a:ext cx="86931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 프로그래밍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structure,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조작하는데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vector, list, map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객체와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저장하는 홀더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저장 공간을 관리하고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반복자를 통해 요소에 접근할 수 있는 멤버 함수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Container: vector, list(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deque(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arrays,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forward_list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Container Adapter: queue,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Associative Container: set, multiset, map, multimap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Unordered Associative Container: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unordered_multimap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Algorithm: container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데이터를 조작하는데 사용하는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Iterator: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순회하는 방법을 제공하는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함수를 알고리즘에 전달하는 방법을 제공하여 동작을 사용자 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(Functor)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Adapter: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구성 요소의 동작을 수정하는 구성 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향상된 코드 가독성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학습곡선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부족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 처리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885AE1-E786-1DDB-99D8-96AA0E0F9F9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9A503-5AC7-322A-4A72-B3C14E4B042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BDD2DA-00A0-224E-398F-98208BCBB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7AA4F94-0329-64D7-C66C-194CE0ABA7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20E8CF-6B91-380F-9E78-774C96B45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11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D2E8-02E3-2D1D-B39A-0B08A517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9F294-22AC-D8EE-63ED-C52994DF4D75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– Algorithm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4832BA-7B9D-80B6-F899-D849DE46C3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9CEFFE-9CF7-397C-C5C2-0AA04DDD369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CBCE76-DCFD-9121-106F-04872A736D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9D5F0D-3FE1-36EB-742F-C2F42883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19052"/>
              </p:ext>
            </p:extLst>
          </p:nvPr>
        </p:nvGraphicFramePr>
        <p:xfrm>
          <a:off x="75420" y="853757"/>
          <a:ext cx="86931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non-manipulating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iterator, greater&lt;int&gt;())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container/vector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내림차순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요소들을 역순으로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accumulate(iterator, iterator,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initial_sum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요소들의 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&lt;numeric)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빈도 계산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find(iterator,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처음 나타나는 위치에 대한 반복자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마지막 주소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정렬된 벡터에 존재하는지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같거나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(index) :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요소 지우고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(unique(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벡터에서 중복된 요소 지우기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남기기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prev_permutation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distance(iterator, index) :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거리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B0D199-A923-8685-3BDD-8930E16BF63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93ADB-2F3A-22B2-01B2-F33709AD603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832F88-33CA-9956-039F-472E56951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380216-29F7-F88D-6912-7B2F3AABDC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3D928-CD0D-E189-7F20-8A48CCAE328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5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5EC5-1AB6-BEC6-7110-FBAD2D59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3F5B1-7D8E-19FF-59F1-E5B2539428F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A5CE29-E9AC-5564-81C5-E99BBE221E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654DF0-54C3-407D-CB88-6775428810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BB440B-0DFC-1312-4144-AE6D2EDE0B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FA104C-D7E5-88D7-F7B0-2C229F78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4073"/>
              </p:ext>
            </p:extLst>
          </p:nvPr>
        </p:nvGraphicFramePr>
        <p:xfrm>
          <a:off x="75421" y="853757"/>
          <a:ext cx="580561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std::vector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될 때 자동으로 크기 조절하는 기능을 갖춘 동적 배열과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데이터가 끝에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&lt;vector&gt;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Capacity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capacity()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용량을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크기에 맞게 줄이고 용량 초과하는 모든 요소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reserve() :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요소가 포함될 수 있도록 충분한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AED917-E8AE-F3AB-ABF5-3EC2A2FA6021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92233F-2FC6-BADA-E6EE-608865ECE92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EABE4D-4E9C-B543-1BEA-E60FF83C9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FD6C205-EB67-F742-E2BA-EE9C1C8A937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A97E41-A07F-13FD-20E1-91D47E2F06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0A9001-2456-EA97-C297-F3D321C6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79018"/>
              </p:ext>
            </p:extLst>
          </p:nvPr>
        </p:nvGraphicFramePr>
        <p:xfrm>
          <a:off x="6059690" y="853757"/>
          <a:ext cx="58056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Element Access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operator [g]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참조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at(g)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back()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저장을 위해 내부적 사용하는 메모리 배열에 대한 포인터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위치 요소 앞에 새 요소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erase()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emplace()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위치에 새 요소를 삽입하여 컨테이너 확장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emplace_back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63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F884F-3E75-9B00-44A9-04AAF1A7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54373-EEF2-444D-7D61-9447B1ED8D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D48B17-BA98-5412-E1FA-61357360CDC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9EC0A4-E78D-BDB7-D417-F8624E98DE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9A53530-D0AC-CF5A-FC02-CC4BB0D7490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CDED2-C0BF-E697-EB5C-45343212B0B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13CE5C-02FE-4941-BD4D-09234187A55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A1B6EE9-61FD-4CBD-1512-8FE8091BC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012CBB7-D7F7-E295-8A54-B5FE5B62E98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6AE608-068C-47A2-98FE-489E8DF587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7E563B-4771-75D8-D2F3-5D3C2869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8043"/>
              </p:ext>
            </p:extLst>
          </p:nvPr>
        </p:nvGraphicFramePr>
        <p:xfrm>
          <a:off x="123824" y="880103"/>
          <a:ext cx="27125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"Output of begin and 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begin and end: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5 4 3 2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5 4 3 2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8E76AA-61B4-1456-A6F4-F0BA9D812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66307"/>
              </p:ext>
            </p:extLst>
          </p:nvPr>
        </p:nvGraphicFramePr>
        <p:xfrm>
          <a:off x="2955344" y="856394"/>
          <a:ext cx="271250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"Size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g1.capacity();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g1.max_size();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g1.resize(4);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(g1.empty()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not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g1.shrink_to_fit();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it = g1.begin(); it != g1.end(); it++)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*it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Capacity 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4611686018427387903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is not empty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elements are: 1 2 3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4661B0-8946-72CC-2D3F-AFDEE7E0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2190"/>
              </p:ext>
            </p:extLst>
          </p:nvPr>
        </p:nvGraphicFramePr>
        <p:xfrm>
          <a:off x="5786864" y="880103"/>
          <a:ext cx="2712509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nReference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 [g] : g1[2] = " &lt;&lt; g1[2];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g1.at(4) = " &lt;&lt; g1.at(4);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nfront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g1.front() = " &lt;&lt; g1.front();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g1.back() = " &lt;&lt; g1.back();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int* pos = g1.data();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 " &lt;&lt; *pos;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operator [g] : g1[2] =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: g1.at(4) = 50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front() : g1.front() =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back() : g1.back() =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521A6E-0394-2E56-EEEE-5C500A5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5118"/>
              </p:ext>
            </p:extLst>
          </p:nvPr>
        </p:nvGraphicFramePr>
        <p:xfrm>
          <a:off x="8618384" y="880103"/>
          <a:ext cx="344979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v.assign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v.pop_back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v.insert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v.erase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v.clear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after clear():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v1, v2;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v1.swap(v2);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nAfter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Swap 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91D017-1AFB-044C-BDD4-D4A4AA6D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3763"/>
              </p:ext>
            </p:extLst>
          </p:nvPr>
        </p:nvGraphicFramePr>
        <p:xfrm>
          <a:off x="10634132" y="4128752"/>
          <a:ext cx="143404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size after clear():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1 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Swap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18C1FA-CF50-3A66-BBCC-7FD13EC25F38}"/>
              </a:ext>
            </a:extLst>
          </p:cNvPr>
          <p:cNvSpPr txBox="1"/>
          <p:nvPr/>
        </p:nvSpPr>
        <p:spPr>
          <a:xfrm>
            <a:off x="1666830" y="1140578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863FC-F525-F2FE-9538-7B806AC9B064}"/>
              </a:ext>
            </a:extLst>
          </p:cNvPr>
          <p:cNvSpPr txBox="1"/>
          <p:nvPr/>
        </p:nvSpPr>
        <p:spPr>
          <a:xfrm>
            <a:off x="4498350" y="1114797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08ADF-8BD9-7C26-18F3-A96E54A59EB6}"/>
              </a:ext>
            </a:extLst>
          </p:cNvPr>
          <p:cNvSpPr txBox="1"/>
          <p:nvPr/>
        </p:nvSpPr>
        <p:spPr>
          <a:xfrm>
            <a:off x="7239374" y="115020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element access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A35AC-2AA5-E5C5-BEB1-F4C8891491A1}"/>
              </a:ext>
            </a:extLst>
          </p:cNvPr>
          <p:cNvSpPr txBox="1"/>
          <p:nvPr/>
        </p:nvSpPr>
        <p:spPr>
          <a:xfrm>
            <a:off x="10755400" y="115077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modifier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2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514C-6E45-14E7-A592-9018B898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CEC66-78E6-A21C-4670-B62DBAAC2BF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Pair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540D1F-E515-C2CE-10A3-7E4491FAA8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F0FEE4-FCEC-036F-3E42-45DF290FFC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BD397AB-8FA4-703E-409C-6293AF6A101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F45BCB-37B7-A036-6324-AE74DF735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0752"/>
              </p:ext>
            </p:extLst>
          </p:nvPr>
        </p:nvGraphicFramePr>
        <p:xfrm>
          <a:off x="75421" y="853757"/>
          <a:ext cx="580561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&lt;utility&gt;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데이터 유형일 수 있는 두 값을 결합하는데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map/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hash_map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객체 배열은 기본적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 type(key,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first, second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자동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{val1, val2};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 : pair_name1.swap(pair_name2); swap(p1, p2);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tie() : pair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값을 별도의 변수로 값을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(ignore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tie(int &amp;, int &amp;)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Operator(=, ==, !=, &gt;=, &lt;=)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0BEF1C-95C5-7B49-73A0-7D892F218DF4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8998D6-3A29-2260-5C97-D3BCBB8A2B7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9F3C51-BD7B-E418-3012-7EE21AF94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A319C5-201A-C5DC-C329-3393826CE0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F5C79C-4400-01A9-3D00-29EF9F4415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B354E3-37FD-37C3-F9AD-6E35D2BB0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19829"/>
              </p:ext>
            </p:extLst>
          </p:nvPr>
        </p:nvGraphicFramePr>
        <p:xfrm>
          <a:off x="5918019" y="853757"/>
          <a:ext cx="28785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&lt;utility&gt;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pair&lt;string, double&gt; PAIR2("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1.23);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PAIR2.first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PAIR2.second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FA561B-72C0-63C3-1456-27CB0ACB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0293"/>
              </p:ext>
            </p:extLst>
          </p:nvPr>
        </p:nvGraphicFramePr>
        <p:xfrm>
          <a:off x="8833509" y="853757"/>
          <a:ext cx="3321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2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pair1 = { 1, 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b)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pair2 = { 3, 4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ignore) = pair2;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pair&lt;int, char&gt; &gt; pair3 = { 3, { 4, 'a' }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z;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= pair3;  tie(x,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)) = pair3; compilation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x,ignore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pair3;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tie(y, z) = pair3.second;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x &lt;&lt; " " &lt;&lt; y &lt;&lt; " " &lt;&lt; z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25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BFF5-3250-F13F-B563-E07879EF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71B40-5DDF-3B3D-3AAD-18AA933C740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Set &amp; Multiset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3B71E9-5791-FCF2-4F1A-165501A488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13B97D-0872-2F4A-8C77-F09D361A4CE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CF917ED-62A8-8081-A6F3-0AB7799A52C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0E6F99-6990-ABA9-8053-C6DD9B58D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6018"/>
              </p:ext>
            </p:extLst>
          </p:nvPr>
        </p:nvGraphicFramePr>
        <p:xfrm>
          <a:off x="75421" y="853757"/>
          <a:ext cx="580561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값으로 식별되므로 각 요소는 고유함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내림차순으로 정렬됨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&lt;set&gt;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{1, 10, 5, 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set&lt;type, greater&lt;type&gt;&gt;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Storing order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정렬 순서로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Characteristics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요소는 고유한 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Nature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요소는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지웠다 수정 후 추가는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Search Technique :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구현을 따름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Arranging order : indexing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Functions of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etc...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달리 여러 요소가 동일한 값을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057B91-BEC2-FC88-60E9-FB416275923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34273-A18C-2C89-6338-B9CE848173A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5A67C-B24F-FDD5-F27D-B4A21583D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4C3ED1B-6100-A3D1-40C2-66E3BFD9C3C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F15924-4BE0-A4F7-9C78-02C8CEC09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BC37BC-B121-1341-CBA6-5D44D7E0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9300"/>
              </p:ext>
            </p:extLst>
          </p:nvPr>
        </p:nvGraphicFramePr>
        <p:xfrm>
          <a:off x="6096000" y="853757"/>
          <a:ext cx="3356008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&lt;iterator&gt;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 s1;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s1.insert(40);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s1.insert(30);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s1.insert(60);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&gt;::iterator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s1.end();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set&lt;int&gt; s2(s1.begin(), s1.end());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s2 after assign from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 after removal of elements less than 30 :\n";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s2.erase(s2.begin(), s2.find(30));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num = s2.erase(50);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"\ns2.erase(50)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num &lt;&lt; " removed\n";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60 50 40 30 20 10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s2 after assign from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10 20 30 40 50 60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after removal of elements less than 30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s2.erase(50) : 1 removed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30 40 60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5A37-9D1E-0687-7853-B1DD0A1F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2E1C2-FD87-CC24-9CBB-2C862E02B07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Stack &amp; Queue &amp; P-Que &amp; Deque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00D6B0-D499-87B6-5560-5CA5B30967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FE2373-8EB2-423D-6BE6-EB161177052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EE489-9170-1C4E-E3A4-B672CEDEB2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9BF47D-2B10-BC14-B1FF-8DC57756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7163"/>
              </p:ext>
            </p:extLst>
          </p:nvPr>
        </p:nvGraphicFramePr>
        <p:xfrm>
          <a:off x="75421" y="853757"/>
          <a:ext cx="58056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구문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template &lt;class Type, class Container = deque&lt;Type&gt; class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deque/list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기본 컨테이너로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첫 요소가 가장 크거나 작고 요소가 증가하거나 감소하지 않는 순서로 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최상위 요소가 가장 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구축되고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벡터를 내부 구조로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(default: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 heap)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&lt;int, vector&lt;int&gt;, greater&lt;int&gt;&gt;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pq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유사하지만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연산에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연속적인 저장공간 할당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list, map, multimap,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27B22D-9402-7329-97D2-55EC61EF41C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E882B-DBC4-2AE7-989A-D8C1D12F133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794424-178C-7797-7C59-449837C71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3CF5790-CFDB-C7FA-CC6A-9892313A43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94825-ABE3-C49F-2B3C-FDD24D0365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76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91FE-1CA7-50EC-25E8-3B24F1FB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2D7F3-1038-BD74-28F1-F278B1B43C2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ECC171-4DF9-C4FC-B602-6F1EDF2966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77380B-8FB2-9379-1B1D-C7365B8B573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5BACA0-B595-F132-8AF7-4DCC28F4612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04499B-3763-83E2-249A-5BA51546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51940"/>
              </p:ext>
            </p:extLst>
          </p:nvPr>
        </p:nvGraphicFramePr>
        <p:xfrm>
          <a:off x="75421" y="853757"/>
          <a:ext cx="716195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요소를 가리키는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type_container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:: iterator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Category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(vector, deque)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(list, map, multimap, set, multiset)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not supported (stack, queue, priority-queue)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처리 알고리즘에서만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(single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find(), equal(), count()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접근이 아닌 요소를 할당하는데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(input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기능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copy(),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move(),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transform()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방향으로 한 단계씩 이동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search(),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search_n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reverse_copy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iterator :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기능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편의성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 동적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Pointer vs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산술 연산 수행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제한적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T*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 type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삭제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삭제 개념이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컨테이너가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078FE2-E5BC-024F-3E25-B547EE23795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2ED333-3F87-3186-4094-49A313215DB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57746A-AE2D-B9D7-1ACA-2F08E9FE4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66220D3-EBD0-C0A4-4ABD-9425837C7A3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C6A39A-7493-1DC4-70F3-532198D57A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DFC50C-F2F0-0CA7-9139-54F90C26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4781"/>
              </p:ext>
            </p:extLst>
          </p:nvPr>
        </p:nvGraphicFramePr>
        <p:xfrm>
          <a:off x="7397190" y="853757"/>
          <a:ext cx="4563508" cy="225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5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98363037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642420767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3196335440"/>
                    </a:ext>
                  </a:extLst>
                </a:gridCol>
              </a:tblGrid>
              <a:tr h="2873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873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Iterate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Compare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Forward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68667"/>
                  </a:ext>
                </a:extLst>
              </a:tr>
              <a:tr h="326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Bidirectional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3478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Random-Access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-&gt;, [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--, +=, -=, +, 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!=, &lt;, &gt;, &lt;=, &gt;=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79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4BF4-CE48-05E0-4502-14BE27FF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86D5-37E5-F312-153E-F0F949DF4F6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C36665-11A8-109A-9715-958DECF9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33195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786A97-42CB-14A4-1ABF-762E85157E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5E98ADA-1A2D-F5CF-98C3-BA12A1A0DAD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8204AD-99C5-FEFC-CA78-EA03BA17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29511"/>
              </p:ext>
            </p:extLst>
          </p:nvPr>
        </p:nvGraphicFramePr>
        <p:xfrm>
          <a:off x="75421" y="841193"/>
          <a:ext cx="582584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8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40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활용도 최대화를 위해 프로그램의 두 부분 이상 동시에 실행할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&lt;thread&gt;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std::thread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thread_object_name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(callable);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callable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Non-Static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완료될 때까지 기다리려면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(*this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식별된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실행 완료할 때까지 현재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기다리게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7AF607-EFA4-3E29-010B-768D20CB144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F2F137-A4B9-9943-0AAA-EF3088E316D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CAF963-7105-476D-C65C-449BF8FB7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F67BE79-368D-0655-AEE6-26475F8FFD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B3DAC3-49EC-F778-26F0-684168E750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6754B1-D894-FA7C-C28A-74124C46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4697"/>
              </p:ext>
            </p:extLst>
          </p:nvPr>
        </p:nvGraphicFramePr>
        <p:xfrm>
          <a:off x="5959049" y="841193"/>
          <a:ext cx="19372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foo(param){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Statements;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(foo,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CB3313-5D3D-E86A-DF7F-71654097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81968"/>
              </p:ext>
            </p:extLst>
          </p:nvPr>
        </p:nvGraphicFramePr>
        <p:xfrm>
          <a:off x="7960295" y="841193"/>
          <a:ext cx="19372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f = [](params)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Statements;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thread_object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5529CAF-E180-75C0-DF1B-1CD8A433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86233"/>
              </p:ext>
            </p:extLst>
          </p:nvPr>
        </p:nvGraphicFramePr>
        <p:xfrm>
          <a:off x="9961541" y="841193"/>
          <a:ext cx="215503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fn_object_class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operator()(params){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Statements;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thread_object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fn_object_class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E2DDF1-65BA-01EC-1B23-8C5CEEE6C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99932"/>
              </p:ext>
            </p:extLst>
          </p:nvPr>
        </p:nvGraphicFramePr>
        <p:xfrm>
          <a:off x="5975921" y="2070413"/>
          <a:ext cx="25106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foo(param) { Statements;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(&amp;Base::foo, &amp;b,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BECA6A-644D-248C-4386-70A9056F5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81777"/>
              </p:ext>
            </p:extLst>
          </p:nvPr>
        </p:nvGraphicFramePr>
        <p:xfrm>
          <a:off x="8642241" y="2070413"/>
          <a:ext cx="25106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void foo(param) { Statements;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(&amp;Base::foo,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5513089-01BE-DBE5-316D-548F62475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48032"/>
              </p:ext>
            </p:extLst>
          </p:nvPr>
        </p:nvGraphicFramePr>
        <p:xfrm>
          <a:off x="123824" y="3214352"/>
          <a:ext cx="14941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std::thread t1(callable);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t1.join();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Statements;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21B9DE-C3D4-7375-2E24-ADE5F34A0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38318"/>
              </p:ext>
            </p:extLst>
          </p:nvPr>
        </p:nvGraphicFramePr>
        <p:xfrm>
          <a:off x="1730538" y="3214352"/>
          <a:ext cx="829898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0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647975">
                  <a:extLst>
                    <a:ext uri="{9D8B030D-6E8A-4147-A177-3AD203B41FA5}">
                      <a16:colId xmlns:a16="http://schemas.microsoft.com/office/drawing/2014/main" val="2885139530"/>
                    </a:ext>
                  </a:extLst>
                </a:gridCol>
              </a:tblGrid>
              <a:tr h="1723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&lt;thread&gt;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foo(int Z)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Z;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function pointer as callable\n";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operator()(int x) {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x;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function object as callable\n";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foo() {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non-static member function as callable"&lt;&lt;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void foo1(){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static member function as callable"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"Threads 1 and 2 and 3 operating independently"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th1(foo,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th2(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f = [](int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x;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lambda expression as callable\n";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th3(f,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th4(&amp;Base::foo, &amp;b);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th5(&amp;Base::foo1);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th1.join();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th2.join();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th3.join();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th4.join();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th5.join();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4BCA3A6-76A2-C542-88B0-2E97A8CEABF8}"/>
              </a:ext>
            </a:extLst>
          </p:cNvPr>
          <p:cNvSpPr txBox="1"/>
          <p:nvPr/>
        </p:nvSpPr>
        <p:spPr>
          <a:xfrm>
            <a:off x="6796991" y="1037849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function pointer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3DDA0-1272-4D03-0EF4-B916B79DD56B}"/>
              </a:ext>
            </a:extLst>
          </p:cNvPr>
          <p:cNvSpPr txBox="1"/>
          <p:nvPr/>
        </p:nvSpPr>
        <p:spPr>
          <a:xfrm>
            <a:off x="8860021" y="107001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Lambda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C57BC-DD60-E8A4-B723-A242A18444BB}"/>
              </a:ext>
            </a:extLst>
          </p:cNvPr>
          <p:cNvSpPr txBox="1"/>
          <p:nvPr/>
        </p:nvSpPr>
        <p:spPr>
          <a:xfrm>
            <a:off x="10947076" y="1445972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function object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087C-454B-C524-F6AE-4F14F83EF3D5}"/>
              </a:ext>
            </a:extLst>
          </p:cNvPr>
          <p:cNvSpPr txBox="1"/>
          <p:nvPr/>
        </p:nvSpPr>
        <p:spPr>
          <a:xfrm>
            <a:off x="7215577" y="2298420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non-static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ACEC93-D13D-25C8-09C0-04F8730B13BE}"/>
              </a:ext>
            </a:extLst>
          </p:cNvPr>
          <p:cNvSpPr txBox="1"/>
          <p:nvPr/>
        </p:nvSpPr>
        <p:spPr>
          <a:xfrm>
            <a:off x="9961541" y="2307760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1C14E-0BF4-8AE1-4BC7-09016164CB79}"/>
              </a:ext>
            </a:extLst>
          </p:cNvPr>
          <p:cNvSpPr txBox="1"/>
          <p:nvPr/>
        </p:nvSpPr>
        <p:spPr>
          <a:xfrm>
            <a:off x="561035" y="3910720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839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0FC75-6190-4B88-454A-469CCB01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9808F-0FDD-3DCB-63D4-026B4701409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18550E-E152-5F63-E56D-040364230F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46-D893-54DC-6442-5C8CAB74281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B6FEE8-79A1-1C1E-4501-96DA810003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E17B5-0622-25EA-ED47-F45F94B1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69626"/>
              </p:ext>
            </p:extLst>
          </p:nvPr>
        </p:nvGraphicFramePr>
        <p:xfrm>
          <a:off x="75419" y="853757"/>
          <a:ext cx="88013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포인터 문제점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Memory Leak, Dangling Pointer, Wild Pointer, Data Inconsistency, Buffer Overflow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파괴될 때 메모리 해제도 같이 해 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wrapper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포인터와 달리 파괴된 객체 메모리를 할당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범위를 벗어나면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자동 호출되므로 할당된 메모리는 자동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대해서만 작동하지만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사용하면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표현식으로 부터 얻은 객체를 관리할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auto_ptr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자체가 삭제될 때 객체도 삭제됨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unique_ptr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포인터만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현재 객체를 제거하여 다른 객체 할당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(move()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shared_ptr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 이상의 포인터가 하나의 객체를 가리킬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use_count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Counter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비소유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참조 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카운터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X(Deadlock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피하기 위함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카운팅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(Reference Counting)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ref/pointer/handle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수를 저장하는 기술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count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되기 전까지 삭제 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Pointer vs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벗어나면 스스로 파괴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벗어나도 파괴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메모리 관리 기능이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래핑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스택 할당 객체이며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메모리 주소와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info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가진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5A4D41-0EFA-4988-D2FD-ADD6752425A4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B9BA4E-DE8D-27E8-B21A-CA93D635EFA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0D8A54-4C4F-5A71-965E-652FCD12B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5A5BAF4-F84B-57BB-FF86-E22354768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CA1528-8EB4-C862-D151-2F343704B4F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23F63C-36A6-6948-BB81-EFD7D990A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43631"/>
              </p:ext>
            </p:extLst>
          </p:nvPr>
        </p:nvGraphicFramePr>
        <p:xfrm>
          <a:off x="75419" y="4653565"/>
          <a:ext cx="251063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explicit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p = NULL)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delete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int&amp; operator*() { return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int());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20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2A96055-A1D5-C0BD-68B6-2504DE6A1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36760"/>
              </p:ext>
            </p:extLst>
          </p:nvPr>
        </p:nvGraphicFramePr>
        <p:xfrm>
          <a:off x="2674954" y="4648265"/>
          <a:ext cx="25106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explicit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(T* p = NULL)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delete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T&amp; operator*() { return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operator-&gt;()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int());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20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72743E2-387C-78F5-58EE-4BB9405C0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97461"/>
              </p:ext>
            </p:extLst>
          </p:nvPr>
        </p:nvGraphicFramePr>
        <p:xfrm>
          <a:off x="9166200" y="847199"/>
          <a:ext cx="274307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&lt;memory&gt;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length;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breadth;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Rectangle(int l, int 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breadth 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area() { return length * breadth;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P1(new Rectangle(10, 5));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P2 = move(P1);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P2-&gt;area()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50 50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E4DEBB-52B4-1990-1317-2C826CA3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77906"/>
              </p:ext>
            </p:extLst>
          </p:nvPr>
        </p:nvGraphicFramePr>
        <p:xfrm>
          <a:off x="9157901" y="3793472"/>
          <a:ext cx="274307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7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49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&lt;memory&gt;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length;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breadth;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Rectangle(int l, int 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breadth 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area() { return length * breadth;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P1(new Rectangle(10, 5));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P2 = P1;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P2-&gt;area()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P1.use_count()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50 50 50 2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AED5226-4A27-AA89-0F41-33585710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9661"/>
              </p:ext>
            </p:extLst>
          </p:nvPr>
        </p:nvGraphicFramePr>
        <p:xfrm>
          <a:off x="5274489" y="4648265"/>
          <a:ext cx="274307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length;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breadth;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Rectangle(int l, int b) { length = l, breadth = b;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area() { return length * breadth;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P1(new Rectangle(10, 5));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weak_ptr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P2 (P1);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P1.use_count()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50 1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8E7311-F67C-AC8C-0E45-3CA8B7F4226D}"/>
              </a:ext>
            </a:extLst>
          </p:cNvPr>
          <p:cNvSpPr txBox="1"/>
          <p:nvPr/>
        </p:nvSpPr>
        <p:spPr>
          <a:xfrm>
            <a:off x="10428938" y="4046045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84C9E-1C83-60AA-1024-2B1511EE5BC6}"/>
              </a:ext>
            </a:extLst>
          </p:cNvPr>
          <p:cNvSpPr txBox="1"/>
          <p:nvPr/>
        </p:nvSpPr>
        <p:spPr>
          <a:xfrm>
            <a:off x="10560783" y="115874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unique_ptr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09363-52B5-8E4A-C304-955AC96195D9}"/>
              </a:ext>
            </a:extLst>
          </p:cNvPr>
          <p:cNvSpPr txBox="1"/>
          <p:nvPr/>
        </p:nvSpPr>
        <p:spPr>
          <a:xfrm>
            <a:off x="6737949" y="493652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weak_ptr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A43AE-BA12-13F7-7F95-136DD7B51300}"/>
              </a:ext>
            </a:extLst>
          </p:cNvPr>
          <p:cNvSpPr txBox="1"/>
          <p:nvPr/>
        </p:nvSpPr>
        <p:spPr>
          <a:xfrm>
            <a:off x="1364899" y="512118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int type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7D6D4-CF06-16A1-D53F-C844F80EC80F}"/>
              </a:ext>
            </a:extLst>
          </p:cNvPr>
          <p:cNvSpPr txBox="1"/>
          <p:nvPr/>
        </p:nvSpPr>
        <p:spPr>
          <a:xfrm>
            <a:off x="4001508" y="636124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12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09AA-D975-B97E-08C5-629F6439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F93C3-20AF-7A3B-9C03-4FDEC7E3D4A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Function as a Parameter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320D8C-6FD8-D208-D98F-D1F7543FA0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3F0AD-01F6-C930-101A-A6A32F936A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F795AE-49AD-5CB1-DF34-420FC059C7F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46D3E7-DFA7-2B7E-52AE-83DC65A1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8827"/>
              </p:ext>
            </p:extLst>
          </p:nvPr>
        </p:nvGraphicFramePr>
        <p:xfrm>
          <a:off x="75419" y="853757"/>
          <a:ext cx="49008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Passing a Function as a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Approach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Passing a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std::function&lt;&gt;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std::function&lt;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(type1, type2)&gt;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Lambda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0472FAB-A3AA-5EAA-AF78-DC2AACD00D4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1A7F2-1B49-F690-21D3-204018359BAA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F21499-21BE-D32C-24C9-1267AB3ED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3C8F1AF-1B6D-5F79-6A9B-3CF700CCD9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60DA5D-A067-7CEE-0C4D-887B37A1DA8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9086FB-DC24-C572-CB39-5789FC75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96087"/>
              </p:ext>
            </p:extLst>
          </p:nvPr>
        </p:nvGraphicFramePr>
        <p:xfrm>
          <a:off x="75419" y="2207560"/>
          <a:ext cx="251063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add(int x, int y) { return x +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multiply(int x, int y) { return x *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invoke(int x, int y, int (*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)(int, int))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"Addition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&amp;add)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"Multiplication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&amp;multiply)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 of 20 and 10 is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20 and 10 is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01E523-E472-C8BD-5B69-85C3859F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8578"/>
              </p:ext>
            </p:extLst>
          </p:nvPr>
        </p:nvGraphicFramePr>
        <p:xfrm>
          <a:off x="2662254" y="2207560"/>
          <a:ext cx="25106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&lt;functional&gt;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add(int x, int y) { return x +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multiply(int x, int y) { return x *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invoke(int x, int y, function&lt;int(int, int)&gt;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"Addition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&amp;add)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"Multiplication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&amp;multiply)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 of 20 and 10 is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20 and 10 is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8A2E44B-CA85-53FB-60DD-8F6D95BDA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91507"/>
              </p:ext>
            </p:extLst>
          </p:nvPr>
        </p:nvGraphicFramePr>
        <p:xfrm>
          <a:off x="5249089" y="2207560"/>
          <a:ext cx="361551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&lt;functional&gt;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invoke(int x, int y, function&lt;int(int, int)&gt;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"Addition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 = invoke(20, 10, [](int x, int y) -&gt; int { return x + y; 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"Multiplication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invoke(20, 10, [](int x, int y) -&gt; int { return x * y; 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 of 20 and 10 is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20 and 10 is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47A7F3-8B28-B175-CA07-721A41FB9C8C}"/>
              </a:ext>
            </a:extLst>
          </p:cNvPr>
          <p:cNvSpPr txBox="1"/>
          <p:nvPr/>
        </p:nvSpPr>
        <p:spPr>
          <a:xfrm>
            <a:off x="910754" y="3741724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Passing a pointer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FBCBF-11EB-DDA5-AE06-46F9988D92EA}"/>
              </a:ext>
            </a:extLst>
          </p:cNvPr>
          <p:cNvSpPr txBox="1"/>
          <p:nvPr/>
        </p:nvSpPr>
        <p:spPr>
          <a:xfrm>
            <a:off x="3634003" y="344382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std::function&lt;&gt;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136C-76B0-C373-F900-3C06A7B1299F}"/>
              </a:ext>
            </a:extLst>
          </p:cNvPr>
          <p:cNvSpPr txBox="1"/>
          <p:nvPr/>
        </p:nvSpPr>
        <p:spPr>
          <a:xfrm>
            <a:off x="6694703" y="4313638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Lambda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27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1FC40-D364-2B67-88D2-EA0761F48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6D36D-7A85-2470-B094-16D8754896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7C9B0-9045-82E6-9E9B-44F49BCE83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F52077-24C7-7B27-71F7-D678859E5EF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7D650F9-0F18-D78E-E260-3B894A6F07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B6EA5B-01C6-97D8-369E-DA0DA241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650"/>
              </p:ext>
            </p:extLst>
          </p:nvPr>
        </p:nvGraphicFramePr>
        <p:xfrm>
          <a:off x="75417" y="853757"/>
          <a:ext cx="823437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Signal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진행 중인 작업을 중지하고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인터럽트가 전송된 작업에 참여하도록 강제하는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signal(registered signal, signal handler)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integer,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void type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예기치 않은 인터럽트나 이벤트를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트랩하는데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raise(signal)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발생시키는데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0F3613-2810-1C4A-FDE6-11EF79E273D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DA48FB-873D-2715-E284-77B1C38F6D9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4873D9-B677-CE3F-63C5-95D319CD2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EFE7D01-54EA-A179-6DDE-FB5D602C544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D014D-46ED-C197-7AC4-179789DF656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2F2E338-C17E-60B1-9D50-98749951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9266"/>
              </p:ext>
            </p:extLst>
          </p:nvPr>
        </p:nvGraphicFramePr>
        <p:xfrm>
          <a:off x="75417" y="2347439"/>
          <a:ext cx="34382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2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csignal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interrupt signal is ("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"). \n";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exit(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signal(SIGABRT,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// Ctrl + 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(true)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"Hello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153BCC-2E05-78BA-76D6-D301AD2AE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6744"/>
              </p:ext>
            </p:extLst>
          </p:nvPr>
        </p:nvGraphicFramePr>
        <p:xfrm>
          <a:off x="3636187" y="2347439"/>
          <a:ext cx="31837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csignal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"Interrupt signal is ("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").\n";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exit(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signal(SIGSEGV,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(++count)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"Hello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(count == 5)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raise(SIGSEGV);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334C58-5A26-D336-999F-06375645BF64}"/>
              </a:ext>
            </a:extLst>
          </p:cNvPr>
          <p:cNvSpPr txBox="1"/>
          <p:nvPr/>
        </p:nvSpPr>
        <p:spPr>
          <a:xfrm>
            <a:off x="1794541" y="2757342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signal()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A1FA5-72F1-AE2F-B5DF-6C2B1E7B2914}"/>
              </a:ext>
            </a:extLst>
          </p:cNvPr>
          <p:cNvSpPr txBox="1"/>
          <p:nvPr/>
        </p:nvSpPr>
        <p:spPr>
          <a:xfrm>
            <a:off x="5261125" y="2757342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raise()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42287A2-2EA2-87D6-8ABC-203E6568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23937"/>
              </p:ext>
            </p:extLst>
          </p:nvPr>
        </p:nvGraphicFramePr>
        <p:xfrm>
          <a:off x="6973217" y="2347439"/>
          <a:ext cx="5017571" cy="276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925403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SIGINT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활성 신호에 대한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receipt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SIGTERM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프로그램에게 종료 요청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SIGBUS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주소 접근을 나타내는 버스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SIGILL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잘못된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(illegal)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명령 감지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334329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SIGALRM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타이머 만료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983068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SIGABRT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비정상 종료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(abort)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799584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SIGSTOP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신호는 차단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처리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무시될 수 없으며 프로세스 중지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39293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SIGSEGV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저장소에 대한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접근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89722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SIGFPE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오버플로우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연산 또는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나누기 등 수학적 잘못된 연산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254391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SIGUSR1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SIGUSR2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사용자 정의 신호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26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3FE6-4E0F-8830-81D4-C72E3ECD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4CCDA-828B-E8E0-D9F3-4BA3F8E88BE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AAAFDA-E2B7-C033-1295-4C8FCF2379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5C5D0F-614D-D121-F602-6415C9AE897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AAD6CE-1250-69DB-9033-947D3BABD23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838367-89F7-0846-8D7C-49AA3F3AE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23853"/>
              </p:ext>
            </p:extLst>
          </p:nvPr>
        </p:nvGraphicFramePr>
        <p:xfrm>
          <a:off x="75417" y="853757"/>
          <a:ext cx="8234371" cy="110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매개변수로 허용하는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오버로딩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A0A096-7255-59C1-131B-6543463DF38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E3F5D6-6D3B-355D-A93E-97F96011D7E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419267-1CA8-6BF5-3656-1719D69E5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31DD01C-7DDB-4261-F03A-FC80E89C83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EDAC9-6400-4265-72BE-829290A3CA2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4AE01C-DFED-B2BE-6C18-CD625EF07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14742"/>
              </p:ext>
            </p:extLst>
          </p:nvPr>
        </p:nvGraphicFramePr>
        <p:xfrm>
          <a:off x="75417" y="2347439"/>
          <a:ext cx="34382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2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70255D-C79D-26D6-E05B-85F812FE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96025"/>
              </p:ext>
            </p:extLst>
          </p:nvPr>
        </p:nvGraphicFramePr>
        <p:xfrm>
          <a:off x="3636188" y="2347439"/>
          <a:ext cx="178283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8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Array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Array&lt;T&gt;::print()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B3EA0-F94E-2FD7-2A0D-912B48C77142}"/>
              </a:ext>
            </a:extLst>
          </p:cNvPr>
          <p:cNvSpPr txBox="1"/>
          <p:nvPr/>
        </p:nvSpPr>
        <p:spPr>
          <a:xfrm>
            <a:off x="1794541" y="2757342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Generic function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22B19-4E40-F84E-B4C4-8A952208E68E}"/>
              </a:ext>
            </a:extLst>
          </p:cNvPr>
          <p:cNvSpPr txBox="1"/>
          <p:nvPr/>
        </p:nvSpPr>
        <p:spPr>
          <a:xfrm>
            <a:off x="3968337" y="2924773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Generic class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B13B9A-7B33-021A-B8F3-A12322877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67475"/>
              </p:ext>
            </p:extLst>
          </p:nvPr>
        </p:nvGraphicFramePr>
        <p:xfrm>
          <a:off x="5578358" y="2347439"/>
          <a:ext cx="257504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BE2DBA-267A-FA23-C688-A001CF81BEB7}"/>
              </a:ext>
            </a:extLst>
          </p:cNvPr>
          <p:cNvSpPr txBox="1"/>
          <p:nvPr/>
        </p:nvSpPr>
        <p:spPr>
          <a:xfrm>
            <a:off x="6177463" y="2877286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Multi type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9752</TotalTime>
  <Words>23891</Words>
  <Application>Microsoft Office PowerPoint</Application>
  <PresentationFormat>와이드스크린</PresentationFormat>
  <Paragraphs>3673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489</cp:revision>
  <dcterms:created xsi:type="dcterms:W3CDTF">2023-11-29T11:04:36Z</dcterms:created>
  <dcterms:modified xsi:type="dcterms:W3CDTF">2024-02-14T15:39:15Z</dcterms:modified>
</cp:coreProperties>
</file>